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9" r:id="rId4"/>
    <p:sldId id="260" r:id="rId5"/>
    <p:sldId id="262" r:id="rId6"/>
    <p:sldId id="263" r:id="rId7"/>
    <p:sldId id="261" r:id="rId8"/>
    <p:sldId id="258"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69829082-E04E-44AA-9AAD-1FC8FB5E84BD}" type="datetimeFigureOut">
              <a:rPr lang="en-US" smtClean="0"/>
              <a:pPr/>
              <a:t>2/11/2018</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C7E1C6FA-D891-4DC5-8EA9-DD5DA0FE63B7}" type="slidenum">
              <a:rPr lang="en-US" smtClean="0"/>
              <a:pPr/>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xmlns="" val="283449583"/>
      </p:ext>
    </p:extLst>
  </p:cSld>
  <p:clrMapOvr>
    <a:masterClrMapping/>
  </p:clrMapOvr>
  <p:extLst mod="1">
    <p:ext uri="{DCECCB84-F9BA-43D5-87BE-67443E8EF086}">
      <p15:sldGuideLst xmlns:p15="http://schemas.microsoft.com/office/powerpoint/2012/main" xmlns="">
        <p15:guide id="4294967295"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74176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69829082-E04E-44AA-9AAD-1FC8FB5E84BD}" type="datetimeFigureOut">
              <a:rPr lang="en-US" smtClean="0"/>
              <a:pPr/>
              <a:t>2/11/2018</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C7E1C6FA-D891-4DC5-8EA9-DD5DA0FE63B7}" type="slidenum">
              <a:rPr lang="en-US" smtClean="0"/>
              <a:pPr/>
              <a:t>‹#›</a:t>
            </a:fld>
            <a:endParaRPr lang="en-US"/>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65859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829082-E04E-44AA-9AAD-1FC8FB5E84BD}" type="datetimeFigureOut">
              <a:rPr lang="en-US" smtClean="0"/>
              <a:pPr/>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4995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69829082-E04E-44AA-9AAD-1FC8FB5E84BD}" type="datetimeFigureOut">
              <a:rPr lang="en-US" smtClean="0"/>
              <a:pPr/>
              <a:t>2/11/2018</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C7E1C6FA-D891-4DC5-8EA9-DD5DA0FE63B7}" type="slidenum">
              <a:rPr lang="en-US" smtClean="0"/>
              <a:pPr/>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294526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829082-E04E-44AA-9AAD-1FC8FB5E84BD}" type="datetimeFigureOut">
              <a:rPr lang="en-US" smtClean="0"/>
              <a:pPr/>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50344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829082-E04E-44AA-9AAD-1FC8FB5E84BD}" type="datetimeFigureOut">
              <a:rPr lang="en-US" smtClean="0"/>
              <a:pPr/>
              <a:t>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87115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829082-E04E-44AA-9AAD-1FC8FB5E84BD}" type="datetimeFigureOut">
              <a:rPr lang="en-US" smtClean="0"/>
              <a:pPr/>
              <a:t>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221601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69829082-E04E-44AA-9AAD-1FC8FB5E84BD}" type="datetimeFigureOut">
              <a:rPr lang="en-US" smtClean="0"/>
              <a:pPr/>
              <a:t>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2012670685"/>
      </p:ext>
    </p:extLst>
  </p:cSld>
  <p:clrMapOvr>
    <a:masterClrMapping/>
  </p:clrMapOvr>
  <p:extLst mod="1">
    <p:ext uri="{DCECCB84-F9BA-43D5-87BE-67443E8EF086}">
      <p15:sldGuideLst xmlns:p15="http://schemas.microsoft.com/office/powerpoint/2012/main" xmlns="">
        <p15:guide id="4294967295"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69829082-E04E-44AA-9AAD-1FC8FB5E84BD}" type="datetimeFigureOut">
              <a:rPr lang="en-US" smtClean="0"/>
              <a:pPr/>
              <a:t>2/11/2018</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081570638"/>
      </p:ext>
    </p:extLst>
  </p:cSld>
  <p:clrMapOvr>
    <a:masterClrMapping/>
  </p:clrMapOvr>
  <p:extLst mod="1">
    <p:ext uri="{DCECCB84-F9BA-43D5-87BE-67443E8EF086}">
      <p15:sldGuideLst xmlns:p15="http://schemas.microsoft.com/office/powerpoint/2012/main" xmlns="">
        <p15:guide id="4294967295"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69829082-E04E-44AA-9AAD-1FC8FB5E84BD}" type="datetimeFigureOut">
              <a:rPr lang="en-US" smtClean="0"/>
              <a:pPr/>
              <a:t>2/11/2018</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C7E1C6FA-D891-4DC5-8EA9-DD5DA0FE63B7}" type="slidenum">
              <a:rPr lang="en-US" smtClean="0"/>
              <a:pPr/>
              <a:t>‹#›</a:t>
            </a:fld>
            <a:endParaRPr lang="en-US"/>
          </a:p>
        </p:txBody>
      </p:sp>
    </p:spTree>
    <p:extLst>
      <p:ext uri="{BB962C8B-B14F-4D97-AF65-F5344CB8AC3E}">
        <p14:creationId xmlns:p14="http://schemas.microsoft.com/office/powerpoint/2010/main" xmlns="" val="120929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69829082-E04E-44AA-9AAD-1FC8FB5E84BD}" type="datetimeFigureOut">
              <a:rPr lang="en-US" smtClean="0"/>
              <a:pPr/>
              <a:t>2/11/2018</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C7E1C6FA-D891-4DC5-8EA9-DD5DA0FE63B7}" type="slidenum">
              <a:rPr lang="en-US" smtClean="0"/>
              <a:pPr/>
              <a:t>‹#›</a:t>
            </a:fld>
            <a:endParaRPr lang="en-US"/>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150508590"/>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4294967295" pos="1848">
          <p15:clr>
            <a:srgbClr val="F26B43"/>
          </p15:clr>
        </p15:guide>
        <p15:guide id="4294967295" orient="horz" pos="3960">
          <p15:clr>
            <a:srgbClr val="F26B43"/>
          </p15:clr>
        </p15:guide>
        <p15:guide id="4294967295" orient="horz" pos="1536">
          <p15:clr>
            <a:srgbClr val="F26B43"/>
          </p15:clr>
        </p15:guide>
        <p15:guide id="4294967295" orient="horz" pos="3840">
          <p15:clr>
            <a:srgbClr val="F26B43"/>
          </p15:clr>
        </p15:guide>
        <p15:guide id="4294967295" pos="4416">
          <p15:clr>
            <a:srgbClr val="F26B43"/>
          </p15:clr>
        </p15:guide>
        <p15:guide id="4294967295" pos="4800">
          <p15:clr>
            <a:srgbClr val="F26B43"/>
          </p15:clr>
        </p15:guide>
        <p15:guide id="4294967295" orient="horz" pos="360">
          <p15:clr>
            <a:srgbClr val="F26B43"/>
          </p15:clr>
        </p15:guide>
        <p15:guide id="4294967295" pos="7368">
          <p15:clr>
            <a:srgbClr val="F26B43"/>
          </p15:clr>
        </p15:guide>
        <p15:guide id="4294967295"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Client Side Scripting</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xmlns="" val="827017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fontScale="90000"/>
          </a:bodyPr>
          <a:lstStyle/>
          <a:p>
            <a:r>
              <a:rPr lang="mt-MT" smtClean="0"/>
              <a:t>Client </a:t>
            </a:r>
            <a:r>
              <a:rPr lang="mt-MT" dirty="0" smtClean="0"/>
              <a:t>Side Languages</a:t>
            </a:r>
            <a:endParaRPr lang="en-US" dirty="0"/>
          </a:p>
        </p:txBody>
      </p:sp>
      <p:sp>
        <p:nvSpPr>
          <p:cNvPr id="3" name="Content Placeholder 2"/>
          <p:cNvSpPr>
            <a:spLocks noGrp="1"/>
          </p:cNvSpPr>
          <p:nvPr>
            <p:ph idx="1"/>
          </p:nvPr>
        </p:nvSpPr>
        <p:spPr>
          <a:xfrm>
            <a:off x="317500" y="2438400"/>
            <a:ext cx="11386771" cy="4229100"/>
          </a:xfrm>
        </p:spPr>
        <p:txBody>
          <a:bodyPr>
            <a:normAutofit fontScale="92500" lnSpcReduction="10000"/>
          </a:bodyPr>
          <a:lstStyle/>
          <a:p>
            <a:pPr>
              <a:buNone/>
            </a:pPr>
            <a:r>
              <a:rPr lang="en-US" sz="2400" dirty="0" smtClean="0"/>
              <a:t>Popular client-side languages that front</a:t>
            </a:r>
            <a:r>
              <a:rPr lang="mt-MT" sz="2400" dirty="0" smtClean="0"/>
              <a:t> </a:t>
            </a:r>
            <a:r>
              <a:rPr lang="en-US" sz="2400" dirty="0" smtClean="0"/>
              <a:t>end developers use regularly</a:t>
            </a:r>
          </a:p>
          <a:p>
            <a:pPr lvl="1"/>
            <a:r>
              <a:rPr lang="en-US" sz="2200" dirty="0" smtClean="0"/>
              <a:t>JavaScript: With its frameworks and libraries, it’s the core of front</a:t>
            </a:r>
            <a:r>
              <a:rPr lang="mt-MT" sz="2200" dirty="0" smtClean="0"/>
              <a:t> </a:t>
            </a:r>
            <a:r>
              <a:rPr lang="en-US" sz="2200" dirty="0" smtClean="0"/>
              <a:t>end development, and beyond. It was the first client</a:t>
            </a:r>
            <a:r>
              <a:rPr lang="mt-MT" sz="2200" dirty="0" smtClean="0"/>
              <a:t> </a:t>
            </a:r>
            <a:r>
              <a:rPr lang="en-US" sz="2200" dirty="0" smtClean="0"/>
              <a:t>side language and is still the most </a:t>
            </a:r>
            <a:r>
              <a:rPr lang="mt-MT" sz="2200" dirty="0" smtClean="0"/>
              <a:t>universal </a:t>
            </a:r>
            <a:r>
              <a:rPr lang="en-US" sz="2200" dirty="0" smtClean="0"/>
              <a:t>client-side script on the web.</a:t>
            </a:r>
          </a:p>
          <a:p>
            <a:pPr lvl="1"/>
            <a:r>
              <a:rPr lang="en-US" sz="2200" dirty="0" smtClean="0"/>
              <a:t>HTML5: HTML dictates a site’s organization and content, all interaction aside, so it’s something every front-end developer needs to know. HTML elements can annotate footers, headers, how text displays, how media and images appear, and more.</a:t>
            </a:r>
          </a:p>
          <a:p>
            <a:pPr lvl="1"/>
            <a:r>
              <a:rPr lang="en-US" sz="2200" dirty="0" smtClean="0"/>
              <a:t>CSS3: The latest standard for cascading style sheets (CSS), CSS3 is broken into modules and comprises the code for every graphic element—from backgrounds to font—that make up the look and feel of a website.</a:t>
            </a:r>
            <a:endParaRPr lang="mt-MT" sz="2200" dirty="0" smtClean="0"/>
          </a:p>
          <a:p>
            <a:pPr lvl="1"/>
            <a:r>
              <a:rPr lang="en-US" sz="2200" dirty="0" smtClean="0"/>
              <a:t>AJAX: JavaScript + XML, it allows specific parts of a site to be updated without a full-page refresh by asynchronously connecting to the database and pulling XML-based chunks of data.</a:t>
            </a:r>
          </a:p>
          <a:p>
            <a:pPr>
              <a:buNone/>
            </a:pPr>
            <a:endParaRPr lang="en-US" sz="2400" dirty="0"/>
          </a:p>
        </p:txBody>
      </p:sp>
    </p:spTree>
    <p:extLst>
      <p:ext uri="{BB962C8B-B14F-4D97-AF65-F5344CB8AC3E}">
        <p14:creationId xmlns:p14="http://schemas.microsoft.com/office/powerpoint/2010/main" xmlns="" val="477556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a:bodyPr>
          <a:lstStyle/>
          <a:p>
            <a:r>
              <a:rPr lang="mt-MT" dirty="0" smtClean="0"/>
              <a:t>Client Side Scripting</a:t>
            </a:r>
            <a:endParaRPr lang="en-US" dirty="0"/>
          </a:p>
        </p:txBody>
      </p:sp>
      <p:sp>
        <p:nvSpPr>
          <p:cNvPr id="3" name="Content Placeholder 2"/>
          <p:cNvSpPr>
            <a:spLocks noGrp="1"/>
          </p:cNvSpPr>
          <p:nvPr>
            <p:ph idx="1"/>
          </p:nvPr>
        </p:nvSpPr>
        <p:spPr>
          <a:xfrm>
            <a:off x="317500" y="2438400"/>
            <a:ext cx="11386771" cy="4229100"/>
          </a:xfrm>
        </p:spPr>
        <p:txBody>
          <a:bodyPr>
            <a:normAutofit/>
          </a:bodyPr>
          <a:lstStyle/>
          <a:p>
            <a:pPr>
              <a:buNone/>
            </a:pPr>
            <a:r>
              <a:rPr lang="en-US" sz="2400" dirty="0" smtClean="0"/>
              <a:t>Everything on the front end is built with a mix of HTML, CSS, and client-side scripts like JavaScript</a:t>
            </a:r>
            <a:r>
              <a:rPr lang="mt-MT" sz="2400" dirty="0" smtClean="0"/>
              <a:t>.</a:t>
            </a:r>
          </a:p>
          <a:p>
            <a:pPr>
              <a:buNone/>
            </a:pPr>
            <a:endParaRPr lang="mt-MT" sz="2400" dirty="0" smtClean="0"/>
          </a:p>
          <a:p>
            <a:pPr>
              <a:buNone/>
            </a:pPr>
            <a:r>
              <a:rPr lang="mt-MT" sz="2400" smtClean="0"/>
              <a:t>We will start by revising HTML and CSS first.</a:t>
            </a:r>
          </a:p>
        </p:txBody>
      </p:sp>
    </p:spTree>
    <p:extLst>
      <p:ext uri="{BB962C8B-B14F-4D97-AF65-F5344CB8AC3E}">
        <p14:creationId xmlns:p14="http://schemas.microsoft.com/office/powerpoint/2010/main" xmlns="" val="477556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t-MT" dirty="0" smtClean="0"/>
              <a:t>						References</a:t>
            </a:r>
            <a:endParaRPr lang="en-GB" dirty="0"/>
          </a:p>
        </p:txBody>
      </p:sp>
      <p:sp>
        <p:nvSpPr>
          <p:cNvPr id="3" name="Content Placeholder 2"/>
          <p:cNvSpPr>
            <a:spLocks noGrp="1"/>
          </p:cNvSpPr>
          <p:nvPr>
            <p:ph idx="1"/>
          </p:nvPr>
        </p:nvSpPr>
        <p:spPr/>
        <p:txBody>
          <a:bodyPr/>
          <a:lstStyle/>
          <a:p>
            <a:r>
              <a:rPr lang="en-GB" dirty="0" smtClean="0"/>
              <a:t>WODEHOUSE, C. (2015, May 5). </a:t>
            </a:r>
            <a:r>
              <a:rPr lang="en-GB" i="1" dirty="0" smtClean="0"/>
              <a:t>Front-End Web Development: Client-Side Scripting &amp; User Experience</a:t>
            </a:r>
            <a:r>
              <a:rPr lang="en-GB" dirty="0" smtClean="0"/>
              <a:t>. Retrieved from </a:t>
            </a:r>
            <a:r>
              <a:rPr lang="en-GB" dirty="0" err="1" smtClean="0"/>
              <a:t>Upwork</a:t>
            </a:r>
            <a:r>
              <a:rPr lang="en-GB" dirty="0" smtClean="0"/>
              <a:t>: https://www.upwork.com/hiring/development/how-scripting-languages-work/</a:t>
            </a:r>
            <a:endParaRPr lang="en-US" dirty="0" smtClean="0"/>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lstStyle/>
          <a:p>
            <a:r>
              <a:rPr lang="en-US" dirty="0" smtClean="0"/>
              <a:t>Client Side Scripting</a:t>
            </a:r>
            <a:endParaRPr lang="en-US" dirty="0"/>
          </a:p>
        </p:txBody>
      </p:sp>
      <p:sp>
        <p:nvSpPr>
          <p:cNvPr id="3" name="Content Placeholder 2"/>
          <p:cNvSpPr>
            <a:spLocks noGrp="1"/>
          </p:cNvSpPr>
          <p:nvPr>
            <p:ph idx="1"/>
          </p:nvPr>
        </p:nvSpPr>
        <p:spPr>
          <a:xfrm>
            <a:off x="165100" y="2387600"/>
            <a:ext cx="11899900" cy="4279900"/>
          </a:xfrm>
        </p:spPr>
        <p:txBody>
          <a:bodyPr>
            <a:normAutofit/>
          </a:bodyPr>
          <a:lstStyle/>
          <a:p>
            <a:r>
              <a:rPr lang="en-US" sz="2500" dirty="0" smtClean="0"/>
              <a:t>Client Side Scripting refers </a:t>
            </a:r>
            <a:r>
              <a:rPr lang="en-US" sz="2500" dirty="0"/>
              <a:t>to </a:t>
            </a:r>
            <a:r>
              <a:rPr lang="en-US" sz="2500" dirty="0" smtClean="0"/>
              <a:t>computer web programs that </a:t>
            </a:r>
            <a:r>
              <a:rPr lang="en-US" sz="2500" dirty="0"/>
              <a:t>are executed </a:t>
            </a:r>
            <a:r>
              <a:rPr lang="en-US" sz="2500" dirty="0" smtClean="0"/>
              <a:t>Client Side.</a:t>
            </a:r>
          </a:p>
          <a:p>
            <a:r>
              <a:rPr lang="en-US" sz="2500" dirty="0" smtClean="0"/>
              <a:t>With Client Side Scripting </a:t>
            </a:r>
            <a:r>
              <a:rPr lang="en-US" sz="2500" dirty="0"/>
              <a:t>source code is transferred from the </a:t>
            </a:r>
            <a:r>
              <a:rPr lang="en-US" sz="2500" dirty="0" smtClean="0"/>
              <a:t>web </a:t>
            </a:r>
            <a:r>
              <a:rPr lang="en-US" sz="2500" dirty="0"/>
              <a:t>server to the users computer over the internet and run directly in the browser.</a:t>
            </a:r>
            <a:r>
              <a:rPr lang="en-US" sz="2500" dirty="0" smtClean="0"/>
              <a:t> In fact:</a:t>
            </a:r>
          </a:p>
          <a:p>
            <a:pPr marL="0" indent="0">
              <a:buNone/>
            </a:pPr>
            <a:endParaRPr lang="en-US" sz="2500" dirty="0" smtClean="0"/>
          </a:p>
          <a:p>
            <a:pPr lvl="1"/>
            <a:r>
              <a:rPr lang="en-US" sz="2300" dirty="0" smtClean="0"/>
              <a:t>Client </a:t>
            </a:r>
            <a:r>
              <a:rPr lang="en-US" sz="2300" dirty="0"/>
              <a:t>Side refers to </a:t>
            </a:r>
            <a:r>
              <a:rPr lang="en-US" sz="2300" dirty="0" smtClean="0"/>
              <a:t>execution over the user's </a:t>
            </a:r>
            <a:r>
              <a:rPr lang="en-US" sz="2300" dirty="0"/>
              <a:t>web browser </a:t>
            </a:r>
            <a:r>
              <a:rPr lang="en-US" sz="2300" dirty="0" smtClean="0"/>
              <a:t>while</a:t>
            </a:r>
          </a:p>
          <a:p>
            <a:pPr lvl="1"/>
            <a:r>
              <a:rPr lang="en-US" sz="2300" dirty="0" smtClean="0"/>
              <a:t>Server </a:t>
            </a:r>
            <a:r>
              <a:rPr lang="en-US" sz="2300" dirty="0"/>
              <a:t>Side </a:t>
            </a:r>
            <a:r>
              <a:rPr lang="en-US" sz="2300" dirty="0" smtClean="0"/>
              <a:t>refers </a:t>
            </a:r>
            <a:r>
              <a:rPr lang="en-US" sz="2300" dirty="0"/>
              <a:t>to </a:t>
            </a:r>
            <a:r>
              <a:rPr lang="en-US" sz="2300" dirty="0" smtClean="0"/>
              <a:t>execution over the </a:t>
            </a:r>
            <a:r>
              <a:rPr lang="en-US" sz="2300" dirty="0"/>
              <a:t>web server.</a:t>
            </a:r>
          </a:p>
          <a:p>
            <a:endParaRPr lang="en-US" sz="2500" dirty="0" smtClean="0"/>
          </a:p>
          <a:p>
            <a:r>
              <a:rPr lang="en-US" sz="2500" dirty="0"/>
              <a:t>The scripting language needs to be enabled on the client computer</a:t>
            </a:r>
            <a:r>
              <a:rPr lang="en-US" sz="2500" dirty="0" smtClean="0"/>
              <a:t>.</a:t>
            </a:r>
          </a:p>
        </p:txBody>
      </p:sp>
    </p:spTree>
    <p:extLst>
      <p:ext uri="{BB962C8B-B14F-4D97-AF65-F5344CB8AC3E}">
        <p14:creationId xmlns:p14="http://schemas.microsoft.com/office/powerpoint/2010/main" xmlns="" val="1240548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lstStyle/>
          <a:p>
            <a:r>
              <a:rPr lang="en-US" dirty="0" smtClean="0"/>
              <a:t>Client Side Scripting</a:t>
            </a:r>
            <a:endParaRPr lang="en-US" dirty="0"/>
          </a:p>
        </p:txBody>
      </p:sp>
      <p:sp>
        <p:nvSpPr>
          <p:cNvPr id="3" name="Content Placeholder 2"/>
          <p:cNvSpPr>
            <a:spLocks noGrp="1"/>
          </p:cNvSpPr>
          <p:nvPr>
            <p:ph idx="1"/>
          </p:nvPr>
        </p:nvSpPr>
        <p:spPr>
          <a:xfrm>
            <a:off x="165100" y="2260600"/>
            <a:ext cx="11899900" cy="4279900"/>
          </a:xfrm>
        </p:spPr>
        <p:txBody>
          <a:bodyPr>
            <a:normAutofit/>
          </a:bodyPr>
          <a:lstStyle/>
          <a:p>
            <a:r>
              <a:rPr lang="en-US" sz="2500" dirty="0"/>
              <a:t>Everything you see, click, and interact with on a website is the work of </a:t>
            </a:r>
            <a:r>
              <a:rPr lang="en-US" sz="2500" dirty="0" smtClean="0"/>
              <a:t>client side scripting (front-end </a:t>
            </a:r>
            <a:r>
              <a:rPr lang="en-US" sz="2500" dirty="0"/>
              <a:t>web </a:t>
            </a:r>
            <a:r>
              <a:rPr lang="en-US" sz="2500" dirty="0" smtClean="0"/>
              <a:t>development).</a:t>
            </a:r>
          </a:p>
        </p:txBody>
      </p:sp>
      <p:pic>
        <p:nvPicPr>
          <p:cNvPr id="6" name="Picture 5"/>
          <p:cNvPicPr>
            <a:picLocks noChangeAspect="1"/>
          </p:cNvPicPr>
          <p:nvPr/>
        </p:nvPicPr>
        <p:blipFill>
          <a:blip r:embed="rId2" cstate="print"/>
          <a:stretch>
            <a:fillRect/>
          </a:stretch>
        </p:blipFill>
        <p:spPr>
          <a:xfrm>
            <a:off x="804130" y="3185522"/>
            <a:ext cx="10410092" cy="3594099"/>
          </a:xfrm>
          <a:prstGeom prst="rect">
            <a:avLst/>
          </a:prstGeom>
        </p:spPr>
      </p:pic>
    </p:spTree>
    <p:extLst>
      <p:ext uri="{BB962C8B-B14F-4D97-AF65-F5344CB8AC3E}">
        <p14:creationId xmlns:p14="http://schemas.microsoft.com/office/powerpoint/2010/main" xmlns="" val="22830915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lstStyle/>
          <a:p>
            <a:r>
              <a:rPr lang="en-US" dirty="0" smtClean="0"/>
              <a:t>Client Side Scripting</a:t>
            </a:r>
            <a:endParaRPr lang="en-US" dirty="0"/>
          </a:p>
        </p:txBody>
      </p:sp>
      <p:sp>
        <p:nvSpPr>
          <p:cNvPr id="3" name="Content Placeholder 2"/>
          <p:cNvSpPr>
            <a:spLocks noGrp="1"/>
          </p:cNvSpPr>
          <p:nvPr>
            <p:ph idx="1"/>
          </p:nvPr>
        </p:nvSpPr>
        <p:spPr>
          <a:xfrm>
            <a:off x="165100" y="2260600"/>
            <a:ext cx="11899900" cy="4279900"/>
          </a:xfrm>
        </p:spPr>
        <p:txBody>
          <a:bodyPr>
            <a:normAutofit/>
          </a:bodyPr>
          <a:lstStyle/>
          <a:p>
            <a:r>
              <a:rPr lang="en-US" sz="2500" dirty="0"/>
              <a:t>W</a:t>
            </a:r>
            <a:r>
              <a:rPr lang="en-US" sz="2500" dirty="0" smtClean="0"/>
              <a:t>ebsites </a:t>
            </a:r>
            <a:r>
              <a:rPr lang="en-US" sz="2500" dirty="0"/>
              <a:t>run on three components: </a:t>
            </a:r>
            <a:endParaRPr lang="en-US" sz="2500" dirty="0" smtClean="0"/>
          </a:p>
          <a:p>
            <a:pPr lvl="1"/>
            <a:r>
              <a:rPr lang="en-US" sz="2300" dirty="0" smtClean="0"/>
              <a:t>The server: A remote </a:t>
            </a:r>
            <a:r>
              <a:rPr lang="en-US" sz="2300" dirty="0"/>
              <a:t>location anywhere in the </a:t>
            </a:r>
            <a:r>
              <a:rPr lang="en-US" sz="2300" dirty="0" smtClean="0"/>
              <a:t>world. Functionalities include running </a:t>
            </a:r>
            <a:r>
              <a:rPr lang="en-US" sz="2300" dirty="0"/>
              <a:t>a site’s back-end </a:t>
            </a:r>
            <a:r>
              <a:rPr lang="en-US" sz="2300" dirty="0" smtClean="0"/>
              <a:t>architecture, processing </a:t>
            </a:r>
            <a:r>
              <a:rPr lang="en-US" sz="2300" dirty="0"/>
              <a:t>requests, and sending pages to the browser.</a:t>
            </a:r>
            <a:endParaRPr lang="en-US" sz="2300" dirty="0" smtClean="0"/>
          </a:p>
          <a:p>
            <a:pPr lvl="1"/>
            <a:r>
              <a:rPr lang="en-US" sz="2300" dirty="0"/>
              <a:t>T</a:t>
            </a:r>
            <a:r>
              <a:rPr lang="en-US" sz="2300" dirty="0" smtClean="0"/>
              <a:t>he database</a:t>
            </a:r>
          </a:p>
          <a:p>
            <a:pPr lvl="1"/>
            <a:r>
              <a:rPr lang="en-US" sz="2300" dirty="0" smtClean="0"/>
              <a:t>The client: The </a:t>
            </a:r>
            <a:r>
              <a:rPr lang="en-US" sz="2300" dirty="0"/>
              <a:t>browser a person is using to view a </a:t>
            </a:r>
            <a:r>
              <a:rPr lang="en-US" sz="2300" dirty="0" smtClean="0"/>
              <a:t>site. It’s </a:t>
            </a:r>
            <a:r>
              <a:rPr lang="en-US" sz="2300" dirty="0"/>
              <a:t>where client-side technology is unpacked and processed. </a:t>
            </a:r>
            <a:r>
              <a:rPr lang="en-US" sz="2300" dirty="0" smtClean="0"/>
              <a:t>The </a:t>
            </a:r>
            <a:r>
              <a:rPr lang="en-US" sz="2300" dirty="0"/>
              <a:t>client is anywhere your users are viewing your site: mobile devices, laptops, or desktop computers. </a:t>
            </a:r>
            <a:endParaRPr lang="en-US" sz="2300" dirty="0" smtClean="0"/>
          </a:p>
        </p:txBody>
      </p:sp>
    </p:spTree>
    <p:extLst>
      <p:ext uri="{BB962C8B-B14F-4D97-AF65-F5344CB8AC3E}">
        <p14:creationId xmlns:p14="http://schemas.microsoft.com/office/powerpoint/2010/main" xmlns="" val="4292751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lstStyle/>
          <a:p>
            <a:r>
              <a:rPr lang="en-US" dirty="0" smtClean="0"/>
              <a:t>Client Side Scripting</a:t>
            </a:r>
            <a:endParaRPr lang="en-US" dirty="0"/>
          </a:p>
        </p:txBody>
      </p:sp>
      <p:sp>
        <p:nvSpPr>
          <p:cNvPr id="3" name="Content Placeholder 2"/>
          <p:cNvSpPr>
            <a:spLocks noGrp="1"/>
          </p:cNvSpPr>
          <p:nvPr>
            <p:ph idx="1"/>
          </p:nvPr>
        </p:nvSpPr>
        <p:spPr>
          <a:xfrm>
            <a:off x="165100" y="2362200"/>
            <a:ext cx="11899900" cy="4279900"/>
          </a:xfrm>
        </p:spPr>
        <p:txBody>
          <a:bodyPr>
            <a:normAutofit/>
          </a:bodyPr>
          <a:lstStyle/>
          <a:p>
            <a:r>
              <a:rPr lang="en-US" sz="2300" dirty="0"/>
              <a:t>There is overlap between </a:t>
            </a:r>
            <a:r>
              <a:rPr lang="en-US" sz="2300" dirty="0" smtClean="0"/>
              <a:t>Client Side and Server Side as </a:t>
            </a:r>
            <a:r>
              <a:rPr lang="en-US" sz="2300" dirty="0"/>
              <a:t>they work </a:t>
            </a:r>
            <a:r>
              <a:rPr lang="en-US" sz="2300" dirty="0" smtClean="0"/>
              <a:t>as a pair, </a:t>
            </a:r>
            <a:r>
              <a:rPr lang="en-US" sz="2300" dirty="0"/>
              <a:t>but there are </a:t>
            </a:r>
            <a:r>
              <a:rPr lang="en-US" sz="2300" dirty="0" smtClean="0"/>
              <a:t>differences</a:t>
            </a:r>
            <a:r>
              <a:rPr lang="en-US" sz="2300" dirty="0"/>
              <a:t>. </a:t>
            </a:r>
            <a:endParaRPr lang="en-US" sz="2300" dirty="0" smtClean="0"/>
          </a:p>
          <a:p>
            <a:r>
              <a:rPr lang="en-US" sz="2300" dirty="0" smtClean="0"/>
              <a:t>Server-side </a:t>
            </a:r>
            <a:r>
              <a:rPr lang="en-US" sz="2300" dirty="0"/>
              <a:t>scripting works in the back end of a site, which the user doesn’t see. It creates a scaffolding for the site to access its database, all the behind-the-scenes mechanics that organize and power a website. </a:t>
            </a:r>
            <a:endParaRPr lang="en-US" sz="2300" dirty="0" smtClean="0"/>
          </a:p>
          <a:p>
            <a:r>
              <a:rPr lang="en-US" sz="2300" dirty="0" smtClean="0"/>
              <a:t>Client-side </a:t>
            </a:r>
            <a:r>
              <a:rPr lang="en-US" sz="2300" dirty="0"/>
              <a:t>code, however, handles what the user does see</a:t>
            </a:r>
            <a:r>
              <a:rPr lang="en-US" sz="2300" dirty="0" smtClean="0"/>
              <a:t>.</a:t>
            </a:r>
            <a:endParaRPr lang="en-US" sz="2300" dirty="0"/>
          </a:p>
        </p:txBody>
      </p:sp>
    </p:spTree>
    <p:extLst>
      <p:ext uri="{BB962C8B-B14F-4D97-AF65-F5344CB8AC3E}">
        <p14:creationId xmlns:p14="http://schemas.microsoft.com/office/powerpoint/2010/main" xmlns="" val="3764927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lstStyle/>
          <a:p>
            <a:r>
              <a:rPr lang="en-US" dirty="0" smtClean="0"/>
              <a:t>Client Side Scripting</a:t>
            </a:r>
            <a:endParaRPr lang="en-US" dirty="0"/>
          </a:p>
        </p:txBody>
      </p:sp>
      <p:sp>
        <p:nvSpPr>
          <p:cNvPr id="3" name="Content Placeholder 2"/>
          <p:cNvSpPr>
            <a:spLocks noGrp="1"/>
          </p:cNvSpPr>
          <p:nvPr>
            <p:ph idx="1"/>
          </p:nvPr>
        </p:nvSpPr>
        <p:spPr>
          <a:xfrm>
            <a:off x="165100" y="2260600"/>
            <a:ext cx="11899900" cy="4279900"/>
          </a:xfrm>
        </p:spPr>
        <p:txBody>
          <a:bodyPr>
            <a:normAutofit/>
          </a:bodyPr>
          <a:lstStyle/>
          <a:p>
            <a:r>
              <a:rPr lang="en-US" sz="2300" dirty="0"/>
              <a:t>Scripts are embedded within and interact with the HTML of your </a:t>
            </a:r>
            <a:r>
              <a:rPr lang="en-US" sz="2300" dirty="0" smtClean="0"/>
              <a:t>site:</a:t>
            </a:r>
          </a:p>
          <a:p>
            <a:pPr lvl="1"/>
            <a:r>
              <a:rPr lang="en-US" sz="2100" dirty="0" smtClean="0"/>
              <a:t>Selecting </a:t>
            </a:r>
            <a:r>
              <a:rPr lang="en-US" sz="2100" dirty="0"/>
              <a:t>elements of </a:t>
            </a:r>
            <a:r>
              <a:rPr lang="en-US" sz="2100" dirty="0" smtClean="0"/>
              <a:t>it</a:t>
            </a:r>
          </a:p>
          <a:p>
            <a:pPr lvl="1"/>
            <a:r>
              <a:rPr lang="en-US" sz="2100" dirty="0"/>
              <a:t>M</a:t>
            </a:r>
            <a:r>
              <a:rPr lang="en-US" sz="2100" dirty="0" smtClean="0"/>
              <a:t>anipulating </a:t>
            </a:r>
            <a:r>
              <a:rPr lang="en-US" sz="2100" dirty="0"/>
              <a:t>those elements </a:t>
            </a:r>
            <a:endParaRPr lang="en-US" sz="2100" dirty="0" smtClean="0"/>
          </a:p>
          <a:p>
            <a:pPr lvl="1"/>
            <a:r>
              <a:rPr lang="en-US" sz="2100" dirty="0" smtClean="0"/>
              <a:t>Providing </a:t>
            </a:r>
            <a:r>
              <a:rPr lang="en-US" sz="2100" dirty="0"/>
              <a:t>an interactive </a:t>
            </a:r>
            <a:r>
              <a:rPr lang="en-US" sz="2100" dirty="0" smtClean="0"/>
              <a:t>experience</a:t>
            </a:r>
            <a:endParaRPr lang="en-US" sz="2100" dirty="0"/>
          </a:p>
          <a:p>
            <a:r>
              <a:rPr lang="en-US" sz="2300" dirty="0"/>
              <a:t>Scripts </a:t>
            </a:r>
            <a:r>
              <a:rPr lang="en-US" sz="2300" dirty="0" smtClean="0"/>
              <a:t>also interact </a:t>
            </a:r>
            <a:r>
              <a:rPr lang="en-US" sz="2300" dirty="0"/>
              <a:t>with a cascading style sheet (CSS) file that styles the way the page looks.</a:t>
            </a:r>
          </a:p>
          <a:p>
            <a:r>
              <a:rPr lang="en-US" sz="2300" dirty="0" smtClean="0"/>
              <a:t>Scripts </a:t>
            </a:r>
            <a:r>
              <a:rPr lang="en-US" sz="2300" dirty="0"/>
              <a:t>put less stress on the server because they don’t require processing on the server once </a:t>
            </a:r>
            <a:r>
              <a:rPr lang="en-US" sz="2300"/>
              <a:t>they’re </a:t>
            </a:r>
            <a:r>
              <a:rPr lang="en-US" sz="2300" smtClean="0"/>
              <a:t>downloaded.</a:t>
            </a:r>
            <a:endParaRPr lang="en-US" sz="2300" dirty="0"/>
          </a:p>
        </p:txBody>
      </p:sp>
    </p:spTree>
    <p:extLst>
      <p:ext uri="{BB962C8B-B14F-4D97-AF65-F5344CB8AC3E}">
        <p14:creationId xmlns:p14="http://schemas.microsoft.com/office/powerpoint/2010/main" xmlns="" val="2720473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lstStyle/>
          <a:p>
            <a:r>
              <a:rPr lang="en-US" dirty="0" smtClean="0"/>
              <a:t>Client Side Scripting</a:t>
            </a:r>
            <a:endParaRPr lang="en-US" dirty="0"/>
          </a:p>
        </p:txBody>
      </p:sp>
      <p:sp>
        <p:nvSpPr>
          <p:cNvPr id="3" name="Content Placeholder 2"/>
          <p:cNvSpPr>
            <a:spLocks noGrp="1"/>
          </p:cNvSpPr>
          <p:nvPr>
            <p:ph idx="1"/>
          </p:nvPr>
        </p:nvSpPr>
        <p:spPr>
          <a:xfrm>
            <a:off x="165100" y="2260600"/>
            <a:ext cx="11899900" cy="4279900"/>
          </a:xfrm>
        </p:spPr>
        <p:txBody>
          <a:bodyPr>
            <a:normAutofit/>
          </a:bodyPr>
          <a:lstStyle/>
          <a:p>
            <a:r>
              <a:rPr lang="en-US" sz="2300" dirty="0" smtClean="0"/>
              <a:t>The content of a web site can be classified as:</a:t>
            </a:r>
          </a:p>
          <a:p>
            <a:endParaRPr lang="en-US" sz="2300" dirty="0" smtClean="0"/>
          </a:p>
          <a:p>
            <a:pPr lvl="1"/>
            <a:r>
              <a:rPr lang="en-US" sz="2100" dirty="0" smtClean="0"/>
              <a:t>Static content – does not change regularly e.g. personal and professional web sites</a:t>
            </a:r>
          </a:p>
          <a:p>
            <a:pPr lvl="1"/>
            <a:r>
              <a:rPr lang="en-US" sz="2100" dirty="0" smtClean="0"/>
              <a:t>Dynamic content – changes regularly depending on user input, environmental conditions or other variables e.g., newspaper web sites, weather report sites,</a:t>
            </a:r>
            <a:endParaRPr lang="mt-MT" sz="2100" dirty="0" smtClean="0"/>
          </a:p>
          <a:p>
            <a:endParaRPr lang="mt-MT" sz="2300" dirty="0" smtClean="0"/>
          </a:p>
          <a:p>
            <a:r>
              <a:rPr lang="en-US" sz="2300" dirty="0" smtClean="0"/>
              <a:t>Client Side Scripting is an important part of the Dynamic web pages.</a:t>
            </a:r>
            <a:endParaRPr lang="mt-MT" sz="2300" dirty="0" smtClean="0"/>
          </a:p>
          <a:p>
            <a:r>
              <a:rPr lang="en-US" sz="2300" dirty="0" smtClean="0"/>
              <a:t>Client-side scripting is always evolving—it’s growing simpler, more </a:t>
            </a:r>
            <a:r>
              <a:rPr lang="mt-MT" sz="2300" smtClean="0"/>
              <a:t>agile</a:t>
            </a:r>
            <a:r>
              <a:rPr lang="en-US" sz="2300" smtClean="0"/>
              <a:t>, </a:t>
            </a:r>
            <a:r>
              <a:rPr lang="en-US" sz="2300" dirty="0" smtClean="0"/>
              <a:t>and easier to use. As a result, sites are faster, more efficient, and less work is left up to the server.</a:t>
            </a:r>
            <a:endParaRPr lang="mt-MT" sz="2300" dirty="0" smtClean="0"/>
          </a:p>
          <a:p>
            <a:endParaRPr lang="en-US" sz="2300" dirty="0" smtClean="0"/>
          </a:p>
          <a:p>
            <a:endParaRPr lang="en-US" sz="2300" dirty="0" smtClean="0"/>
          </a:p>
          <a:p>
            <a:endParaRPr lang="en-US" sz="2300" dirty="0" smtClean="0"/>
          </a:p>
        </p:txBody>
      </p:sp>
    </p:spTree>
    <p:extLst>
      <p:ext uri="{BB962C8B-B14F-4D97-AF65-F5344CB8AC3E}">
        <p14:creationId xmlns:p14="http://schemas.microsoft.com/office/powerpoint/2010/main" xmlns="" val="2642677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fontScale="90000"/>
          </a:bodyPr>
          <a:lstStyle/>
          <a:p>
            <a:r>
              <a:rPr lang="en-US" dirty="0" smtClean="0"/>
              <a:t>Role of a </a:t>
            </a:r>
            <a:r>
              <a:rPr lang="mt-MT" dirty="0" smtClean="0"/>
              <a:t>Front End </a:t>
            </a:r>
            <a:r>
              <a:rPr lang="en-US" dirty="0" smtClean="0"/>
              <a:t>Web Developer</a:t>
            </a:r>
            <a:endParaRPr lang="en-US" dirty="0"/>
          </a:p>
        </p:txBody>
      </p:sp>
      <p:sp>
        <p:nvSpPr>
          <p:cNvPr id="3" name="Content Placeholder 2"/>
          <p:cNvSpPr>
            <a:spLocks noGrp="1"/>
          </p:cNvSpPr>
          <p:nvPr>
            <p:ph idx="1"/>
          </p:nvPr>
        </p:nvSpPr>
        <p:spPr>
          <a:xfrm>
            <a:off x="317500" y="2438400"/>
            <a:ext cx="11386771" cy="4229100"/>
          </a:xfrm>
        </p:spPr>
        <p:txBody>
          <a:bodyPr>
            <a:normAutofit/>
          </a:bodyPr>
          <a:lstStyle/>
          <a:p>
            <a:r>
              <a:rPr lang="mt-MT" sz="2400" dirty="0" smtClean="0"/>
              <a:t>A Client Side</a:t>
            </a:r>
            <a:r>
              <a:rPr lang="en-US" sz="2400" dirty="0" smtClean="0"/>
              <a:t> developer creates interaction and user experience with scripts embedded in a site’s HTML.</a:t>
            </a:r>
            <a:endParaRPr lang="mt-MT" sz="2400" dirty="0" smtClean="0"/>
          </a:p>
          <a:p>
            <a:r>
              <a:rPr lang="mt-MT" sz="2400" dirty="0" smtClean="0"/>
              <a:t>What a web user</a:t>
            </a:r>
            <a:r>
              <a:rPr lang="en-US" sz="2400" dirty="0" smtClean="0"/>
              <a:t> sees, clicks, or uses to input or retrieve information is the work of the </a:t>
            </a:r>
            <a:r>
              <a:rPr lang="mt-MT" sz="2400" dirty="0" smtClean="0"/>
              <a:t>client side</a:t>
            </a:r>
            <a:r>
              <a:rPr lang="en-US" sz="2400" dirty="0" smtClean="0"/>
              <a:t> developer. </a:t>
            </a:r>
            <a:endParaRPr lang="mt-MT" sz="2400" dirty="0" smtClean="0"/>
          </a:p>
          <a:p>
            <a:r>
              <a:rPr lang="en-US" sz="2400" dirty="0" smtClean="0"/>
              <a:t>Scripts are downloaded by the browser, processed, and then run apart from the server.</a:t>
            </a:r>
            <a:endParaRPr lang="mt-MT" sz="2400" dirty="0" smtClean="0"/>
          </a:p>
          <a:p>
            <a:r>
              <a:rPr lang="en-US" sz="2400" dirty="0" smtClean="0"/>
              <a:t>The focus is on user experience, and the technology they implement will </a:t>
            </a:r>
            <a:r>
              <a:rPr lang="mt-MT" sz="2400" dirty="0" smtClean="0"/>
              <a:t>effect </a:t>
            </a:r>
            <a:r>
              <a:rPr lang="en-US" sz="2400" dirty="0" smtClean="0"/>
              <a:t>how well </a:t>
            </a:r>
            <a:r>
              <a:rPr lang="mt-MT" sz="2400" dirty="0" smtClean="0"/>
              <a:t>the website </a:t>
            </a:r>
            <a:r>
              <a:rPr lang="en-US" sz="2400" dirty="0" smtClean="0"/>
              <a:t>accomplishes speed, efficiency, and smooth functionality.</a:t>
            </a:r>
            <a:endParaRPr lang="en-US" sz="2400" dirty="0"/>
          </a:p>
        </p:txBody>
      </p:sp>
    </p:spTree>
    <p:extLst>
      <p:ext uri="{BB962C8B-B14F-4D97-AF65-F5344CB8AC3E}">
        <p14:creationId xmlns:p14="http://schemas.microsoft.com/office/powerpoint/2010/main" xmlns="" val="477556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7100" y="965199"/>
            <a:ext cx="5697171" cy="1163861"/>
          </a:xfrm>
        </p:spPr>
        <p:txBody>
          <a:bodyPr>
            <a:normAutofit fontScale="90000"/>
          </a:bodyPr>
          <a:lstStyle/>
          <a:p>
            <a:r>
              <a:rPr lang="mt-MT" dirty="0" smtClean="0"/>
              <a:t>Front End </a:t>
            </a:r>
            <a:r>
              <a:rPr lang="en-US" dirty="0" smtClean="0"/>
              <a:t>Web Developer</a:t>
            </a:r>
            <a:endParaRPr lang="en-US" dirty="0"/>
          </a:p>
        </p:txBody>
      </p:sp>
      <p:sp>
        <p:nvSpPr>
          <p:cNvPr id="3" name="Content Placeholder 2"/>
          <p:cNvSpPr>
            <a:spLocks noGrp="1"/>
          </p:cNvSpPr>
          <p:nvPr>
            <p:ph idx="1"/>
          </p:nvPr>
        </p:nvSpPr>
        <p:spPr>
          <a:xfrm>
            <a:off x="317500" y="2438400"/>
            <a:ext cx="11386771" cy="4229100"/>
          </a:xfrm>
        </p:spPr>
        <p:txBody>
          <a:bodyPr>
            <a:normAutofit fontScale="92500" lnSpcReduction="20000"/>
          </a:bodyPr>
          <a:lstStyle/>
          <a:p>
            <a:pPr>
              <a:buNone/>
            </a:pPr>
            <a:r>
              <a:rPr lang="mt-MT" sz="2400" dirty="0" smtClean="0"/>
              <a:t>A</a:t>
            </a:r>
            <a:r>
              <a:rPr lang="en-US" sz="2400" dirty="0" smtClean="0"/>
              <a:t> front-end web developer’s services include:</a:t>
            </a:r>
          </a:p>
          <a:p>
            <a:pPr lvl="1"/>
            <a:r>
              <a:rPr lang="en-US" sz="2200" dirty="0" smtClean="0"/>
              <a:t>Tailoring user experience</a:t>
            </a:r>
          </a:p>
          <a:p>
            <a:pPr lvl="1"/>
            <a:r>
              <a:rPr lang="en-US" sz="2200" dirty="0" smtClean="0"/>
              <a:t>Bringing a designer’s concept to life with HTML, CSS, and JavaScript</a:t>
            </a:r>
          </a:p>
          <a:p>
            <a:pPr lvl="1"/>
            <a:r>
              <a:rPr lang="en-US" sz="2200" dirty="0" smtClean="0"/>
              <a:t>Production, modification, and maintenance of websites and web application user interfaces</a:t>
            </a:r>
          </a:p>
          <a:p>
            <a:pPr lvl="1"/>
            <a:r>
              <a:rPr lang="en-US" sz="2200" dirty="0" smtClean="0"/>
              <a:t>Creating tools that enhance how users see and interact with your site in any browser</a:t>
            </a:r>
          </a:p>
          <a:p>
            <a:pPr lvl="1"/>
            <a:r>
              <a:rPr lang="en-US" sz="2200" dirty="0" smtClean="0"/>
              <a:t>Implementing responsive design for mobile sites</a:t>
            </a:r>
          </a:p>
          <a:p>
            <a:pPr lvl="1"/>
            <a:r>
              <a:rPr lang="en-US" sz="2200" dirty="0" smtClean="0"/>
              <a:t>Contributing some back-end experience, collaborating on APIs, and more</a:t>
            </a:r>
          </a:p>
          <a:p>
            <a:pPr lvl="1"/>
            <a:r>
              <a:rPr lang="en-US" sz="2200" dirty="0" smtClean="0"/>
              <a:t>Maintaining software workflow management with a project management tool like </a:t>
            </a:r>
            <a:r>
              <a:rPr lang="en-US" sz="2200" dirty="0" err="1" smtClean="0"/>
              <a:t>GitHub</a:t>
            </a:r>
            <a:endParaRPr lang="en-US" sz="2200" dirty="0" smtClean="0"/>
          </a:p>
          <a:p>
            <a:pPr lvl="1"/>
            <a:r>
              <a:rPr lang="en-US" sz="2200" dirty="0" smtClean="0"/>
              <a:t>Consulting on SEO </a:t>
            </a:r>
            <a:r>
              <a:rPr lang="mt-MT" sz="2200" dirty="0" smtClean="0"/>
              <a:t>(Search Engine Optimisation) </a:t>
            </a:r>
            <a:r>
              <a:rPr lang="en-US" sz="2200" dirty="0" smtClean="0"/>
              <a:t>best practices</a:t>
            </a:r>
          </a:p>
          <a:p>
            <a:pPr lvl="1"/>
            <a:r>
              <a:rPr lang="en-US" sz="2200" dirty="0" smtClean="0"/>
              <a:t>Testing the site during development for usability and fixing any bugs</a:t>
            </a:r>
          </a:p>
          <a:p>
            <a:pPr>
              <a:buNone/>
            </a:pPr>
            <a:endParaRPr lang="en-US" sz="2400" dirty="0"/>
          </a:p>
        </p:txBody>
      </p:sp>
    </p:spTree>
    <p:extLst>
      <p:ext uri="{BB962C8B-B14F-4D97-AF65-F5344CB8AC3E}">
        <p14:creationId xmlns:p14="http://schemas.microsoft.com/office/powerpoint/2010/main" xmlns="" val="477556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216</TotalTime>
  <Words>510</Words>
  <Application>Microsoft Office PowerPoint</Application>
  <PresentationFormat>Custom</PresentationFormat>
  <Paragraphs>65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Feathered</vt:lpstr>
      <vt:lpstr>Client Side Scripting</vt:lpstr>
      <vt:lpstr>Client Side Scripting</vt:lpstr>
      <vt:lpstr>Client Side Scripting</vt:lpstr>
      <vt:lpstr>Client Side Scripting</vt:lpstr>
      <vt:lpstr>Client Side Scripting</vt:lpstr>
      <vt:lpstr>Client Side Scripting</vt:lpstr>
      <vt:lpstr>Client Side Scripting</vt:lpstr>
      <vt:lpstr>Role of a Front End Web Developer</vt:lpstr>
      <vt:lpstr>Front End Web Developer</vt:lpstr>
      <vt:lpstr>Client Side Languages</vt:lpstr>
      <vt:lpstr>Client Side Scripting</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dc:title>
  <dc:creator>Diane Borg</dc:creator>
  <cp:lastModifiedBy>Diane</cp:lastModifiedBy>
  <cp:revision>12</cp:revision>
  <dcterms:created xsi:type="dcterms:W3CDTF">2017-02-02T11:10:39Z</dcterms:created>
  <dcterms:modified xsi:type="dcterms:W3CDTF">2018-02-11T13:15:33Z</dcterms:modified>
</cp:coreProperties>
</file>