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15"/>
  </p:notesMasterIdLst>
  <p:sldIdLst>
    <p:sldId id="256" r:id="rId2"/>
    <p:sldId id="268" r:id="rId3"/>
    <p:sldId id="321" r:id="rId4"/>
    <p:sldId id="322" r:id="rId5"/>
    <p:sldId id="323" r:id="rId6"/>
    <p:sldId id="327" r:id="rId7"/>
    <p:sldId id="328" r:id="rId8"/>
    <p:sldId id="329" r:id="rId9"/>
    <p:sldId id="324" r:id="rId10"/>
    <p:sldId id="325" r:id="rId11"/>
    <p:sldId id="326" r:id="rId12"/>
    <p:sldId id="32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2" autoAdjust="0"/>
    <p:restoredTop sz="94086" autoAdjust="0"/>
  </p:normalViewPr>
  <p:slideViewPr>
    <p:cSldViewPr snapToGrid="0">
      <p:cViewPr>
        <p:scale>
          <a:sx n="75" d="100"/>
          <a:sy n="75" d="100"/>
        </p:scale>
        <p:origin x="-30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C6BC2-022D-4956-B4FD-E38D11751A2C}" type="datetimeFigureOut">
              <a:rPr lang="en-GB" smtClean="0"/>
              <a:pPr/>
              <a:t>19/03/2018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6A834-1841-4A91-8985-C064263F0D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18618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69829082-E04E-44AA-9AAD-1FC8FB5E84BD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44958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176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69829082-E04E-44AA-9AAD-1FC8FB5E84BD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6585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95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9829082-E04E-44AA-9AAD-1FC8FB5E84BD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4526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344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115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01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267068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69829082-E04E-44AA-9AAD-1FC8FB5E84BD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157063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69829082-E04E-44AA-9AAD-1FC8FB5E84BD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929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9829082-E04E-44AA-9AAD-1FC8FB5E84BD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5050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Client Side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t-MT" dirty="0" smtClean="0"/>
              <a:t>Objects </a:t>
            </a:r>
            <a:r>
              <a:rPr lang="mt-MT" dirty="0" smtClean="0"/>
              <a:t>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70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546101"/>
            <a:ext cx="8159569" cy="1405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mt-MT" dirty="0" smtClean="0"/>
              <a:t>			   	    	</a:t>
            </a:r>
            <a:r>
              <a:rPr lang="mt-MT" sz="4800" dirty="0" smtClean="0"/>
              <a:t>Updating						Objects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59874"/>
            <a:ext cx="11899900" cy="4407626"/>
          </a:xfrm>
        </p:spPr>
        <p:txBody>
          <a:bodyPr>
            <a:normAutofit fontScale="92500" lnSpcReduction="10000"/>
          </a:bodyPr>
          <a:lstStyle/>
          <a:p>
            <a:r>
              <a:rPr lang="mt-MT" sz="3200" dirty="0" smtClean="0"/>
              <a:t>To update a value, the same notation used to create a property/function can be used:</a:t>
            </a:r>
          </a:p>
          <a:p>
            <a:endParaRPr lang="mt-MT" sz="3200" dirty="0" smtClean="0"/>
          </a:p>
          <a:p>
            <a:endParaRPr lang="mt-MT" sz="3200" dirty="0" smtClean="0"/>
          </a:p>
          <a:p>
            <a:endParaRPr lang="mt-MT" sz="3200" dirty="0" smtClean="0"/>
          </a:p>
          <a:p>
            <a:r>
              <a:rPr lang="mt-MT" sz="3200" dirty="0" smtClean="0"/>
              <a:t>If such a property/function did not exist in that object, a new one would be created</a:t>
            </a:r>
          </a:p>
          <a:p>
            <a:r>
              <a:rPr lang="mt-MT" sz="3200" dirty="0" smtClean="0"/>
              <a:t>Otherwise, the value would be updated accordingly</a:t>
            </a:r>
          </a:p>
          <a:p>
            <a:endParaRPr lang="mt-MT" sz="3200" dirty="0" smtClean="0"/>
          </a:p>
          <a:p>
            <a:endParaRPr lang="mt-MT" sz="32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b="13333"/>
          <a:stretch>
            <a:fillRect/>
          </a:stretch>
        </p:blipFill>
        <p:spPr bwMode="auto">
          <a:xfrm>
            <a:off x="3722688" y="3175000"/>
            <a:ext cx="4619625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546101"/>
            <a:ext cx="8159569" cy="1405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mt-MT" dirty="0" smtClean="0"/>
              <a:t>			   	    	</a:t>
            </a:r>
            <a:r>
              <a:rPr lang="mt-MT" sz="4800" dirty="0" smtClean="0"/>
              <a:t>Deleting						Objects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59874"/>
            <a:ext cx="11899900" cy="4407626"/>
          </a:xfrm>
        </p:spPr>
        <p:txBody>
          <a:bodyPr>
            <a:normAutofit/>
          </a:bodyPr>
          <a:lstStyle/>
          <a:p>
            <a:r>
              <a:rPr lang="mt-MT" sz="3200" dirty="0" smtClean="0"/>
              <a:t>To delete a property/function completley, the delete keyword needs to be used:</a:t>
            </a:r>
          </a:p>
          <a:p>
            <a:endParaRPr lang="mt-MT" sz="3200" dirty="0" smtClean="0"/>
          </a:p>
          <a:p>
            <a:endParaRPr lang="mt-MT" sz="3200" dirty="0" smtClean="0"/>
          </a:p>
          <a:p>
            <a:r>
              <a:rPr lang="mt-MT" sz="3200" dirty="0" smtClean="0"/>
              <a:t>If the value only needs to be cleared, this technique can be used: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9724" y="3557588"/>
            <a:ext cx="3024335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4650" y="5732463"/>
            <a:ext cx="2869852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715" y="888272"/>
            <a:ext cx="5029214" cy="1188536"/>
          </a:xfrm>
        </p:spPr>
        <p:txBody>
          <a:bodyPr>
            <a:normAutofit fontScale="90000"/>
          </a:bodyPr>
          <a:lstStyle/>
          <a:p>
            <a:r>
              <a:rPr lang="mt-MT" dirty="0" smtClean="0"/>
              <a:t>		 </a:t>
            </a:r>
            <a:br>
              <a:rPr lang="mt-MT" dirty="0" smtClean="0"/>
            </a:br>
            <a:r>
              <a:rPr lang="mt-MT" dirty="0" smtClean="0"/>
              <a:t>		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099" y="2325190"/>
            <a:ext cx="11343278" cy="4454434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mt-MT" sz="2800" dirty="0" smtClean="0"/>
              <a:t>Access Moodle and work out </a:t>
            </a:r>
            <a:r>
              <a:rPr lang="mt-MT" sz="2800" b="1" smtClean="0"/>
              <a:t>Worksheet 11</a:t>
            </a:r>
            <a:endParaRPr lang="mt-MT" sz="2800" b="1" dirty="0" smtClean="0"/>
          </a:p>
          <a:p>
            <a:pPr marL="0" indent="0" algn="ctr">
              <a:buNone/>
              <a:defRPr/>
            </a:pPr>
            <a:endParaRPr lang="en-US" sz="2800" b="1" dirty="0"/>
          </a:p>
        </p:txBody>
      </p:sp>
      <p:pic>
        <p:nvPicPr>
          <p:cNvPr id="5" name="Picture 4" descr="https://tracker.moodle.org/secure/attachment/29098/logo-trans-4045x1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795" y="4046869"/>
            <a:ext cx="6756400" cy="1670309"/>
          </a:xfrm>
          <a:prstGeom prst="rect">
            <a:avLst/>
          </a:prstGeom>
          <a:noFill/>
        </p:spPr>
      </p:pic>
      <p:pic>
        <p:nvPicPr>
          <p:cNvPr id="6" name="Picture 2" descr="http://rs577.pbsrc.com/albums/ss215/csnszhb/programmer.gif~c200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91738"/>
            <a:ext cx="19050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23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t-MT" dirty="0" smtClean="0"/>
              <a:t>						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02771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Johnson, G. (2013). </a:t>
            </a:r>
            <a:r>
              <a:rPr lang="en-GB" i="1" dirty="0" smtClean="0"/>
              <a:t>Programming in HTML5 with </a:t>
            </a:r>
            <a:r>
              <a:rPr lang="en-GB" i="1" dirty="0" err="1" smtClean="0"/>
              <a:t>Javascript</a:t>
            </a:r>
            <a:r>
              <a:rPr lang="en-GB" i="1" dirty="0" smtClean="0"/>
              <a:t> and CSS3.</a:t>
            </a:r>
            <a:r>
              <a:rPr lang="en-GB" dirty="0" smtClean="0"/>
              <a:t> United States of America: Microsoft Press.</a:t>
            </a:r>
            <a:endParaRPr lang="mt-MT" dirty="0" smtClean="0"/>
          </a:p>
          <a:p>
            <a:r>
              <a:rPr lang="en-GB" dirty="0" err="1" smtClean="0"/>
              <a:t>McPeak</a:t>
            </a:r>
            <a:r>
              <a:rPr lang="en-GB" dirty="0" smtClean="0"/>
              <a:t>, J. (2015). </a:t>
            </a:r>
            <a:r>
              <a:rPr lang="en-GB" i="1" dirty="0" smtClean="0"/>
              <a:t>Beginning JavaScript, 5th Edition</a:t>
            </a:r>
            <a:r>
              <a:rPr lang="en-GB" dirty="0" smtClean="0"/>
              <a:t> (5 ed.). </a:t>
            </a:r>
            <a:r>
              <a:rPr lang="en-GB" dirty="0" err="1" smtClean="0"/>
              <a:t>Wrox</a:t>
            </a:r>
            <a:r>
              <a:rPr lang="en-GB" dirty="0" smtClean="0"/>
              <a:t>. </a:t>
            </a:r>
            <a:endParaRPr lang="en-US" dirty="0" smtClean="0"/>
          </a:p>
          <a:p>
            <a:r>
              <a:rPr lang="en-GB" dirty="0" err="1" smtClean="0"/>
              <a:t>Haverbeke</a:t>
            </a:r>
            <a:r>
              <a:rPr lang="en-GB" dirty="0" smtClean="0"/>
              <a:t>, M. (2011). </a:t>
            </a:r>
            <a:r>
              <a:rPr lang="en-GB" i="1" dirty="0" smtClean="0"/>
              <a:t>Eloquent JavaScript: A Modern Introduction to Programming.</a:t>
            </a:r>
            <a:r>
              <a:rPr lang="en-GB" dirty="0" smtClean="0"/>
              <a:t> (S. Yang, Ed.) San Francisco: William Pollock.</a:t>
            </a:r>
            <a:endParaRPr lang="en-US" dirty="0" smtClean="0"/>
          </a:p>
          <a:p>
            <a:r>
              <a:rPr lang="en-GB" dirty="0" smtClean="0"/>
              <a:t>McFarland, D. S. (2014). </a:t>
            </a:r>
            <a:r>
              <a:rPr lang="en-GB" i="1" dirty="0" smtClean="0"/>
              <a:t>JavaScript &amp; </a:t>
            </a:r>
            <a:r>
              <a:rPr lang="en-GB" i="1" dirty="0" err="1" smtClean="0"/>
              <a:t>jQuery</a:t>
            </a:r>
            <a:r>
              <a:rPr lang="en-GB" dirty="0" smtClean="0"/>
              <a:t> (3 ed.). United States of America: O’Reilly Media, Inc.</a:t>
            </a:r>
            <a:endParaRPr lang="mt-MT" dirty="0" smtClean="0"/>
          </a:p>
          <a:p>
            <a:r>
              <a:rPr lang="en-GB" dirty="0" err="1" smtClean="0"/>
              <a:t>Duckett</a:t>
            </a:r>
            <a:r>
              <a:rPr lang="en-GB" dirty="0" smtClean="0"/>
              <a:t>, J. (2014). </a:t>
            </a:r>
            <a:r>
              <a:rPr lang="en-GB" i="1" dirty="0" smtClean="0"/>
              <a:t>JavaScript and </a:t>
            </a:r>
            <a:r>
              <a:rPr lang="en-GB" i="1" dirty="0" err="1" smtClean="0"/>
              <a:t>JQuery</a:t>
            </a:r>
            <a:r>
              <a:rPr lang="en-GB" i="1" dirty="0" smtClean="0"/>
              <a:t> Interactive Front-End Web Development</a:t>
            </a:r>
            <a:r>
              <a:rPr lang="en-GB" dirty="0" smtClean="0"/>
              <a:t> (1 ed.). Wiley.</a:t>
            </a:r>
            <a:endParaRPr lang="mt-MT" dirty="0" smtClean="0"/>
          </a:p>
          <a:p>
            <a:r>
              <a:rPr lang="mt-MT" dirty="0" smtClean="0"/>
              <a:t>www.j</a:t>
            </a:r>
            <a:r>
              <a:rPr lang="en-US" dirty="0" smtClean="0"/>
              <a:t>query.com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600" y="1094509"/>
            <a:ext cx="7740469" cy="1034551"/>
          </a:xfrm>
        </p:spPr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mt-MT" dirty="0" smtClean="0"/>
              <a:t>			   	    </a:t>
            </a:r>
            <a:r>
              <a:rPr lang="mt-MT" sz="4800" dirty="0" smtClean="0"/>
              <a:t>Objects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59874"/>
            <a:ext cx="11899900" cy="4407626"/>
          </a:xfrm>
        </p:spPr>
        <p:txBody>
          <a:bodyPr>
            <a:normAutofit/>
          </a:bodyPr>
          <a:lstStyle/>
          <a:p>
            <a:r>
              <a:rPr lang="mt-MT" sz="3200" dirty="0" smtClean="0"/>
              <a:t>Objects group together a set of variables and functions to create a model of something you would recognise from the real world</a:t>
            </a:r>
          </a:p>
          <a:p>
            <a:pPr>
              <a:buNone/>
            </a:pPr>
            <a:endParaRPr lang="mt-MT" sz="3200" dirty="0" smtClean="0"/>
          </a:p>
          <a:p>
            <a:r>
              <a:rPr lang="mt-MT" sz="3200" dirty="0" smtClean="0"/>
              <a:t>In an object, variables and functions take a new name</a:t>
            </a:r>
          </a:p>
          <a:p>
            <a:pPr lvl="1"/>
            <a:r>
              <a:rPr lang="mt-MT" sz="3000" dirty="0" smtClean="0"/>
              <a:t>Variables are referred to as properties</a:t>
            </a:r>
          </a:p>
          <a:p>
            <a:pPr lvl="1"/>
            <a:r>
              <a:rPr lang="mt-MT" sz="3000" dirty="0" smtClean="0"/>
              <a:t>Functions are referred to as methods</a:t>
            </a: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1094509"/>
            <a:ext cx="8159569" cy="10345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mt-MT" dirty="0" smtClean="0"/>
              <a:t>			   	    </a:t>
            </a:r>
            <a:r>
              <a:rPr lang="mt-MT" sz="4800" dirty="0" smtClean="0"/>
              <a:t>Properties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59874"/>
            <a:ext cx="11899900" cy="4407626"/>
          </a:xfrm>
        </p:spPr>
        <p:txBody>
          <a:bodyPr>
            <a:normAutofit/>
          </a:bodyPr>
          <a:lstStyle/>
          <a:p>
            <a:r>
              <a:rPr lang="mt-MT" sz="3200" dirty="0" smtClean="0"/>
              <a:t>If a variable is part of an object, it is referred to as a property</a:t>
            </a:r>
          </a:p>
          <a:p>
            <a:endParaRPr lang="mt-MT" sz="3200" dirty="0" smtClean="0"/>
          </a:p>
          <a:p>
            <a:r>
              <a:rPr lang="mt-MT" sz="3200" dirty="0" smtClean="0"/>
              <a:t>Properties describe the object </a:t>
            </a:r>
          </a:p>
          <a:p>
            <a:endParaRPr lang="mt-MT" sz="3200" dirty="0" smtClean="0"/>
          </a:p>
          <a:p>
            <a:r>
              <a:rPr lang="mt-MT" sz="3200" dirty="0" smtClean="0"/>
              <a:t>For example, if we have a </a:t>
            </a:r>
            <a:r>
              <a:rPr lang="mt-MT" sz="3200" i="1" dirty="0" smtClean="0"/>
              <a:t>hotel </a:t>
            </a:r>
            <a:r>
              <a:rPr lang="mt-MT" sz="3200" dirty="0" smtClean="0"/>
              <a:t>object, properties can describe the name and number of rooms it has</a:t>
            </a: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1094509"/>
            <a:ext cx="8159569" cy="1034551"/>
          </a:xfrm>
        </p:spPr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mt-MT" dirty="0" smtClean="0"/>
              <a:t>			   	    </a:t>
            </a:r>
            <a:r>
              <a:rPr lang="mt-MT" sz="4800" dirty="0" smtClean="0"/>
              <a:t>Methods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59874"/>
            <a:ext cx="11899900" cy="4407626"/>
          </a:xfrm>
        </p:spPr>
        <p:txBody>
          <a:bodyPr>
            <a:normAutofit/>
          </a:bodyPr>
          <a:lstStyle/>
          <a:p>
            <a:r>
              <a:rPr lang="mt-MT" sz="3200" dirty="0" smtClean="0"/>
              <a:t>If a function is part of an object, it is referred to as a method</a:t>
            </a:r>
          </a:p>
          <a:p>
            <a:endParaRPr lang="mt-MT" sz="3200" dirty="0" smtClean="0"/>
          </a:p>
          <a:p>
            <a:r>
              <a:rPr lang="mt-MT" sz="3200" dirty="0" smtClean="0"/>
              <a:t>Methods represent tasks which are associated with an object </a:t>
            </a:r>
          </a:p>
          <a:p>
            <a:endParaRPr lang="mt-MT" sz="3200" dirty="0" smtClean="0"/>
          </a:p>
          <a:p>
            <a:r>
              <a:rPr lang="mt-MT" sz="3200" dirty="0" smtClean="0"/>
              <a:t>For example, the number of available rooms can be found by subtracting the booked rooms from the total number of rooms</a:t>
            </a: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774701"/>
            <a:ext cx="8159569" cy="13543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mt-MT" dirty="0" smtClean="0"/>
              <a:t>			Creating </a:t>
            </a:r>
            <a:r>
              <a:rPr lang="mt-MT" sz="4800" dirty="0" smtClean="0"/>
              <a:t>Objects</a:t>
            </a:r>
            <a:br>
              <a:rPr lang="mt-MT" sz="4800" dirty="0" smtClean="0"/>
            </a:br>
            <a:r>
              <a:rPr lang="mt-MT" sz="4800" dirty="0" smtClean="0"/>
              <a:t>				</a:t>
            </a:r>
            <a:r>
              <a:rPr lang="mt-MT" sz="4000" i="1" dirty="0" smtClean="0"/>
              <a:t>Literal Notation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6900" y="2399574"/>
            <a:ext cx="5118100" cy="440762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000" dirty="0" smtClean="0"/>
              <a:t>This technique of creating an object is referred to as the Literal Notation</a:t>
            </a:r>
          </a:p>
          <a:p>
            <a:endParaRPr lang="en-US" sz="3000" dirty="0" smtClean="0"/>
          </a:p>
          <a:p>
            <a:pPr>
              <a:buNone/>
            </a:pPr>
            <a:r>
              <a:rPr lang="mt-MT" sz="3000" dirty="0" smtClean="0"/>
              <a:t>It </a:t>
            </a:r>
            <a:r>
              <a:rPr lang="en-US" sz="3000" dirty="0" smtClean="0"/>
              <a:t>is the easiest and most popular way of how objects are created</a:t>
            </a:r>
            <a:endParaRPr lang="mt-MT" sz="3000" dirty="0" smtClean="0"/>
          </a:p>
          <a:p>
            <a:endParaRPr lang="mt-MT" sz="3000" dirty="0" smtClean="0"/>
          </a:p>
          <a:p>
            <a:pPr>
              <a:buNone/>
            </a:pPr>
            <a:r>
              <a:rPr lang="en-US" sz="3000" dirty="0" smtClean="0"/>
              <a:t>If you had two </a:t>
            </a:r>
            <a:r>
              <a:rPr lang="mt-MT" sz="3000" dirty="0" smtClean="0"/>
              <a:t>hotel </a:t>
            </a:r>
            <a:r>
              <a:rPr lang="en-US" sz="3000" dirty="0" smtClean="0"/>
              <a:t>objects on the same page, you would create each one using the same notation but store them in variables with different names</a:t>
            </a:r>
          </a:p>
          <a:p>
            <a:endParaRPr lang="en-GB" sz="3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r="4340"/>
          <a:stretch>
            <a:fillRect/>
          </a:stretch>
        </p:blipFill>
        <p:spPr bwMode="auto">
          <a:xfrm>
            <a:off x="203200" y="2432050"/>
            <a:ext cx="6718300" cy="3780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774701"/>
            <a:ext cx="8159569" cy="13543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mt-MT" dirty="0" smtClean="0"/>
              <a:t>		Creating </a:t>
            </a:r>
            <a:r>
              <a:rPr lang="mt-MT" sz="4800" dirty="0" smtClean="0"/>
              <a:t>Objects</a:t>
            </a:r>
            <a:br>
              <a:rPr lang="mt-MT" sz="4800" dirty="0" smtClean="0"/>
            </a:br>
            <a:r>
              <a:rPr lang="mt-MT" sz="4800" dirty="0" smtClean="0"/>
              <a:t>			</a:t>
            </a:r>
            <a:r>
              <a:rPr lang="mt-MT" sz="4000" i="1" dirty="0" smtClean="0"/>
              <a:t>Constructor Notation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6900" y="2399574"/>
            <a:ext cx="5118100" cy="44076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T</a:t>
            </a:r>
            <a:r>
              <a:rPr lang="mt-MT" sz="3000" dirty="0" smtClean="0"/>
              <a:t>he new keyword and the object constructor create a blank object</a:t>
            </a:r>
          </a:p>
          <a:p>
            <a:pPr>
              <a:buNone/>
            </a:pPr>
            <a:endParaRPr lang="mt-MT" sz="3000" dirty="0" smtClean="0"/>
          </a:p>
          <a:p>
            <a:pPr>
              <a:buNone/>
            </a:pPr>
            <a:r>
              <a:rPr lang="mt-MT" sz="3000" dirty="0" smtClean="0"/>
              <a:t>You can then add properties and methods to the object</a:t>
            </a:r>
            <a:endParaRPr lang="en-US" sz="3000" dirty="0" smtClean="0"/>
          </a:p>
          <a:p>
            <a:endParaRPr lang="en-GB" sz="3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2740024"/>
            <a:ext cx="6267063" cy="31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774701"/>
            <a:ext cx="8159569" cy="13543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mt-MT" dirty="0" smtClean="0"/>
              <a:t>	Creating Many </a:t>
            </a:r>
            <a:r>
              <a:rPr lang="mt-MT" sz="4800" dirty="0" smtClean="0"/>
              <a:t>Objects</a:t>
            </a:r>
            <a:br>
              <a:rPr lang="mt-MT" sz="4800" dirty="0" smtClean="0"/>
            </a:br>
            <a:r>
              <a:rPr lang="mt-MT" sz="4800" dirty="0" smtClean="0"/>
              <a:t>		</a:t>
            </a:r>
            <a:r>
              <a:rPr lang="mt-MT" sz="4000" i="1" dirty="0" smtClean="0"/>
              <a:t>Constructor Notation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900" y="2286000"/>
            <a:ext cx="6007100" cy="45212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4400" dirty="0" smtClean="0"/>
              <a:t>S</a:t>
            </a:r>
            <a:r>
              <a:rPr lang="mt-MT" sz="4400" dirty="0" smtClean="0"/>
              <a:t>ometimes several objects need to represent similar things </a:t>
            </a:r>
          </a:p>
          <a:p>
            <a:pPr>
              <a:buNone/>
            </a:pPr>
            <a:r>
              <a:rPr lang="mt-MT" sz="4400" dirty="0" smtClean="0"/>
              <a:t>Object constructors can use a function as a template for creating objects</a:t>
            </a:r>
          </a:p>
          <a:p>
            <a:pPr>
              <a:buNone/>
            </a:pPr>
            <a:r>
              <a:rPr lang="mt-MT" sz="4400" dirty="0" smtClean="0"/>
              <a:t>First the template is created with the object’s properties and methods</a:t>
            </a:r>
          </a:p>
          <a:p>
            <a:pPr>
              <a:buNone/>
            </a:pPr>
            <a:r>
              <a:rPr lang="en-US" sz="4400" dirty="0" smtClean="0"/>
              <a:t>The this keyword is used instead of the object </a:t>
            </a:r>
            <a:r>
              <a:rPr lang="mt-MT" sz="4400" dirty="0" smtClean="0"/>
              <a:t>name </a:t>
            </a:r>
            <a:r>
              <a:rPr lang="en-US" sz="4400" dirty="0" smtClean="0"/>
              <a:t>to indicate that the property or method belongs to the object that this function creates</a:t>
            </a:r>
            <a:endParaRPr lang="mt-MT" sz="4400" dirty="0" smtClean="0"/>
          </a:p>
          <a:p>
            <a:pPr>
              <a:buNone/>
            </a:pPr>
            <a:endParaRPr lang="mt-MT" sz="4400" dirty="0" smtClean="0"/>
          </a:p>
          <a:p>
            <a:pPr>
              <a:buNone/>
            </a:pPr>
            <a:r>
              <a:rPr lang="mt-MT" sz="4400" b="1" dirty="0" smtClean="0"/>
              <a:t>NB</a:t>
            </a:r>
            <a:r>
              <a:rPr lang="mt-MT" sz="4400" dirty="0" smtClean="0"/>
              <a:t>. </a:t>
            </a:r>
            <a:r>
              <a:rPr lang="en-US" sz="4400" dirty="0" smtClean="0"/>
              <a:t>Each statement that creates a new property or method for this object ends in a semicolon (not a comma, which is used in the literal </a:t>
            </a:r>
            <a:r>
              <a:rPr lang="mt-MT" sz="4400" dirty="0" smtClean="0"/>
              <a:t>notation</a:t>
            </a:r>
            <a:r>
              <a:rPr lang="en-US" sz="4400" dirty="0" smtClean="0"/>
              <a:t>)</a:t>
            </a:r>
            <a:endParaRPr lang="mt-MT" sz="4400" dirty="0" smtClean="0"/>
          </a:p>
          <a:p>
            <a:endParaRPr lang="en-GB" sz="3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249" y="2657475"/>
            <a:ext cx="5772725" cy="312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774701"/>
            <a:ext cx="8159569" cy="13543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mt-MT" dirty="0" smtClean="0"/>
              <a:t>			Creating Object </a:t>
            </a:r>
            <a:br>
              <a:rPr lang="mt-MT" dirty="0" smtClean="0"/>
            </a:br>
            <a:r>
              <a:rPr lang="mt-MT" dirty="0" smtClean="0"/>
              <a:t>				Instances</a:t>
            </a:r>
            <a:r>
              <a:rPr lang="mt-MT" sz="4800" dirty="0" smtClean="0"/>
              <a:t>		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3900" y="2286000"/>
            <a:ext cx="6261100" cy="4521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200" dirty="0" smtClean="0"/>
              <a:t>The name of a constructor function usually begins with a capital letter </a:t>
            </a:r>
            <a:r>
              <a:rPr lang="mt-MT" sz="3200" dirty="0" smtClean="0"/>
              <a:t>to help developers remember that the </a:t>
            </a:r>
            <a:r>
              <a:rPr lang="mt-MT" sz="3200" i="1" dirty="0" smtClean="0"/>
              <a:t>new </a:t>
            </a:r>
            <a:r>
              <a:rPr lang="mt-MT" sz="3200" dirty="0" smtClean="0"/>
              <a:t>keyword is required</a:t>
            </a:r>
          </a:p>
          <a:p>
            <a:pPr>
              <a:buNone/>
            </a:pPr>
            <a:r>
              <a:rPr lang="mt-MT" sz="3000" dirty="0" smtClean="0"/>
              <a:t>Object instances are created using the constructor function</a:t>
            </a:r>
          </a:p>
          <a:p>
            <a:pPr>
              <a:buNone/>
            </a:pPr>
            <a:r>
              <a:rPr lang="mt-MT" sz="3000" dirty="0" smtClean="0"/>
              <a:t>Arguments are different for different instances since they represent the values of their properties</a:t>
            </a:r>
            <a:endParaRPr lang="mt-MT" sz="32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250" y="3165475"/>
            <a:ext cx="54483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546101"/>
            <a:ext cx="8159569" cy="1405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mt-MT" dirty="0" smtClean="0"/>
              <a:t>			   	    	</a:t>
            </a:r>
            <a:r>
              <a:rPr lang="mt-MT" sz="4800" dirty="0" smtClean="0"/>
              <a:t>Accessing 						Objects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59874"/>
            <a:ext cx="11899900" cy="4407626"/>
          </a:xfrm>
        </p:spPr>
        <p:txBody>
          <a:bodyPr>
            <a:normAutofit/>
          </a:bodyPr>
          <a:lstStyle/>
          <a:p>
            <a:r>
              <a:rPr lang="mt-MT" sz="3200" dirty="0" smtClean="0"/>
              <a:t>There are two ways how we can access properties and methods from an object: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263" y="4306888"/>
            <a:ext cx="6434137" cy="2169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l="8036" r="7366"/>
          <a:stretch>
            <a:fillRect/>
          </a:stretch>
        </p:blipFill>
        <p:spPr bwMode="auto">
          <a:xfrm>
            <a:off x="7061200" y="4510089"/>
            <a:ext cx="4813300" cy="160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2159000" y="3530599"/>
            <a:ext cx="2768600" cy="532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t-MT" b="1" dirty="0" smtClean="0"/>
              <a:t>Dot Notation</a:t>
            </a:r>
            <a:endParaRPr lang="en-GB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115300" y="3492499"/>
            <a:ext cx="2768600" cy="532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t-MT" b="1" dirty="0" smtClean="0"/>
              <a:t>Square Brackets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xmlns="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34290</TotalTime>
  <Words>485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Feathered</vt:lpstr>
      <vt:lpstr>Client Side Scripting</vt:lpstr>
      <vt:lpstr>            Objects</vt:lpstr>
      <vt:lpstr>            Properties</vt:lpstr>
      <vt:lpstr>            Methods</vt:lpstr>
      <vt:lpstr>    Creating Objects     Literal Notation</vt:lpstr>
      <vt:lpstr>   Creating Objects    Constructor Notation</vt:lpstr>
      <vt:lpstr>  Creating Many Objects   Constructor Notation</vt:lpstr>
      <vt:lpstr>    Creating Object      Instances  </vt:lpstr>
      <vt:lpstr>             Accessing       Objects</vt:lpstr>
      <vt:lpstr>             Updating      Objects</vt:lpstr>
      <vt:lpstr>             Deleting      Objects</vt:lpstr>
      <vt:lpstr>      Practice</vt:lpstr>
      <vt:lpstr>      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Side Scripting</dc:title>
  <dc:creator>Diane Borg</dc:creator>
  <cp:lastModifiedBy>Diane</cp:lastModifiedBy>
  <cp:revision>130</cp:revision>
  <dcterms:created xsi:type="dcterms:W3CDTF">2017-02-02T11:10:39Z</dcterms:created>
  <dcterms:modified xsi:type="dcterms:W3CDTF">2018-03-19T16:38:36Z</dcterms:modified>
</cp:coreProperties>
</file>