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9"/>
  </p:notesMasterIdLst>
  <p:sldIdLst>
    <p:sldId id="256" r:id="rId2"/>
    <p:sldId id="257" r:id="rId3"/>
    <p:sldId id="268" r:id="rId4"/>
    <p:sldId id="267" r:id="rId5"/>
    <p:sldId id="269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455" autoAdjust="0"/>
  </p:normalViewPr>
  <p:slideViewPr>
    <p:cSldViewPr snapToGrid="0">
      <p:cViewPr varScale="1">
        <p:scale>
          <a:sx n="63" d="100"/>
          <a:sy n="63" d="100"/>
        </p:scale>
        <p:origin x="-8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92"/>
    </p:cViewPr>
  </p:notesText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C9558-C434-4403-9DCB-D348F9D9943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4DF8-26EE-44D4-B1B2-4AEECFC6CAC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t-MT" dirty="0" smtClean="0"/>
              <a:t>Some browsers are able to correct any syntax</a:t>
            </a:r>
            <a:r>
              <a:rPr lang="mt-MT" baseline="0" dirty="0" smtClean="0"/>
              <a:t> errors – so it could be the case that with syntax errors, the website still works on a particular browser, though, it may not be the case for all browsers.</a:t>
            </a:r>
          </a:p>
          <a:p>
            <a:r>
              <a:rPr lang="mt-MT" baseline="0" dirty="0" smtClean="0"/>
              <a:t>Moreover, the correction is done via a guess – the guess may not be what the developer wished to structure. </a:t>
            </a:r>
            <a:r>
              <a:rPr lang="mt-MT" baseline="0" smtClean="0"/>
              <a:t>When it is shown correctly – it is due to a lucky guess performed by the browser.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4DF8-26EE-44D4-B1B2-4AEECFC6CAC0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495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5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452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4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15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0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6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5706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2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829082-E04E-44AA-9AAD-1FC8FB5E84BD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t-MT" smtClean="0"/>
              <a:t>HTML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0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       HTML5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2246811"/>
            <a:ext cx="11025050" cy="4101738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mt-MT" sz="36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  <a:defRPr/>
            </a:pPr>
            <a:r>
              <a:rPr lang="en-GB" sz="3600" dirty="0" smtClean="0">
                <a:solidFill>
                  <a:schemeClr val="accent2"/>
                </a:solidFill>
              </a:rPr>
              <a:t>HTML 5 = HTML + CSS + JS</a:t>
            </a:r>
          </a:p>
          <a:p>
            <a:pPr marL="0" indent="0" algn="ctr">
              <a:buNone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		(Content) + (Presentation) + (Behaviour)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       HTML5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0"/>
            <a:ext cx="11704319" cy="4611189"/>
          </a:xfrm>
        </p:spPr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mt-MT" sz="3600" dirty="0" smtClean="0"/>
              <a:t> A good practice to adhere to is what </a:t>
            </a:r>
            <a:r>
              <a:rPr lang="en-US" sz="3600" dirty="0" smtClean="0"/>
              <a:t>HTML5 </a:t>
            </a:r>
            <a:r>
              <a:rPr lang="mt-MT" sz="3600" dirty="0" smtClean="0"/>
              <a:t>is all about: </a:t>
            </a:r>
            <a:r>
              <a:rPr lang="en-US" sz="3600" dirty="0" smtClean="0"/>
              <a:t>separating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structure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presentation</a:t>
            </a:r>
            <a:r>
              <a:rPr lang="en-US" sz="3600" dirty="0" smtClean="0"/>
              <a:t>, and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r>
              <a:rPr lang="en-US" sz="3600" dirty="0" smtClean="0"/>
              <a:t>. </a:t>
            </a:r>
            <a:endParaRPr lang="mt-MT" sz="3600" dirty="0" smtClean="0"/>
          </a:p>
          <a:p>
            <a:pPr marL="0" indent="0">
              <a:defRPr/>
            </a:pPr>
            <a:endParaRPr lang="mt-MT" sz="3600" dirty="0" smtClean="0"/>
          </a:p>
          <a:p>
            <a:pPr marL="0" indent="0">
              <a:defRPr/>
            </a:pPr>
            <a:r>
              <a:rPr lang="mt-MT" sz="3600" dirty="0" smtClean="0"/>
              <a:t> HTML5 introduced Semantic tags.</a:t>
            </a:r>
          </a:p>
          <a:p>
            <a:pPr marL="0" indent="0">
              <a:buNone/>
              <a:defRPr/>
            </a:pPr>
            <a:endParaRPr lang="mt-MT" sz="3600" dirty="0" smtClean="0"/>
          </a:p>
          <a:p>
            <a:pPr marL="0" indent="0">
              <a:defRPr/>
            </a:pPr>
            <a:r>
              <a:rPr lang="mt-MT" sz="3600" dirty="0" smtClean="0"/>
              <a:t> </a:t>
            </a:r>
            <a:r>
              <a:rPr lang="en-US" sz="3600" dirty="0" smtClean="0"/>
              <a:t>Semantic is defined as the study of meaning of linguistic expressions. In the context of HTML, that means that tags provide meaning to the content in the HTML document. </a:t>
            </a:r>
            <a:endParaRPr lang="mt-MT" sz="3600" dirty="0" smtClean="0"/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       HTML5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1"/>
            <a:ext cx="11704319" cy="4428310"/>
          </a:xfrm>
        </p:spPr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sz="3200" dirty="0" smtClean="0"/>
              <a:t>Tags do not provide presentation; they provide meaning. </a:t>
            </a:r>
            <a:endParaRPr lang="mt-MT" sz="3200" dirty="0" smtClean="0"/>
          </a:p>
          <a:p>
            <a:pPr marL="0" indent="0">
              <a:defRPr/>
            </a:pPr>
            <a:endParaRPr lang="mt-MT" sz="3200" dirty="0" smtClean="0"/>
          </a:p>
          <a:p>
            <a:pPr marL="0" indent="0">
              <a:defRPr/>
            </a:pPr>
            <a:r>
              <a:rPr lang="mt-MT" sz="3200" dirty="0" smtClean="0"/>
              <a:t> </a:t>
            </a:r>
            <a:r>
              <a:rPr lang="en-US" sz="3200" dirty="0" smtClean="0"/>
              <a:t>HTML tags provide a meaningful structure, but do not provide presentation. </a:t>
            </a:r>
            <a:endParaRPr lang="mt-MT" sz="3200" dirty="0" smtClean="0"/>
          </a:p>
          <a:p>
            <a:pPr marL="0" indent="0">
              <a:defRPr/>
            </a:pPr>
            <a:endParaRPr lang="mt-MT" sz="3200" dirty="0" smtClean="0"/>
          </a:p>
          <a:p>
            <a:pPr marL="0" indent="0">
              <a:defRPr/>
            </a:pPr>
            <a:r>
              <a:rPr lang="mt-MT" sz="3200" dirty="0" smtClean="0"/>
              <a:t> </a:t>
            </a:r>
            <a:r>
              <a:rPr lang="en-US" sz="3200" dirty="0" smtClean="0"/>
              <a:t>Remember that separation is accomplished by providing structure in your HTML5 document, maintaining presentation in your CSS3 style sheet, and maintaining behavior in your JavaScript file.</a:t>
            </a:r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HTML Syntax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1"/>
            <a:ext cx="11704319" cy="442831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200" dirty="0" smtClean="0"/>
              <a:t>HTML uses </a:t>
            </a:r>
            <a:r>
              <a:rPr lang="en-US" sz="3200" i="1" dirty="0" smtClean="0"/>
              <a:t>tags</a:t>
            </a:r>
            <a:r>
              <a:rPr lang="en-US" sz="3200" dirty="0" smtClean="0"/>
              <a:t> that are enclosed in brackets &lt; &gt;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GB" sz="3200" dirty="0" smtClean="0"/>
              <a:t>HTML content is contained between tags</a:t>
            </a:r>
          </a:p>
          <a:p>
            <a:pPr>
              <a:defRPr/>
            </a:pPr>
            <a:endParaRPr lang="en-GB" sz="3200" dirty="0" smtClean="0"/>
          </a:p>
          <a:p>
            <a:pPr>
              <a:defRPr/>
            </a:pPr>
            <a:r>
              <a:rPr lang="en-GB" sz="3200" dirty="0" smtClean="0"/>
              <a:t>Tags and content form an HTML </a:t>
            </a:r>
            <a:r>
              <a:rPr lang="en-GB" sz="3200" i="1" dirty="0" smtClean="0"/>
              <a:t>element</a:t>
            </a:r>
          </a:p>
          <a:p>
            <a:pPr>
              <a:defRPr/>
            </a:pPr>
            <a:endParaRPr lang="en-GB" sz="3200" dirty="0" smtClean="0"/>
          </a:p>
          <a:p>
            <a:pPr>
              <a:defRPr/>
            </a:pPr>
            <a:r>
              <a:rPr lang="en-GB" sz="3200" dirty="0" smtClean="0"/>
              <a:t>Generic element form: </a:t>
            </a:r>
            <a:r>
              <a:rPr lang="en-GB" sz="3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&lt;</a:t>
            </a:r>
            <a:r>
              <a:rPr lang="en-GB" sz="3200" i="1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start-tag</a:t>
            </a:r>
            <a:r>
              <a:rPr lang="en-GB" sz="3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&gt; content &lt;</a:t>
            </a:r>
            <a:r>
              <a:rPr lang="en-GB" sz="3200" i="1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end-tag</a:t>
            </a:r>
            <a:r>
              <a:rPr lang="en-GB" sz="3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&gt;</a:t>
            </a:r>
          </a:p>
          <a:p>
            <a:pPr>
              <a:defRPr/>
            </a:pPr>
            <a:endParaRPr lang="en-GB" sz="3200" dirty="0" smtClean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GB" sz="3200" i="1" dirty="0" smtClean="0">
                <a:latin typeface="Tahoma" panose="020B0604030504040204" pitchFamily="34" charset="0"/>
              </a:rPr>
              <a:t>Start</a:t>
            </a:r>
            <a:r>
              <a:rPr lang="en-GB" sz="3200" dirty="0" smtClean="0">
                <a:latin typeface="Tahoma" panose="020B0604030504040204" pitchFamily="34" charset="0"/>
              </a:rPr>
              <a:t> and </a:t>
            </a:r>
            <a:r>
              <a:rPr lang="en-GB" sz="3200" i="1" dirty="0" smtClean="0">
                <a:latin typeface="Tahoma" panose="020B0604030504040204" pitchFamily="34" charset="0"/>
              </a:rPr>
              <a:t>end</a:t>
            </a:r>
            <a:r>
              <a:rPr lang="en-GB" sz="3200" dirty="0" smtClean="0">
                <a:latin typeface="Tahoma" panose="020B0604030504040204" pitchFamily="34" charset="0"/>
              </a:rPr>
              <a:t>  tags have the same name, end tag has a ‘/’ before it: </a:t>
            </a:r>
            <a:r>
              <a:rPr lang="en-GB" sz="3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&lt;p&gt;This is a paragraph&lt;/p&gt;</a:t>
            </a:r>
          </a:p>
          <a:p>
            <a:pPr>
              <a:defRPr/>
            </a:pPr>
            <a:endParaRPr lang="en-GB" sz="3200" dirty="0" smtClean="0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GB" sz="3200" dirty="0" smtClean="0">
                <a:latin typeface="Tahoma" panose="020B0604030504040204" pitchFamily="34" charset="0"/>
              </a:rPr>
              <a:t>HTML tags can be nested according to the “first open, last closed” rule: </a:t>
            </a:r>
            <a:r>
              <a:rPr lang="en-GB" sz="3200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&lt;div&gt;&lt;p&gt;A paragraph in a div&lt;/p&gt;&lt;/div&gt;</a:t>
            </a:r>
            <a:endParaRPr lang="en-US" sz="3200" dirty="0" smtClean="0"/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HTML Syntax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1"/>
            <a:ext cx="11704319" cy="442831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 smtClean="0"/>
              <a:t>HTML rules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Tags must be closed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HTML is case sensitive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Use lower case tags and attribute names, e.g. width=“100%”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All attribute values must be double quoted, e.g. “100%”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Tags must not overlap (i.e., during nesting)</a:t>
            </a:r>
          </a:p>
          <a:p>
            <a:pPr marL="742950" lvl="1" indent="-285750"/>
            <a:r>
              <a:rPr lang="en-GB" altLang="en-US" sz="2000" dirty="0" smtClean="0">
                <a:latin typeface="Tahoma" pitchFamily="20" charset="0"/>
              </a:rPr>
              <a:t>Comments can be used</a:t>
            </a:r>
          </a:p>
          <a:p>
            <a:pPr marL="1143000" lvl="2" indent="-228600"/>
            <a:r>
              <a:rPr lang="en-US" altLang="en-US" sz="1800" dirty="0" smtClean="0">
                <a:latin typeface="Tahoma" pitchFamily="20" charset="0"/>
              </a:rPr>
              <a:t>&lt;!--  This text is a comment  --&gt;</a:t>
            </a:r>
            <a:endParaRPr lang="en-GB" altLang="en-US" sz="1800" dirty="0" smtClean="0">
              <a:latin typeface="Tahoma" pitchFamily="20" charset="0"/>
            </a:endParaRPr>
          </a:p>
          <a:p>
            <a:pPr marL="742950" lvl="1" indent="-285750"/>
            <a:endParaRPr lang="en-GB" altLang="en-US" sz="2000" dirty="0" smtClean="0">
              <a:latin typeface="Tahoma" pitchFamily="20" charset="0"/>
            </a:endParaRPr>
          </a:p>
          <a:p>
            <a:r>
              <a:rPr lang="en-GB" altLang="en-US" sz="2400" dirty="0" smtClean="0">
                <a:latin typeface="Tahoma" pitchFamily="20" charset="0"/>
              </a:rPr>
              <a:t>Do not use obsolete (</a:t>
            </a:r>
            <a:r>
              <a:rPr lang="en-US" altLang="en-US" sz="2400" dirty="0" smtClean="0">
                <a:latin typeface="Tahoma" pitchFamily="20" charset="0"/>
              </a:rPr>
              <a:t>deprecated)</a:t>
            </a:r>
            <a:r>
              <a:rPr lang="en-US" altLang="en-US" dirty="0" smtClean="0"/>
              <a:t> </a:t>
            </a:r>
            <a:r>
              <a:rPr lang="en-GB" altLang="en-US" sz="2400" dirty="0" smtClean="0">
                <a:latin typeface="Tahoma" pitchFamily="20" charset="0"/>
              </a:rPr>
              <a:t>tags</a:t>
            </a:r>
          </a:p>
          <a:p>
            <a:r>
              <a:rPr lang="en-GB" altLang="en-US" sz="2400" dirty="0" smtClean="0">
                <a:latin typeface="Tahoma" pitchFamily="20" charset="0"/>
              </a:rPr>
              <a:t>Browsers ignore misspelled tags (and many other things!)</a:t>
            </a:r>
          </a:p>
          <a:p>
            <a:pPr marL="0" indent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535577"/>
            <a:ext cx="5697171" cy="1593484"/>
          </a:xfrm>
        </p:spPr>
        <p:txBody>
          <a:bodyPr>
            <a:normAutofit/>
          </a:bodyPr>
          <a:lstStyle/>
          <a:p>
            <a:r>
              <a:rPr lang="mt-MT" dirty="0" smtClean="0"/>
              <a:t>HTML5 Document Structure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1"/>
            <a:ext cx="11704319" cy="4428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&lt;!DOCTYPE html&gt;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	&lt;head&gt;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		&lt;title&gt; Document Title &lt;/title&gt;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		&lt;meta name="author" content=""&gt;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		&lt;meta name="keywords" content=""&gt;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		&lt;meta name="description" content=""&gt;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	&lt;/head&gt;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	&lt;body&gt;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		webpage content goes here!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	&lt;/body&gt;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  <a:p>
            <a:pPr marL="0" indent="0">
              <a:defRPr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6994" y="378822"/>
            <a:ext cx="4284618" cy="2978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b="1" dirty="0" smtClean="0"/>
              <a:t>Document </a:t>
            </a:r>
            <a:r>
              <a:rPr lang="mt-MT" altLang="en-US" b="1" dirty="0" smtClean="0"/>
              <a:t>Type Definition</a:t>
            </a:r>
            <a:r>
              <a:rPr lang="en-GB" altLang="en-US" b="1" dirty="0" smtClean="0"/>
              <a:t> (DTD) tag </a:t>
            </a:r>
            <a:r>
              <a:rPr lang="mt-MT" altLang="en-US" b="1" dirty="0" smtClean="0"/>
              <a:t>– </a:t>
            </a:r>
            <a:r>
              <a:rPr lang="en-GB" altLang="en-US" b="1" dirty="0" smtClean="0">
                <a:solidFill>
                  <a:schemeClr val="bg2"/>
                </a:solidFill>
              </a:rPr>
              <a:t>DOCTYPE</a:t>
            </a:r>
            <a:endParaRPr lang="mt-MT" altLang="en-US" b="1" dirty="0" smtClean="0">
              <a:solidFill>
                <a:schemeClr val="bg2"/>
              </a:solidFill>
            </a:endParaRPr>
          </a:p>
          <a:p>
            <a:pPr marL="742950" lvl="1" indent="-285750">
              <a:spcBef>
                <a:spcPct val="50000"/>
              </a:spcBef>
            </a:pPr>
            <a:r>
              <a:rPr lang="mt-MT" altLang="en-US" dirty="0" smtClean="0"/>
              <a:t>- </a:t>
            </a:r>
            <a:r>
              <a:rPr lang="en-GB" altLang="en-US" dirty="0" smtClean="0"/>
              <a:t>Describes (to web browsers) what type/version of html is used</a:t>
            </a:r>
          </a:p>
          <a:p>
            <a:pPr marL="742950" lvl="1" indent="-285750">
              <a:spcBef>
                <a:spcPct val="50000"/>
              </a:spcBef>
              <a:buFontTx/>
              <a:buChar char="-"/>
            </a:pPr>
            <a:r>
              <a:rPr lang="en-US" altLang="en-US" dirty="0" smtClean="0"/>
              <a:t>Specifies rules that apply to the markup of documents </a:t>
            </a:r>
            <a:endParaRPr lang="mt-MT" altLang="en-US" dirty="0" smtClean="0"/>
          </a:p>
          <a:p>
            <a:pPr marL="742950" lvl="1" indent="-285750">
              <a:spcBef>
                <a:spcPct val="50000"/>
              </a:spcBef>
              <a:buFontTx/>
              <a:buChar char="-"/>
            </a:pPr>
            <a:r>
              <a:rPr lang="en-US" altLang="en-US" dirty="0" smtClean="0"/>
              <a:t>An HTML document is validated against a </a:t>
            </a:r>
            <a:r>
              <a:rPr lang="mt-MT" altLang="en-US" dirty="0" smtClean="0"/>
              <a:t>DTD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3595" y="2214563"/>
            <a:ext cx="4284618" cy="127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b="1" dirty="0" smtClean="0"/>
              <a:t>h</a:t>
            </a:r>
            <a:r>
              <a:rPr lang="mt-MT" altLang="en-US" b="1" dirty="0" smtClean="0"/>
              <a:t>tml – root tag</a:t>
            </a:r>
          </a:p>
          <a:p>
            <a:pPr marL="0" lvl="1" algn="ctr"/>
            <a:r>
              <a:rPr lang="en-GB" altLang="en-US" sz="1900" dirty="0" smtClean="0"/>
              <a:t>Tag indicates the beginning and /end of an HTML document</a:t>
            </a:r>
          </a:p>
          <a:p>
            <a:pPr algn="ctr"/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558" y="2767013"/>
            <a:ext cx="4284618" cy="180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 smtClean="0"/>
              <a:t>Header section</a:t>
            </a:r>
            <a:r>
              <a:rPr lang="mt-MT" altLang="en-US" b="1" dirty="0" smtClean="0"/>
              <a:t> </a:t>
            </a:r>
            <a:r>
              <a:rPr lang="mt-MT" altLang="en-US" dirty="0" smtClean="0"/>
              <a:t>– </a:t>
            </a:r>
            <a:r>
              <a:rPr lang="mt-MT" altLang="en-US" b="1" dirty="0" smtClean="0"/>
              <a:t>head tag</a:t>
            </a:r>
            <a:endParaRPr lang="en-US" altLang="en-US" dirty="0" smtClean="0"/>
          </a:p>
          <a:p>
            <a:pPr algn="ctr"/>
            <a:r>
              <a:rPr lang="mt-MT" altLang="en-US" dirty="0" smtClean="0"/>
              <a:t>- </a:t>
            </a:r>
            <a:r>
              <a:rPr lang="en-US" altLang="en-US" dirty="0" smtClean="0"/>
              <a:t>Provides extra information about the document</a:t>
            </a:r>
          </a:p>
          <a:p>
            <a:pPr algn="ctr"/>
            <a:r>
              <a:rPr lang="mt-MT" altLang="en-US" dirty="0" smtClean="0"/>
              <a:t>- </a:t>
            </a:r>
            <a:r>
              <a:rPr lang="en-US" altLang="en-US" dirty="0" smtClean="0"/>
              <a:t>Serves as a container for styles, global scripts, etc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06170" y="2347913"/>
            <a:ext cx="4284618" cy="3709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/>
            <a:r>
              <a:rPr lang="en-GB" altLang="en-US" sz="2400" dirty="0" smtClean="0"/>
              <a:t>The main tags used in this section are:</a:t>
            </a:r>
            <a:endParaRPr lang="mt-MT" altLang="en-US" sz="2400" dirty="0" smtClean="0"/>
          </a:p>
          <a:p>
            <a:pPr marL="742950" lvl="1" indent="-285750"/>
            <a:r>
              <a:rPr lang="en-GB" altLang="en-US" sz="2000" dirty="0" smtClean="0">
                <a:solidFill>
                  <a:schemeClr val="accent2"/>
                </a:solidFill>
              </a:rPr>
              <a:t>&lt;title&gt;</a:t>
            </a:r>
            <a:r>
              <a:rPr lang="en-GB" altLang="en-US" sz="2000" dirty="0" smtClean="0"/>
              <a:t> - specifies the document title</a:t>
            </a:r>
            <a:endParaRPr lang="mt-MT" altLang="en-US" sz="2000" dirty="0" smtClean="0"/>
          </a:p>
          <a:p>
            <a:pPr marL="742950" lvl="1" indent="-285750"/>
            <a:r>
              <a:rPr lang="en-GB" altLang="en-US" sz="2000" dirty="0" smtClean="0">
                <a:solidFill>
                  <a:schemeClr val="accent2"/>
                </a:solidFill>
              </a:rPr>
              <a:t>&lt;meta&gt;</a:t>
            </a:r>
            <a:r>
              <a:rPr lang="en-GB" altLang="en-US" sz="2000" dirty="0" smtClean="0"/>
              <a:t> - provides information to search engines</a:t>
            </a:r>
            <a:endParaRPr lang="mt-MT" altLang="en-US" sz="2000" dirty="0" smtClean="0"/>
          </a:p>
          <a:p>
            <a:pPr marL="742950" lvl="1" indent="-285750"/>
            <a:r>
              <a:rPr lang="en-GB" altLang="en-US" sz="2000" dirty="0" smtClean="0">
                <a:solidFill>
                  <a:schemeClr val="accent2"/>
                </a:solidFill>
              </a:rPr>
              <a:t>&lt;style&gt;</a:t>
            </a:r>
            <a:r>
              <a:rPr lang="en-GB" altLang="en-US" sz="2000" dirty="0" smtClean="0"/>
              <a:t> - declares general &amp; local styles for the document</a:t>
            </a:r>
            <a:endParaRPr lang="mt-MT" altLang="en-US" sz="2000" dirty="0" smtClean="0"/>
          </a:p>
          <a:p>
            <a:pPr marL="742950" lvl="1" indent="-285750"/>
            <a:r>
              <a:rPr lang="en-GB" altLang="en-US" sz="2000" dirty="0" smtClean="0">
                <a:solidFill>
                  <a:schemeClr val="accent2"/>
                </a:solidFill>
              </a:rPr>
              <a:t>&lt;script&gt;</a:t>
            </a:r>
            <a:r>
              <a:rPr lang="en-GB" altLang="en-US" sz="2000" dirty="0" smtClean="0"/>
              <a:t> - declares any scripting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HTML Practice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46811"/>
            <a:ext cx="11704319" cy="4428310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mt-MT" sz="2800" dirty="0" smtClean="0"/>
              <a:t> </a:t>
            </a:r>
          </a:p>
          <a:p>
            <a:pPr marL="0" indent="0" algn="ctr">
              <a:buNone/>
              <a:defRPr/>
            </a:pPr>
            <a:r>
              <a:rPr lang="mt-MT" sz="2800" dirty="0" smtClean="0"/>
              <a:t>Access Moodle and try out </a:t>
            </a:r>
            <a:r>
              <a:rPr lang="mt-MT" sz="2800" b="1" dirty="0" smtClean="0"/>
              <a:t>Question 1 </a:t>
            </a:r>
            <a:r>
              <a:rPr lang="mt-MT" sz="2800" dirty="0" smtClean="0"/>
              <a:t>from </a:t>
            </a:r>
            <a:r>
              <a:rPr lang="mt-MT" sz="2800" b="1" dirty="0" smtClean="0"/>
              <a:t>Worksheet 1</a:t>
            </a:r>
            <a:endParaRPr lang="en-US" sz="2800" b="1" dirty="0"/>
          </a:p>
        </p:txBody>
      </p:sp>
      <p:pic>
        <p:nvPicPr>
          <p:cNvPr id="4" name="Picture 4" descr="https://tracker.moodle.org/secure/attachment/29098/logo-trans-4045x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95" y="4046869"/>
            <a:ext cx="6756400" cy="1670309"/>
          </a:xfrm>
          <a:prstGeom prst="rect">
            <a:avLst/>
          </a:prstGeom>
          <a:noFill/>
        </p:spPr>
      </p:pic>
      <p:pic>
        <p:nvPicPr>
          <p:cNvPr id="5" name="Picture 2" descr="http://rs577.pbsrc.com/albums/ss215/csnszhb/programmer.gif~c20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91738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t-MT" dirty="0" smtClean="0"/>
              <a:t>						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Johnson, G. (2013). </a:t>
            </a:r>
            <a:r>
              <a:rPr lang="en-GB" i="1" dirty="0" smtClean="0"/>
              <a:t>Programming in HTML5 with </a:t>
            </a:r>
            <a:r>
              <a:rPr lang="en-GB" i="1" dirty="0" err="1" smtClean="0"/>
              <a:t>Javascript</a:t>
            </a:r>
            <a:r>
              <a:rPr lang="en-GB" i="1" dirty="0" smtClean="0"/>
              <a:t> and CSS3.</a:t>
            </a:r>
            <a:r>
              <a:rPr lang="en-GB" dirty="0" smtClean="0"/>
              <a:t> </a:t>
            </a:r>
            <a:r>
              <a:rPr lang="en-GB" smtClean="0"/>
              <a:t>United States of America: Microsoft Press.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>
            <a:normAutofit/>
          </a:bodyPr>
          <a:lstStyle/>
          <a:p>
            <a:r>
              <a:rPr lang="mt-MT" dirty="0" smtClean="0"/>
              <a:t>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87600"/>
            <a:ext cx="11899900" cy="4279900"/>
          </a:xfrm>
        </p:spPr>
        <p:txBody>
          <a:bodyPr>
            <a:normAutofit/>
          </a:bodyPr>
          <a:lstStyle/>
          <a:p>
            <a:r>
              <a:rPr lang="en-GB" altLang="en-US" sz="2800" dirty="0" smtClean="0"/>
              <a:t>Web developers view web pages as  documents that must be created according to authoring and development guidelines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Web developers use HTML to write code of a web page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Web browsers have a built-in interpreter to render the results of the code in its window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/>
          <a:lstStyle/>
          <a:p>
            <a:r>
              <a:rPr lang="mt-MT" dirty="0" smtClean="0"/>
              <a:t>				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87600"/>
            <a:ext cx="11899900" cy="4279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is an acronym for Hypertext Markup Language</a:t>
            </a:r>
            <a:endParaRPr lang="mt-MT" sz="2800" dirty="0" smtClean="0"/>
          </a:p>
          <a:p>
            <a:endParaRPr lang="mt-MT" sz="2800" dirty="0" smtClean="0"/>
          </a:p>
          <a:p>
            <a:r>
              <a:rPr lang="mt-MT" sz="2800" dirty="0" smtClean="0"/>
              <a:t>It is a</a:t>
            </a:r>
            <a:r>
              <a:rPr lang="en-US" sz="2800" dirty="0" smtClean="0"/>
              <a:t> language we have used to create </a:t>
            </a:r>
            <a:r>
              <a:rPr lang="en-US" sz="2800" dirty="0" err="1" smtClean="0"/>
              <a:t>webpages</a:t>
            </a:r>
            <a:r>
              <a:rPr lang="en-US" sz="2800" dirty="0" smtClean="0"/>
              <a:t> since the first </a:t>
            </a:r>
            <a:r>
              <a:rPr lang="en-US" sz="2800" dirty="0" err="1" smtClean="0"/>
              <a:t>webpages</a:t>
            </a:r>
            <a:r>
              <a:rPr lang="en-US" sz="2800" dirty="0" smtClean="0"/>
              <a:t> arrived on the web. </a:t>
            </a:r>
            <a:endParaRPr lang="mt-MT" sz="2800" dirty="0" smtClean="0"/>
          </a:p>
          <a:p>
            <a:endParaRPr lang="mt-MT" sz="2800" dirty="0" smtClean="0"/>
          </a:p>
          <a:p>
            <a:r>
              <a:rPr lang="en-US" sz="2800" dirty="0" smtClean="0"/>
              <a:t>HTML roots are from an older markup language that was used in document publishing, called SGML (Standard Generalized Markup Language). </a:t>
            </a:r>
            <a:endParaRPr lang="mt-MT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Web History</a:t>
            </a:r>
            <a:br>
              <a:rPr lang="mt-MT" dirty="0" smtClean="0"/>
            </a:br>
            <a:r>
              <a:rPr lang="mt-MT" dirty="0" smtClean="0"/>
              <a:t>		   	       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48411"/>
            <a:ext cx="11899900" cy="4470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Like SGML, HTML uses tags to provide formatting features such as</a:t>
            </a:r>
            <a:r>
              <a:rPr lang="mt-MT" sz="2800" dirty="0" smtClean="0"/>
              <a:t>:</a:t>
            </a:r>
          </a:p>
          <a:p>
            <a:pPr algn="ctr">
              <a:buNone/>
            </a:pPr>
            <a:r>
              <a:rPr lang="mt-MT" sz="2800" dirty="0" smtClean="0"/>
              <a:t>		</a:t>
            </a:r>
            <a:r>
              <a:rPr lang="mt-MT" sz="2800" i="1" dirty="0" smtClean="0"/>
              <a:t>&lt;b&gt;</a:t>
            </a:r>
            <a:r>
              <a:rPr lang="en-US" sz="2800" i="1" dirty="0" smtClean="0"/>
              <a:t> this is bold</a:t>
            </a:r>
            <a:r>
              <a:rPr lang="mt-MT" sz="2800" i="1" dirty="0" smtClean="0"/>
              <a:t> &lt;/b&gt;</a:t>
            </a:r>
            <a:r>
              <a:rPr lang="mt-MT" sz="2800" dirty="0" smtClean="0"/>
              <a:t>	</a:t>
            </a:r>
          </a:p>
          <a:p>
            <a:pPr>
              <a:buNone/>
            </a:pPr>
            <a:r>
              <a:rPr lang="mt-MT" sz="2800" dirty="0" smtClean="0"/>
              <a:t>	</a:t>
            </a:r>
            <a:r>
              <a:rPr lang="en-US" sz="2800" dirty="0" smtClean="0"/>
              <a:t>which would cause the text within the starting b tag and ending b tag to render as bolded text. </a:t>
            </a:r>
            <a:endParaRPr lang="mt-MT" sz="2800" dirty="0" smtClean="0"/>
          </a:p>
          <a:p>
            <a:pPr>
              <a:buNone/>
            </a:pPr>
            <a:endParaRPr lang="mt-MT" sz="2800" dirty="0" smtClean="0"/>
          </a:p>
          <a:p>
            <a:r>
              <a:rPr lang="en-US" sz="2800" dirty="0" smtClean="0"/>
              <a:t>Notice the difference between the first and second tag; the second tag has a slash (/) to indicate that it’s an ending tag. </a:t>
            </a:r>
            <a:endParaRPr lang="mt-MT" sz="2800" dirty="0" smtClean="0"/>
          </a:p>
          <a:p>
            <a:endParaRPr lang="mt-MT" sz="2800" dirty="0" smtClean="0"/>
          </a:p>
          <a:p>
            <a:r>
              <a:rPr lang="en-US" sz="2800" dirty="0" smtClean="0"/>
              <a:t>Many but not all HTML tags have a matching end tag. HTML tags such as </a:t>
            </a:r>
            <a:r>
              <a:rPr lang="mt-MT" sz="2800" i="1" dirty="0" smtClean="0"/>
              <a:t>&lt;br&gt; </a:t>
            </a:r>
            <a:r>
              <a:rPr lang="en-US" sz="2800" dirty="0" smtClean="0"/>
              <a:t>and </a:t>
            </a:r>
            <a:r>
              <a:rPr lang="mt-MT" sz="2800" i="1" dirty="0" smtClean="0"/>
              <a:t>&lt;img&gt; </a:t>
            </a:r>
            <a:r>
              <a:rPr lang="en-US" sz="2800" dirty="0" smtClean="0"/>
              <a:t>did not have ending tags because the </a:t>
            </a:r>
            <a:r>
              <a:rPr lang="mt-MT" sz="2800" i="1" dirty="0" smtClean="0"/>
              <a:t>&lt;br&gt; </a:t>
            </a:r>
            <a:r>
              <a:rPr lang="en-US" sz="2800" dirty="0" smtClean="0"/>
              <a:t>just render</a:t>
            </a:r>
            <a:r>
              <a:rPr lang="mt-MT" sz="2800" dirty="0" smtClean="0"/>
              <a:t>s</a:t>
            </a:r>
            <a:r>
              <a:rPr lang="en-US" sz="2800" dirty="0" smtClean="0"/>
              <a:t> a line break, and the </a:t>
            </a:r>
            <a:r>
              <a:rPr lang="mt-MT" sz="2800" i="1" dirty="0" smtClean="0"/>
              <a:t>&lt;img&gt; </a:t>
            </a:r>
            <a:r>
              <a:rPr lang="en-US" sz="2800" dirty="0" smtClean="0"/>
              <a:t>tag just rendered an image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           Web History</a:t>
            </a:r>
            <a:br>
              <a:rPr lang="mt-MT" dirty="0" smtClean="0"/>
            </a:br>
            <a:r>
              <a:rPr lang="mt-MT" dirty="0" smtClean="0"/>
              <a:t>                             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558937"/>
          </a:xfrm>
        </p:spPr>
        <p:txBody>
          <a:bodyPr>
            <a:normAutofit fontScale="85000" lnSpcReduction="10000"/>
          </a:bodyPr>
          <a:lstStyle/>
          <a:p>
            <a:r>
              <a:rPr lang="mt-MT" sz="2800" dirty="0" smtClean="0"/>
              <a:t>After HTML an evolving technology</a:t>
            </a:r>
            <a:r>
              <a:rPr lang="en-US" sz="2800" dirty="0" smtClean="0"/>
              <a:t> called XML (</a:t>
            </a:r>
            <a:r>
              <a:rPr lang="en-US" sz="2800" dirty="0" err="1" smtClean="0"/>
              <a:t>eXtensible</a:t>
            </a:r>
            <a:r>
              <a:rPr lang="en-US" sz="2800" dirty="0" smtClean="0"/>
              <a:t> Markup Language) was becoming popular. </a:t>
            </a:r>
            <a:endParaRPr lang="mt-MT" sz="2800" dirty="0" smtClean="0"/>
          </a:p>
          <a:p>
            <a:r>
              <a:rPr lang="en-US" sz="2800" dirty="0" smtClean="0"/>
              <a:t>XML looks a lot like HTML because both languages use tags. However, there are several big differences. </a:t>
            </a:r>
            <a:endParaRPr lang="mt-MT" sz="2800" dirty="0" smtClean="0"/>
          </a:p>
          <a:p>
            <a:pPr lvl="1"/>
            <a:r>
              <a:rPr lang="en-US" sz="2600" dirty="0" smtClean="0"/>
              <a:t>XML always requires matching end tags for every tag. </a:t>
            </a:r>
            <a:endParaRPr lang="mt-MT" sz="2600" dirty="0" smtClean="0"/>
          </a:p>
          <a:p>
            <a:pPr lvl="1"/>
            <a:r>
              <a:rPr lang="en-US" sz="2600" dirty="0" smtClean="0"/>
              <a:t>HTML has a very specific set of tag names, and each of these tags denotes a formatting feature that is to be applied to the rendered webpage. XML doesn’t have a defined set of tag names, so you create your own tag names, and the tags can represent anything. </a:t>
            </a:r>
            <a:endParaRPr lang="mt-MT" sz="2600" dirty="0" smtClean="0"/>
          </a:p>
          <a:p>
            <a:pPr lvl="1"/>
            <a:r>
              <a:rPr lang="en-US" sz="2600" dirty="0" smtClean="0"/>
              <a:t>XML tags are typically metadata tags: tags that describe the data that is within the tag.</a:t>
            </a:r>
            <a:endParaRPr lang="mt-MT" sz="2600" dirty="0" smtClean="0"/>
          </a:p>
          <a:p>
            <a:pPr lvl="1"/>
            <a:r>
              <a:rPr lang="en-US" sz="2600" dirty="0" smtClean="0"/>
              <a:t>XML uses XML Schema Definition (XSD) technology, which validates the format of an XML document to ensure that all aspects of a document are valid before processing the document.  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Web History</a:t>
            </a:r>
            <a:br>
              <a:rPr lang="mt-MT" dirty="0" smtClean="0"/>
            </a:br>
            <a:r>
              <a:rPr lang="mt-MT" dirty="0" smtClean="0"/>
              <a:t>			     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48411"/>
            <a:ext cx="11899900" cy="447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World Wide Web Consortium, also known as W3C (http://ww.w3c.org), is responsible for developing open standards for the web. </a:t>
            </a:r>
            <a:endParaRPr lang="mt-MT" sz="2800" dirty="0" smtClean="0"/>
          </a:p>
          <a:p>
            <a:r>
              <a:rPr lang="en-US" sz="2800" dirty="0" smtClean="0"/>
              <a:t>The W3C introduced XHTML to solve problems in HTML</a:t>
            </a:r>
            <a:r>
              <a:rPr lang="mt-MT" sz="2800" dirty="0" smtClean="0"/>
              <a:t>. </a:t>
            </a:r>
            <a:r>
              <a:rPr lang="en-US" sz="2800" dirty="0" smtClean="0"/>
              <a:t>XHTML is an XML-based specification that </a:t>
            </a:r>
            <a:r>
              <a:rPr lang="mt-MT" sz="2800" dirty="0" smtClean="0"/>
              <a:t>helped in making </a:t>
            </a:r>
            <a:r>
              <a:rPr lang="en-US" sz="2800" dirty="0" smtClean="0"/>
              <a:t>HTML adhere to the XML rules that describe a well-formed document, such as having a matching end tag for each starting tag. </a:t>
            </a:r>
            <a:endParaRPr lang="mt-MT" sz="2800" dirty="0" smtClean="0"/>
          </a:p>
          <a:p>
            <a:r>
              <a:rPr lang="en-US" sz="2800" dirty="0" smtClean="0"/>
              <a:t>This meant that XHTML documents could be validated by using XSD files and could be edited by using XML tools.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627017"/>
            <a:ext cx="5697171" cy="1502044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Web History</a:t>
            </a:r>
            <a:br>
              <a:rPr lang="mt-MT" dirty="0" smtClean="0"/>
            </a:br>
            <a:r>
              <a:rPr lang="mt-MT" dirty="0" smtClean="0"/>
              <a:t>			    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48411"/>
            <a:ext cx="11899900" cy="447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HTML5 does not originate from XHTML; HTML5 originates from HTML 4.01. </a:t>
            </a:r>
            <a:endParaRPr lang="mt-MT" sz="2800" dirty="0" smtClean="0"/>
          </a:p>
          <a:p>
            <a:endParaRPr lang="mt-MT" sz="2800" dirty="0" smtClean="0"/>
          </a:p>
          <a:p>
            <a:r>
              <a:rPr lang="en-US" sz="2800" dirty="0" smtClean="0"/>
              <a:t>HTML5 represents a reinvented HTML, CSS, and JavaScript in a way that solves the need for rich, interactive websites that can play audio and video and support animations from within the browser without the need for plug-ins.</a:t>
            </a:r>
            <a:endParaRPr lang="mt-MT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endParaRPr lang="mt-MT" sz="2800" dirty="0" smtClean="0"/>
          </a:p>
          <a:p>
            <a:r>
              <a:rPr lang="en-US" sz="2800" dirty="0" smtClean="0"/>
              <a:t>HTML5 contains most of the tags from HTML 4.01, but many of the tags have been redefined to be semantic tags.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965199"/>
            <a:ext cx="5697171" cy="1163861"/>
          </a:xfrm>
        </p:spPr>
        <p:txBody>
          <a:bodyPr>
            <a:normAutofit/>
          </a:bodyPr>
          <a:lstStyle/>
          <a:p>
            <a:r>
              <a:rPr lang="mt-MT" dirty="0" smtClean="0"/>
              <a:t>		Web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48411"/>
            <a:ext cx="11899900" cy="4470400"/>
          </a:xfrm>
        </p:spPr>
        <p:txBody>
          <a:bodyPr>
            <a:normAutofit/>
          </a:bodyPr>
          <a:lstStyle/>
          <a:p>
            <a:r>
              <a:rPr lang="mt-MT" sz="2800" dirty="0" smtClean="0"/>
              <a:t>Due to a </a:t>
            </a:r>
            <a:r>
              <a:rPr lang="en-US" sz="2800" dirty="0" smtClean="0"/>
              <a:t>need for an increasing amount of multimedia on the web</a:t>
            </a:r>
            <a:r>
              <a:rPr lang="mt-MT" sz="2800" dirty="0" smtClean="0"/>
              <a:t>,</a:t>
            </a:r>
            <a:r>
              <a:rPr lang="en-US" sz="2800" dirty="0" smtClean="0"/>
              <a:t> Cascading Style Sheets (CSS) </a:t>
            </a:r>
            <a:r>
              <a:rPr lang="mt-MT" sz="2800" dirty="0" smtClean="0"/>
              <a:t>were created to </a:t>
            </a:r>
            <a:r>
              <a:rPr lang="en-US" sz="2800" dirty="0" smtClean="0"/>
              <a:t>provide support for adding styles such as colors and fonts consistently across a website.</a:t>
            </a:r>
            <a:endParaRPr lang="mt-MT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endParaRPr lang="mt-MT" sz="2800" dirty="0" smtClean="0"/>
          </a:p>
          <a:p>
            <a:r>
              <a:rPr lang="mt-MT" sz="2800" dirty="0" smtClean="0"/>
              <a:t>CSS was not enough for web interactivity such as with video and animations. This could be done by using </a:t>
            </a:r>
            <a:r>
              <a:rPr lang="en-US" sz="2800" dirty="0" smtClean="0"/>
              <a:t>JavaScript</a:t>
            </a:r>
            <a:r>
              <a:rPr lang="mt-MT" sz="2800" dirty="0" smtClean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01783"/>
            <a:ext cx="5697171" cy="927278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	     		    Web</a:t>
            </a:r>
            <a:br>
              <a:rPr lang="mt-MT" dirty="0" smtClean="0"/>
            </a:br>
            <a:r>
              <a:rPr lang="mt-MT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5350" y="2246811"/>
            <a:ext cx="12113989" cy="4833258"/>
          </a:xfrm>
        </p:spPr>
        <p:txBody>
          <a:bodyPr>
            <a:normAutofit/>
          </a:bodyPr>
          <a:lstStyle/>
          <a:p>
            <a:pPr marL="742950" lvl="1" indent="-285750"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HTML</a:t>
            </a:r>
            <a:r>
              <a:rPr lang="mt-MT" b="1" dirty="0" smtClean="0">
                <a:solidFill>
                  <a:schemeClr val="accent1"/>
                </a:solidFill>
              </a:rPr>
              <a:t> (</a:t>
            </a:r>
            <a:r>
              <a:rPr lang="en-US" dirty="0" smtClean="0"/>
              <a:t>The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  <a:r>
              <a:rPr lang="mt-MT" dirty="0" smtClean="0"/>
              <a:t>)</a:t>
            </a:r>
            <a:endParaRPr lang="en-US" dirty="0" smtClean="0"/>
          </a:p>
          <a:p>
            <a:pPr marL="1143000" lvl="2" indent="-228600">
              <a:defRPr/>
            </a:pPr>
            <a:r>
              <a:rPr lang="en-US" sz="1800" dirty="0" smtClean="0"/>
              <a:t>The language used to structure text-based information in a document</a:t>
            </a:r>
            <a:r>
              <a:rPr lang="mt-MT" dirty="0" smtClean="0"/>
              <a:t/>
            </a:r>
            <a:br>
              <a:rPr lang="mt-MT" dirty="0" smtClean="0"/>
            </a:br>
            <a:r>
              <a:rPr lang="en-US" sz="1400" dirty="0" smtClean="0"/>
              <a:t>by denoting certain text as </a:t>
            </a:r>
            <a:r>
              <a:rPr lang="en-US" sz="1400" i="1" dirty="0" smtClean="0"/>
              <a:t>headings</a:t>
            </a:r>
            <a:r>
              <a:rPr lang="en-US" sz="1400" dirty="0" smtClean="0"/>
              <a:t>, </a:t>
            </a:r>
            <a:r>
              <a:rPr lang="en-US" sz="1400" i="1" dirty="0" smtClean="0"/>
              <a:t>paragraphs</a:t>
            </a:r>
            <a:r>
              <a:rPr lang="en-US" sz="1400" dirty="0" smtClean="0"/>
              <a:t>, </a:t>
            </a:r>
            <a:r>
              <a:rPr lang="en-US" sz="1400" i="1" dirty="0" smtClean="0"/>
              <a:t>lists</a:t>
            </a:r>
            <a:r>
              <a:rPr lang="en-US" sz="1400" dirty="0" smtClean="0"/>
              <a:t>, etc — and to supplement that text with </a:t>
            </a:r>
            <a:r>
              <a:rPr lang="en-US" sz="1400" i="1" dirty="0" smtClean="0"/>
              <a:t>interactive forms</a:t>
            </a:r>
            <a:r>
              <a:rPr lang="en-US" sz="1400" dirty="0" smtClean="0"/>
              <a:t>, </a:t>
            </a:r>
            <a:r>
              <a:rPr lang="en-US" sz="1400" i="1" dirty="0" smtClean="0"/>
              <a:t>embedded</a:t>
            </a:r>
            <a:r>
              <a:rPr lang="en-US" sz="1400" dirty="0" smtClean="0"/>
              <a:t> </a:t>
            </a:r>
            <a:r>
              <a:rPr lang="en-US" sz="1400" i="1" dirty="0" smtClean="0"/>
              <a:t>images</a:t>
            </a:r>
            <a:r>
              <a:rPr lang="en-US" sz="1400" dirty="0" smtClean="0"/>
              <a:t>, and other multimedia objects </a:t>
            </a:r>
          </a:p>
          <a:p>
            <a:pPr marL="742950" lvl="1" indent="-285750"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XHTML</a:t>
            </a:r>
            <a:r>
              <a:rPr lang="mt-MT" b="1" dirty="0" smtClean="0">
                <a:solidFill>
                  <a:schemeClr val="accent1"/>
                </a:solidFill>
              </a:rPr>
              <a:t> (</a:t>
            </a:r>
            <a:r>
              <a:rPr lang="en-US" dirty="0" smtClean="0"/>
              <a:t>The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  <a:r>
              <a:rPr lang="mt-MT" dirty="0" smtClean="0"/>
              <a:t>)</a:t>
            </a:r>
            <a:endParaRPr lang="en-US" dirty="0" smtClean="0"/>
          </a:p>
          <a:p>
            <a:pPr marL="1143000" lvl="2" indent="-228600">
              <a:defRPr/>
            </a:pPr>
            <a:r>
              <a:rPr lang="en-US" sz="1800" dirty="0" smtClean="0"/>
              <a:t>HTML consists of all the elements in HTML 4.01 combined with the syntax of XML. </a:t>
            </a:r>
            <a:r>
              <a:rPr lang="mt-MT" dirty="0" smtClean="0"/>
              <a:t/>
            </a:r>
            <a:br>
              <a:rPr lang="mt-MT" dirty="0" smtClean="0"/>
            </a:br>
            <a:r>
              <a:rPr lang="en-GB" sz="1400" dirty="0" smtClean="0"/>
              <a:t>Allows users to define their own “tags” for defining structure, layout, etc.</a:t>
            </a:r>
          </a:p>
          <a:p>
            <a:pPr marL="742950" lvl="1" indent="-285750">
              <a:defRPr/>
            </a:pPr>
            <a:r>
              <a:rPr lang="en-GB" b="1" dirty="0" smtClean="0">
                <a:solidFill>
                  <a:schemeClr val="accent1"/>
                </a:solidFill>
              </a:rPr>
              <a:t>HTML5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1143000" lvl="2" indent="-228600">
              <a:defRPr/>
            </a:pPr>
            <a:r>
              <a:rPr lang="en-US" sz="1800" dirty="0" smtClean="0"/>
              <a:t>Latest Version of HTML</a:t>
            </a:r>
          </a:p>
          <a:p>
            <a:pPr marL="1143000" lvl="2" indent="-228600">
              <a:defRPr/>
            </a:pPr>
            <a:r>
              <a:rPr lang="en-GB" sz="1800" dirty="0" smtClean="0"/>
              <a:t>New Structural Tags</a:t>
            </a:r>
          </a:p>
          <a:p>
            <a:pPr marL="1143000" lvl="2" indent="-228600">
              <a:defRPr/>
            </a:pPr>
            <a:r>
              <a:rPr lang="en-GB" sz="1800" dirty="0" smtClean="0"/>
              <a:t>New JS &amp; CSS Functions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3171</TotalTime>
  <Words>1049</Words>
  <Application>Microsoft Office PowerPoint</Application>
  <PresentationFormat>Custom</PresentationFormat>
  <Paragraphs>129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Feathered</vt:lpstr>
      <vt:lpstr>Client Side Scripting</vt:lpstr>
      <vt:lpstr>  Introduction</vt:lpstr>
      <vt:lpstr>    HTML</vt:lpstr>
      <vt:lpstr>       Web History               HTML</vt:lpstr>
      <vt:lpstr>            Web History                               XML</vt:lpstr>
      <vt:lpstr>      Web History         XHTML</vt:lpstr>
      <vt:lpstr>       Web History         HTML5</vt:lpstr>
      <vt:lpstr>  Web History</vt:lpstr>
      <vt:lpstr>             Web    </vt:lpstr>
      <vt:lpstr>              HTML5    </vt:lpstr>
      <vt:lpstr>              HTML5    </vt:lpstr>
      <vt:lpstr>              HTML5    </vt:lpstr>
      <vt:lpstr>    HTML Syntax    </vt:lpstr>
      <vt:lpstr>    HTML Syntax    </vt:lpstr>
      <vt:lpstr>HTML5 Document Structure   </vt:lpstr>
      <vt:lpstr>  HTML Practice    </vt:lpstr>
      <vt:lpstr>     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Diane Borg</dc:creator>
  <cp:lastModifiedBy>Diane</cp:lastModifiedBy>
  <cp:revision>19</cp:revision>
  <dcterms:created xsi:type="dcterms:W3CDTF">2017-02-02T11:10:39Z</dcterms:created>
  <dcterms:modified xsi:type="dcterms:W3CDTF">2018-02-12T22:13:23Z</dcterms:modified>
</cp:coreProperties>
</file>