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81" r:id="rId4"/>
    <p:sldId id="282" r:id="rId5"/>
    <p:sldId id="283" r:id="rId6"/>
    <p:sldId id="284" r:id="rId7"/>
    <p:sldId id="285" r:id="rId8"/>
    <p:sldId id="286" r:id="rId9"/>
    <p:sldId id="287" r:id="rId10"/>
    <p:sldId id="288" r:id="rId11"/>
    <p:sldId id="28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2/2/2017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xmlns="" val="283449583"/>
      </p:ext>
    </p:extLst>
  </p:cSld>
  <p:clrMapOvr>
    <a:masterClrMapping/>
  </p:clrMapOvr>
  <p:extLst mod="1">
    <p:ext uri="{DCECCB84-F9BA-43D5-87BE-67443E8EF086}">
      <p15:sldGuideLst xmlns:p15="http://schemas.microsoft.com/office/powerpoint/2012/main" xmlns="">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2/2/2017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2/2/2017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012670685"/>
      </p:ext>
    </p:extLst>
  </p:cSld>
  <p:clrMapOvr>
    <a:masterClrMapping/>
  </p:clrMapOvr>
  <p:extLst mod="1">
    <p:ext uri="{DCECCB84-F9BA-43D5-87BE-67443E8EF086}">
      <p15:sldGuideLst xmlns:p15="http://schemas.microsoft.com/office/powerpoint/2012/main" xmlns="">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2/2/2017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081570638"/>
      </p:ext>
    </p:extLst>
  </p:cSld>
  <p:clrMapOvr>
    <a:masterClrMapping/>
  </p:clrMapOvr>
  <p:extLst mod="1">
    <p:ext uri="{DCECCB84-F9BA-43D5-87BE-67443E8EF086}">
      <p15:sldGuideLst xmlns:p15="http://schemas.microsoft.com/office/powerpoint/2012/main" xmlns="">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2/2/2017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2/2/2017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CSS</a:t>
            </a:r>
            <a:r>
              <a:rPr lang="mt-MT" dirty="0" smtClean="0"/>
              <a:t> Revision</a:t>
            </a:r>
            <a:endParaRPr lang="en-US" dirty="0"/>
          </a:p>
        </p:txBody>
      </p:sp>
    </p:spTree>
    <p:extLst>
      <p:ext uri="{BB962C8B-B14F-4D97-AF65-F5344CB8AC3E}">
        <p14:creationId xmlns:p14="http://schemas.microsoft.com/office/powerpoint/2010/main" xmlns=""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Block-level element</a:t>
            </a:r>
            <a:endParaRPr lang="en-US" dirty="0"/>
          </a:p>
        </p:txBody>
      </p:sp>
      <p:sp>
        <p:nvSpPr>
          <p:cNvPr id="3" name="Content Placeholder 2"/>
          <p:cNvSpPr>
            <a:spLocks noGrp="1"/>
          </p:cNvSpPr>
          <p:nvPr>
            <p:ph idx="1"/>
          </p:nvPr>
        </p:nvSpPr>
        <p:spPr>
          <a:xfrm>
            <a:off x="165100" y="2286000"/>
            <a:ext cx="11899900" cy="4381500"/>
          </a:xfrm>
        </p:spPr>
        <p:txBody>
          <a:bodyPr>
            <a:noAutofit/>
          </a:bodyPr>
          <a:lstStyle/>
          <a:p>
            <a:r>
              <a:rPr lang="en-US" sz="2300" b="1" dirty="0" smtClean="0">
                <a:solidFill>
                  <a:schemeClr val="accent2">
                    <a:lumMod val="75000"/>
                  </a:schemeClr>
                </a:solidFill>
              </a:rPr>
              <a:t>Padding</a:t>
            </a:r>
            <a:r>
              <a:rPr lang="en-US" sz="2300" dirty="0" smtClean="0"/>
              <a:t>,</a:t>
            </a:r>
            <a:r>
              <a:rPr lang="en-US" sz="2300" b="1" dirty="0" smtClean="0">
                <a:solidFill>
                  <a:schemeClr val="accent2">
                    <a:lumMod val="75000"/>
                  </a:schemeClr>
                </a:solidFill>
              </a:rPr>
              <a:t> </a:t>
            </a:r>
            <a:r>
              <a:rPr lang="en-US" sz="2300" dirty="0" smtClean="0"/>
              <a:t>the area separating the content from the border.</a:t>
            </a:r>
          </a:p>
          <a:p>
            <a:r>
              <a:rPr lang="en-US" sz="2300" b="1" dirty="0" smtClean="0">
                <a:solidFill>
                  <a:schemeClr val="accent2">
                    <a:lumMod val="75000"/>
                  </a:schemeClr>
                </a:solidFill>
              </a:rPr>
              <a:t>Border</a:t>
            </a:r>
            <a:r>
              <a:rPr lang="en-US" sz="2300" dirty="0" smtClean="0"/>
              <a:t>, the normally visible line or decoration that surrounds the padding.</a:t>
            </a:r>
          </a:p>
          <a:p>
            <a:r>
              <a:rPr lang="en-US" sz="2300" b="1" dirty="0" smtClean="0">
                <a:solidFill>
                  <a:schemeClr val="accent2">
                    <a:lumMod val="75000"/>
                  </a:schemeClr>
                </a:solidFill>
              </a:rPr>
              <a:t>Margin</a:t>
            </a:r>
            <a:r>
              <a:rPr lang="en-US" sz="2300" dirty="0" smtClean="0"/>
              <a:t>, the area s</a:t>
            </a:r>
            <a:r>
              <a:rPr lang="mt-MT" sz="2300" dirty="0" smtClean="0"/>
              <a:t>e</a:t>
            </a:r>
            <a:r>
              <a:rPr lang="en-US" sz="2300" dirty="0" smtClean="0"/>
              <a:t>p</a:t>
            </a:r>
            <a:r>
              <a:rPr lang="mt-MT" sz="2300" dirty="0" smtClean="0"/>
              <a:t>a</a:t>
            </a:r>
            <a:r>
              <a:rPr lang="en-US" sz="2300" dirty="0" smtClean="0"/>
              <a:t>rating the border from it</a:t>
            </a:r>
            <a:r>
              <a:rPr lang="mt-MT" sz="2300" dirty="0" smtClean="0"/>
              <a:t>’</a:t>
            </a:r>
            <a:r>
              <a:rPr lang="en-US" sz="2300" dirty="0" smtClean="0"/>
              <a:t>s</a:t>
            </a:r>
            <a:r>
              <a:rPr lang="mt-MT" sz="2300" dirty="0" smtClean="0"/>
              <a:t> </a:t>
            </a:r>
            <a:r>
              <a:rPr lang="en-US" sz="2300" dirty="0" smtClean="0"/>
              <a:t>containing block, such as the page or parent </a:t>
            </a:r>
            <a:r>
              <a:rPr lang="en-US" sz="2300" dirty="0" smtClean="0"/>
              <a:t>block.</a:t>
            </a:r>
            <a:endParaRPr lang="mt-MT" sz="2300" dirty="0" smtClean="0"/>
          </a:p>
          <a:p>
            <a:endParaRPr lang="mt-MT" sz="2300" dirty="0" smtClean="0"/>
          </a:p>
          <a:p>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2564675" y="3849544"/>
            <a:ext cx="6553200" cy="2838639"/>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836023"/>
            <a:ext cx="5697171" cy="1293038"/>
          </a:xfrm>
        </p:spPr>
        <p:txBody>
          <a:bodyPr>
            <a:normAutofit fontScale="90000"/>
          </a:bodyPr>
          <a:lstStyle/>
          <a:p>
            <a:r>
              <a:rPr lang="mt-MT" dirty="0" smtClean="0"/>
              <a:t>		  CSS &amp; HTML </a:t>
            </a:r>
            <a:br>
              <a:rPr lang="mt-MT" dirty="0" smtClean="0"/>
            </a:br>
            <a:r>
              <a:rPr lang="mt-MT" dirty="0" smtClean="0"/>
              <a:t>			     </a:t>
            </a:r>
            <a:r>
              <a:rPr lang="mt-MT" dirty="0" smtClean="0"/>
              <a:t>Practice</a:t>
            </a:r>
            <a:r>
              <a:rPr lang="mt-MT" dirty="0" smtClean="0"/>
              <a:t/>
            </a:r>
            <a:br>
              <a:rPr lang="mt-MT" dirty="0" smtClean="0"/>
            </a:br>
            <a:r>
              <a:rPr lang="mt-MT" dirty="0" smtClean="0"/>
              <a:t>			</a:t>
            </a:r>
            <a:endParaRPr lang="en-US" dirty="0"/>
          </a:p>
        </p:txBody>
      </p:sp>
      <p:sp>
        <p:nvSpPr>
          <p:cNvPr id="3" name="Content Placeholder 2"/>
          <p:cNvSpPr>
            <a:spLocks noGrp="1"/>
          </p:cNvSpPr>
          <p:nvPr>
            <p:ph idx="1"/>
          </p:nvPr>
        </p:nvSpPr>
        <p:spPr>
          <a:xfrm>
            <a:off x="274320" y="2246811"/>
            <a:ext cx="11704319" cy="4428310"/>
          </a:xfrm>
        </p:spPr>
        <p:txBody>
          <a:bodyPr>
            <a:normAutofit/>
          </a:bodyPr>
          <a:lstStyle/>
          <a:p>
            <a:pPr marL="0" indent="0" algn="ctr">
              <a:buNone/>
              <a:defRPr/>
            </a:pPr>
            <a:r>
              <a:rPr lang="mt-MT" sz="2800" dirty="0" smtClean="0"/>
              <a:t> </a:t>
            </a:r>
          </a:p>
          <a:p>
            <a:pPr marL="0" indent="0" algn="ctr">
              <a:buNone/>
              <a:defRPr/>
            </a:pPr>
            <a:r>
              <a:rPr lang="mt-MT" sz="2800" dirty="0" smtClean="0"/>
              <a:t>Access Moodle and continue the rest of the questions of </a:t>
            </a:r>
            <a:r>
              <a:rPr lang="mt-MT" sz="2800" b="1" dirty="0" smtClean="0"/>
              <a:t>Worksheet 1</a:t>
            </a:r>
            <a:endParaRPr lang="en-US" sz="2800" b="1" dirty="0"/>
          </a:p>
        </p:txBody>
      </p:sp>
      <p:pic>
        <p:nvPicPr>
          <p:cNvPr id="4"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5"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p:txBody>
          <a:bodyPr/>
          <a:lstStyle/>
          <a:p>
            <a:pPr>
              <a:buNone/>
            </a:pPr>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CSS Introduction</a:t>
            </a:r>
            <a:endParaRPr lang="en-US" dirty="0"/>
          </a:p>
        </p:txBody>
      </p:sp>
      <p:sp>
        <p:nvSpPr>
          <p:cNvPr id="3" name="Content Placeholder 2"/>
          <p:cNvSpPr>
            <a:spLocks noGrp="1"/>
          </p:cNvSpPr>
          <p:nvPr>
            <p:ph idx="1"/>
          </p:nvPr>
        </p:nvSpPr>
        <p:spPr>
          <a:xfrm>
            <a:off x="165100" y="2387600"/>
            <a:ext cx="11899900" cy="4279900"/>
          </a:xfrm>
        </p:spPr>
        <p:txBody>
          <a:bodyPr>
            <a:normAutofit fontScale="92500" lnSpcReduction="10000"/>
          </a:bodyPr>
          <a:lstStyle/>
          <a:p>
            <a:r>
              <a:rPr lang="en-US" sz="2800" dirty="0" smtClean="0"/>
              <a:t>Cascading Style Sheets (CSS) provide the presentation to your HTML document. </a:t>
            </a:r>
            <a:endParaRPr lang="mt-MT" sz="2800" dirty="0" smtClean="0"/>
          </a:p>
          <a:p>
            <a:r>
              <a:rPr lang="mt-MT" sz="2800" dirty="0" smtClean="0"/>
              <a:t>CSS defines</a:t>
            </a:r>
            <a:r>
              <a:rPr lang="en-US" sz="2800" dirty="0" smtClean="0"/>
              <a:t> </a:t>
            </a:r>
            <a:r>
              <a:rPr lang="en-US" sz="2800" dirty="0" smtClean="0"/>
              <a:t>how to display HTML elements: </a:t>
            </a:r>
            <a:endParaRPr lang="mt-MT" sz="2800" dirty="0" smtClean="0"/>
          </a:p>
          <a:p>
            <a:pPr lvl="1"/>
            <a:r>
              <a:rPr lang="en-US" sz="2600" dirty="0" smtClean="0"/>
              <a:t>HTML </a:t>
            </a:r>
            <a:r>
              <a:rPr lang="en-US" sz="2600" dirty="0" smtClean="0"/>
              <a:t>defines the </a:t>
            </a:r>
            <a:r>
              <a:rPr lang="en-US" sz="2600" dirty="0" smtClean="0"/>
              <a:t>content</a:t>
            </a:r>
            <a:endParaRPr lang="mt-MT" sz="2600" dirty="0" smtClean="0"/>
          </a:p>
          <a:p>
            <a:pPr lvl="1"/>
            <a:r>
              <a:rPr lang="en-US" sz="2600" dirty="0" smtClean="0"/>
              <a:t>CSS </a:t>
            </a:r>
            <a:r>
              <a:rPr lang="en-US" sz="2600" dirty="0" smtClean="0"/>
              <a:t>defines the </a:t>
            </a:r>
            <a:r>
              <a:rPr lang="en-US" sz="2600" dirty="0" smtClean="0"/>
              <a:t>format</a:t>
            </a:r>
            <a:endParaRPr lang="mt-MT" sz="2600" dirty="0" smtClean="0"/>
          </a:p>
          <a:p>
            <a:pPr lvl="1"/>
            <a:r>
              <a:rPr lang="en-US" sz="2400" dirty="0" smtClean="0"/>
              <a:t>It is ideal separate concerns to make things more </a:t>
            </a:r>
            <a:r>
              <a:rPr lang="en-US" sz="2400" dirty="0" smtClean="0"/>
              <a:t>maintainable</a:t>
            </a:r>
            <a:endParaRPr lang="mt-MT" sz="2600" dirty="0" smtClean="0"/>
          </a:p>
          <a:p>
            <a:r>
              <a:rPr lang="en-US" sz="2800" dirty="0" smtClean="0"/>
              <a:t>CSS information </a:t>
            </a:r>
            <a:r>
              <a:rPr lang="mt-MT" sz="2800" dirty="0" smtClean="0"/>
              <a:t>is </a:t>
            </a:r>
            <a:r>
              <a:rPr lang="en-US" sz="2800" dirty="0" smtClean="0"/>
              <a:t>stored in an External Style Sheet (.</a:t>
            </a:r>
            <a:r>
              <a:rPr lang="en-US" sz="2800" dirty="0" err="1" smtClean="0"/>
              <a:t>css</a:t>
            </a:r>
            <a:r>
              <a:rPr lang="en-US" sz="2800" dirty="0" smtClean="0"/>
              <a:t> files)</a:t>
            </a:r>
            <a:endParaRPr lang="mt-MT" sz="2800" dirty="0" smtClean="0"/>
          </a:p>
          <a:p>
            <a:r>
              <a:rPr lang="en-US" sz="2800" dirty="0" smtClean="0"/>
              <a:t>Using CSS, you can control the color of the text, the style of fonts, the spacing between paragraphs, how columns are sized and laid out, what background images or colors are used, as well as a variety of other effects.</a:t>
            </a:r>
            <a:endParaRPr lang="en-US" altLang="en-US" sz="2800" dirty="0" smtClean="0"/>
          </a:p>
          <a:p>
            <a:endParaRPr lang="mt-MT" sz="28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CSS Benefits</a:t>
            </a:r>
            <a:endParaRPr lang="en-US" dirty="0"/>
          </a:p>
        </p:txBody>
      </p:sp>
      <p:sp>
        <p:nvSpPr>
          <p:cNvPr id="3" name="Content Placeholder 2"/>
          <p:cNvSpPr>
            <a:spLocks noGrp="1"/>
          </p:cNvSpPr>
          <p:nvPr>
            <p:ph idx="1"/>
          </p:nvPr>
        </p:nvSpPr>
        <p:spPr>
          <a:xfrm>
            <a:off x="165100" y="2387600"/>
            <a:ext cx="11899900" cy="4279900"/>
          </a:xfrm>
        </p:spPr>
        <p:txBody>
          <a:bodyPr>
            <a:normAutofit fontScale="92500" lnSpcReduction="10000"/>
          </a:bodyPr>
          <a:lstStyle/>
          <a:p>
            <a:r>
              <a:rPr lang="en-US" sz="2800" dirty="0" smtClean="0"/>
              <a:t>CSS saves time - You can write CSS once and then reuse the same sheet in multiple HTML pages.</a:t>
            </a:r>
            <a:endParaRPr lang="mt-MT" sz="2800" dirty="0" smtClean="0"/>
          </a:p>
          <a:p>
            <a:r>
              <a:rPr lang="mt-MT" sz="2800" dirty="0" smtClean="0"/>
              <a:t>Due to this, it also </a:t>
            </a:r>
            <a:r>
              <a:rPr lang="en-US" sz="2800" dirty="0" smtClean="0"/>
              <a:t>simplifies </a:t>
            </a:r>
            <a:r>
              <a:rPr lang="en-US" sz="2800" dirty="0" smtClean="0"/>
              <a:t>site </a:t>
            </a:r>
            <a:r>
              <a:rPr lang="en-US" sz="2800" dirty="0" smtClean="0"/>
              <a:t>updates</a:t>
            </a:r>
            <a:r>
              <a:rPr lang="mt-MT" sz="2800" dirty="0" smtClean="0"/>
              <a:t> since </a:t>
            </a:r>
            <a:r>
              <a:rPr lang="en-US" sz="2800" dirty="0" smtClean="0"/>
              <a:t>you </a:t>
            </a:r>
            <a:r>
              <a:rPr lang="en-US" sz="2800" dirty="0" smtClean="0"/>
              <a:t>can modify the styles to change the look completely of all HTML </a:t>
            </a:r>
            <a:r>
              <a:rPr lang="en-US" sz="2800" dirty="0" smtClean="0"/>
              <a:t>documents</a:t>
            </a:r>
            <a:r>
              <a:rPr lang="mt-MT" sz="2800" dirty="0" smtClean="0"/>
              <a:t>.</a:t>
            </a:r>
          </a:p>
          <a:p>
            <a:r>
              <a:rPr lang="en-US" sz="2800" dirty="0" smtClean="0"/>
              <a:t>Pages </a:t>
            </a:r>
            <a:r>
              <a:rPr lang="en-US" sz="2800" dirty="0" smtClean="0"/>
              <a:t>load faster – When using CSS, the LOC (Lines of Code) will be less, and less means faster download </a:t>
            </a:r>
            <a:r>
              <a:rPr lang="en-US" sz="2800" dirty="0" smtClean="0"/>
              <a:t>times</a:t>
            </a:r>
            <a:endParaRPr lang="mt-MT" sz="2800" dirty="0" smtClean="0"/>
          </a:p>
          <a:p>
            <a:r>
              <a:rPr lang="en-US" sz="2800" dirty="0" smtClean="0"/>
              <a:t>Superior </a:t>
            </a:r>
            <a:r>
              <a:rPr lang="en-US" sz="2800" dirty="0" smtClean="0"/>
              <a:t>styles to HTML - CSS has a much wider array of attributes than HTML, so you can give a far better look to your HTML page in comparison to </a:t>
            </a:r>
            <a:r>
              <a:rPr lang="en-US" sz="2800" dirty="0" smtClean="0"/>
              <a:t>HTML</a:t>
            </a:r>
            <a:endParaRPr lang="mt-MT" sz="2800" dirty="0" smtClean="0"/>
          </a:p>
          <a:p>
            <a:r>
              <a:rPr lang="en-US" sz="2800" dirty="0" smtClean="0"/>
              <a:t>Multiple </a:t>
            </a:r>
            <a:r>
              <a:rPr lang="en-US" sz="2800" dirty="0" smtClean="0"/>
              <a:t>Device </a:t>
            </a:r>
            <a:r>
              <a:rPr lang="en-US" sz="2800" dirty="0" smtClean="0"/>
              <a:t>Compatibility</a:t>
            </a:r>
            <a:endParaRPr lang="mt-MT" sz="28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mt-MT" dirty="0" smtClean="0"/>
              <a:t> Defining and applying a Style</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en-US" sz="2800" dirty="0" smtClean="0"/>
              <a:t>A style </a:t>
            </a:r>
            <a:r>
              <a:rPr lang="en-US" sz="2800" dirty="0" smtClean="0"/>
              <a:t>rule</a:t>
            </a:r>
            <a:r>
              <a:rPr lang="mt-MT" sz="2800" dirty="0" smtClean="0"/>
              <a:t> </a:t>
            </a:r>
            <a:r>
              <a:rPr lang="en-US" sz="2800" dirty="0" smtClean="0"/>
              <a:t>is </a:t>
            </a:r>
            <a:r>
              <a:rPr lang="en-US" sz="2800" dirty="0" smtClean="0"/>
              <a:t>composed of two parts: </a:t>
            </a:r>
            <a:endParaRPr lang="mt-MT" sz="2800" dirty="0" smtClean="0"/>
          </a:p>
          <a:p>
            <a:pPr lvl="1"/>
            <a:r>
              <a:rPr lang="mt-MT" sz="2600" dirty="0" smtClean="0"/>
              <a:t>T</a:t>
            </a:r>
            <a:r>
              <a:rPr lang="en-US" sz="2600" dirty="0" smtClean="0"/>
              <a:t>he selector</a:t>
            </a:r>
            <a:endParaRPr lang="mt-MT" sz="2600" dirty="0" smtClean="0"/>
          </a:p>
          <a:p>
            <a:pPr lvl="2"/>
            <a:r>
              <a:rPr lang="mt-MT" sz="2400" dirty="0" smtClean="0"/>
              <a:t>Locates </a:t>
            </a:r>
            <a:r>
              <a:rPr lang="en-US" sz="2400" dirty="0" smtClean="0"/>
              <a:t>the </a:t>
            </a:r>
            <a:r>
              <a:rPr lang="en-US" sz="2400" dirty="0" smtClean="0"/>
              <a:t>elements in the HTML document that will be </a:t>
            </a:r>
            <a:r>
              <a:rPr lang="en-US" sz="2400" dirty="0" smtClean="0"/>
              <a:t>styled</a:t>
            </a:r>
            <a:endParaRPr lang="mt-MT" sz="2400" dirty="0" smtClean="0"/>
          </a:p>
          <a:p>
            <a:pPr lvl="1"/>
            <a:r>
              <a:rPr lang="mt-MT" sz="2600" dirty="0" smtClean="0"/>
              <a:t>T</a:t>
            </a:r>
            <a:r>
              <a:rPr lang="en-US" sz="2600" dirty="0" smtClean="0"/>
              <a:t>he </a:t>
            </a:r>
            <a:r>
              <a:rPr lang="en-US" sz="2600" dirty="0" smtClean="0"/>
              <a:t>declaration </a:t>
            </a:r>
            <a:r>
              <a:rPr lang="en-US" sz="2600" dirty="0" smtClean="0"/>
              <a:t>block</a:t>
            </a:r>
            <a:endParaRPr lang="mt-MT" sz="2600" dirty="0" smtClean="0"/>
          </a:p>
          <a:p>
            <a:pPr lvl="2"/>
            <a:r>
              <a:rPr lang="mt-MT" sz="2400" dirty="0" smtClean="0"/>
              <a:t>Contains </a:t>
            </a:r>
            <a:r>
              <a:rPr lang="en-US" sz="2400" dirty="0" smtClean="0"/>
              <a:t>the </a:t>
            </a:r>
            <a:r>
              <a:rPr lang="en-US" sz="2400" dirty="0" smtClean="0"/>
              <a:t>formatting instructions (declarations</a:t>
            </a:r>
            <a:r>
              <a:rPr lang="en-US" sz="2400" dirty="0" smtClean="0"/>
              <a:t>)</a:t>
            </a:r>
            <a:endParaRPr lang="mt-MT" sz="2400" dirty="0" smtClean="0"/>
          </a:p>
          <a:p>
            <a:pPr lvl="2"/>
            <a:r>
              <a:rPr lang="en-US" sz="2400" dirty="0" smtClean="0"/>
              <a:t>Multiple </a:t>
            </a:r>
            <a:r>
              <a:rPr lang="en-US" sz="2400" dirty="0" smtClean="0"/>
              <a:t>declarations are always separated with a </a:t>
            </a:r>
            <a:r>
              <a:rPr lang="en-US" sz="2400" dirty="0" smtClean="0"/>
              <a:t>semicolon</a:t>
            </a:r>
            <a:endParaRPr lang="mt-MT" sz="2400" dirty="0" smtClean="0"/>
          </a:p>
          <a:p>
            <a:pPr lvl="2"/>
            <a:r>
              <a:rPr lang="en-US" sz="2400" dirty="0" smtClean="0"/>
              <a:t>A </a:t>
            </a:r>
            <a:r>
              <a:rPr lang="en-US" sz="2400" dirty="0" smtClean="0"/>
              <a:t>declaration comprises a CSS property, followed by a colon, followed by a </a:t>
            </a:r>
            <a:r>
              <a:rPr lang="en-US" sz="2400" dirty="0" smtClean="0"/>
              <a:t>value</a:t>
            </a:r>
            <a:endParaRPr lang="mt-MT" sz="24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mt-MT" dirty="0" smtClean="0"/>
              <a:t> Defining and applying a Style</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en-US" sz="2800" dirty="0" smtClean="0"/>
              <a:t>The following is an example of a style rule that locates the element and sets the background color to white and the font color to gray. </a:t>
            </a:r>
            <a:endParaRPr lang="mt-MT" sz="2800" dirty="0" smtClean="0"/>
          </a:p>
          <a:p>
            <a:pPr>
              <a:buNone/>
            </a:pPr>
            <a:r>
              <a:rPr lang="mt-MT" sz="2800" i="1" dirty="0" smtClean="0"/>
              <a:t>			 	</a:t>
            </a:r>
            <a:r>
              <a:rPr lang="en-US" sz="2800" i="1" dirty="0" smtClean="0"/>
              <a:t>body </a:t>
            </a:r>
            <a:r>
              <a:rPr lang="en-US" sz="2800" i="1" dirty="0" smtClean="0"/>
              <a:t>{ </a:t>
            </a:r>
            <a:endParaRPr lang="mt-MT" sz="2800" i="1" dirty="0" smtClean="0"/>
          </a:p>
          <a:p>
            <a:pPr>
              <a:buNone/>
            </a:pPr>
            <a:r>
              <a:rPr lang="mt-MT" sz="2800" i="1" dirty="0" smtClean="0"/>
              <a:t>					</a:t>
            </a:r>
            <a:r>
              <a:rPr lang="en-US" sz="2800" i="1" dirty="0" smtClean="0"/>
              <a:t>background-color</a:t>
            </a:r>
            <a:r>
              <a:rPr lang="en-US" sz="2800" i="1" dirty="0" smtClean="0"/>
              <a:t>: white; </a:t>
            </a:r>
            <a:endParaRPr lang="mt-MT" sz="2800" i="1" dirty="0" smtClean="0"/>
          </a:p>
          <a:p>
            <a:pPr>
              <a:buNone/>
            </a:pPr>
            <a:r>
              <a:rPr lang="mt-MT" sz="2800" i="1" dirty="0" smtClean="0"/>
              <a:t>					</a:t>
            </a:r>
            <a:r>
              <a:rPr lang="en-US" sz="2800" i="1" dirty="0" smtClean="0"/>
              <a:t>color</a:t>
            </a:r>
            <a:r>
              <a:rPr lang="en-US" sz="2800" i="1" dirty="0" smtClean="0"/>
              <a:t>: gray</a:t>
            </a:r>
            <a:r>
              <a:rPr lang="en-US" sz="2800" i="1" dirty="0" smtClean="0"/>
              <a:t>;</a:t>
            </a:r>
            <a:endParaRPr lang="mt-MT" sz="2800" i="1" dirty="0" smtClean="0"/>
          </a:p>
          <a:p>
            <a:pPr>
              <a:buNone/>
            </a:pPr>
            <a:r>
              <a:rPr lang="en-US" sz="2800" i="1" dirty="0" smtClean="0"/>
              <a:t> </a:t>
            </a:r>
            <a:r>
              <a:rPr lang="mt-MT" sz="2800" i="1" dirty="0" smtClean="0"/>
              <a:t>				</a:t>
            </a:r>
            <a:r>
              <a:rPr lang="en-US" sz="2800" i="1" dirty="0" smtClean="0"/>
              <a:t>}</a:t>
            </a:r>
            <a:endParaRPr lang="mt-MT" sz="28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CSS Comments</a:t>
            </a:r>
            <a:endParaRPr lang="en-US" dirty="0"/>
          </a:p>
        </p:txBody>
      </p:sp>
      <p:sp>
        <p:nvSpPr>
          <p:cNvPr id="3" name="Content Placeholder 2"/>
          <p:cNvSpPr>
            <a:spLocks noGrp="1"/>
          </p:cNvSpPr>
          <p:nvPr>
            <p:ph idx="1"/>
          </p:nvPr>
        </p:nvSpPr>
        <p:spPr>
          <a:xfrm>
            <a:off x="165100" y="2387600"/>
            <a:ext cx="11899900" cy="4279900"/>
          </a:xfrm>
        </p:spPr>
        <p:txBody>
          <a:bodyPr>
            <a:normAutofit fontScale="92500" lnSpcReduction="20000"/>
          </a:bodyPr>
          <a:lstStyle/>
          <a:p>
            <a:r>
              <a:rPr lang="en-US" sz="2800" dirty="0" smtClean="0"/>
              <a:t>You can add comments within a style sheet by using the </a:t>
            </a:r>
            <a:r>
              <a:rPr lang="en-US" sz="2800" b="1" dirty="0" smtClean="0">
                <a:solidFill>
                  <a:schemeClr val="accent2">
                    <a:lumMod val="75000"/>
                  </a:schemeClr>
                </a:solidFill>
              </a:rPr>
              <a:t>/*</a:t>
            </a:r>
            <a:r>
              <a:rPr lang="en-US" sz="2800" dirty="0" smtClean="0"/>
              <a:t> characters to start the comment and the </a:t>
            </a:r>
            <a:r>
              <a:rPr lang="en-US" sz="2800" b="1" dirty="0" smtClean="0">
                <a:solidFill>
                  <a:schemeClr val="accent2">
                    <a:lumMod val="75000"/>
                  </a:schemeClr>
                </a:solidFill>
              </a:rPr>
              <a:t>*/</a:t>
            </a:r>
            <a:r>
              <a:rPr lang="en-US" sz="2800" dirty="0" smtClean="0"/>
              <a:t> characters to end the comment. </a:t>
            </a:r>
            <a:endParaRPr lang="mt-MT" sz="2800" dirty="0" smtClean="0"/>
          </a:p>
          <a:p>
            <a:r>
              <a:rPr lang="en-US" sz="2800" dirty="0" smtClean="0"/>
              <a:t>Comments </a:t>
            </a:r>
            <a:r>
              <a:rPr lang="en-US" sz="2800" dirty="0" smtClean="0"/>
              <a:t>may also span multiple lines, as shown in the following example. </a:t>
            </a:r>
            <a:endParaRPr lang="mt-MT" sz="2800" dirty="0" smtClean="0"/>
          </a:p>
          <a:p>
            <a:pPr>
              <a:buNone/>
            </a:pPr>
            <a:endParaRPr lang="mt-MT" sz="2800" dirty="0" smtClean="0"/>
          </a:p>
          <a:p>
            <a:pPr lvl="8">
              <a:buNone/>
            </a:pPr>
            <a:r>
              <a:rPr lang="en-US" sz="2200" dirty="0" smtClean="0"/>
              <a:t>/* </a:t>
            </a:r>
            <a:r>
              <a:rPr lang="en-US" sz="2200" dirty="0" smtClean="0"/>
              <a:t>This is the style </a:t>
            </a:r>
            <a:endParaRPr lang="mt-MT" sz="2200" dirty="0" smtClean="0"/>
          </a:p>
          <a:p>
            <a:pPr lvl="8">
              <a:buNone/>
            </a:pPr>
            <a:r>
              <a:rPr lang="en-US" sz="2200" dirty="0" smtClean="0"/>
              <a:t>for </a:t>
            </a:r>
            <a:r>
              <a:rPr lang="en-US" sz="2200" dirty="0" smtClean="0"/>
              <a:t>the body element */ </a:t>
            </a:r>
            <a:endParaRPr lang="mt-MT" sz="2200" dirty="0" smtClean="0"/>
          </a:p>
          <a:p>
            <a:pPr lvl="8">
              <a:buNone/>
            </a:pPr>
            <a:r>
              <a:rPr lang="en-US" sz="2200" dirty="0" smtClean="0"/>
              <a:t>body </a:t>
            </a:r>
            <a:r>
              <a:rPr lang="en-US" sz="2200" dirty="0" smtClean="0"/>
              <a:t>{ </a:t>
            </a:r>
            <a:endParaRPr lang="mt-MT" sz="2200" dirty="0" smtClean="0"/>
          </a:p>
          <a:p>
            <a:pPr lvl="8">
              <a:buNone/>
            </a:pPr>
            <a:r>
              <a:rPr lang="mt-MT" sz="2200" dirty="0" smtClean="0"/>
              <a:t>	</a:t>
            </a:r>
            <a:r>
              <a:rPr lang="en-US" sz="2200" dirty="0" smtClean="0"/>
              <a:t>background-color</a:t>
            </a:r>
            <a:r>
              <a:rPr lang="en-US" sz="2200" dirty="0" smtClean="0"/>
              <a:t>: white; /* The </a:t>
            </a:r>
            <a:r>
              <a:rPr lang="en-US" sz="2200" dirty="0" err="1" smtClean="0"/>
              <a:t>rgb</a:t>
            </a:r>
            <a:r>
              <a:rPr lang="en-US" sz="2200" dirty="0" smtClean="0"/>
              <a:t> value is #</a:t>
            </a:r>
            <a:r>
              <a:rPr lang="en-US" sz="2200" dirty="0" err="1" smtClean="0"/>
              <a:t>ffffff</a:t>
            </a:r>
            <a:r>
              <a:rPr lang="en-US" sz="2200" dirty="0" smtClean="0"/>
              <a:t> */ </a:t>
            </a:r>
            <a:endParaRPr lang="mt-MT" sz="2200" dirty="0" smtClean="0"/>
          </a:p>
          <a:p>
            <a:pPr lvl="8">
              <a:buNone/>
            </a:pPr>
            <a:r>
              <a:rPr lang="mt-MT" sz="2200" dirty="0" smtClean="0"/>
              <a:t>	</a:t>
            </a:r>
            <a:r>
              <a:rPr lang="en-US" sz="2200" dirty="0" smtClean="0"/>
              <a:t>color</a:t>
            </a:r>
            <a:r>
              <a:rPr lang="en-US" sz="2200" dirty="0" smtClean="0"/>
              <a:t>: gray; /* This is the font color */ </a:t>
            </a:r>
            <a:endParaRPr lang="mt-MT" sz="2200" dirty="0" smtClean="0"/>
          </a:p>
          <a:p>
            <a:pPr lvl="8">
              <a:buNone/>
            </a:pPr>
            <a:r>
              <a:rPr lang="en-US" sz="2200" dirty="0" smtClean="0"/>
              <a:t>}</a:t>
            </a:r>
            <a:endParaRPr lang="mt-MT" sz="22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Selectors</a:t>
            </a:r>
            <a:endParaRPr lang="en-US" dirty="0"/>
          </a:p>
        </p:txBody>
      </p:sp>
      <p:sp>
        <p:nvSpPr>
          <p:cNvPr id="3" name="Content Placeholder 2"/>
          <p:cNvSpPr>
            <a:spLocks noGrp="1"/>
          </p:cNvSpPr>
          <p:nvPr>
            <p:ph idx="1"/>
          </p:nvPr>
        </p:nvSpPr>
        <p:spPr>
          <a:xfrm>
            <a:off x="165100" y="2387600"/>
            <a:ext cx="11899900" cy="4279900"/>
          </a:xfrm>
        </p:spPr>
        <p:txBody>
          <a:bodyPr>
            <a:normAutofit fontScale="70000" lnSpcReduction="20000"/>
          </a:bodyPr>
          <a:lstStyle/>
          <a:p>
            <a:r>
              <a:rPr lang="en-US" sz="2800" b="1" dirty="0" smtClean="0">
                <a:solidFill>
                  <a:schemeClr val="accent2">
                    <a:lumMod val="75000"/>
                  </a:schemeClr>
                </a:solidFill>
              </a:rPr>
              <a:t>Type Selector</a:t>
            </a:r>
            <a:r>
              <a:rPr lang="mt-MT" sz="2800" dirty="0" smtClean="0"/>
              <a:t>:</a:t>
            </a:r>
            <a:r>
              <a:rPr lang="mt-MT" sz="2800" b="1" dirty="0" smtClean="0">
                <a:solidFill>
                  <a:schemeClr val="accent2">
                    <a:lumMod val="75000"/>
                  </a:schemeClr>
                </a:solidFill>
              </a:rPr>
              <a:t> </a:t>
            </a:r>
            <a:r>
              <a:rPr lang="mt-MT" sz="2800" dirty="0" smtClean="0"/>
              <a:t>This </a:t>
            </a:r>
            <a:r>
              <a:rPr lang="en-US" sz="2800" dirty="0" smtClean="0"/>
              <a:t>allow</a:t>
            </a:r>
            <a:r>
              <a:rPr lang="mt-MT" sz="2800" dirty="0" smtClean="0"/>
              <a:t>s</a:t>
            </a:r>
            <a:r>
              <a:rPr lang="en-US" sz="2800" dirty="0" smtClean="0"/>
              <a:t> </a:t>
            </a:r>
            <a:r>
              <a:rPr lang="en-US" sz="2800" dirty="0" smtClean="0"/>
              <a:t>you to select all tags to which the CSS file is attached by specifying the tag itself </a:t>
            </a:r>
            <a:r>
              <a:rPr lang="en-US" sz="2800" dirty="0" err="1" smtClean="0"/>
              <a:t>e.g</a:t>
            </a:r>
            <a:r>
              <a:rPr lang="en-US" sz="2800" dirty="0" smtClean="0"/>
              <a:t>: </a:t>
            </a:r>
            <a:endParaRPr lang="mt-MT" sz="2800" dirty="0" smtClean="0"/>
          </a:p>
          <a:p>
            <a:pPr>
              <a:buNone/>
            </a:pPr>
            <a:r>
              <a:rPr lang="mt-MT" sz="2800" dirty="0" smtClean="0"/>
              <a:t>	</a:t>
            </a:r>
            <a:r>
              <a:rPr lang="mt-MT" sz="2800" dirty="0" smtClean="0"/>
              <a:t>				</a:t>
            </a:r>
            <a:r>
              <a:rPr lang="en-US" sz="2800" i="1" dirty="0" smtClean="0"/>
              <a:t>h1 </a:t>
            </a:r>
            <a:r>
              <a:rPr lang="en-US" sz="2800" i="1" dirty="0" smtClean="0"/>
              <a:t>{ color: #36CFFF; } </a:t>
            </a:r>
            <a:endParaRPr lang="mt-MT" sz="2800" i="1" dirty="0" smtClean="0"/>
          </a:p>
          <a:p>
            <a:r>
              <a:rPr lang="en-US" sz="2800" b="1" dirty="0" smtClean="0">
                <a:solidFill>
                  <a:schemeClr val="accent2">
                    <a:lumMod val="75000"/>
                  </a:schemeClr>
                </a:solidFill>
              </a:rPr>
              <a:t>Descendent Selector</a:t>
            </a:r>
            <a:r>
              <a:rPr lang="mt-MT" sz="2800" dirty="0" smtClean="0"/>
              <a:t>:</a:t>
            </a:r>
            <a:r>
              <a:rPr lang="en-US" sz="2800" dirty="0" smtClean="0"/>
              <a:t> </a:t>
            </a:r>
            <a:r>
              <a:rPr lang="mt-MT" sz="2800" dirty="0" smtClean="0"/>
              <a:t>This </a:t>
            </a:r>
            <a:r>
              <a:rPr lang="en-US" sz="2800" dirty="0" smtClean="0"/>
              <a:t>allow</a:t>
            </a:r>
            <a:r>
              <a:rPr lang="mt-MT" sz="2800" dirty="0" smtClean="0"/>
              <a:t>s</a:t>
            </a:r>
            <a:r>
              <a:rPr lang="en-US" sz="2800" dirty="0" smtClean="0"/>
              <a:t> </a:t>
            </a:r>
            <a:r>
              <a:rPr lang="en-US" sz="2800" dirty="0" smtClean="0"/>
              <a:t>you to select nested items </a:t>
            </a:r>
            <a:r>
              <a:rPr lang="en-US" sz="2800" dirty="0" err="1" smtClean="0"/>
              <a:t>e.g</a:t>
            </a:r>
            <a:r>
              <a:rPr lang="en-US" sz="2800" dirty="0" smtClean="0"/>
              <a:t>: </a:t>
            </a:r>
            <a:endParaRPr lang="mt-MT" sz="2800" dirty="0" smtClean="0"/>
          </a:p>
          <a:p>
            <a:pPr>
              <a:buNone/>
            </a:pPr>
            <a:r>
              <a:rPr lang="mt-MT" sz="2800" dirty="0" smtClean="0"/>
              <a:t>	</a:t>
            </a:r>
            <a:r>
              <a:rPr lang="mt-MT" sz="2800" dirty="0" smtClean="0"/>
              <a:t>				</a:t>
            </a:r>
            <a:r>
              <a:rPr lang="en-US" sz="2800" i="1" dirty="0" err="1" smtClean="0"/>
              <a:t>ul</a:t>
            </a:r>
            <a:r>
              <a:rPr lang="en-US" sz="2800" i="1" dirty="0" smtClean="0"/>
              <a:t> </a:t>
            </a:r>
            <a:r>
              <a:rPr lang="en-US" sz="2800" i="1" dirty="0" err="1" smtClean="0"/>
              <a:t>li</a:t>
            </a:r>
            <a:r>
              <a:rPr lang="en-US" sz="2800" i="1" dirty="0" smtClean="0"/>
              <a:t>{ color: #000000; </a:t>
            </a:r>
            <a:r>
              <a:rPr lang="en-US" sz="2800" i="1" dirty="0" smtClean="0"/>
              <a:t>}</a:t>
            </a:r>
            <a:endParaRPr lang="mt-MT" sz="2800" dirty="0" smtClean="0"/>
          </a:p>
          <a:p>
            <a:pPr>
              <a:buNone/>
            </a:pPr>
            <a:r>
              <a:rPr lang="mt-MT" sz="2800" dirty="0" smtClean="0"/>
              <a:t>	</a:t>
            </a:r>
            <a:r>
              <a:rPr lang="en-US" sz="2800" dirty="0" smtClean="0"/>
              <a:t> </a:t>
            </a:r>
            <a:r>
              <a:rPr lang="en-US" sz="2800" dirty="0" smtClean="0"/>
              <a:t>This would effectively change the </a:t>
            </a:r>
            <a:r>
              <a:rPr lang="en-US" sz="2800" dirty="0" err="1" smtClean="0"/>
              <a:t>colour</a:t>
            </a:r>
            <a:r>
              <a:rPr lang="en-US" sz="2800" dirty="0" smtClean="0"/>
              <a:t> of the </a:t>
            </a:r>
            <a:r>
              <a:rPr lang="en-US" sz="2800" i="1" dirty="0" err="1" smtClean="0"/>
              <a:t>li</a:t>
            </a:r>
            <a:r>
              <a:rPr lang="en-US" sz="2800" dirty="0" smtClean="0"/>
              <a:t> within all </a:t>
            </a:r>
            <a:r>
              <a:rPr lang="en-US" sz="2800" b="1" dirty="0" smtClean="0"/>
              <a:t>unordered</a:t>
            </a:r>
            <a:r>
              <a:rPr lang="en-US" sz="2800" dirty="0" smtClean="0"/>
              <a:t> lists. </a:t>
            </a:r>
            <a:r>
              <a:rPr lang="mt-MT" sz="2800" dirty="0" smtClean="0"/>
              <a:t/>
            </a:r>
            <a:br>
              <a:rPr lang="mt-MT" sz="2800" dirty="0" smtClean="0"/>
            </a:br>
            <a:r>
              <a:rPr lang="mt-MT" sz="2800" dirty="0" smtClean="0"/>
              <a:t> </a:t>
            </a:r>
            <a:r>
              <a:rPr lang="en-US" sz="2800" dirty="0" smtClean="0"/>
              <a:t>Descendent </a:t>
            </a:r>
            <a:r>
              <a:rPr lang="en-US" sz="2800" dirty="0" smtClean="0"/>
              <a:t>selectors separate between parent child by means of a space. </a:t>
            </a:r>
            <a:endParaRPr lang="mt-MT" sz="2800" dirty="0" smtClean="0"/>
          </a:p>
          <a:p>
            <a:r>
              <a:rPr lang="en-US" sz="2900" b="1" dirty="0" smtClean="0">
                <a:solidFill>
                  <a:schemeClr val="accent2">
                    <a:lumMod val="75000"/>
                  </a:schemeClr>
                </a:solidFill>
              </a:rPr>
              <a:t>Child Selector</a:t>
            </a:r>
            <a:r>
              <a:rPr lang="mt-MT" sz="2800" dirty="0" smtClean="0"/>
              <a:t>:</a:t>
            </a:r>
            <a:r>
              <a:rPr lang="en-US" sz="2800" dirty="0" smtClean="0"/>
              <a:t> </a:t>
            </a:r>
            <a:r>
              <a:rPr lang="mt-MT" sz="2800" dirty="0" smtClean="0"/>
              <a:t>This </a:t>
            </a:r>
            <a:r>
              <a:rPr lang="en-US" sz="2800" dirty="0" smtClean="0"/>
              <a:t>allows </a:t>
            </a:r>
            <a:r>
              <a:rPr lang="en-US" sz="2800" dirty="0" smtClean="0"/>
              <a:t>you to select items which are DIRECT CHILDREN of a parent element </a:t>
            </a:r>
            <a:r>
              <a:rPr lang="en-US" sz="2800" dirty="0" err="1" smtClean="0"/>
              <a:t>e.g</a:t>
            </a:r>
            <a:r>
              <a:rPr lang="en-US" sz="2800" dirty="0" smtClean="0"/>
              <a:t>: </a:t>
            </a:r>
            <a:endParaRPr lang="mt-MT" sz="2800" dirty="0" smtClean="0"/>
          </a:p>
          <a:p>
            <a:pPr>
              <a:buNone/>
            </a:pPr>
            <a:r>
              <a:rPr lang="mt-MT" sz="2800" dirty="0" smtClean="0"/>
              <a:t>	</a:t>
            </a:r>
            <a:r>
              <a:rPr lang="mt-MT" sz="2800" dirty="0" smtClean="0"/>
              <a:t>				</a:t>
            </a:r>
            <a:r>
              <a:rPr lang="en-US" sz="2800" i="1" dirty="0" smtClean="0"/>
              <a:t>h1&gt;h2</a:t>
            </a:r>
            <a:r>
              <a:rPr lang="en-US" sz="2800" i="1" dirty="0" smtClean="0"/>
              <a:t>{ color: #000000; </a:t>
            </a:r>
            <a:r>
              <a:rPr lang="en-US" sz="2800" i="1" dirty="0" smtClean="0"/>
              <a:t>}</a:t>
            </a:r>
            <a:endParaRPr lang="mt-MT" sz="2800" dirty="0" smtClean="0"/>
          </a:p>
          <a:p>
            <a:pPr>
              <a:buNone/>
            </a:pPr>
            <a:r>
              <a:rPr lang="mt-MT" sz="2800" dirty="0" smtClean="0"/>
              <a:t>	</a:t>
            </a:r>
            <a:r>
              <a:rPr lang="en-US" sz="2800" dirty="0" smtClean="0"/>
              <a:t> </a:t>
            </a:r>
            <a:r>
              <a:rPr lang="en-US" sz="2800" dirty="0" smtClean="0"/>
              <a:t>This would change the </a:t>
            </a:r>
            <a:r>
              <a:rPr lang="en-US" sz="2800" dirty="0" err="1" smtClean="0"/>
              <a:t>colour</a:t>
            </a:r>
            <a:r>
              <a:rPr lang="en-US" sz="2800" dirty="0" smtClean="0"/>
              <a:t> of the h2 tags that are direct children of h1. To make things </a:t>
            </a:r>
            <a:r>
              <a:rPr lang="en-US" sz="2800" dirty="0" smtClean="0"/>
              <a:t>clearer</a:t>
            </a:r>
            <a:r>
              <a:rPr lang="mt-MT" sz="2800" dirty="0" smtClean="0"/>
              <a:t>:</a:t>
            </a:r>
          </a:p>
          <a:p>
            <a:pPr>
              <a:buNone/>
            </a:pPr>
            <a:r>
              <a:rPr lang="mt-MT" dirty="0" smtClean="0"/>
              <a:t>					</a:t>
            </a:r>
            <a:r>
              <a:rPr lang="mt-MT" sz="2800" i="1" dirty="0" smtClean="0"/>
              <a:t>&lt;h1&gt; &lt;p&gt; &lt;h2&gt;  Hello &lt;/h2&gt; &lt;/p&gt; &lt;/h1</a:t>
            </a:r>
            <a:r>
              <a:rPr lang="mt-MT" sz="2800" i="1" dirty="0" smtClean="0"/>
              <a:t>&gt;</a:t>
            </a:r>
          </a:p>
          <a:p>
            <a:pPr>
              <a:buNone/>
            </a:pPr>
            <a:r>
              <a:rPr lang="mt-MT" sz="2800" i="1" dirty="0" smtClean="0"/>
              <a:t>	</a:t>
            </a:r>
            <a:r>
              <a:rPr lang="mt-MT" sz="2800" i="1" dirty="0" smtClean="0"/>
              <a:t>				</a:t>
            </a:r>
            <a:r>
              <a:rPr lang="mt-MT" sz="2800" i="1" dirty="0" smtClean="0"/>
              <a:t> &lt;h1&gt; </a:t>
            </a:r>
            <a:r>
              <a:rPr lang="mt-MT" sz="2800" i="1" dirty="0" smtClean="0"/>
              <a:t>&lt;h2</a:t>
            </a:r>
            <a:r>
              <a:rPr lang="mt-MT" sz="2800" i="1" dirty="0" smtClean="0"/>
              <a:t>&gt;  Hello &lt;/h2</a:t>
            </a:r>
            <a:r>
              <a:rPr lang="mt-MT" sz="2800" i="1" dirty="0" smtClean="0"/>
              <a:t>&gt; </a:t>
            </a:r>
            <a:r>
              <a:rPr lang="mt-MT" sz="2800" i="1" dirty="0" smtClean="0"/>
              <a:t>&lt;/h1&gt;</a:t>
            </a:r>
            <a:endParaRPr lang="en-US" sz="2800" i="1" dirty="0" smtClean="0"/>
          </a:p>
          <a:p>
            <a:pPr>
              <a:buNone/>
            </a:pPr>
            <a:endParaRPr lang="en-US" b="1" dirty="0" smtClean="0"/>
          </a:p>
          <a:p>
            <a:pPr>
              <a:buNone/>
            </a:pPr>
            <a:endParaRPr lang="en-US" sz="2800" b="1" dirty="0" smtClean="0"/>
          </a:p>
        </p:txBody>
      </p:sp>
      <p:sp>
        <p:nvSpPr>
          <p:cNvPr id="4" name="Rounded Rectangle 3"/>
          <p:cNvSpPr/>
          <p:nvPr/>
        </p:nvSpPr>
        <p:spPr>
          <a:xfrm>
            <a:off x="8242664" y="5695405"/>
            <a:ext cx="2351313" cy="40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dirty="0" smtClean="0"/>
              <a:t>Not affected by rule</a:t>
            </a:r>
            <a:endParaRPr lang="en-GB" dirty="0"/>
          </a:p>
        </p:txBody>
      </p:sp>
      <p:sp>
        <p:nvSpPr>
          <p:cNvPr id="5" name="Rounded Rectangle 4"/>
          <p:cNvSpPr/>
          <p:nvPr/>
        </p:nvSpPr>
        <p:spPr>
          <a:xfrm>
            <a:off x="8251371" y="6148254"/>
            <a:ext cx="2351313" cy="40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dirty="0" smtClean="0"/>
              <a:t>A</a:t>
            </a:r>
            <a:r>
              <a:rPr lang="mt-MT" dirty="0" smtClean="0"/>
              <a:t>ffected by rule</a:t>
            </a:r>
            <a:endParaRPr lang="en-GB" dirty="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Selectors</a:t>
            </a:r>
            <a:endParaRPr lang="en-US" dirty="0"/>
          </a:p>
        </p:txBody>
      </p:sp>
      <p:sp>
        <p:nvSpPr>
          <p:cNvPr id="3" name="Content Placeholder 2"/>
          <p:cNvSpPr>
            <a:spLocks noGrp="1"/>
          </p:cNvSpPr>
          <p:nvPr>
            <p:ph idx="1"/>
          </p:nvPr>
        </p:nvSpPr>
        <p:spPr>
          <a:xfrm>
            <a:off x="165100" y="2387600"/>
            <a:ext cx="11899900" cy="4279900"/>
          </a:xfrm>
        </p:spPr>
        <p:txBody>
          <a:bodyPr>
            <a:noAutofit/>
          </a:bodyPr>
          <a:lstStyle/>
          <a:p>
            <a:r>
              <a:rPr lang="en-US" sz="2400" b="1" dirty="0" smtClean="0">
                <a:solidFill>
                  <a:schemeClr val="accent2">
                    <a:lumMod val="75000"/>
                  </a:schemeClr>
                </a:solidFill>
              </a:rPr>
              <a:t>Class Selector</a:t>
            </a:r>
            <a:r>
              <a:rPr lang="mt-MT" sz="2400" dirty="0" smtClean="0"/>
              <a:t>:</a:t>
            </a:r>
            <a:r>
              <a:rPr lang="en-US" sz="2400" dirty="0" smtClean="0"/>
              <a:t> </a:t>
            </a:r>
            <a:r>
              <a:rPr lang="en-US" sz="2400" dirty="0" smtClean="0"/>
              <a:t>applies style to an element with a particular class and is denoted by a </a:t>
            </a:r>
            <a:r>
              <a:rPr lang="en-US" sz="2400" b="1" dirty="0" smtClean="0">
                <a:solidFill>
                  <a:schemeClr val="accent2">
                    <a:lumMod val="75000"/>
                  </a:schemeClr>
                </a:solidFill>
              </a:rPr>
              <a:t>.</a:t>
            </a:r>
            <a:r>
              <a:rPr lang="en-US" sz="2400" dirty="0" smtClean="0"/>
              <a:t> preceding the selector name </a:t>
            </a:r>
            <a:r>
              <a:rPr lang="en-US" sz="2400" dirty="0" err="1" smtClean="0"/>
              <a:t>e.g</a:t>
            </a:r>
            <a:r>
              <a:rPr lang="en-US" sz="2400" dirty="0" smtClean="0"/>
              <a:t> </a:t>
            </a:r>
            <a:endParaRPr lang="mt-MT" sz="2400" dirty="0" smtClean="0"/>
          </a:p>
          <a:p>
            <a:pPr>
              <a:buNone/>
            </a:pPr>
            <a:r>
              <a:rPr lang="mt-MT" sz="2400" dirty="0" smtClean="0"/>
              <a:t>	</a:t>
            </a:r>
            <a:r>
              <a:rPr lang="mt-MT" sz="2400" dirty="0" smtClean="0"/>
              <a:t>				</a:t>
            </a:r>
            <a:r>
              <a:rPr lang="en-US" sz="2400" i="1" dirty="0" smtClean="0"/>
              <a:t>.</a:t>
            </a:r>
            <a:r>
              <a:rPr lang="en-US" sz="2400" i="1" dirty="0" err="1" smtClean="0"/>
              <a:t>theLabel</a:t>
            </a:r>
            <a:r>
              <a:rPr lang="en-US" sz="2400" i="1" dirty="0" smtClean="0"/>
              <a:t> {color: #000000; } </a:t>
            </a:r>
            <a:endParaRPr lang="mt-MT" sz="2400" i="1" dirty="0" smtClean="0"/>
          </a:p>
          <a:p>
            <a:pPr>
              <a:buNone/>
            </a:pPr>
            <a:r>
              <a:rPr lang="mt-MT" sz="2400" dirty="0" smtClean="0"/>
              <a:t>	</a:t>
            </a:r>
            <a:r>
              <a:rPr lang="en-US" sz="2400" dirty="0" smtClean="0"/>
              <a:t>would </a:t>
            </a:r>
            <a:r>
              <a:rPr lang="en-US" sz="2400" dirty="0" smtClean="0"/>
              <a:t>apply style to any element on the page with a class=“</a:t>
            </a:r>
            <a:r>
              <a:rPr lang="en-US" sz="2400" dirty="0" err="1" smtClean="0"/>
              <a:t>theLabel</a:t>
            </a:r>
            <a:r>
              <a:rPr lang="en-US" sz="2400" dirty="0" smtClean="0"/>
              <a:t>” attribute. </a:t>
            </a:r>
            <a:endParaRPr lang="mt-MT" sz="2400" dirty="0" smtClean="0"/>
          </a:p>
          <a:p>
            <a:r>
              <a:rPr lang="en-US" sz="2400" b="1" dirty="0" smtClean="0">
                <a:solidFill>
                  <a:schemeClr val="accent2">
                    <a:lumMod val="75000"/>
                  </a:schemeClr>
                </a:solidFill>
              </a:rPr>
              <a:t>ID </a:t>
            </a:r>
            <a:r>
              <a:rPr lang="en-US" sz="2400" b="1" dirty="0" smtClean="0">
                <a:solidFill>
                  <a:schemeClr val="accent2">
                    <a:lumMod val="75000"/>
                  </a:schemeClr>
                </a:solidFill>
              </a:rPr>
              <a:t>Selector</a:t>
            </a:r>
            <a:r>
              <a:rPr lang="mt-MT" sz="2400" dirty="0" smtClean="0"/>
              <a:t>:</a:t>
            </a:r>
            <a:r>
              <a:rPr lang="en-US" sz="2400" b="1" dirty="0" smtClean="0">
                <a:solidFill>
                  <a:schemeClr val="accent2">
                    <a:lumMod val="75000"/>
                  </a:schemeClr>
                </a:solidFill>
              </a:rPr>
              <a:t> </a:t>
            </a:r>
            <a:r>
              <a:rPr lang="en-US" sz="2400" dirty="0" smtClean="0"/>
              <a:t>applies style to an element with a particular id and is denoted by a </a:t>
            </a:r>
            <a:r>
              <a:rPr lang="en-US" sz="2400" b="1" dirty="0" smtClean="0">
                <a:solidFill>
                  <a:schemeClr val="accent2">
                    <a:lumMod val="75000"/>
                  </a:schemeClr>
                </a:solidFill>
              </a:rPr>
              <a:t>#</a:t>
            </a:r>
            <a:r>
              <a:rPr lang="en-US" sz="2400" dirty="0" smtClean="0"/>
              <a:t> preceding the selector name </a:t>
            </a:r>
            <a:r>
              <a:rPr lang="en-US" sz="2400" dirty="0" err="1" smtClean="0"/>
              <a:t>e.g</a:t>
            </a:r>
            <a:endParaRPr lang="mt-MT" sz="2400" dirty="0" smtClean="0"/>
          </a:p>
          <a:p>
            <a:pPr>
              <a:buNone/>
            </a:pPr>
            <a:r>
              <a:rPr lang="mt-MT" sz="2400" dirty="0" smtClean="0"/>
              <a:t>	</a:t>
            </a:r>
            <a:r>
              <a:rPr lang="mt-MT" sz="2400" dirty="0" smtClean="0"/>
              <a:t>				</a:t>
            </a:r>
            <a:r>
              <a:rPr lang="en-US" sz="2400" dirty="0" smtClean="0"/>
              <a:t> </a:t>
            </a:r>
            <a:r>
              <a:rPr lang="en-US" sz="2400" i="1" dirty="0" smtClean="0"/>
              <a:t>#</a:t>
            </a:r>
            <a:r>
              <a:rPr lang="en-US" sz="2400" i="1" dirty="0" err="1" smtClean="0"/>
              <a:t>theLabel</a:t>
            </a:r>
            <a:r>
              <a:rPr lang="en-US" sz="2400" i="1" dirty="0" smtClean="0"/>
              <a:t> {color: #000000; } </a:t>
            </a:r>
            <a:endParaRPr lang="mt-MT" sz="2400" i="1" dirty="0" smtClean="0"/>
          </a:p>
          <a:p>
            <a:pPr>
              <a:buNone/>
            </a:pPr>
            <a:r>
              <a:rPr lang="mt-MT" sz="2400" i="1" dirty="0" smtClean="0"/>
              <a:t>	</a:t>
            </a:r>
            <a:r>
              <a:rPr lang="en-US" sz="2400" dirty="0" smtClean="0"/>
              <a:t>would </a:t>
            </a:r>
            <a:r>
              <a:rPr lang="en-US" sz="2400" dirty="0" smtClean="0"/>
              <a:t>apply style to that element having an id=“</a:t>
            </a:r>
            <a:r>
              <a:rPr lang="en-US" sz="2400" dirty="0" err="1" smtClean="0"/>
              <a:t>theLabel</a:t>
            </a:r>
            <a:r>
              <a:rPr lang="en-US" sz="2400" dirty="0" smtClean="0"/>
              <a:t>” attribute. </a:t>
            </a:r>
            <a:endParaRPr lang="mt-MT" sz="2400" dirty="0" smtClean="0"/>
          </a:p>
          <a:p>
            <a:pPr>
              <a:buNone/>
            </a:pPr>
            <a:r>
              <a:rPr lang="mt-MT" sz="2400" dirty="0" smtClean="0"/>
              <a:t>	</a:t>
            </a:r>
            <a:r>
              <a:rPr lang="en-US" sz="2400" dirty="0" smtClean="0"/>
              <a:t>Id’s </a:t>
            </a:r>
            <a:r>
              <a:rPr lang="en-US" sz="2400" dirty="0" smtClean="0"/>
              <a:t>should be unique.</a:t>
            </a:r>
            <a:endParaRPr lang="mt-MT" sz="24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			  Selectors</a:t>
            </a:r>
            <a:endParaRPr lang="en-US" dirty="0"/>
          </a:p>
        </p:txBody>
      </p:sp>
      <p:sp>
        <p:nvSpPr>
          <p:cNvPr id="3" name="Content Placeholder 2"/>
          <p:cNvSpPr>
            <a:spLocks noGrp="1"/>
          </p:cNvSpPr>
          <p:nvPr>
            <p:ph idx="1"/>
          </p:nvPr>
        </p:nvSpPr>
        <p:spPr>
          <a:xfrm>
            <a:off x="165100" y="2286000"/>
            <a:ext cx="11899900" cy="4381500"/>
          </a:xfrm>
        </p:spPr>
        <p:txBody>
          <a:bodyPr>
            <a:noAutofit/>
          </a:bodyPr>
          <a:lstStyle/>
          <a:p>
            <a:r>
              <a:rPr lang="en-US" sz="2300" b="1" dirty="0" smtClean="0">
                <a:solidFill>
                  <a:schemeClr val="accent2">
                    <a:lumMod val="75000"/>
                  </a:schemeClr>
                </a:solidFill>
              </a:rPr>
              <a:t>Compound Selector</a:t>
            </a:r>
            <a:r>
              <a:rPr lang="mt-MT" sz="2300" dirty="0" smtClean="0"/>
              <a:t>:</a:t>
            </a:r>
            <a:r>
              <a:rPr lang="en-US" sz="2300" b="1" dirty="0" smtClean="0">
                <a:solidFill>
                  <a:schemeClr val="accent2">
                    <a:lumMod val="75000"/>
                  </a:schemeClr>
                </a:solidFill>
              </a:rPr>
              <a:t> </a:t>
            </a:r>
            <a:r>
              <a:rPr lang="en-US" sz="2300" dirty="0" smtClean="0"/>
              <a:t>combines more than one selector </a:t>
            </a:r>
            <a:r>
              <a:rPr lang="en-US" sz="2300" dirty="0" err="1" smtClean="0"/>
              <a:t>e.g</a:t>
            </a:r>
            <a:r>
              <a:rPr lang="en-US" sz="2300" dirty="0" smtClean="0"/>
              <a:t> </a:t>
            </a:r>
            <a:endParaRPr lang="mt-MT" sz="2300" dirty="0" smtClean="0"/>
          </a:p>
          <a:p>
            <a:pPr>
              <a:buNone/>
            </a:pPr>
            <a:r>
              <a:rPr lang="mt-MT" sz="2300" dirty="0" smtClean="0"/>
              <a:t>	</a:t>
            </a:r>
            <a:r>
              <a:rPr lang="mt-MT" sz="2300" dirty="0" smtClean="0"/>
              <a:t>				</a:t>
            </a:r>
            <a:r>
              <a:rPr lang="en-US" sz="2300" i="1" dirty="0" smtClean="0"/>
              <a:t>h1.black </a:t>
            </a:r>
            <a:r>
              <a:rPr lang="en-US" sz="2300" i="1" dirty="0" smtClean="0"/>
              <a:t>{ color: #000000; } </a:t>
            </a:r>
            <a:r>
              <a:rPr lang="en-US" sz="2300" dirty="0" smtClean="0"/>
              <a:t> </a:t>
            </a:r>
            <a:endParaRPr lang="mt-MT" sz="2300" dirty="0" smtClean="0"/>
          </a:p>
          <a:p>
            <a:pPr>
              <a:buNone/>
            </a:pPr>
            <a:r>
              <a:rPr lang="mt-MT" sz="2300" dirty="0" smtClean="0"/>
              <a:t>	</a:t>
            </a:r>
            <a:r>
              <a:rPr lang="en-US" sz="2300" dirty="0" smtClean="0"/>
              <a:t>This </a:t>
            </a:r>
            <a:r>
              <a:rPr lang="en-US" sz="2300" dirty="0" smtClean="0"/>
              <a:t>is a </a:t>
            </a:r>
            <a:r>
              <a:rPr lang="en-US" sz="2300" dirty="0" smtClean="0">
                <a:solidFill>
                  <a:schemeClr val="accent2"/>
                </a:solidFill>
              </a:rPr>
              <a:t>Type Selector </a:t>
            </a:r>
            <a:r>
              <a:rPr lang="en-US" sz="2300" dirty="0" smtClean="0"/>
              <a:t>combined with a </a:t>
            </a:r>
            <a:r>
              <a:rPr lang="en-US" sz="2300" dirty="0" smtClean="0">
                <a:solidFill>
                  <a:schemeClr val="accent2"/>
                </a:solidFill>
              </a:rPr>
              <a:t>Class Selector</a:t>
            </a:r>
            <a:r>
              <a:rPr lang="en-US" sz="2300" dirty="0" smtClean="0"/>
              <a:t>. </a:t>
            </a:r>
            <a:endParaRPr lang="mt-MT" sz="2300" dirty="0" smtClean="0"/>
          </a:p>
          <a:p>
            <a:pPr>
              <a:buNone/>
            </a:pPr>
            <a:r>
              <a:rPr lang="mt-MT" sz="2300" dirty="0" smtClean="0"/>
              <a:t>	</a:t>
            </a:r>
            <a:r>
              <a:rPr lang="en-US" sz="2300" dirty="0" smtClean="0"/>
              <a:t>This </a:t>
            </a:r>
            <a:r>
              <a:rPr lang="en-US" sz="2300" dirty="0" smtClean="0"/>
              <a:t>would read “apply style to all those h1 tags having class=“black</a:t>
            </a:r>
            <a:r>
              <a:rPr lang="en-US" sz="2300" dirty="0" smtClean="0"/>
              <a:t>”</a:t>
            </a:r>
            <a:endParaRPr lang="mt-MT" sz="2300" dirty="0" smtClean="0"/>
          </a:p>
          <a:p>
            <a:r>
              <a:rPr lang="mt-MT" sz="2300" b="1" dirty="0" smtClean="0">
                <a:solidFill>
                  <a:schemeClr val="accent2">
                    <a:lumMod val="75000"/>
                  </a:schemeClr>
                </a:solidFill>
              </a:rPr>
              <a:t>Attribute </a:t>
            </a:r>
            <a:r>
              <a:rPr lang="en-US" sz="2300" b="1" dirty="0" smtClean="0">
                <a:solidFill>
                  <a:schemeClr val="accent2">
                    <a:lumMod val="75000"/>
                  </a:schemeClr>
                </a:solidFill>
              </a:rPr>
              <a:t>selector</a:t>
            </a:r>
            <a:r>
              <a:rPr lang="mt-MT" sz="2300" dirty="0" smtClean="0"/>
              <a:t>: </a:t>
            </a:r>
            <a:r>
              <a:rPr lang="en-US" sz="2300" dirty="0" smtClean="0"/>
              <a:t>You </a:t>
            </a:r>
            <a:r>
              <a:rPr lang="en-US" sz="2300" dirty="0" smtClean="0"/>
              <a:t>can select elements depending on the attributes that they have </a:t>
            </a:r>
            <a:r>
              <a:rPr lang="en-US" sz="2300" dirty="0" err="1" smtClean="0"/>
              <a:t>e.g</a:t>
            </a:r>
            <a:endParaRPr lang="mt-MT" sz="2300" dirty="0" smtClean="0"/>
          </a:p>
          <a:p>
            <a:pPr>
              <a:buNone/>
            </a:pPr>
            <a:r>
              <a:rPr lang="mt-MT" sz="2300" dirty="0" smtClean="0"/>
              <a:t>	</a:t>
            </a:r>
            <a:r>
              <a:rPr lang="mt-MT" sz="2300" dirty="0" smtClean="0"/>
              <a:t>				</a:t>
            </a:r>
            <a:r>
              <a:rPr lang="en-US" sz="2300" dirty="0" smtClean="0"/>
              <a:t>table[border]</a:t>
            </a:r>
            <a:endParaRPr lang="mt-MT" sz="2300" dirty="0" smtClean="0"/>
          </a:p>
          <a:p>
            <a:pPr>
              <a:buNone/>
            </a:pPr>
            <a:r>
              <a:rPr lang="mt-MT" sz="2300" dirty="0" smtClean="0"/>
              <a:t>	</a:t>
            </a:r>
            <a:r>
              <a:rPr lang="en-US" sz="2300" dirty="0" smtClean="0"/>
              <a:t> </a:t>
            </a:r>
            <a:r>
              <a:rPr lang="en-US" sz="2300" dirty="0" smtClean="0"/>
              <a:t>Selects all tables having a border </a:t>
            </a:r>
            <a:r>
              <a:rPr lang="en-US" sz="2300" dirty="0" smtClean="0"/>
              <a:t>attribute</a:t>
            </a:r>
            <a:endParaRPr lang="mt-MT" sz="2300" dirty="0" smtClean="0"/>
          </a:p>
          <a:p>
            <a:r>
              <a:rPr lang="en-US" sz="2300" b="1" dirty="0" smtClean="0">
                <a:solidFill>
                  <a:schemeClr val="accent2">
                    <a:lumMod val="75000"/>
                  </a:schemeClr>
                </a:solidFill>
              </a:rPr>
              <a:t>Grouping </a:t>
            </a:r>
            <a:r>
              <a:rPr lang="en-US" sz="2300" b="1" dirty="0" smtClean="0">
                <a:solidFill>
                  <a:schemeClr val="accent2">
                    <a:lumMod val="75000"/>
                  </a:schemeClr>
                </a:solidFill>
              </a:rPr>
              <a:t>selectors</a:t>
            </a:r>
            <a:r>
              <a:rPr lang="mt-MT" sz="2300" dirty="0" smtClean="0"/>
              <a:t>:</a:t>
            </a:r>
            <a:r>
              <a:rPr lang="en-US" sz="2300" b="1" dirty="0" smtClean="0">
                <a:solidFill>
                  <a:schemeClr val="accent2">
                    <a:lumMod val="75000"/>
                  </a:schemeClr>
                </a:solidFill>
              </a:rPr>
              <a:t> </a:t>
            </a:r>
            <a:r>
              <a:rPr lang="en-US" sz="2300" dirty="0" smtClean="0"/>
              <a:t>possible </a:t>
            </a:r>
            <a:r>
              <a:rPr lang="en-US" sz="2300" dirty="0" smtClean="0"/>
              <a:t>by means of a comma so a rule with h1, h2 , h3 { } as selectors would equally format all h1 elements h2 elements and h3 elements with the same rule.</a:t>
            </a:r>
            <a:endParaRPr lang="mt-MT" sz="2300"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4585</TotalTime>
  <Words>520</Words>
  <Application>Microsoft Office PowerPoint</Application>
  <PresentationFormat>Custom</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Feathered</vt:lpstr>
      <vt:lpstr>Client Side Scripting</vt:lpstr>
      <vt:lpstr>      CSS Introduction</vt:lpstr>
      <vt:lpstr>             CSS Benefits</vt:lpstr>
      <vt:lpstr> Defining and applying a Style</vt:lpstr>
      <vt:lpstr> Defining and applying a Style</vt:lpstr>
      <vt:lpstr>         CSS Comments</vt:lpstr>
      <vt:lpstr>     Selectors</vt:lpstr>
      <vt:lpstr>     Selectors</vt:lpstr>
      <vt:lpstr>     Selectors</vt:lpstr>
      <vt:lpstr>Block-level element</vt:lpstr>
      <vt:lpstr>    CSS &amp; HTML          Practice    </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24</cp:revision>
  <dcterms:created xsi:type="dcterms:W3CDTF">2017-02-02T11:10:39Z</dcterms:created>
  <dcterms:modified xsi:type="dcterms:W3CDTF">2017-02-05T18:12:13Z</dcterms:modified>
</cp:coreProperties>
</file>