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sldIdLst>
    <p:sldId id="256" r:id="rId2"/>
    <p:sldId id="257" r:id="rId3"/>
    <p:sldId id="284" r:id="rId4"/>
    <p:sldId id="281" r:id="rId5"/>
    <p:sldId id="282" r:id="rId6"/>
    <p:sldId id="283" r:id="rId7"/>
    <p:sldId id="280" r:id="rId8"/>
    <p:sldId id="285" r:id="rId9"/>
    <p:sldId id="292" r:id="rId10"/>
    <p:sldId id="293" r:id="rId11"/>
    <p:sldId id="291" r:id="rId12"/>
    <p:sldId id="290" r:id="rId13"/>
    <p:sldId id="286" r:id="rId14"/>
    <p:sldId id="287" r:id="rId15"/>
    <p:sldId id="288" r:id="rId16"/>
    <p:sldId id="289"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3" d="100"/>
          <a:sy n="73" d="100"/>
        </p:scale>
        <p:origin x="-408"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69829082-E04E-44AA-9AAD-1FC8FB5E84BD}" type="datetimeFigureOut">
              <a:rPr lang="en-US" smtClean="0"/>
              <a:pPr/>
              <a:t>2/9/2017</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C7E1C6FA-D891-4DC5-8EA9-DD5DA0FE63B7}" type="slidenum">
              <a:rPr lang="en-US" smtClean="0"/>
              <a:pPr/>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 xmlns:p14="http://schemas.microsoft.com/office/powerpoint/2010/main" val="283449583"/>
      </p:ext>
    </p:extLst>
  </p:cSld>
  <p:clrMapOvr>
    <a:masterClrMapping/>
  </p:clrMapOvr>
  <p:extLst mod="1">
    <p:ext uri="{DCECCB84-F9BA-43D5-87BE-67443E8EF086}">
      <p15:sldGuideLst xmlns=""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829082-E04E-44AA-9AAD-1FC8FB5E84BD}" type="datetimeFigureOut">
              <a:rPr lang="en-US" smtClean="0"/>
              <a:pPr/>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 xmlns:p14="http://schemas.microsoft.com/office/powerpoint/2010/main" val="74176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69829082-E04E-44AA-9AAD-1FC8FB5E84BD}" type="datetimeFigureOut">
              <a:rPr lang="en-US" smtClean="0"/>
              <a:pPr/>
              <a:t>2/9/2017</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C7E1C6FA-D891-4DC5-8EA9-DD5DA0FE63B7}" type="slidenum">
              <a:rPr lang="en-US" smtClean="0"/>
              <a:pPr/>
              <a:t>‹#›</a:t>
            </a:fld>
            <a:endParaRPr lang="en-US"/>
          </a:p>
        </p:txBody>
      </p:sp>
      <p:cxnSp>
        <p:nvCxnSpPr>
          <p:cNvPr id="7" name="Straight Connector 6"/>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965859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829082-E04E-44AA-9AAD-1FC8FB5E84BD}" type="datetimeFigureOut">
              <a:rPr lang="en-US" smtClean="0"/>
              <a:pPr/>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 xmlns:p14="http://schemas.microsoft.com/office/powerpoint/2010/main" val="14995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69829082-E04E-44AA-9AAD-1FC8FB5E84BD}" type="datetimeFigureOut">
              <a:rPr lang="en-US" smtClean="0"/>
              <a:pPr/>
              <a:t>2/9/2017</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C7E1C6FA-D891-4DC5-8EA9-DD5DA0FE63B7}" type="slidenum">
              <a:rPr lang="en-US" smtClean="0"/>
              <a:pPr/>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 xmlns:p14="http://schemas.microsoft.com/office/powerpoint/2010/main" val="294526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829082-E04E-44AA-9AAD-1FC8FB5E84BD}" type="datetimeFigureOut">
              <a:rPr lang="en-US" smtClean="0"/>
              <a:pPr/>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 xmlns:p14="http://schemas.microsoft.com/office/powerpoint/2010/main" val="1503449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829082-E04E-44AA-9AAD-1FC8FB5E84BD}" type="datetimeFigureOut">
              <a:rPr lang="en-US" smtClean="0"/>
              <a:pPr/>
              <a:t>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 xmlns:p14="http://schemas.microsoft.com/office/powerpoint/2010/main" val="871150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829082-E04E-44AA-9AAD-1FC8FB5E84BD}" type="datetimeFigureOut">
              <a:rPr lang="en-US" smtClean="0"/>
              <a:pPr/>
              <a:t>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 xmlns:p14="http://schemas.microsoft.com/office/powerpoint/2010/main" val="2216012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69829082-E04E-44AA-9AAD-1FC8FB5E84BD}" type="datetimeFigureOut">
              <a:rPr lang="en-US" smtClean="0"/>
              <a:pPr/>
              <a:t>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 xmlns:p14="http://schemas.microsoft.com/office/powerpoint/2010/main" val="2012670685"/>
      </p:ext>
    </p:extLst>
  </p:cSld>
  <p:clrMapOvr>
    <a:masterClrMapping/>
  </p:clrMapOvr>
  <p:extLst mod="1">
    <p:ext uri="{DCECCB84-F9BA-43D5-87BE-67443E8EF086}">
      <p15:sldGuideLst xmlns=""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69829082-E04E-44AA-9AAD-1FC8FB5E84BD}" type="datetimeFigureOut">
              <a:rPr lang="en-US" smtClean="0"/>
              <a:pPr/>
              <a:t>2/9/2017</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C7E1C6FA-D891-4DC5-8EA9-DD5DA0FE63B7}" type="slidenum">
              <a:rPr lang="en-US" smtClean="0"/>
              <a:pPr/>
              <a:t>‹#›</a:t>
            </a:fld>
            <a:endParaRPr lang="en-US"/>
          </a:p>
        </p:txBody>
      </p:sp>
    </p:spTree>
    <p:extLst>
      <p:ext uri="{BB962C8B-B14F-4D97-AF65-F5344CB8AC3E}">
        <p14:creationId xmlns="" xmlns:p14="http://schemas.microsoft.com/office/powerpoint/2010/main" val="1081570638"/>
      </p:ext>
    </p:extLst>
  </p:cSld>
  <p:clrMapOvr>
    <a:masterClrMapping/>
  </p:clrMapOvr>
  <p:extLst mod="1">
    <p:ext uri="{DCECCB84-F9BA-43D5-87BE-67443E8EF086}">
      <p15:sldGuideLst xmlns=""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69829082-E04E-44AA-9AAD-1FC8FB5E84BD}" type="datetimeFigureOut">
              <a:rPr lang="en-US" smtClean="0"/>
              <a:pPr/>
              <a:t>2/9/2017</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C7E1C6FA-D891-4DC5-8EA9-DD5DA0FE63B7}" type="slidenum">
              <a:rPr lang="en-US" smtClean="0"/>
              <a:pPr/>
              <a:t>‹#›</a:t>
            </a:fld>
            <a:endParaRPr lang="en-US"/>
          </a:p>
        </p:txBody>
      </p:sp>
    </p:spTree>
    <p:extLst>
      <p:ext uri="{BB962C8B-B14F-4D97-AF65-F5344CB8AC3E}">
        <p14:creationId xmlns="" xmlns:p14="http://schemas.microsoft.com/office/powerpoint/2010/main" val="1209295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69829082-E04E-44AA-9AAD-1FC8FB5E84BD}" type="datetimeFigureOut">
              <a:rPr lang="en-US" smtClean="0"/>
              <a:pPr/>
              <a:t>2/9/2017</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C7E1C6FA-D891-4DC5-8EA9-DD5DA0FE63B7}" type="slidenum">
              <a:rPr lang="en-US" smtClean="0"/>
              <a:pPr/>
              <a:t>‹#›</a:t>
            </a:fld>
            <a:endParaRPr lang="en-US"/>
          </a:p>
        </p:txBody>
      </p:sp>
      <p:cxnSp>
        <p:nvCxnSpPr>
          <p:cNvPr id="9" name="Straight Connector 8"/>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150508590"/>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Client Side Scripting</a:t>
            </a:r>
            <a:endParaRPr lang="en-US" dirty="0"/>
          </a:p>
        </p:txBody>
      </p:sp>
      <p:sp>
        <p:nvSpPr>
          <p:cNvPr id="3" name="Subtitle 2"/>
          <p:cNvSpPr>
            <a:spLocks noGrp="1"/>
          </p:cNvSpPr>
          <p:nvPr>
            <p:ph type="subTitle" idx="1"/>
          </p:nvPr>
        </p:nvSpPr>
        <p:spPr/>
        <p:txBody>
          <a:bodyPr/>
          <a:lstStyle/>
          <a:p>
            <a:r>
              <a:rPr lang="mt-MT" dirty="0" smtClean="0"/>
              <a:t>More on HTML5</a:t>
            </a:r>
            <a:endParaRPr lang="en-US" dirty="0"/>
          </a:p>
        </p:txBody>
      </p:sp>
    </p:spTree>
    <p:extLst>
      <p:ext uri="{BB962C8B-B14F-4D97-AF65-F5344CB8AC3E}">
        <p14:creationId xmlns="" xmlns:p14="http://schemas.microsoft.com/office/powerpoint/2010/main" val="827017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679269"/>
            <a:ext cx="5697171" cy="1449791"/>
          </a:xfrm>
        </p:spPr>
        <p:txBody>
          <a:bodyPr>
            <a:normAutofit/>
          </a:bodyPr>
          <a:lstStyle/>
          <a:p>
            <a:r>
              <a:rPr lang="en-US" dirty="0" smtClean="0"/>
              <a:t>	</a:t>
            </a:r>
            <a:r>
              <a:rPr lang="mt-MT" dirty="0" smtClean="0"/>
              <a:t>	</a:t>
            </a:r>
            <a:r>
              <a:rPr lang="mt-MT" dirty="0" smtClean="0"/>
              <a:t>HTML Tables</a:t>
            </a:r>
            <a:br>
              <a:rPr lang="mt-MT" dirty="0" smtClean="0"/>
            </a:br>
            <a:r>
              <a:rPr lang="mt-MT" dirty="0" smtClean="0"/>
              <a:t>				Misuse</a:t>
            </a:r>
            <a:endParaRPr lang="en-US" dirty="0"/>
          </a:p>
        </p:txBody>
      </p:sp>
      <p:sp>
        <p:nvSpPr>
          <p:cNvPr id="3" name="Content Placeholder 2"/>
          <p:cNvSpPr>
            <a:spLocks noGrp="1"/>
          </p:cNvSpPr>
          <p:nvPr>
            <p:ph idx="1"/>
          </p:nvPr>
        </p:nvSpPr>
        <p:spPr>
          <a:xfrm>
            <a:off x="209005" y="2233748"/>
            <a:ext cx="11782698" cy="4624251"/>
          </a:xfrm>
        </p:spPr>
        <p:txBody>
          <a:bodyPr>
            <a:normAutofit fontScale="85000" lnSpcReduction="10000"/>
          </a:bodyPr>
          <a:lstStyle/>
          <a:p>
            <a:r>
              <a:rPr lang="en-US" sz="2800" dirty="0" smtClean="0"/>
              <a:t>HTML tables are powerful and, due to their flexibility, they are often </a:t>
            </a:r>
            <a:r>
              <a:rPr lang="en-US" sz="2800" dirty="0" smtClean="0"/>
              <a:t>misused.</a:t>
            </a:r>
            <a:endParaRPr lang="mt-MT" sz="2800" dirty="0" smtClean="0"/>
          </a:p>
          <a:p>
            <a:r>
              <a:rPr lang="en-US" sz="2800" dirty="0" smtClean="0"/>
              <a:t>Over </a:t>
            </a:r>
            <a:r>
              <a:rPr lang="en-US" sz="2800" dirty="0" smtClean="0"/>
              <a:t>the years, many developers have used the </a:t>
            </a:r>
            <a:r>
              <a:rPr lang="mt-MT" sz="2800" i="1" dirty="0" smtClean="0"/>
              <a:t>&lt;table&gt; </a:t>
            </a:r>
            <a:r>
              <a:rPr lang="en-US" sz="2800" dirty="0" smtClean="0"/>
              <a:t>element </a:t>
            </a:r>
            <a:r>
              <a:rPr lang="en-US" sz="2800" dirty="0" smtClean="0"/>
              <a:t>to create a page layout. </a:t>
            </a:r>
            <a:r>
              <a:rPr lang="en-US" sz="2800" dirty="0" smtClean="0"/>
              <a:t>Here </a:t>
            </a:r>
            <a:r>
              <a:rPr lang="en-US" sz="2800" dirty="0" smtClean="0"/>
              <a:t>are some reasons </a:t>
            </a:r>
            <a:r>
              <a:rPr lang="mt-MT" sz="2800" dirty="0" smtClean="0"/>
              <a:t>why </a:t>
            </a:r>
            <a:r>
              <a:rPr lang="en-US" sz="2800" dirty="0" smtClean="0"/>
              <a:t>you </a:t>
            </a:r>
            <a:r>
              <a:rPr lang="en-US" sz="2800" dirty="0" smtClean="0"/>
              <a:t>should not </a:t>
            </a:r>
            <a:r>
              <a:rPr lang="mt-MT" sz="2800" dirty="0" smtClean="0"/>
              <a:t>do such a thing:</a:t>
            </a:r>
          </a:p>
          <a:p>
            <a:pPr lvl="1"/>
            <a:r>
              <a:rPr lang="en-US" sz="2600" dirty="0" smtClean="0"/>
              <a:t>The </a:t>
            </a:r>
            <a:r>
              <a:rPr lang="en-US" sz="2600" dirty="0" smtClean="0"/>
              <a:t>table will not render until the tag has been read. </a:t>
            </a:r>
            <a:r>
              <a:rPr lang="en-US" sz="2600" dirty="0" err="1" smtClean="0"/>
              <a:t>Webpages</a:t>
            </a:r>
            <a:r>
              <a:rPr lang="en-US" sz="2600" dirty="0" smtClean="0"/>
              <a:t> should be written with semantic markup, and the main element should be as close to the top of the HTML document as possible. The element will render its content as the browser receives it. This enables the user to read the content as it’s being loaded into the </a:t>
            </a:r>
            <a:r>
              <a:rPr lang="en-US" sz="2600" dirty="0" smtClean="0"/>
              <a:t>browser.</a:t>
            </a:r>
            <a:endParaRPr lang="mt-MT" sz="2600" dirty="0" smtClean="0"/>
          </a:p>
          <a:p>
            <a:pPr lvl="1"/>
            <a:r>
              <a:rPr lang="en-US" sz="2600" dirty="0" smtClean="0"/>
              <a:t>Using </a:t>
            </a:r>
            <a:r>
              <a:rPr lang="en-US" sz="2600" dirty="0" smtClean="0"/>
              <a:t>a table forces you into a deeply nested HTML structure that is difficult to </a:t>
            </a:r>
            <a:r>
              <a:rPr lang="en-US" sz="2600" dirty="0" smtClean="0"/>
              <a:t>maintain.</a:t>
            </a:r>
            <a:endParaRPr lang="mt-MT" sz="2600" dirty="0" smtClean="0"/>
          </a:p>
          <a:p>
            <a:pPr lvl="1"/>
            <a:r>
              <a:rPr lang="en-US" sz="2600" dirty="0" smtClean="0"/>
              <a:t>Using </a:t>
            </a:r>
            <a:r>
              <a:rPr lang="en-US" sz="2600" dirty="0" smtClean="0"/>
              <a:t>a table confuses accessibility devices. </a:t>
            </a:r>
            <a:endParaRPr lang="mt-MT" sz="2600" dirty="0" smtClean="0"/>
          </a:p>
          <a:p>
            <a:r>
              <a:rPr lang="en-US" sz="2800" dirty="0" smtClean="0"/>
              <a:t>Remember </a:t>
            </a:r>
            <a:r>
              <a:rPr lang="en-US" sz="2800" dirty="0" smtClean="0"/>
              <a:t>that using a </a:t>
            </a:r>
            <a:r>
              <a:rPr lang="mt-MT" sz="2800" i="1" dirty="0" smtClean="0"/>
              <a:t>&lt;table&gt; </a:t>
            </a:r>
            <a:r>
              <a:rPr lang="en-US" sz="2800" dirty="0" smtClean="0"/>
              <a:t>element </a:t>
            </a:r>
            <a:r>
              <a:rPr lang="en-US" sz="2800" dirty="0" smtClean="0"/>
              <a:t>for anything other than tabular layout of data will be much more difficult to maintain than using </a:t>
            </a:r>
            <a:r>
              <a:rPr lang="mt-MT" sz="2800" i="1" dirty="0" smtClean="0"/>
              <a:t>&lt;div&gt; </a:t>
            </a:r>
            <a:r>
              <a:rPr lang="en-US" sz="2800" dirty="0" smtClean="0"/>
              <a:t>elements </a:t>
            </a:r>
            <a:r>
              <a:rPr lang="en-US" sz="2800" dirty="0" smtClean="0"/>
              <a:t>with positioning.</a:t>
            </a:r>
            <a:endParaRPr lang="mt-MT" sz="2800" i="1" dirty="0" smtClean="0"/>
          </a:p>
        </p:txBody>
      </p:sp>
    </p:spTree>
    <p:extLst>
      <p:ext uri="{BB962C8B-B14F-4D97-AF65-F5344CB8AC3E}">
        <p14:creationId xmlns="" xmlns:p14="http://schemas.microsoft.com/office/powerpoint/2010/main" val="37736797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836023"/>
            <a:ext cx="5697171" cy="1293038"/>
          </a:xfrm>
        </p:spPr>
        <p:txBody>
          <a:bodyPr>
            <a:normAutofit fontScale="90000"/>
          </a:bodyPr>
          <a:lstStyle/>
          <a:p>
            <a:r>
              <a:rPr lang="mt-MT" dirty="0" smtClean="0"/>
              <a:t>		  CSS &amp; HTML </a:t>
            </a:r>
            <a:br>
              <a:rPr lang="mt-MT" dirty="0" smtClean="0"/>
            </a:br>
            <a:r>
              <a:rPr lang="mt-MT" dirty="0" smtClean="0"/>
              <a:t>			     Practice</a:t>
            </a:r>
            <a:br>
              <a:rPr lang="mt-MT" dirty="0" smtClean="0"/>
            </a:br>
            <a:r>
              <a:rPr lang="mt-MT" dirty="0" smtClean="0"/>
              <a:t>			</a:t>
            </a:r>
            <a:endParaRPr lang="en-US" dirty="0"/>
          </a:p>
        </p:txBody>
      </p:sp>
      <p:sp>
        <p:nvSpPr>
          <p:cNvPr id="3" name="Content Placeholder 2"/>
          <p:cNvSpPr>
            <a:spLocks noGrp="1"/>
          </p:cNvSpPr>
          <p:nvPr>
            <p:ph idx="1"/>
          </p:nvPr>
        </p:nvSpPr>
        <p:spPr>
          <a:xfrm>
            <a:off x="274320" y="2246811"/>
            <a:ext cx="11704319" cy="4428310"/>
          </a:xfrm>
        </p:spPr>
        <p:txBody>
          <a:bodyPr>
            <a:normAutofit/>
          </a:bodyPr>
          <a:lstStyle/>
          <a:p>
            <a:pPr marL="0" indent="0" algn="ctr">
              <a:buNone/>
              <a:defRPr/>
            </a:pPr>
            <a:r>
              <a:rPr lang="mt-MT" sz="2800" dirty="0" smtClean="0"/>
              <a:t> </a:t>
            </a:r>
          </a:p>
          <a:p>
            <a:pPr marL="0" indent="0" algn="ctr">
              <a:buNone/>
              <a:defRPr/>
            </a:pPr>
            <a:r>
              <a:rPr lang="mt-MT" sz="2800" dirty="0" smtClean="0"/>
              <a:t>Access Moodle and work out questions </a:t>
            </a:r>
            <a:r>
              <a:rPr lang="mt-MT" sz="2800" dirty="0" smtClean="0"/>
              <a:t>3 </a:t>
            </a:r>
            <a:r>
              <a:rPr lang="mt-MT" sz="2800" dirty="0" smtClean="0"/>
              <a:t>to 5 of </a:t>
            </a:r>
            <a:r>
              <a:rPr lang="mt-MT" sz="2800" b="1" dirty="0" smtClean="0"/>
              <a:t>Worksheet 2</a:t>
            </a:r>
            <a:endParaRPr lang="en-US" sz="2800" b="1" dirty="0"/>
          </a:p>
        </p:txBody>
      </p:sp>
      <p:pic>
        <p:nvPicPr>
          <p:cNvPr id="4" name="Picture 4" descr="https://tracker.moodle.org/secure/attachment/29098/logo-trans-4045x1000.png"/>
          <p:cNvPicPr>
            <a:picLocks noChangeAspect="1" noChangeArrowheads="1"/>
          </p:cNvPicPr>
          <p:nvPr/>
        </p:nvPicPr>
        <p:blipFill>
          <a:blip r:embed="rId2" cstate="print"/>
          <a:srcRect/>
          <a:stretch>
            <a:fillRect/>
          </a:stretch>
        </p:blipFill>
        <p:spPr bwMode="auto">
          <a:xfrm>
            <a:off x="3143795" y="4046869"/>
            <a:ext cx="6756400" cy="1670309"/>
          </a:xfrm>
          <a:prstGeom prst="rect">
            <a:avLst/>
          </a:prstGeom>
          <a:noFill/>
        </p:spPr>
      </p:pic>
      <p:pic>
        <p:nvPicPr>
          <p:cNvPr id="5" name="Picture 2" descr="http://rs577.pbsrc.com/albums/ss215/csnszhb/programmer.gif~c200"/>
          <p:cNvPicPr>
            <a:picLocks noChangeAspect="1" noChangeArrowheads="1" noCrop="1"/>
          </p:cNvPicPr>
          <p:nvPr/>
        </p:nvPicPr>
        <p:blipFill>
          <a:blip r:embed="rId3" cstate="print"/>
          <a:srcRect/>
          <a:stretch>
            <a:fillRect/>
          </a:stretch>
        </p:blipFill>
        <p:spPr bwMode="auto">
          <a:xfrm>
            <a:off x="609601" y="291738"/>
            <a:ext cx="1905000" cy="1905000"/>
          </a:xfrm>
          <a:prstGeom prst="rect">
            <a:avLst/>
          </a:prstGeom>
          <a:noFill/>
        </p:spPr>
      </p:pic>
    </p:spTree>
    <p:extLst>
      <p:ext uri="{BB962C8B-B14F-4D97-AF65-F5344CB8AC3E}">
        <p14:creationId xmlns="" xmlns:p14="http://schemas.microsoft.com/office/powerpoint/2010/main" val="1240548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1282700"/>
            <a:ext cx="5697171" cy="846360"/>
          </a:xfrm>
        </p:spPr>
        <p:txBody>
          <a:bodyPr>
            <a:normAutofit/>
          </a:bodyPr>
          <a:lstStyle/>
          <a:p>
            <a:r>
              <a:rPr lang="en-US" dirty="0" smtClean="0"/>
              <a:t>				Forms</a:t>
            </a:r>
            <a:endParaRPr lang="en-US" dirty="0"/>
          </a:p>
        </p:txBody>
      </p:sp>
      <p:sp>
        <p:nvSpPr>
          <p:cNvPr id="3" name="Content Placeholder 2"/>
          <p:cNvSpPr>
            <a:spLocks noGrp="1"/>
          </p:cNvSpPr>
          <p:nvPr>
            <p:ph idx="1"/>
          </p:nvPr>
        </p:nvSpPr>
        <p:spPr>
          <a:xfrm>
            <a:off x="209005" y="2233749"/>
            <a:ext cx="11560629" cy="4446814"/>
          </a:xfrm>
        </p:spPr>
        <p:txBody>
          <a:bodyPr>
            <a:normAutofit/>
          </a:bodyPr>
          <a:lstStyle/>
          <a:p>
            <a:r>
              <a:rPr lang="en-US" sz="2800" dirty="0"/>
              <a:t>HTML Forms are used to select different kinds of user input</a:t>
            </a:r>
          </a:p>
          <a:p>
            <a:r>
              <a:rPr lang="en-US" sz="2800" dirty="0"/>
              <a:t>A form is an area that can contain form elements that allow the user to enter information:</a:t>
            </a:r>
          </a:p>
          <a:p>
            <a:pPr lvl="1"/>
            <a:r>
              <a:rPr lang="en-US" sz="2600" dirty="0"/>
              <a:t>Text fields</a:t>
            </a:r>
          </a:p>
          <a:p>
            <a:pPr lvl="1"/>
            <a:r>
              <a:rPr lang="en-US" sz="2600" dirty="0"/>
              <a:t>Text area fields</a:t>
            </a:r>
          </a:p>
          <a:p>
            <a:pPr lvl="1"/>
            <a:r>
              <a:rPr lang="en-US" sz="2600" dirty="0"/>
              <a:t>Drop-down boxes</a:t>
            </a:r>
          </a:p>
          <a:p>
            <a:pPr lvl="1"/>
            <a:r>
              <a:rPr lang="en-US" sz="2600" dirty="0"/>
              <a:t>Radio buttons</a:t>
            </a:r>
          </a:p>
          <a:p>
            <a:pPr lvl="1"/>
            <a:r>
              <a:rPr lang="en-US" sz="2600" dirty="0" smtClean="0"/>
              <a:t>Checkboxes</a:t>
            </a:r>
          </a:p>
        </p:txBody>
      </p:sp>
      <p:sp>
        <p:nvSpPr>
          <p:cNvPr id="4" name="TextBox 3"/>
          <p:cNvSpPr txBox="1"/>
          <p:nvPr/>
        </p:nvSpPr>
        <p:spPr>
          <a:xfrm>
            <a:off x="5753100" y="3721101"/>
            <a:ext cx="5029200" cy="2031315"/>
          </a:xfrm>
          <a:prstGeom prst="rect">
            <a:avLst/>
          </a:prstGeom>
          <a:noFill/>
          <a:ln>
            <a:solidFill>
              <a:schemeClr val="tx1"/>
            </a:solidFill>
          </a:ln>
        </p:spPr>
        <p:txBody>
          <a:bodyPr wrap="square" lIns="91430" tIns="45715" rIns="91430" bIns="45715" rtlCol="0">
            <a:spAutoFit/>
          </a:bodyPr>
          <a:lstStyle/>
          <a:p>
            <a:r>
              <a:rPr lang="en-US" dirty="0"/>
              <a:t>A form is defined with the </a:t>
            </a:r>
            <a:r>
              <a:rPr lang="en-US" dirty="0">
                <a:latin typeface="Courier New" pitchFamily="49" charset="0"/>
                <a:cs typeface="Courier New" pitchFamily="49" charset="0"/>
              </a:rPr>
              <a:t>&lt;form&gt;</a:t>
            </a:r>
            <a:r>
              <a:rPr lang="en-US" dirty="0"/>
              <a:t> t</a:t>
            </a:r>
            <a:r>
              <a:rPr lang="en-US" dirty="0" smtClean="0"/>
              <a:t>ag:</a:t>
            </a:r>
            <a:endParaRPr lang="en-GB" dirty="0"/>
          </a:p>
          <a:p>
            <a:endParaRPr lang="mt-MT" dirty="0">
              <a:latin typeface="Courier New" pitchFamily="49" charset="0"/>
              <a:cs typeface="Courier New" pitchFamily="49" charset="0"/>
            </a:endParaRPr>
          </a:p>
          <a:p>
            <a:r>
              <a:rPr lang="en-GB" dirty="0">
                <a:latin typeface="Courier New" pitchFamily="49" charset="0"/>
                <a:cs typeface="Courier New" pitchFamily="49" charset="0"/>
              </a:rPr>
              <a:t>&lt;form&gt;</a:t>
            </a:r>
          </a:p>
          <a:p>
            <a:r>
              <a:rPr lang="en-GB" dirty="0">
                <a:latin typeface="Courier New" pitchFamily="49" charset="0"/>
                <a:cs typeface="Courier New" pitchFamily="49" charset="0"/>
              </a:rPr>
              <a:t>  ..</a:t>
            </a:r>
          </a:p>
          <a:p>
            <a:r>
              <a:rPr lang="en-GB" dirty="0">
                <a:latin typeface="Courier New" pitchFamily="49" charset="0"/>
                <a:cs typeface="Courier New" pitchFamily="49" charset="0"/>
              </a:rPr>
              <a:t>  Input elements</a:t>
            </a:r>
          </a:p>
          <a:p>
            <a:r>
              <a:rPr lang="en-GB" dirty="0">
                <a:latin typeface="Courier New" pitchFamily="49" charset="0"/>
                <a:cs typeface="Courier New" pitchFamily="49" charset="0"/>
              </a:rPr>
              <a:t>  ..</a:t>
            </a:r>
          </a:p>
          <a:p>
            <a:r>
              <a:rPr lang="en-GB" dirty="0">
                <a:latin typeface="Courier New" pitchFamily="49" charset="0"/>
                <a:cs typeface="Courier New" pitchFamily="49" charset="0"/>
              </a:rPr>
              <a:t>&lt;/form&gt;</a:t>
            </a:r>
          </a:p>
        </p:txBody>
      </p:sp>
    </p:spTree>
    <p:extLst>
      <p:ext uri="{BB962C8B-B14F-4D97-AF65-F5344CB8AC3E}">
        <p14:creationId xmlns="" xmlns:p14="http://schemas.microsoft.com/office/powerpoint/2010/main" val="37736797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1282700"/>
            <a:ext cx="5697171" cy="846360"/>
          </a:xfrm>
        </p:spPr>
        <p:txBody>
          <a:bodyPr>
            <a:normAutofit/>
          </a:bodyPr>
          <a:lstStyle/>
          <a:p>
            <a:r>
              <a:rPr lang="en-US" dirty="0" smtClean="0"/>
              <a:t>				Forms</a:t>
            </a:r>
            <a:endParaRPr lang="en-US" dirty="0"/>
          </a:p>
        </p:txBody>
      </p:sp>
      <p:sp>
        <p:nvSpPr>
          <p:cNvPr id="3" name="Content Placeholder 2"/>
          <p:cNvSpPr>
            <a:spLocks noGrp="1"/>
          </p:cNvSpPr>
          <p:nvPr>
            <p:ph idx="1"/>
          </p:nvPr>
        </p:nvSpPr>
        <p:spPr>
          <a:xfrm>
            <a:off x="209005" y="2233749"/>
            <a:ext cx="11560629" cy="4446814"/>
          </a:xfrm>
        </p:spPr>
        <p:txBody>
          <a:bodyPr>
            <a:normAutofit/>
          </a:bodyPr>
          <a:lstStyle/>
          <a:p>
            <a:r>
              <a:rPr lang="en-GB" dirty="0"/>
              <a:t>A form is basically made of four parts:</a:t>
            </a:r>
          </a:p>
          <a:p>
            <a:pPr lvl="1"/>
            <a:r>
              <a:rPr lang="en-GB" dirty="0"/>
              <a:t>The </a:t>
            </a:r>
            <a:r>
              <a:rPr lang="en-GB" dirty="0">
                <a:latin typeface="Courier New" pitchFamily="49" charset="0"/>
                <a:cs typeface="Courier New" pitchFamily="49" charset="0"/>
              </a:rPr>
              <a:t>&lt;form&gt;</a:t>
            </a:r>
            <a:r>
              <a:rPr lang="en-GB" dirty="0"/>
              <a:t> tag</a:t>
            </a:r>
          </a:p>
          <a:p>
            <a:pPr lvl="1"/>
            <a:r>
              <a:rPr lang="en-GB" dirty="0"/>
              <a:t>Form controls, such as the </a:t>
            </a:r>
            <a:r>
              <a:rPr lang="en-GB" dirty="0">
                <a:latin typeface="Courier New" pitchFamily="49" charset="0"/>
                <a:cs typeface="Courier New" pitchFamily="49" charset="0"/>
              </a:rPr>
              <a:t>&lt;input&gt;</a:t>
            </a:r>
            <a:r>
              <a:rPr lang="en-GB" dirty="0"/>
              <a:t> tag</a:t>
            </a:r>
          </a:p>
          <a:p>
            <a:pPr lvl="1"/>
            <a:r>
              <a:rPr lang="en-GB" dirty="0"/>
              <a:t>Labels, which identify the form elements</a:t>
            </a:r>
          </a:p>
          <a:p>
            <a:pPr lvl="1"/>
            <a:r>
              <a:rPr lang="en-GB" dirty="0"/>
              <a:t>A trigger, typically a button element, that submits the form</a:t>
            </a:r>
          </a:p>
          <a:p>
            <a:pPr marL="627063" lvl="3" indent="0">
              <a:spcBef>
                <a:spcPts val="600"/>
              </a:spcBef>
              <a:buNone/>
              <a:tabLst>
                <a:tab pos="893763" algn="l"/>
                <a:tab pos="1254125" algn="l"/>
              </a:tabLst>
            </a:pPr>
            <a:endParaRPr lang="en-US" dirty="0">
              <a:latin typeface="Courier New" pitchFamily="49" charset="0"/>
              <a:cs typeface="Courier New" pitchFamily="49" charset="0"/>
            </a:endParaRPr>
          </a:p>
          <a:p>
            <a:pPr marL="627063" lvl="3" indent="0">
              <a:spcBef>
                <a:spcPts val="0"/>
              </a:spcBef>
              <a:buNone/>
              <a:tabLst>
                <a:tab pos="893763" algn="l"/>
                <a:tab pos="1254125" algn="l"/>
              </a:tabLst>
            </a:pPr>
            <a:r>
              <a:rPr lang="en-US" dirty="0">
                <a:latin typeface="Courier New" pitchFamily="49" charset="0"/>
                <a:cs typeface="Courier New" pitchFamily="49" charset="0"/>
              </a:rPr>
              <a:t>&lt;form&gt; </a:t>
            </a:r>
          </a:p>
          <a:p>
            <a:pPr marL="627063" lvl="3" indent="0">
              <a:buNone/>
              <a:tabLst>
                <a:tab pos="893763" algn="l"/>
                <a:tab pos="1254125" algn="l"/>
              </a:tabLst>
            </a:pPr>
            <a:r>
              <a:rPr lang="en-US" dirty="0">
                <a:latin typeface="Courier New" pitchFamily="49" charset="0"/>
                <a:cs typeface="Courier New" pitchFamily="49" charset="0"/>
              </a:rPr>
              <a:t>	&lt;label&gt;Name: </a:t>
            </a:r>
          </a:p>
          <a:p>
            <a:pPr marL="627063" lvl="3" indent="0">
              <a:buNone/>
              <a:tabLst>
                <a:tab pos="893763" algn="l"/>
                <a:tab pos="1254125" algn="l"/>
              </a:tabLst>
            </a:pPr>
            <a:r>
              <a:rPr lang="en-US" dirty="0">
                <a:latin typeface="Courier New" pitchFamily="49" charset="0"/>
                <a:cs typeface="Courier New" pitchFamily="49" charset="0"/>
              </a:rPr>
              <a:t>		&lt;input type="text" name="</a:t>
            </a:r>
            <a:r>
              <a:rPr lang="en-US" dirty="0" err="1">
                <a:latin typeface="Courier New" pitchFamily="49" charset="0"/>
                <a:cs typeface="Courier New" pitchFamily="49" charset="0"/>
              </a:rPr>
              <a:t>fullName</a:t>
            </a:r>
            <a:r>
              <a:rPr lang="en-US" dirty="0">
                <a:latin typeface="Courier New" pitchFamily="49" charset="0"/>
                <a:cs typeface="Courier New" pitchFamily="49" charset="0"/>
              </a:rPr>
              <a:t>" /&gt;</a:t>
            </a:r>
          </a:p>
          <a:p>
            <a:pPr marL="627063" lvl="3" indent="0">
              <a:buNone/>
              <a:tabLst>
                <a:tab pos="893763" algn="l"/>
                <a:tab pos="1254125" algn="l"/>
              </a:tabLst>
            </a:pPr>
            <a:r>
              <a:rPr lang="en-US" dirty="0">
                <a:latin typeface="Courier New" pitchFamily="49" charset="0"/>
                <a:cs typeface="Courier New" pitchFamily="49" charset="0"/>
              </a:rPr>
              <a:t>	&lt;/label&gt;</a:t>
            </a:r>
          </a:p>
          <a:p>
            <a:pPr marL="627063" lvl="3" indent="0">
              <a:buNone/>
              <a:tabLst>
                <a:tab pos="893763" algn="l"/>
                <a:tab pos="1254125" algn="l"/>
              </a:tabLst>
            </a:pPr>
            <a:r>
              <a:rPr lang="en-US" dirty="0">
                <a:latin typeface="Courier New" pitchFamily="49" charset="0"/>
                <a:cs typeface="Courier New" pitchFamily="49" charset="0"/>
              </a:rPr>
              <a:t>	&lt;input type="submit" value="Submit" /&gt;</a:t>
            </a:r>
          </a:p>
          <a:p>
            <a:pPr marL="627063" lvl="3" indent="0">
              <a:buNone/>
              <a:tabLst>
                <a:tab pos="893763" algn="l"/>
                <a:tab pos="1254125" algn="l"/>
              </a:tabLst>
            </a:pPr>
            <a:r>
              <a:rPr lang="en-US" dirty="0">
                <a:latin typeface="Courier New" pitchFamily="49" charset="0"/>
                <a:cs typeface="Courier New" pitchFamily="49" charset="0"/>
              </a:rPr>
              <a:t>&lt;/form&gt;</a:t>
            </a:r>
            <a:endParaRPr lang="en-GB" dirty="0">
              <a:latin typeface="Courier New" pitchFamily="49" charset="0"/>
              <a:cs typeface="Courier New" pitchFamily="49" charset="0"/>
            </a:endParaRPr>
          </a:p>
        </p:txBody>
      </p:sp>
      <p:pic>
        <p:nvPicPr>
          <p:cNvPr id="5"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440315" y="3581400"/>
            <a:ext cx="3606502" cy="28321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2628016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1282700"/>
            <a:ext cx="5697171" cy="846360"/>
          </a:xfrm>
        </p:spPr>
        <p:txBody>
          <a:bodyPr>
            <a:normAutofit fontScale="90000"/>
          </a:bodyPr>
          <a:lstStyle/>
          <a:p>
            <a:r>
              <a:rPr lang="en-GB" dirty="0" smtClean="0"/>
              <a:t>The </a:t>
            </a:r>
            <a:r>
              <a:rPr lang="en-GB" dirty="0">
                <a:latin typeface="Courier New" pitchFamily="49" charset="0"/>
                <a:cs typeface="Courier New" pitchFamily="49" charset="0"/>
              </a:rPr>
              <a:t>&lt;input&gt;</a:t>
            </a:r>
            <a:r>
              <a:rPr lang="en-GB" dirty="0"/>
              <a:t> element</a:t>
            </a:r>
            <a:endParaRPr lang="en-US" dirty="0"/>
          </a:p>
        </p:txBody>
      </p:sp>
      <p:sp>
        <p:nvSpPr>
          <p:cNvPr id="3" name="Content Placeholder 2"/>
          <p:cNvSpPr>
            <a:spLocks noGrp="1"/>
          </p:cNvSpPr>
          <p:nvPr>
            <p:ph idx="1"/>
          </p:nvPr>
        </p:nvSpPr>
        <p:spPr>
          <a:xfrm>
            <a:off x="209005" y="2233749"/>
            <a:ext cx="11560629" cy="4446814"/>
          </a:xfrm>
        </p:spPr>
        <p:txBody>
          <a:bodyPr>
            <a:normAutofit/>
          </a:bodyPr>
          <a:lstStyle/>
          <a:p>
            <a:r>
              <a:rPr lang="en-US" sz="2400" dirty="0"/>
              <a:t>The most used form tag is the </a:t>
            </a:r>
            <a:r>
              <a:rPr lang="en-US" sz="2400" dirty="0">
                <a:latin typeface="Courier New" pitchFamily="49" charset="0"/>
                <a:cs typeface="Courier New" pitchFamily="49" charset="0"/>
              </a:rPr>
              <a:t>&lt;input&gt;</a:t>
            </a:r>
            <a:r>
              <a:rPr lang="en-US" sz="2400" dirty="0"/>
              <a:t> tag</a:t>
            </a:r>
            <a:endParaRPr lang="en-GB" sz="2400" dirty="0"/>
          </a:p>
          <a:p>
            <a:r>
              <a:rPr lang="en-US" sz="2400" dirty="0"/>
              <a:t>The type of input is specified with the </a:t>
            </a:r>
            <a:r>
              <a:rPr lang="en-US" sz="2400" dirty="0">
                <a:latin typeface="Courier New" pitchFamily="49" charset="0"/>
                <a:cs typeface="Courier New" pitchFamily="49" charset="0"/>
              </a:rPr>
              <a:t>type</a:t>
            </a:r>
            <a:r>
              <a:rPr lang="en-US" sz="2400" dirty="0"/>
              <a:t> attribute</a:t>
            </a:r>
            <a:endParaRPr lang="en-GB" sz="2400" dirty="0"/>
          </a:p>
          <a:p>
            <a:r>
              <a:rPr lang="en-US" sz="2400" dirty="0"/>
              <a:t>The most commonly used input types are:</a:t>
            </a:r>
          </a:p>
          <a:p>
            <a:pPr lvl="1"/>
            <a:r>
              <a:rPr lang="en-US" sz="2400" dirty="0"/>
              <a:t>Text Fields 		– 	</a:t>
            </a:r>
            <a:r>
              <a:rPr lang="en-US" sz="2400" dirty="0">
                <a:latin typeface="Courier New" pitchFamily="49" charset="0"/>
                <a:cs typeface="Courier New" pitchFamily="49" charset="0"/>
              </a:rPr>
              <a:t>type="text"</a:t>
            </a:r>
          </a:p>
          <a:p>
            <a:pPr lvl="1"/>
            <a:r>
              <a:rPr lang="en-US" sz="2400" dirty="0"/>
              <a:t>Radio Buttons	</a:t>
            </a:r>
            <a:r>
              <a:rPr lang="en-US" sz="2400" dirty="0" smtClean="0"/>
              <a:t>	– </a:t>
            </a:r>
            <a:r>
              <a:rPr lang="en-US" sz="2400" dirty="0"/>
              <a:t>	</a:t>
            </a:r>
            <a:r>
              <a:rPr lang="en-US" sz="2400" dirty="0">
                <a:latin typeface="Courier New" pitchFamily="49" charset="0"/>
                <a:cs typeface="Courier New" pitchFamily="49" charset="0"/>
              </a:rPr>
              <a:t>type="radio"</a:t>
            </a:r>
          </a:p>
          <a:p>
            <a:pPr lvl="1"/>
            <a:r>
              <a:rPr lang="en-US" sz="2400" dirty="0"/>
              <a:t>Check Boxes 	</a:t>
            </a:r>
            <a:r>
              <a:rPr lang="en-US" sz="2400" dirty="0" smtClean="0"/>
              <a:t>	– </a:t>
            </a:r>
            <a:r>
              <a:rPr lang="en-US" sz="2400" dirty="0">
                <a:latin typeface="Courier New" pitchFamily="49" charset="0"/>
                <a:cs typeface="Courier New" pitchFamily="49" charset="0"/>
              </a:rPr>
              <a:t>	type="checkbox"</a:t>
            </a:r>
          </a:p>
          <a:p>
            <a:pPr marL="182563" lvl="1" indent="0" algn="ctr">
              <a:spcBef>
                <a:spcPts val="2400"/>
              </a:spcBef>
              <a:buNone/>
            </a:pPr>
            <a:r>
              <a:rPr lang="en-US" sz="3200" dirty="0">
                <a:latin typeface="Courier New" pitchFamily="49" charset="0"/>
                <a:cs typeface="Courier New" pitchFamily="49" charset="0"/>
              </a:rPr>
              <a:t>&lt;input type="text" name="</a:t>
            </a:r>
            <a:r>
              <a:rPr lang="en-US" sz="3200" dirty="0" err="1">
                <a:latin typeface="Courier New" pitchFamily="49" charset="0"/>
                <a:cs typeface="Courier New" pitchFamily="49" charset="0"/>
              </a:rPr>
              <a:t>firstname</a:t>
            </a:r>
            <a:r>
              <a:rPr lang="en-US" sz="3200" dirty="0">
                <a:latin typeface="Courier New" pitchFamily="49" charset="0"/>
                <a:cs typeface="Courier New" pitchFamily="49" charset="0"/>
              </a:rPr>
              <a:t>"/&gt;</a:t>
            </a:r>
            <a:endParaRPr lang="en-GB" sz="3200" dirty="0">
              <a:latin typeface="Courier New" pitchFamily="49" charset="0"/>
              <a:cs typeface="Courier New" pitchFamily="49" charset="0"/>
            </a:endParaRPr>
          </a:p>
        </p:txBody>
      </p:sp>
    </p:spTree>
    <p:extLst>
      <p:ext uri="{BB962C8B-B14F-4D97-AF65-F5344CB8AC3E}">
        <p14:creationId xmlns="" xmlns:p14="http://schemas.microsoft.com/office/powerpoint/2010/main" val="19860591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762000"/>
            <a:ext cx="5697171" cy="1367060"/>
          </a:xfrm>
        </p:spPr>
        <p:txBody>
          <a:bodyPr>
            <a:normAutofit fontScale="90000"/>
          </a:bodyPr>
          <a:lstStyle/>
          <a:p>
            <a:r>
              <a:rPr lang="en-GB" dirty="0"/>
              <a:t>The Form’s </a:t>
            </a:r>
            <a:r>
              <a:rPr lang="en-GB" dirty="0">
                <a:latin typeface="Courier New" pitchFamily="49" charset="0"/>
                <a:cs typeface="Courier New" pitchFamily="49" charset="0"/>
              </a:rPr>
              <a:t>action</a:t>
            </a:r>
            <a:r>
              <a:rPr lang="en-GB" dirty="0"/>
              <a:t> Attribute</a:t>
            </a:r>
            <a:endParaRPr lang="en-US" dirty="0"/>
          </a:p>
        </p:txBody>
      </p:sp>
      <p:sp>
        <p:nvSpPr>
          <p:cNvPr id="3" name="Content Placeholder 2"/>
          <p:cNvSpPr>
            <a:spLocks noGrp="1"/>
          </p:cNvSpPr>
          <p:nvPr>
            <p:ph idx="1"/>
          </p:nvPr>
        </p:nvSpPr>
        <p:spPr>
          <a:xfrm>
            <a:off x="209005" y="2182948"/>
            <a:ext cx="11560629" cy="4624251"/>
          </a:xfrm>
        </p:spPr>
        <p:txBody>
          <a:bodyPr>
            <a:noAutofit/>
          </a:bodyPr>
          <a:lstStyle/>
          <a:p>
            <a:r>
              <a:rPr lang="en-GB" sz="2200" dirty="0"/>
              <a:t>How are the form entries transmitted to the website owner or other designated party</a:t>
            </a:r>
            <a:r>
              <a:rPr lang="en-GB" sz="2200" dirty="0" smtClean="0"/>
              <a:t>?</a:t>
            </a:r>
          </a:p>
          <a:p>
            <a:r>
              <a:rPr lang="en-US" sz="2200" dirty="0"/>
              <a:t>The </a:t>
            </a:r>
            <a:r>
              <a:rPr lang="en-US" sz="2200" b="1" dirty="0"/>
              <a:t>action</a:t>
            </a:r>
            <a:r>
              <a:rPr lang="en-US" sz="2200" dirty="0"/>
              <a:t> attribute defines the action to be performed when the form is submitted.</a:t>
            </a:r>
          </a:p>
          <a:p>
            <a:r>
              <a:rPr lang="en-US" sz="2200" dirty="0"/>
              <a:t>Normally, the form data is sent to a web page on the server when the user clicks on the submit button</a:t>
            </a:r>
            <a:r>
              <a:rPr lang="en-US" sz="2200" dirty="0" smtClean="0"/>
              <a:t>.</a:t>
            </a:r>
            <a:endParaRPr lang="en-GB" sz="2200" dirty="0"/>
          </a:p>
          <a:p>
            <a:r>
              <a:rPr lang="en-GB" sz="2200" dirty="0"/>
              <a:t>Some form of server-side processing is necessary for form data to be delivered </a:t>
            </a:r>
            <a:r>
              <a:rPr lang="en-GB" sz="2200" dirty="0" smtClean="0"/>
              <a:t>properly.</a:t>
            </a:r>
            <a:endParaRPr lang="en-GB" sz="2200" dirty="0"/>
          </a:p>
          <a:p>
            <a:r>
              <a:rPr lang="en-GB" sz="2200" dirty="0"/>
              <a:t>It usually takes the form of a script like Perl that runs on the server natively or installed server applications such as JSP, PHP, .NET, or </a:t>
            </a:r>
            <a:r>
              <a:rPr lang="en-GB" sz="2200" dirty="0" smtClean="0"/>
              <a:t>ColdFusion.</a:t>
            </a:r>
          </a:p>
          <a:p>
            <a:pPr marL="320040" lvl="1" indent="0" algn="ctr">
              <a:buNone/>
            </a:pPr>
            <a:r>
              <a:rPr lang="en-GB" sz="2200" dirty="0"/>
              <a:t>	</a:t>
            </a:r>
            <a:r>
              <a:rPr lang="en-GB" sz="2200" i="1" dirty="0"/>
              <a:t>e.g. &lt;form action="</a:t>
            </a:r>
            <a:r>
              <a:rPr lang="en-GB" sz="2200" i="1" dirty="0" err="1"/>
              <a:t>myapp</a:t>
            </a:r>
            <a:r>
              <a:rPr lang="en-GB" sz="2200" i="1" dirty="0"/>
              <a:t>/</a:t>
            </a:r>
            <a:r>
              <a:rPr lang="en-GB" sz="2200" i="1" dirty="0" err="1"/>
              <a:t>mailForm.jsp</a:t>
            </a:r>
            <a:r>
              <a:rPr lang="en-GB" sz="2200" i="1" dirty="0" smtClean="0"/>
              <a:t>"&gt;</a:t>
            </a:r>
            <a:endParaRPr lang="en-GB" sz="2200" dirty="0" smtClean="0"/>
          </a:p>
          <a:p>
            <a:r>
              <a:rPr lang="en-GB" sz="2200" dirty="0" smtClean="0"/>
              <a:t>A URL of another webpage can also be passed to the </a:t>
            </a:r>
            <a:r>
              <a:rPr lang="en-GB" sz="2200" b="1" dirty="0" smtClean="0"/>
              <a:t>action </a:t>
            </a:r>
            <a:r>
              <a:rPr lang="en-GB" sz="2200" dirty="0" smtClean="0"/>
              <a:t>attribute.</a:t>
            </a:r>
          </a:p>
          <a:p>
            <a:pPr marL="0" indent="0" algn="ctr">
              <a:buNone/>
            </a:pPr>
            <a:r>
              <a:rPr lang="en-GB" sz="2200" i="1" dirty="0" smtClean="0"/>
              <a:t>e.g. </a:t>
            </a:r>
            <a:r>
              <a:rPr lang="en-GB" sz="2200" i="1" dirty="0"/>
              <a:t>&lt;form action</a:t>
            </a:r>
            <a:r>
              <a:rPr lang="en-GB" sz="2200" i="1" dirty="0" smtClean="0"/>
              <a:t>="</a:t>
            </a:r>
            <a:r>
              <a:rPr lang="en-US" sz="2200" i="1" dirty="0"/>
              <a:t> </a:t>
            </a:r>
            <a:r>
              <a:rPr lang="en-US" sz="2200" i="1" dirty="0" smtClean="0"/>
              <a:t>example.html</a:t>
            </a:r>
            <a:r>
              <a:rPr lang="en-GB" sz="2200" i="1" dirty="0" smtClean="0"/>
              <a:t>"&gt;</a:t>
            </a:r>
            <a:endParaRPr lang="en-GB" sz="2200" i="1" dirty="0"/>
          </a:p>
        </p:txBody>
      </p:sp>
    </p:spTree>
    <p:extLst>
      <p:ext uri="{BB962C8B-B14F-4D97-AF65-F5344CB8AC3E}">
        <p14:creationId xmlns="" xmlns:p14="http://schemas.microsoft.com/office/powerpoint/2010/main" val="11042330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1201783"/>
            <a:ext cx="5697171" cy="927278"/>
          </a:xfrm>
        </p:spPr>
        <p:txBody>
          <a:bodyPr>
            <a:normAutofit fontScale="90000"/>
          </a:bodyPr>
          <a:lstStyle/>
          <a:p>
            <a:r>
              <a:rPr lang="mt-MT" dirty="0" smtClean="0"/>
              <a:t>		Forms Practice</a:t>
            </a:r>
            <a:br>
              <a:rPr lang="mt-MT" dirty="0" smtClean="0"/>
            </a:br>
            <a:r>
              <a:rPr lang="mt-MT" dirty="0" smtClean="0"/>
              <a:t>			</a:t>
            </a:r>
            <a:endParaRPr lang="en-US" dirty="0"/>
          </a:p>
        </p:txBody>
      </p:sp>
      <p:sp>
        <p:nvSpPr>
          <p:cNvPr id="3" name="Content Placeholder 2"/>
          <p:cNvSpPr>
            <a:spLocks noGrp="1"/>
          </p:cNvSpPr>
          <p:nvPr>
            <p:ph idx="1"/>
          </p:nvPr>
        </p:nvSpPr>
        <p:spPr>
          <a:xfrm>
            <a:off x="274320" y="2246811"/>
            <a:ext cx="11704319" cy="4428310"/>
          </a:xfrm>
        </p:spPr>
        <p:txBody>
          <a:bodyPr>
            <a:normAutofit/>
          </a:bodyPr>
          <a:lstStyle/>
          <a:p>
            <a:pPr marL="0" indent="0" algn="ctr">
              <a:buNone/>
              <a:defRPr/>
            </a:pPr>
            <a:r>
              <a:rPr lang="mt-MT" sz="2800" dirty="0" smtClean="0"/>
              <a:t> </a:t>
            </a:r>
          </a:p>
          <a:p>
            <a:pPr marL="0" indent="0" algn="ctr">
              <a:buNone/>
              <a:defRPr/>
            </a:pPr>
            <a:r>
              <a:rPr lang="mt-MT" sz="2800" dirty="0" smtClean="0"/>
              <a:t>Access Moodle and work out question 6 to 8 of </a:t>
            </a:r>
            <a:r>
              <a:rPr lang="mt-MT" sz="2800" b="1" dirty="0" smtClean="0"/>
              <a:t>Worksheet 2</a:t>
            </a:r>
            <a:endParaRPr lang="en-US" sz="2800" b="1" dirty="0"/>
          </a:p>
        </p:txBody>
      </p:sp>
      <p:pic>
        <p:nvPicPr>
          <p:cNvPr id="4" name="Picture 4" descr="https://tracker.moodle.org/secure/attachment/29098/logo-trans-4045x1000.png"/>
          <p:cNvPicPr>
            <a:picLocks noChangeAspect="1" noChangeArrowheads="1"/>
          </p:cNvPicPr>
          <p:nvPr/>
        </p:nvPicPr>
        <p:blipFill>
          <a:blip r:embed="rId2" cstate="print"/>
          <a:srcRect/>
          <a:stretch>
            <a:fillRect/>
          </a:stretch>
        </p:blipFill>
        <p:spPr bwMode="auto">
          <a:xfrm>
            <a:off x="3143795" y="4046869"/>
            <a:ext cx="6756400" cy="1670309"/>
          </a:xfrm>
          <a:prstGeom prst="rect">
            <a:avLst/>
          </a:prstGeom>
          <a:noFill/>
        </p:spPr>
      </p:pic>
      <p:pic>
        <p:nvPicPr>
          <p:cNvPr id="5" name="Picture 2" descr="http://rs577.pbsrc.com/albums/ss215/csnszhb/programmer.gif~c200"/>
          <p:cNvPicPr>
            <a:picLocks noChangeAspect="1" noChangeArrowheads="1" noCrop="1"/>
          </p:cNvPicPr>
          <p:nvPr/>
        </p:nvPicPr>
        <p:blipFill>
          <a:blip r:embed="rId3" cstate="print"/>
          <a:srcRect/>
          <a:stretch>
            <a:fillRect/>
          </a:stretch>
        </p:blipFill>
        <p:spPr bwMode="auto">
          <a:xfrm>
            <a:off x="609601" y="291738"/>
            <a:ext cx="1905000" cy="1905000"/>
          </a:xfrm>
          <a:prstGeom prst="rect">
            <a:avLst/>
          </a:prstGeom>
          <a:noFill/>
        </p:spPr>
      </p:pic>
    </p:spTree>
    <p:extLst>
      <p:ext uri="{BB962C8B-B14F-4D97-AF65-F5344CB8AC3E}">
        <p14:creationId xmlns="" xmlns:p14="http://schemas.microsoft.com/office/powerpoint/2010/main" val="12405489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t-MT" dirty="0" smtClean="0"/>
              <a:t>						References</a:t>
            </a:r>
            <a:endParaRPr lang="en-GB" dirty="0"/>
          </a:p>
        </p:txBody>
      </p:sp>
      <p:sp>
        <p:nvSpPr>
          <p:cNvPr id="3" name="Content Placeholder 2"/>
          <p:cNvSpPr>
            <a:spLocks noGrp="1"/>
          </p:cNvSpPr>
          <p:nvPr>
            <p:ph idx="1"/>
          </p:nvPr>
        </p:nvSpPr>
        <p:spPr/>
        <p:txBody>
          <a:bodyPr/>
          <a:lstStyle/>
          <a:p>
            <a:pPr>
              <a:buNone/>
            </a:pPr>
            <a:r>
              <a:rPr lang="en-GB" dirty="0" smtClean="0"/>
              <a:t>Johnson, G. (2013). </a:t>
            </a:r>
            <a:r>
              <a:rPr lang="en-GB" i="1" dirty="0" smtClean="0"/>
              <a:t>Programming in HTML5 with </a:t>
            </a:r>
            <a:r>
              <a:rPr lang="en-GB" i="1" dirty="0" err="1" smtClean="0"/>
              <a:t>Javascript</a:t>
            </a:r>
            <a:r>
              <a:rPr lang="en-GB" i="1" dirty="0" smtClean="0"/>
              <a:t> and CSS3.</a:t>
            </a:r>
            <a:r>
              <a:rPr lang="en-GB" dirty="0" smtClean="0"/>
              <a:t> United States of America: Microsoft Press.</a:t>
            </a:r>
            <a:endParaRPr lang="mt-MT" dirty="0" smtClean="0"/>
          </a:p>
          <a:p>
            <a:pPr>
              <a:buNone/>
            </a:pPr>
            <a:r>
              <a:rPr lang="en-GB" dirty="0" smtClean="0"/>
              <a:t>Bradley, S. (2011, May 23). </a:t>
            </a:r>
            <a:r>
              <a:rPr lang="en-GB" i="1" dirty="0" smtClean="0"/>
              <a:t>How Important Is Semantic HTML?</a:t>
            </a:r>
            <a:r>
              <a:rPr lang="en-GB" dirty="0" smtClean="0"/>
              <a:t> Retrieved from </a:t>
            </a:r>
            <a:r>
              <a:rPr lang="en-GB" dirty="0" err="1" smtClean="0"/>
              <a:t>Vanseo</a:t>
            </a:r>
            <a:r>
              <a:rPr lang="en-GB" dirty="0" smtClean="0"/>
              <a:t> Design: http://vanseodesign.com/web-design/semantic-html/</a:t>
            </a: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653143"/>
            <a:ext cx="5697171" cy="1475917"/>
          </a:xfrm>
        </p:spPr>
        <p:txBody>
          <a:bodyPr>
            <a:normAutofit/>
          </a:bodyPr>
          <a:lstStyle/>
          <a:p>
            <a:r>
              <a:rPr lang="mt-MT" dirty="0" smtClean="0"/>
              <a:t>      		 Semantic 				   Mark up</a:t>
            </a:r>
            <a:endParaRPr lang="en-US" dirty="0"/>
          </a:p>
        </p:txBody>
      </p:sp>
      <p:sp>
        <p:nvSpPr>
          <p:cNvPr id="3" name="Content Placeholder 2"/>
          <p:cNvSpPr>
            <a:spLocks noGrp="1"/>
          </p:cNvSpPr>
          <p:nvPr>
            <p:ph idx="1"/>
          </p:nvPr>
        </p:nvSpPr>
        <p:spPr>
          <a:xfrm>
            <a:off x="209005" y="2400663"/>
            <a:ext cx="11921309" cy="4279900"/>
          </a:xfrm>
        </p:spPr>
        <p:txBody>
          <a:bodyPr>
            <a:normAutofit/>
          </a:bodyPr>
          <a:lstStyle/>
          <a:p>
            <a:r>
              <a:rPr lang="mt-MT" sz="2800" i="1" dirty="0" smtClean="0"/>
              <a:t>&lt;div&gt; </a:t>
            </a:r>
            <a:r>
              <a:rPr lang="mt-MT" sz="2800" dirty="0" smtClean="0"/>
              <a:t>and </a:t>
            </a:r>
            <a:r>
              <a:rPr lang="mt-MT" sz="2800" i="1" dirty="0" smtClean="0"/>
              <a:t>&lt;span&gt;</a:t>
            </a:r>
            <a:r>
              <a:rPr lang="mt-MT" sz="2800" dirty="0" smtClean="0"/>
              <a:t> elements are very popular but have the main problem that they give very little meaning to the browser. The browser only knows that content needs to be placed at that part of the browser.</a:t>
            </a:r>
          </a:p>
          <a:p>
            <a:r>
              <a:rPr lang="en-US" sz="2800" dirty="0" smtClean="0"/>
              <a:t>Semantic is defined as the study of meaning of linguistic expressions. In the context of HTML, tags provide meaning to the content in the HTML document. </a:t>
            </a:r>
            <a:endParaRPr lang="mt-MT" sz="2800" dirty="0" smtClean="0"/>
          </a:p>
          <a:p>
            <a:r>
              <a:rPr lang="en-US" sz="2800" dirty="0" smtClean="0"/>
              <a:t>Semantic HTML is the use of HTML markup to reinforce the semantics</a:t>
            </a:r>
            <a:r>
              <a:rPr lang="mt-MT" sz="2800" dirty="0" smtClean="0"/>
              <a:t> (meaning) </a:t>
            </a:r>
            <a:r>
              <a:rPr lang="en-US" sz="2800" dirty="0" smtClean="0"/>
              <a:t>of the information in </a:t>
            </a:r>
            <a:r>
              <a:rPr lang="en-US" sz="2800" dirty="0" err="1" smtClean="0"/>
              <a:t>webpages</a:t>
            </a:r>
            <a:r>
              <a:rPr lang="en-US" sz="2800" dirty="0" smtClean="0"/>
              <a:t> rather than d</a:t>
            </a:r>
            <a:r>
              <a:rPr lang="mt-MT" sz="2800" dirty="0" smtClean="0"/>
              <a:t>efining </a:t>
            </a:r>
            <a:r>
              <a:rPr lang="en-US" sz="2800" dirty="0" smtClean="0"/>
              <a:t>its presentation.</a:t>
            </a:r>
            <a:endParaRPr lang="mt-MT" sz="2800" dirty="0" smtClean="0"/>
          </a:p>
        </p:txBody>
      </p:sp>
    </p:spTree>
    <p:extLst>
      <p:ext uri="{BB962C8B-B14F-4D97-AF65-F5344CB8AC3E}">
        <p14:creationId xmlns="" xmlns:p14="http://schemas.microsoft.com/office/powerpoint/2010/main" val="1240548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522514"/>
            <a:ext cx="5697171" cy="1606546"/>
          </a:xfrm>
        </p:spPr>
        <p:txBody>
          <a:bodyPr>
            <a:normAutofit fontScale="90000"/>
          </a:bodyPr>
          <a:lstStyle/>
          <a:p>
            <a:r>
              <a:rPr lang="mt-MT" dirty="0" smtClean="0"/>
              <a:t>      		Importance of 		    Semantic HTML</a:t>
            </a:r>
            <a:endParaRPr lang="en-US" dirty="0"/>
          </a:p>
        </p:txBody>
      </p:sp>
      <p:sp>
        <p:nvSpPr>
          <p:cNvPr id="3" name="Content Placeholder 2"/>
          <p:cNvSpPr>
            <a:spLocks noGrp="1"/>
          </p:cNvSpPr>
          <p:nvPr>
            <p:ph idx="1"/>
          </p:nvPr>
        </p:nvSpPr>
        <p:spPr>
          <a:xfrm>
            <a:off x="209005" y="2400663"/>
            <a:ext cx="11921309" cy="4279900"/>
          </a:xfrm>
        </p:spPr>
        <p:txBody>
          <a:bodyPr>
            <a:normAutofit/>
          </a:bodyPr>
          <a:lstStyle/>
          <a:p>
            <a:r>
              <a:rPr lang="mt-MT" sz="2800" b="1" dirty="0" smtClean="0">
                <a:solidFill>
                  <a:schemeClr val="accent2"/>
                </a:solidFill>
              </a:rPr>
              <a:t>Communication</a:t>
            </a:r>
            <a:r>
              <a:rPr lang="mt-MT" sz="2800" dirty="0" smtClean="0"/>
              <a:t>: </a:t>
            </a:r>
            <a:r>
              <a:rPr lang="en-US" sz="2800" dirty="0" smtClean="0"/>
              <a:t>Semantic html is an additional layer of communication</a:t>
            </a:r>
            <a:r>
              <a:rPr lang="mt-MT" sz="2800" dirty="0" smtClean="0"/>
              <a:t>. Specifically to machines such as </a:t>
            </a:r>
            <a:r>
              <a:rPr lang="en-US" sz="2800" dirty="0" smtClean="0"/>
              <a:t>feed readers and search engines. </a:t>
            </a:r>
            <a:r>
              <a:rPr lang="mt-MT" sz="2800" dirty="0" smtClean="0"/>
              <a:t>In return these </a:t>
            </a:r>
            <a:r>
              <a:rPr lang="en-US" sz="2800" dirty="0" smtClean="0"/>
              <a:t>machines translate the meaning </a:t>
            </a:r>
            <a:r>
              <a:rPr lang="mt-MT" sz="2800" dirty="0" smtClean="0"/>
              <a:t>for</a:t>
            </a:r>
            <a:r>
              <a:rPr lang="en-US" sz="2800" dirty="0" smtClean="0"/>
              <a:t> people.</a:t>
            </a:r>
            <a:endParaRPr lang="mt-MT" sz="2800" dirty="0" smtClean="0"/>
          </a:p>
          <a:p>
            <a:r>
              <a:rPr lang="mt-MT" sz="2800" b="1" dirty="0" smtClean="0">
                <a:solidFill>
                  <a:schemeClr val="accent2"/>
                </a:solidFill>
              </a:rPr>
              <a:t>Clean</a:t>
            </a:r>
            <a:r>
              <a:rPr lang="mt-MT" sz="2800" dirty="0" smtClean="0"/>
              <a:t>: </a:t>
            </a:r>
            <a:r>
              <a:rPr lang="en-US" sz="2800" dirty="0" smtClean="0"/>
              <a:t>It’s easier to read and edit, which saves time and money during maintenance.</a:t>
            </a:r>
            <a:endParaRPr lang="mt-MT" sz="2800" dirty="0" smtClean="0"/>
          </a:p>
          <a:p>
            <a:r>
              <a:rPr lang="en-US" sz="2800" b="1" dirty="0" smtClean="0">
                <a:solidFill>
                  <a:schemeClr val="accent2"/>
                </a:solidFill>
              </a:rPr>
              <a:t>More accessible</a:t>
            </a:r>
            <a:r>
              <a:rPr lang="mt-MT" sz="2800" dirty="0" smtClean="0"/>
              <a:t>:</a:t>
            </a:r>
            <a:r>
              <a:rPr lang="en-US" sz="2800" dirty="0" smtClean="0"/>
              <a:t> It can be better understood by a variety of devices. </a:t>
            </a:r>
            <a:endParaRPr lang="mt-MT" sz="2800" dirty="0" smtClean="0"/>
          </a:p>
          <a:p>
            <a:r>
              <a:rPr lang="en-US" sz="2800" b="1" dirty="0" smtClean="0">
                <a:solidFill>
                  <a:schemeClr val="accent2"/>
                </a:solidFill>
              </a:rPr>
              <a:t>Search engine friendly</a:t>
            </a:r>
            <a:r>
              <a:rPr lang="en-US" sz="2800" dirty="0" smtClean="0">
                <a:solidFill>
                  <a:schemeClr val="accent2"/>
                </a:solidFill>
              </a:rPr>
              <a:t> </a:t>
            </a:r>
            <a:endParaRPr lang="mt-MT" sz="2800" dirty="0" smtClean="0">
              <a:solidFill>
                <a:schemeClr val="accent2"/>
              </a:solidFill>
            </a:endParaRPr>
          </a:p>
        </p:txBody>
      </p:sp>
    </p:spTree>
    <p:extLst>
      <p:ext uri="{BB962C8B-B14F-4D97-AF65-F5344CB8AC3E}">
        <p14:creationId xmlns="" xmlns:p14="http://schemas.microsoft.com/office/powerpoint/2010/main" val="1240548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653143"/>
            <a:ext cx="5697171" cy="1475917"/>
          </a:xfrm>
        </p:spPr>
        <p:txBody>
          <a:bodyPr>
            <a:normAutofit fontScale="90000"/>
          </a:bodyPr>
          <a:lstStyle/>
          <a:p>
            <a:r>
              <a:rPr lang="mt-MT" dirty="0" smtClean="0"/>
              <a:t>      		HTML5 Layout 			  Container</a:t>
            </a:r>
            <a:endParaRPr lang="en-US" dirty="0"/>
          </a:p>
        </p:txBody>
      </p:sp>
      <p:sp>
        <p:nvSpPr>
          <p:cNvPr id="3" name="Content Placeholder 2"/>
          <p:cNvSpPr>
            <a:spLocks noGrp="1"/>
          </p:cNvSpPr>
          <p:nvPr>
            <p:ph idx="1"/>
          </p:nvPr>
        </p:nvSpPr>
        <p:spPr>
          <a:xfrm>
            <a:off x="426359" y="2551974"/>
            <a:ext cx="5647871" cy="4279900"/>
          </a:xfrm>
        </p:spPr>
        <p:txBody>
          <a:bodyPr>
            <a:normAutofit/>
          </a:bodyPr>
          <a:lstStyle/>
          <a:p>
            <a:r>
              <a:rPr lang="en-US" sz="2800" dirty="0" smtClean="0"/>
              <a:t>A layout container lays out its children in a way that is flexible and reusable.</a:t>
            </a:r>
            <a:endParaRPr lang="mt-MT" sz="2800" dirty="0" smtClean="0"/>
          </a:p>
          <a:p>
            <a:r>
              <a:rPr lang="mt-MT" sz="2800" dirty="0" smtClean="0"/>
              <a:t>It </a:t>
            </a:r>
            <a:r>
              <a:rPr lang="en-US" sz="2800" dirty="0" smtClean="0"/>
              <a:t>uses elements that are meaningful to both the developer and the browser</a:t>
            </a:r>
            <a:r>
              <a:rPr lang="mt-MT" sz="2800" dirty="0" smtClean="0"/>
              <a:t>.</a:t>
            </a:r>
          </a:p>
        </p:txBody>
      </p:sp>
      <p:pic>
        <p:nvPicPr>
          <p:cNvPr id="1026" name="Picture 2"/>
          <p:cNvPicPr>
            <a:picLocks noChangeAspect="1" noChangeArrowheads="1"/>
          </p:cNvPicPr>
          <p:nvPr/>
        </p:nvPicPr>
        <p:blipFill>
          <a:blip r:embed="rId2" cstate="print"/>
          <a:srcRect/>
          <a:stretch>
            <a:fillRect/>
          </a:stretch>
        </p:blipFill>
        <p:spPr bwMode="auto">
          <a:xfrm>
            <a:off x="6131516" y="2283959"/>
            <a:ext cx="5429113" cy="4268692"/>
          </a:xfrm>
          <a:prstGeom prst="rect">
            <a:avLst/>
          </a:prstGeom>
          <a:noFill/>
          <a:ln w="9525">
            <a:noFill/>
            <a:miter lim="800000"/>
            <a:headEnd/>
            <a:tailEnd/>
          </a:ln>
        </p:spPr>
      </p:pic>
    </p:spTree>
    <p:extLst>
      <p:ext uri="{BB962C8B-B14F-4D97-AF65-F5344CB8AC3E}">
        <p14:creationId xmlns="" xmlns:p14="http://schemas.microsoft.com/office/powerpoint/2010/main" val="1240548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653143"/>
            <a:ext cx="5697171" cy="1475917"/>
          </a:xfrm>
        </p:spPr>
        <p:txBody>
          <a:bodyPr>
            <a:normAutofit/>
          </a:bodyPr>
          <a:lstStyle/>
          <a:p>
            <a:r>
              <a:rPr lang="mt-MT" dirty="0" smtClean="0"/>
              <a:t>HTML5 Layout Container: Elements</a:t>
            </a:r>
            <a:endParaRPr lang="en-US" dirty="0"/>
          </a:p>
        </p:txBody>
      </p:sp>
      <p:sp>
        <p:nvSpPr>
          <p:cNvPr id="3" name="Content Placeholder 2"/>
          <p:cNvSpPr>
            <a:spLocks noGrp="1"/>
          </p:cNvSpPr>
          <p:nvPr>
            <p:ph idx="1"/>
          </p:nvPr>
        </p:nvSpPr>
        <p:spPr>
          <a:xfrm>
            <a:off x="209005" y="2233749"/>
            <a:ext cx="11560629" cy="4446814"/>
          </a:xfrm>
        </p:spPr>
        <p:txBody>
          <a:bodyPr>
            <a:normAutofit/>
          </a:bodyPr>
          <a:lstStyle/>
          <a:p>
            <a:r>
              <a:rPr lang="mt-MT" sz="2800" i="1" dirty="0" smtClean="0"/>
              <a:t>&lt;header&gt; </a:t>
            </a:r>
            <a:r>
              <a:rPr lang="en-US" sz="2800" dirty="0" smtClean="0"/>
              <a:t>Defines a section that provides a header. You can use t</a:t>
            </a:r>
            <a:r>
              <a:rPr lang="mt-MT" sz="2800" dirty="0" smtClean="0"/>
              <a:t>his </a:t>
            </a:r>
            <a:r>
              <a:rPr lang="en-US" sz="2800" dirty="0" smtClean="0"/>
              <a:t>element at the top of your HTML document as a page header. </a:t>
            </a:r>
            <a:endParaRPr lang="mt-MT" sz="2800" dirty="0" smtClean="0"/>
          </a:p>
          <a:p>
            <a:endParaRPr lang="mt-MT" sz="2800" dirty="0" smtClean="0"/>
          </a:p>
          <a:p>
            <a:r>
              <a:rPr lang="mt-MT" sz="2800" i="1" dirty="0" smtClean="0"/>
              <a:t>&lt;footer&gt; </a:t>
            </a:r>
            <a:r>
              <a:rPr lang="en-US" sz="2800" dirty="0" smtClean="0"/>
              <a:t>Defines a section that provides a footer. You can use t</a:t>
            </a:r>
            <a:r>
              <a:rPr lang="mt-MT" sz="2800" dirty="0" smtClean="0"/>
              <a:t>his </a:t>
            </a:r>
            <a:r>
              <a:rPr lang="en-US" sz="2800" dirty="0" smtClean="0"/>
              <a:t>element at the bottom of your HTML document as a page footer.</a:t>
            </a:r>
            <a:endParaRPr lang="mt-MT" sz="2800" dirty="0" smtClean="0"/>
          </a:p>
          <a:p>
            <a:endParaRPr lang="mt-MT" sz="2800" dirty="0" smtClean="0"/>
          </a:p>
          <a:p>
            <a:r>
              <a:rPr lang="mt-MT" sz="2800" i="1" dirty="0" smtClean="0"/>
              <a:t>&lt;nav&gt; </a:t>
            </a:r>
            <a:r>
              <a:rPr lang="en-US" sz="2800" dirty="0" smtClean="0"/>
              <a:t>Defines a section that houses a block of major navigational links.</a:t>
            </a:r>
            <a:endParaRPr lang="mt-MT" sz="2800" dirty="0" smtClean="0"/>
          </a:p>
          <a:p>
            <a:endParaRPr lang="mt-MT" sz="2800" i="1" dirty="0" smtClean="0"/>
          </a:p>
        </p:txBody>
      </p:sp>
    </p:spTree>
    <p:extLst>
      <p:ext uri="{BB962C8B-B14F-4D97-AF65-F5344CB8AC3E}">
        <p14:creationId xmlns="" xmlns:p14="http://schemas.microsoft.com/office/powerpoint/2010/main" val="1240548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653143"/>
            <a:ext cx="5697171" cy="1475917"/>
          </a:xfrm>
        </p:spPr>
        <p:txBody>
          <a:bodyPr>
            <a:normAutofit/>
          </a:bodyPr>
          <a:lstStyle/>
          <a:p>
            <a:r>
              <a:rPr lang="mt-MT" dirty="0" smtClean="0"/>
              <a:t>HTML5 Layout Container: Elements</a:t>
            </a:r>
            <a:endParaRPr lang="en-US" dirty="0"/>
          </a:p>
        </p:txBody>
      </p:sp>
      <p:sp>
        <p:nvSpPr>
          <p:cNvPr id="3" name="Content Placeholder 2"/>
          <p:cNvSpPr>
            <a:spLocks noGrp="1"/>
          </p:cNvSpPr>
          <p:nvPr>
            <p:ph idx="1"/>
          </p:nvPr>
        </p:nvSpPr>
        <p:spPr>
          <a:xfrm>
            <a:off x="209005" y="2233749"/>
            <a:ext cx="11560629" cy="4446814"/>
          </a:xfrm>
        </p:spPr>
        <p:txBody>
          <a:bodyPr>
            <a:normAutofit fontScale="92500" lnSpcReduction="10000"/>
          </a:bodyPr>
          <a:lstStyle/>
          <a:p>
            <a:r>
              <a:rPr lang="mt-MT" sz="2800" i="1" dirty="0" smtClean="0"/>
              <a:t>&lt;aside&gt; </a:t>
            </a:r>
            <a:r>
              <a:rPr lang="en-US" sz="2800" dirty="0" smtClean="0"/>
              <a:t>Defines a section of content that is separate from the content the </a:t>
            </a:r>
            <a:r>
              <a:rPr lang="mt-MT" sz="2800" i="1" dirty="0" smtClean="0"/>
              <a:t>&lt;aside&gt; </a:t>
            </a:r>
            <a:r>
              <a:rPr lang="en-US" sz="2800" dirty="0" smtClean="0"/>
              <a:t>element is in. This is typically used for sidebars.</a:t>
            </a:r>
            <a:r>
              <a:rPr lang="mt-MT" sz="2800" dirty="0" smtClean="0"/>
              <a:t> </a:t>
            </a:r>
          </a:p>
          <a:p>
            <a:pPr lvl="1"/>
            <a:r>
              <a:rPr lang="mt-MT" sz="2600" dirty="0" smtClean="0"/>
              <a:t>This has the role attribute where you specify what the content is e.g. application, banner, navigation links.</a:t>
            </a:r>
          </a:p>
          <a:p>
            <a:endParaRPr lang="mt-MT" sz="2800" dirty="0" smtClean="0"/>
          </a:p>
          <a:p>
            <a:r>
              <a:rPr lang="mt-MT" sz="2800" i="1" dirty="0" smtClean="0"/>
              <a:t>&lt;section&gt; </a:t>
            </a:r>
            <a:r>
              <a:rPr lang="en-US" sz="2800" dirty="0" smtClean="0"/>
              <a:t>Part of the whole that is typically named with an</a:t>
            </a:r>
            <a:r>
              <a:rPr lang="mt-MT" sz="2800" dirty="0" smtClean="0"/>
              <a:t> </a:t>
            </a:r>
            <a:r>
              <a:rPr lang="mt-MT" sz="2800" i="1" dirty="0" smtClean="0"/>
              <a:t>&lt;h1&gt; </a:t>
            </a:r>
            <a:r>
              <a:rPr lang="mt-MT" sz="2800" dirty="0" smtClean="0"/>
              <a:t>to </a:t>
            </a:r>
            <a:r>
              <a:rPr lang="mt-MT" sz="2800" i="1" dirty="0" smtClean="0"/>
              <a:t>&lt;h6&gt;</a:t>
            </a:r>
            <a:r>
              <a:rPr lang="en-US" sz="2800" dirty="0" smtClean="0"/>
              <a:t> </a:t>
            </a:r>
            <a:r>
              <a:rPr lang="mt-MT" sz="2800" dirty="0" smtClean="0"/>
              <a:t>element</a:t>
            </a:r>
            <a:r>
              <a:rPr lang="en-US" sz="2800" b="1" dirty="0" smtClean="0"/>
              <a:t>.</a:t>
            </a:r>
            <a:endParaRPr lang="mt-MT" sz="2800" b="1" dirty="0" smtClean="0"/>
          </a:p>
          <a:p>
            <a:endParaRPr lang="mt-MT" sz="2800" b="1" dirty="0" smtClean="0"/>
          </a:p>
          <a:p>
            <a:r>
              <a:rPr lang="mt-MT" sz="2800" i="1" dirty="0" smtClean="0"/>
              <a:t>&lt;article&gt; </a:t>
            </a:r>
            <a:r>
              <a:rPr lang="en-US" sz="2800" dirty="0" smtClean="0"/>
              <a:t>A unit of content that can stand on its own and can be copied to other locations. A blog post is a good example of an article.</a:t>
            </a:r>
            <a:r>
              <a:rPr lang="en-US" sz="2800" b="1" dirty="0" smtClean="0"/>
              <a:t> </a:t>
            </a:r>
            <a:endParaRPr lang="mt-MT" sz="2800" b="1" dirty="0" smtClean="0"/>
          </a:p>
          <a:p>
            <a:endParaRPr lang="mt-MT" sz="2800" i="1" dirty="0" smtClean="0"/>
          </a:p>
        </p:txBody>
      </p:sp>
    </p:spTree>
    <p:extLst>
      <p:ext uri="{BB962C8B-B14F-4D97-AF65-F5344CB8AC3E}">
        <p14:creationId xmlns="" xmlns:p14="http://schemas.microsoft.com/office/powerpoint/2010/main" val="1240548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836023"/>
            <a:ext cx="5697171" cy="1293038"/>
          </a:xfrm>
        </p:spPr>
        <p:txBody>
          <a:bodyPr>
            <a:normAutofit fontScale="90000"/>
          </a:bodyPr>
          <a:lstStyle/>
          <a:p>
            <a:r>
              <a:rPr lang="mt-MT" dirty="0" smtClean="0"/>
              <a:t>		  CSS &amp; HTML </a:t>
            </a:r>
            <a:br>
              <a:rPr lang="mt-MT" dirty="0" smtClean="0"/>
            </a:br>
            <a:r>
              <a:rPr lang="mt-MT" dirty="0" smtClean="0"/>
              <a:t>			     Practice</a:t>
            </a:r>
            <a:br>
              <a:rPr lang="mt-MT" dirty="0" smtClean="0"/>
            </a:br>
            <a:r>
              <a:rPr lang="mt-MT" dirty="0" smtClean="0"/>
              <a:t>			</a:t>
            </a:r>
            <a:endParaRPr lang="en-US" dirty="0"/>
          </a:p>
        </p:txBody>
      </p:sp>
      <p:sp>
        <p:nvSpPr>
          <p:cNvPr id="3" name="Content Placeholder 2"/>
          <p:cNvSpPr>
            <a:spLocks noGrp="1"/>
          </p:cNvSpPr>
          <p:nvPr>
            <p:ph idx="1"/>
          </p:nvPr>
        </p:nvSpPr>
        <p:spPr>
          <a:xfrm>
            <a:off x="274320" y="2246811"/>
            <a:ext cx="11704319" cy="4428310"/>
          </a:xfrm>
        </p:spPr>
        <p:txBody>
          <a:bodyPr>
            <a:normAutofit/>
          </a:bodyPr>
          <a:lstStyle/>
          <a:p>
            <a:pPr marL="0" indent="0" algn="ctr">
              <a:buNone/>
              <a:defRPr/>
            </a:pPr>
            <a:r>
              <a:rPr lang="mt-MT" sz="2800" dirty="0" smtClean="0"/>
              <a:t> </a:t>
            </a:r>
          </a:p>
          <a:p>
            <a:pPr marL="0" indent="0" algn="ctr">
              <a:buNone/>
              <a:defRPr/>
            </a:pPr>
            <a:r>
              <a:rPr lang="mt-MT" sz="2800" dirty="0" smtClean="0"/>
              <a:t>Access Moodle and work out questions 1 </a:t>
            </a:r>
            <a:r>
              <a:rPr lang="mt-MT" sz="2800" dirty="0" smtClean="0"/>
              <a:t>and 2</a:t>
            </a:r>
            <a:r>
              <a:rPr lang="mt-MT" sz="2800" dirty="0" smtClean="0"/>
              <a:t> </a:t>
            </a:r>
            <a:r>
              <a:rPr lang="mt-MT" sz="2800" dirty="0" smtClean="0"/>
              <a:t>of </a:t>
            </a:r>
            <a:r>
              <a:rPr lang="mt-MT" sz="2800" b="1" dirty="0" smtClean="0"/>
              <a:t>Worksheet 2</a:t>
            </a:r>
            <a:endParaRPr lang="en-US" sz="2800" b="1" dirty="0"/>
          </a:p>
        </p:txBody>
      </p:sp>
      <p:pic>
        <p:nvPicPr>
          <p:cNvPr id="4" name="Picture 4" descr="https://tracker.moodle.org/secure/attachment/29098/logo-trans-4045x1000.png"/>
          <p:cNvPicPr>
            <a:picLocks noChangeAspect="1" noChangeArrowheads="1"/>
          </p:cNvPicPr>
          <p:nvPr/>
        </p:nvPicPr>
        <p:blipFill>
          <a:blip r:embed="rId2" cstate="print"/>
          <a:srcRect/>
          <a:stretch>
            <a:fillRect/>
          </a:stretch>
        </p:blipFill>
        <p:spPr bwMode="auto">
          <a:xfrm>
            <a:off x="3143795" y="4046869"/>
            <a:ext cx="6756400" cy="1670309"/>
          </a:xfrm>
          <a:prstGeom prst="rect">
            <a:avLst/>
          </a:prstGeom>
          <a:noFill/>
        </p:spPr>
      </p:pic>
      <p:pic>
        <p:nvPicPr>
          <p:cNvPr id="5" name="Picture 2" descr="http://rs577.pbsrc.com/albums/ss215/csnszhb/programmer.gif~c200"/>
          <p:cNvPicPr>
            <a:picLocks noChangeAspect="1" noChangeArrowheads="1" noCrop="1"/>
          </p:cNvPicPr>
          <p:nvPr/>
        </p:nvPicPr>
        <p:blipFill>
          <a:blip r:embed="rId3" cstate="print"/>
          <a:srcRect/>
          <a:stretch>
            <a:fillRect/>
          </a:stretch>
        </p:blipFill>
        <p:spPr bwMode="auto">
          <a:xfrm>
            <a:off x="609601" y="291738"/>
            <a:ext cx="1905000" cy="1905000"/>
          </a:xfrm>
          <a:prstGeom prst="rect">
            <a:avLst/>
          </a:prstGeom>
          <a:noFill/>
        </p:spPr>
      </p:pic>
    </p:spTree>
    <p:extLst>
      <p:ext uri="{BB962C8B-B14F-4D97-AF65-F5344CB8AC3E}">
        <p14:creationId xmlns="" xmlns:p14="http://schemas.microsoft.com/office/powerpoint/2010/main" val="1240548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1282700"/>
            <a:ext cx="5697171" cy="846360"/>
          </a:xfrm>
        </p:spPr>
        <p:txBody>
          <a:bodyPr>
            <a:normAutofit/>
          </a:bodyPr>
          <a:lstStyle/>
          <a:p>
            <a:r>
              <a:rPr lang="en-US" dirty="0" smtClean="0"/>
              <a:t>		</a:t>
            </a:r>
            <a:r>
              <a:rPr lang="mt-MT" dirty="0" smtClean="0"/>
              <a:t>HTML Tables</a:t>
            </a:r>
            <a:endParaRPr lang="en-US" dirty="0"/>
          </a:p>
        </p:txBody>
      </p:sp>
      <p:sp>
        <p:nvSpPr>
          <p:cNvPr id="3" name="Content Placeholder 2"/>
          <p:cNvSpPr>
            <a:spLocks noGrp="1"/>
          </p:cNvSpPr>
          <p:nvPr>
            <p:ph idx="1"/>
          </p:nvPr>
        </p:nvSpPr>
        <p:spPr>
          <a:xfrm>
            <a:off x="209005" y="2233749"/>
            <a:ext cx="11560629" cy="4446814"/>
          </a:xfrm>
        </p:spPr>
        <p:txBody>
          <a:bodyPr>
            <a:normAutofit lnSpcReduction="10000"/>
          </a:bodyPr>
          <a:lstStyle/>
          <a:p>
            <a:r>
              <a:rPr lang="en-US" sz="2800" dirty="0" smtClean="0"/>
              <a:t>Tables </a:t>
            </a:r>
            <a:r>
              <a:rPr lang="en-US" sz="2800" dirty="0" smtClean="0"/>
              <a:t>lay </a:t>
            </a:r>
            <a:r>
              <a:rPr lang="en-US" sz="2800" dirty="0" smtClean="0"/>
              <a:t>out data in your HTML document in </a:t>
            </a:r>
            <a:r>
              <a:rPr lang="en-US" sz="2800" b="1" dirty="0" smtClean="0">
                <a:solidFill>
                  <a:schemeClr val="accent2"/>
                </a:solidFill>
              </a:rPr>
              <a:t>rows</a:t>
            </a:r>
            <a:r>
              <a:rPr lang="en-US" sz="2800" dirty="0" smtClean="0"/>
              <a:t> and </a:t>
            </a:r>
            <a:r>
              <a:rPr lang="en-US" sz="2800" b="1" dirty="0" smtClean="0">
                <a:solidFill>
                  <a:schemeClr val="accent2"/>
                </a:solidFill>
              </a:rPr>
              <a:t>columns</a:t>
            </a:r>
            <a:endParaRPr lang="mt-MT" sz="2800" b="1" dirty="0" smtClean="0">
              <a:solidFill>
                <a:schemeClr val="accent2"/>
              </a:solidFill>
            </a:endParaRPr>
          </a:p>
          <a:p>
            <a:r>
              <a:rPr lang="en-US" sz="2800" dirty="0" smtClean="0"/>
              <a:t>A </a:t>
            </a:r>
            <a:r>
              <a:rPr lang="en-US" sz="2800" dirty="0" smtClean="0"/>
              <a:t>table displays a two-dimensional grid of </a:t>
            </a:r>
            <a:r>
              <a:rPr lang="en-US" sz="2800" dirty="0" smtClean="0"/>
              <a:t>data</a:t>
            </a:r>
            <a:endParaRPr lang="mt-MT" sz="2800" dirty="0" smtClean="0"/>
          </a:p>
          <a:p>
            <a:r>
              <a:rPr lang="mt-MT" sz="2800" dirty="0" smtClean="0"/>
              <a:t>A </a:t>
            </a:r>
            <a:r>
              <a:rPr lang="en-US" sz="2800" dirty="0" smtClean="0"/>
              <a:t>basic </a:t>
            </a:r>
            <a:r>
              <a:rPr lang="en-US" sz="2800" dirty="0" smtClean="0"/>
              <a:t>table </a:t>
            </a:r>
            <a:r>
              <a:rPr lang="mt-MT" sz="2800" dirty="0" smtClean="0"/>
              <a:t>can be created </a:t>
            </a:r>
            <a:r>
              <a:rPr lang="en-US" sz="2800" dirty="0" smtClean="0"/>
              <a:t>by </a:t>
            </a:r>
            <a:r>
              <a:rPr lang="en-US" sz="2800" dirty="0" smtClean="0"/>
              <a:t>using the </a:t>
            </a:r>
            <a:r>
              <a:rPr lang="mt-MT" sz="2800" i="1" dirty="0" smtClean="0"/>
              <a:t>&lt;table&gt; </a:t>
            </a:r>
            <a:r>
              <a:rPr lang="en-US" sz="2800" dirty="0" smtClean="0"/>
              <a:t>element </a:t>
            </a:r>
            <a:r>
              <a:rPr lang="en-US" sz="2800" dirty="0" smtClean="0"/>
              <a:t>to denote the </a:t>
            </a:r>
            <a:r>
              <a:rPr lang="en-US" sz="2800" dirty="0" smtClean="0"/>
              <a:t>table</a:t>
            </a:r>
            <a:endParaRPr lang="mt-MT" sz="2800" dirty="0" smtClean="0"/>
          </a:p>
          <a:p>
            <a:r>
              <a:rPr lang="en-US" sz="2800" dirty="0" smtClean="0"/>
              <a:t>Inside </a:t>
            </a:r>
            <a:r>
              <a:rPr lang="en-US" sz="2800" dirty="0" smtClean="0"/>
              <a:t>the</a:t>
            </a:r>
            <a:r>
              <a:rPr lang="mt-MT" sz="2800" dirty="0" smtClean="0"/>
              <a:t> </a:t>
            </a:r>
            <a:r>
              <a:rPr lang="mt-MT" sz="2800" i="1" dirty="0" smtClean="0"/>
              <a:t>&lt;table&gt;</a:t>
            </a:r>
            <a:r>
              <a:rPr lang="en-US" sz="2800" dirty="0" smtClean="0"/>
              <a:t> </a:t>
            </a:r>
            <a:r>
              <a:rPr lang="en-US" sz="2800" dirty="0" smtClean="0"/>
              <a:t>element, </a:t>
            </a:r>
            <a:r>
              <a:rPr lang="en-US" sz="2800" dirty="0" smtClean="0"/>
              <a:t>a</a:t>
            </a:r>
            <a:r>
              <a:rPr lang="mt-MT" sz="2800" dirty="0" smtClean="0"/>
              <a:t> </a:t>
            </a:r>
            <a:r>
              <a:rPr lang="mt-MT" sz="2800" i="1" dirty="0" smtClean="0"/>
              <a:t>&lt;tr&gt;</a:t>
            </a:r>
            <a:r>
              <a:rPr lang="en-US" sz="2800" dirty="0" smtClean="0"/>
              <a:t> </a:t>
            </a:r>
            <a:r>
              <a:rPr lang="en-US" sz="2800" dirty="0" smtClean="0"/>
              <a:t>element </a:t>
            </a:r>
            <a:r>
              <a:rPr lang="mt-MT" sz="2800" dirty="0" smtClean="0"/>
              <a:t>is added to add a new </a:t>
            </a:r>
            <a:r>
              <a:rPr lang="en-US" sz="2800" b="1" dirty="0" smtClean="0">
                <a:solidFill>
                  <a:schemeClr val="accent2"/>
                </a:solidFill>
              </a:rPr>
              <a:t>row </a:t>
            </a:r>
            <a:endParaRPr lang="mt-MT" sz="2800" b="1" dirty="0" smtClean="0">
              <a:solidFill>
                <a:schemeClr val="accent2"/>
              </a:solidFill>
            </a:endParaRPr>
          </a:p>
          <a:p>
            <a:r>
              <a:rPr lang="en-US" sz="2800" dirty="0" smtClean="0"/>
              <a:t>Inside </a:t>
            </a:r>
            <a:r>
              <a:rPr lang="en-US" sz="2800" dirty="0" smtClean="0"/>
              <a:t>each </a:t>
            </a:r>
            <a:r>
              <a:rPr lang="mt-MT" sz="2800" i="1" dirty="0" smtClean="0"/>
              <a:t>&lt;tr&gt;</a:t>
            </a:r>
            <a:r>
              <a:rPr lang="mt-MT" sz="2800" dirty="0" smtClean="0"/>
              <a:t> </a:t>
            </a:r>
            <a:r>
              <a:rPr lang="en-US" sz="2800" dirty="0" smtClean="0"/>
              <a:t>element</a:t>
            </a:r>
            <a:r>
              <a:rPr lang="en-US" sz="2800" dirty="0" smtClean="0"/>
              <a:t>, </a:t>
            </a:r>
            <a:r>
              <a:rPr lang="en-US" sz="2800" dirty="0" smtClean="0"/>
              <a:t>a </a:t>
            </a:r>
            <a:r>
              <a:rPr lang="mt-MT" sz="2800" i="1" dirty="0" smtClean="0"/>
              <a:t>&lt;td&gt; </a:t>
            </a:r>
            <a:r>
              <a:rPr lang="en-US" sz="2800" dirty="0" smtClean="0"/>
              <a:t>element</a:t>
            </a:r>
            <a:r>
              <a:rPr lang="mt-MT" sz="2800" dirty="0" smtClean="0"/>
              <a:t> is added to add a new</a:t>
            </a:r>
            <a:r>
              <a:rPr lang="en-US" sz="2800" dirty="0" smtClean="0"/>
              <a:t> </a:t>
            </a:r>
            <a:r>
              <a:rPr lang="en-US" sz="2800" b="1" dirty="0" smtClean="0">
                <a:solidFill>
                  <a:schemeClr val="accent2"/>
                </a:solidFill>
              </a:rPr>
              <a:t>cell</a:t>
            </a:r>
            <a:endParaRPr lang="mt-MT" sz="2800" b="1" dirty="0" smtClean="0">
              <a:solidFill>
                <a:schemeClr val="accent2"/>
              </a:solidFill>
            </a:endParaRPr>
          </a:p>
          <a:p>
            <a:r>
              <a:rPr lang="mt-MT" sz="2800" dirty="0" smtClean="0"/>
              <a:t>The </a:t>
            </a:r>
            <a:r>
              <a:rPr lang="mt-MT" sz="2800" i="1" dirty="0" smtClean="0"/>
              <a:t>&lt;th&gt;</a:t>
            </a:r>
            <a:r>
              <a:rPr lang="en-US" sz="2800" dirty="0" smtClean="0"/>
              <a:t> </a:t>
            </a:r>
            <a:r>
              <a:rPr lang="en-US" sz="2800" dirty="0" smtClean="0"/>
              <a:t>element </a:t>
            </a:r>
            <a:r>
              <a:rPr lang="mt-MT" sz="2800" dirty="0" smtClean="0"/>
              <a:t>is used </a:t>
            </a:r>
            <a:r>
              <a:rPr lang="en-US" sz="2800" dirty="0" smtClean="0"/>
              <a:t>instead </a:t>
            </a:r>
            <a:r>
              <a:rPr lang="en-US" sz="2800" dirty="0" smtClean="0"/>
              <a:t>of the </a:t>
            </a:r>
            <a:r>
              <a:rPr lang="mt-MT" sz="2800" i="1" dirty="0" smtClean="0"/>
              <a:t>&lt;td&gt; </a:t>
            </a:r>
            <a:r>
              <a:rPr lang="en-US" sz="2800" dirty="0" smtClean="0"/>
              <a:t>element </a:t>
            </a:r>
            <a:r>
              <a:rPr lang="en-US" sz="2800" dirty="0" smtClean="0"/>
              <a:t>to display a </a:t>
            </a:r>
            <a:r>
              <a:rPr lang="en-US" sz="2800" b="1" dirty="0" smtClean="0">
                <a:solidFill>
                  <a:schemeClr val="accent2"/>
                </a:solidFill>
              </a:rPr>
              <a:t>header</a:t>
            </a:r>
            <a:endParaRPr lang="mt-MT" sz="2800" b="1" dirty="0" smtClean="0">
              <a:solidFill>
                <a:schemeClr val="accent2"/>
              </a:solidFill>
            </a:endParaRPr>
          </a:p>
          <a:p>
            <a:r>
              <a:rPr lang="en-US" sz="2800" dirty="0" smtClean="0"/>
              <a:t>The </a:t>
            </a:r>
            <a:r>
              <a:rPr lang="en-US" sz="2800" dirty="0" smtClean="0"/>
              <a:t>header can be horizontal or </a:t>
            </a:r>
            <a:r>
              <a:rPr lang="en-US" sz="2800" dirty="0" smtClean="0"/>
              <a:t>vertical</a:t>
            </a:r>
            <a:endParaRPr lang="mt-MT" sz="2800" dirty="0" smtClean="0"/>
          </a:p>
        </p:txBody>
      </p:sp>
    </p:spTree>
    <p:extLst>
      <p:ext uri="{BB962C8B-B14F-4D97-AF65-F5344CB8AC3E}">
        <p14:creationId xmlns="" xmlns:p14="http://schemas.microsoft.com/office/powerpoint/2010/main" val="37736797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1282700"/>
            <a:ext cx="5697171" cy="846360"/>
          </a:xfrm>
        </p:spPr>
        <p:txBody>
          <a:bodyPr>
            <a:normAutofit/>
          </a:bodyPr>
          <a:lstStyle/>
          <a:p>
            <a:r>
              <a:rPr lang="en-US" dirty="0" smtClean="0"/>
              <a:t>		</a:t>
            </a:r>
            <a:r>
              <a:rPr lang="mt-MT" dirty="0" smtClean="0"/>
              <a:t>HTML </a:t>
            </a:r>
            <a:r>
              <a:rPr lang="mt-MT" dirty="0" smtClean="0"/>
              <a:t>Tables</a:t>
            </a:r>
            <a:endParaRPr lang="en-US" dirty="0"/>
          </a:p>
        </p:txBody>
      </p:sp>
      <p:sp>
        <p:nvSpPr>
          <p:cNvPr id="3" name="Content Placeholder 2"/>
          <p:cNvSpPr>
            <a:spLocks noGrp="1"/>
          </p:cNvSpPr>
          <p:nvPr>
            <p:ph idx="1"/>
          </p:nvPr>
        </p:nvSpPr>
        <p:spPr>
          <a:xfrm>
            <a:off x="209005" y="2233749"/>
            <a:ext cx="11560629" cy="4446814"/>
          </a:xfrm>
        </p:spPr>
        <p:txBody>
          <a:bodyPr>
            <a:normAutofit/>
          </a:bodyPr>
          <a:lstStyle/>
          <a:p>
            <a:r>
              <a:rPr lang="mt-MT" sz="2800" dirty="0" smtClean="0"/>
              <a:t>The web browser automatically generates a </a:t>
            </a:r>
            <a:r>
              <a:rPr lang="mt-MT" sz="2800" i="1" dirty="0" smtClean="0"/>
              <a:t>&lt;tbody&gt; </a:t>
            </a:r>
            <a:r>
              <a:rPr lang="mt-MT" sz="2800" dirty="0" smtClean="0"/>
              <a:t>element</a:t>
            </a:r>
          </a:p>
          <a:p>
            <a:endParaRPr lang="mt-MT" sz="2800" dirty="0" smtClean="0"/>
          </a:p>
          <a:p>
            <a:r>
              <a:rPr lang="mt-MT" sz="2800" dirty="0" smtClean="0"/>
              <a:t>This can cause issues when styling. Therefore, it is best to use the </a:t>
            </a:r>
            <a:r>
              <a:rPr lang="mt-MT" sz="2800" i="1" dirty="0" smtClean="0"/>
              <a:t>&lt;tbody&gt; </a:t>
            </a:r>
            <a:r>
              <a:rPr lang="mt-MT" sz="2800" dirty="0" smtClean="0"/>
              <a:t>element yourself instead of letting the browser generating it for you</a:t>
            </a:r>
          </a:p>
          <a:p>
            <a:endParaRPr lang="mt-MT" sz="2800" dirty="0" smtClean="0"/>
          </a:p>
          <a:p>
            <a:r>
              <a:rPr lang="mt-MT" sz="2800" dirty="0" smtClean="0"/>
              <a:t>The </a:t>
            </a:r>
            <a:r>
              <a:rPr lang="mt-MT" sz="2800" i="1" dirty="0" smtClean="0"/>
              <a:t>&lt;thead&gt; </a:t>
            </a:r>
            <a:r>
              <a:rPr lang="mt-MT" sz="2800" dirty="0" smtClean="0"/>
              <a:t>and</a:t>
            </a:r>
            <a:r>
              <a:rPr lang="mt-MT" sz="2800" i="1" dirty="0" smtClean="0"/>
              <a:t> &lt;tfoot&gt; </a:t>
            </a:r>
            <a:r>
              <a:rPr lang="mt-MT" sz="2800" dirty="0" smtClean="0"/>
              <a:t>are also helpful table tags which allow for better organisation and styling</a:t>
            </a:r>
            <a:endParaRPr lang="mt-MT" sz="2800" i="1" dirty="0" smtClean="0"/>
          </a:p>
        </p:txBody>
      </p:sp>
    </p:spTree>
    <p:extLst>
      <p:ext uri="{BB962C8B-B14F-4D97-AF65-F5344CB8AC3E}">
        <p14:creationId xmlns="" xmlns:p14="http://schemas.microsoft.com/office/powerpoint/2010/main" val="3773679797"/>
      </p:ext>
    </p:extLst>
  </p:cSld>
  <p:clrMapOvr>
    <a:masterClrMapping/>
  </p:clrMapOvr>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7542</TotalTime>
  <Words>947</Words>
  <Application>Microsoft Office PowerPoint</Application>
  <PresentationFormat>Custom</PresentationFormat>
  <Paragraphs>105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Feathered</vt:lpstr>
      <vt:lpstr>Client Side Scripting</vt:lpstr>
      <vt:lpstr>         Semantic        Mark up</vt:lpstr>
      <vt:lpstr>        Importance of       Semantic HTML</vt:lpstr>
      <vt:lpstr>        HTML5 Layout      Container</vt:lpstr>
      <vt:lpstr>HTML5 Layout Container: Elements</vt:lpstr>
      <vt:lpstr>HTML5 Layout Container: Elements</vt:lpstr>
      <vt:lpstr>    CSS &amp; HTML          Practice    </vt:lpstr>
      <vt:lpstr>  HTML Tables</vt:lpstr>
      <vt:lpstr>  HTML Tables</vt:lpstr>
      <vt:lpstr>  HTML Tables     Misuse</vt:lpstr>
      <vt:lpstr>    CSS &amp; HTML          Practice    </vt:lpstr>
      <vt:lpstr>    Forms</vt:lpstr>
      <vt:lpstr>    Forms</vt:lpstr>
      <vt:lpstr>The &lt;input&gt; element</vt:lpstr>
      <vt:lpstr>The Form’s action Attribute</vt:lpstr>
      <vt:lpstr>  Forms Practice    </vt:lpstr>
      <vt:lpstr>      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Side Scripting</dc:title>
  <dc:creator>Diane Borg</dc:creator>
  <cp:lastModifiedBy>Diane</cp:lastModifiedBy>
  <cp:revision>35</cp:revision>
  <dcterms:created xsi:type="dcterms:W3CDTF">2017-02-02T11:10:39Z</dcterms:created>
  <dcterms:modified xsi:type="dcterms:W3CDTF">2017-02-10T10:22:20Z</dcterms:modified>
</cp:coreProperties>
</file>