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8"/>
  </p:notesMasterIdLst>
  <p:sldIdLst>
    <p:sldId id="256" r:id="rId2"/>
    <p:sldId id="268" r:id="rId3"/>
    <p:sldId id="290" r:id="rId4"/>
    <p:sldId id="277" r:id="rId5"/>
    <p:sldId id="278" r:id="rId6"/>
    <p:sldId id="279" r:id="rId7"/>
    <p:sldId id="293" r:id="rId8"/>
    <p:sldId id="280" r:id="rId9"/>
    <p:sldId id="294" r:id="rId10"/>
    <p:sldId id="295" r:id="rId11"/>
    <p:sldId id="281" r:id="rId12"/>
    <p:sldId id="296" r:id="rId13"/>
    <p:sldId id="297" r:id="rId14"/>
    <p:sldId id="291" r:id="rId15"/>
    <p:sldId id="282" r:id="rId16"/>
    <p:sldId id="284" r:id="rId17"/>
    <p:sldId id="283" r:id="rId18"/>
    <p:sldId id="286" r:id="rId19"/>
    <p:sldId id="287" r:id="rId20"/>
    <p:sldId id="288" r:id="rId21"/>
    <p:sldId id="289" r:id="rId22"/>
    <p:sldId id="298" r:id="rId23"/>
    <p:sldId id="299" r:id="rId24"/>
    <p:sldId id="292" r:id="rId25"/>
    <p:sldId id="276"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7634" autoAdjust="0"/>
  </p:normalViewPr>
  <p:slideViewPr>
    <p:cSldViewPr snapToGrid="0">
      <p:cViewPr varScale="1">
        <p:scale>
          <a:sx n="64" d="100"/>
          <a:sy n="64" d="100"/>
        </p:scale>
        <p:origin x="-24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E86F29-78F8-40D7-B491-4828EAEB4B75}" type="datetimeFigureOut">
              <a:rPr lang="en-GB" smtClean="0"/>
              <a:pPr/>
              <a:t>04/03/2018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AE1ED3-5D52-4158-B80D-1227FA0266D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t-MT" dirty="0" smtClean="0"/>
              <a:t>No need to write different functions for different</a:t>
            </a:r>
            <a:r>
              <a:rPr lang="mt-MT" baseline="0" dirty="0" smtClean="0"/>
              <a:t> amount of sugars and milk</a:t>
            </a:r>
          </a:p>
          <a:p>
            <a:endParaRPr lang="mt-MT" baseline="0" dirty="0" smtClean="0"/>
          </a:p>
          <a:p>
            <a:r>
              <a:rPr lang="mt-MT" baseline="0" dirty="0" smtClean="0"/>
              <a:t>Try with Console.log();</a:t>
            </a:r>
            <a:endParaRPr lang="en-GB" dirty="0"/>
          </a:p>
        </p:txBody>
      </p:sp>
      <p:sp>
        <p:nvSpPr>
          <p:cNvPr id="4" name="Slide Number Placeholder 3"/>
          <p:cNvSpPr>
            <a:spLocks noGrp="1"/>
          </p:cNvSpPr>
          <p:nvPr>
            <p:ph type="sldNum" sz="quarter" idx="10"/>
          </p:nvPr>
        </p:nvSpPr>
        <p:spPr/>
        <p:txBody>
          <a:bodyPr/>
          <a:lstStyle/>
          <a:p>
            <a:fld id="{C3AE1ED3-5D52-4158-B80D-1227FA0266D5}" type="slidenum">
              <a:rPr lang="en-GB" smtClean="0"/>
              <a:pPr/>
              <a:t>14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9829082-E04E-44AA-9AAD-1FC8FB5E84BD}" type="datetimeFigureOut">
              <a:rPr lang="en-US" smtClean="0"/>
              <a:pPr/>
              <a:t>3/4/2018</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7E1C6FA-D891-4DC5-8EA9-DD5DA0FE63B7}" type="slidenum">
              <a:rPr lang="en-US" smtClean="0"/>
              <a:pPr/>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xmlns="" val="283449583"/>
      </p:ext>
    </p:extLst>
  </p:cSld>
  <p:clrMapOvr>
    <a:masterClrMapping/>
  </p:clrMapOvr>
  <p:extLst mod="1">
    <p:ext uri="{DCECCB84-F9BA-43D5-87BE-67443E8EF086}">
      <p15:sldGuideLst xmlns:p15="http://schemas.microsoft.com/office/powerpoint/2012/main" xmlns="">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74176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9829082-E04E-44AA-9AAD-1FC8FB5E84BD}" type="datetimeFigureOut">
              <a:rPr lang="en-US" smtClean="0"/>
              <a:pPr/>
              <a:t>3/4/2018</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7E1C6FA-D891-4DC5-8EA9-DD5DA0FE63B7}" type="slidenum">
              <a:rPr lang="en-US" smtClean="0"/>
              <a:pPr/>
              <a:t>‹#›</a:t>
            </a:fld>
            <a:endParaRPr lang="en-US"/>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658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499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9829082-E04E-44AA-9AAD-1FC8FB5E84BD}" type="datetimeFigureOut">
              <a:rPr lang="en-US" smtClean="0"/>
              <a:pPr/>
              <a:t>3/4/2018</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7E1C6FA-D891-4DC5-8EA9-DD5DA0FE63B7}" type="slidenum">
              <a:rPr lang="en-US" smtClean="0"/>
              <a:pPr/>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294526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829082-E04E-44AA-9AAD-1FC8FB5E84BD}"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50344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829082-E04E-44AA-9AAD-1FC8FB5E84BD}" type="datetimeFigureOut">
              <a:rPr lang="en-US" smtClean="0"/>
              <a:pPr/>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87115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829082-E04E-44AA-9AAD-1FC8FB5E84BD}" type="datetimeFigureOut">
              <a:rPr lang="en-US" smtClean="0"/>
              <a:pPr/>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221601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9829082-E04E-44AA-9AAD-1FC8FB5E84BD}" type="datetimeFigureOut">
              <a:rPr lang="en-US" smtClean="0"/>
              <a:pPr/>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2012670685"/>
      </p:ext>
    </p:extLst>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9829082-E04E-44AA-9AAD-1FC8FB5E84BD}" type="datetimeFigureOut">
              <a:rPr lang="en-US" smtClean="0"/>
              <a:pPr/>
              <a:t>3/4/2018</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081570638"/>
      </p:ext>
    </p:extLst>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9829082-E04E-44AA-9AAD-1FC8FB5E84BD}" type="datetimeFigureOut">
              <a:rPr lang="en-US" smtClean="0"/>
              <a:pPr/>
              <a:t>3/4/2018</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20929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9829082-E04E-44AA-9AAD-1FC8FB5E84BD}" type="datetimeFigureOut">
              <a:rPr lang="en-US" smtClean="0"/>
              <a:pPr/>
              <a:t>3/4/2018</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7E1C6FA-D891-4DC5-8EA9-DD5DA0FE63B7}" type="slidenum">
              <a:rPr lang="en-US" smtClean="0"/>
              <a:pPr/>
              <a:t>‹#›</a:t>
            </a:fld>
            <a:endParaRPr lang="en-US"/>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5050859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Side Scripting</a:t>
            </a:r>
            <a:endParaRPr lang="en-US" dirty="0"/>
          </a:p>
        </p:txBody>
      </p:sp>
      <p:sp>
        <p:nvSpPr>
          <p:cNvPr id="3" name="Subtitle 2"/>
          <p:cNvSpPr>
            <a:spLocks noGrp="1"/>
          </p:cNvSpPr>
          <p:nvPr>
            <p:ph type="subTitle" idx="1"/>
          </p:nvPr>
        </p:nvSpPr>
        <p:spPr/>
        <p:txBody>
          <a:bodyPr/>
          <a:lstStyle/>
          <a:p>
            <a:r>
              <a:rPr lang="mt-MT" dirty="0" smtClean="0"/>
              <a:t>Functions</a:t>
            </a:r>
            <a:endParaRPr lang="en-US" dirty="0"/>
          </a:p>
        </p:txBody>
      </p:sp>
    </p:spTree>
    <p:extLst>
      <p:ext uri="{BB962C8B-B14F-4D97-AF65-F5344CB8AC3E}">
        <p14:creationId xmlns:p14="http://schemas.microsoft.com/office/powerpoint/2010/main" xmlns="" val="82701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168434"/>
            <a:ext cx="11899900" cy="4689566"/>
          </a:xfrm>
        </p:spPr>
        <p:txBody>
          <a:bodyPr>
            <a:normAutofit/>
          </a:bodyPr>
          <a:lstStyle/>
          <a:p>
            <a:endParaRPr lang="mt-MT" sz="2400" i="1" dirty="0" smtClean="0"/>
          </a:p>
        </p:txBody>
      </p:sp>
      <p:sp>
        <p:nvSpPr>
          <p:cNvPr id="7" name="Title 1"/>
          <p:cNvSpPr txBox="1">
            <a:spLocks/>
          </p:cNvSpPr>
          <p:nvPr/>
        </p:nvSpPr>
        <p:spPr>
          <a:xfrm>
            <a:off x="6007100" y="444137"/>
            <a:ext cx="5697171" cy="1684923"/>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9000"/>
              </a:lnSpc>
              <a:spcBef>
                <a:spcPct val="0"/>
              </a:spcBef>
              <a:spcAft>
                <a:spcPts val="0"/>
              </a:spcAft>
              <a:buClrTx/>
              <a:buSzTx/>
              <a:buFontTx/>
              <a:buNone/>
              <a:tabLst/>
              <a:defRPr/>
            </a:pP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Declaring</a:t>
            </a:r>
            <a:r>
              <a:rPr lang="mt-MT" sz="4400" dirty="0" smtClean="0">
                <a:solidFill>
                  <a:schemeClr val="tx2">
                    <a:lumMod val="75000"/>
                    <a:lumOff val="25000"/>
                  </a:schemeClr>
                </a:solidFill>
                <a:latin typeface="+mj-lt"/>
                <a:ea typeface="+mj-ea"/>
                <a:cs typeface="+mj-cs"/>
              </a:rPr>
              <a:t> </a:t>
            </a: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Functions</a:t>
            </a:r>
          </a:p>
          <a:p>
            <a:pPr marL="0" marR="0" lvl="0" indent="0" algn="l" defTabSz="914400" rtl="0" eaLnBrk="1" fontAlgn="auto" latinLnBrk="0" hangingPunct="1">
              <a:lnSpc>
                <a:spcPct val="99000"/>
              </a:lnSpc>
              <a:spcBef>
                <a:spcPct val="0"/>
              </a:spcBef>
              <a:spcAft>
                <a:spcPts val="0"/>
              </a:spcAft>
              <a:buClrTx/>
              <a:buSzTx/>
              <a:buFontTx/>
              <a:buNone/>
              <a:tabLst/>
              <a:defRPr/>
            </a:pPr>
            <a:r>
              <a:rPr kumimoji="0" lang="mt-MT" sz="3600" b="0" i="1"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That need information</a:t>
            </a:r>
            <a:endParaRPr kumimoji="0" lang="en-US" sz="3600" b="0" i="1" u="none" strike="noStrike" kern="1200" cap="none" spc="0" normalizeH="0" baseline="0" noProof="0" dirty="0">
              <a:ln>
                <a:noFill/>
              </a:ln>
              <a:solidFill>
                <a:schemeClr val="tx2">
                  <a:lumMod val="75000"/>
                  <a:lumOff val="25000"/>
                </a:schemeClr>
              </a:solidFill>
              <a:effectLst/>
              <a:uLnTx/>
              <a:uFillTx/>
              <a:latin typeface="+mj-lt"/>
              <a:ea typeface="+mj-ea"/>
              <a:cs typeface="+mj-cs"/>
            </a:endParaRPr>
          </a:p>
        </p:txBody>
      </p:sp>
      <p:pic>
        <p:nvPicPr>
          <p:cNvPr id="3075" name="Picture 3"/>
          <p:cNvPicPr>
            <a:picLocks noChangeAspect="1" noChangeArrowheads="1"/>
          </p:cNvPicPr>
          <p:nvPr/>
        </p:nvPicPr>
        <p:blipFill>
          <a:blip r:embed="rId2" cstate="print"/>
          <a:srcRect/>
          <a:stretch>
            <a:fillRect/>
          </a:stretch>
        </p:blipFill>
        <p:spPr bwMode="auto">
          <a:xfrm>
            <a:off x="2901612" y="2671371"/>
            <a:ext cx="7351660" cy="3175663"/>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692331"/>
            <a:ext cx="5697171" cy="1436729"/>
          </a:xfrm>
        </p:spPr>
        <p:txBody>
          <a:bodyPr>
            <a:normAutofit/>
          </a:bodyPr>
          <a:lstStyle/>
          <a:p>
            <a:r>
              <a:rPr lang="en-US" dirty="0" smtClean="0"/>
              <a:t>		</a:t>
            </a:r>
            <a:r>
              <a:rPr lang="mt-MT" dirty="0" smtClean="0"/>
              <a:t>	 Functions</a:t>
            </a:r>
            <a:br>
              <a:rPr lang="mt-MT" dirty="0" smtClean="0"/>
            </a:br>
            <a:r>
              <a:rPr lang="mt-MT" dirty="0" smtClean="0"/>
              <a:t>			 Return</a:t>
            </a:r>
            <a:endParaRPr lang="en-US" dirty="0"/>
          </a:p>
        </p:txBody>
      </p:sp>
      <p:sp>
        <p:nvSpPr>
          <p:cNvPr id="3" name="Content Placeholder 2"/>
          <p:cNvSpPr>
            <a:spLocks noGrp="1"/>
          </p:cNvSpPr>
          <p:nvPr>
            <p:ph idx="1"/>
          </p:nvPr>
        </p:nvSpPr>
        <p:spPr>
          <a:xfrm>
            <a:off x="165100" y="2168434"/>
            <a:ext cx="11899900" cy="4689566"/>
          </a:xfrm>
        </p:spPr>
        <p:txBody>
          <a:bodyPr>
            <a:normAutofit/>
          </a:bodyPr>
          <a:lstStyle/>
          <a:p>
            <a:r>
              <a:rPr lang="en-US" sz="2400" dirty="0" smtClean="0"/>
              <a:t>Functions also enable you to return a value from a function to the code that called it </a:t>
            </a:r>
            <a:endParaRPr lang="mt-MT" sz="2400" dirty="0" smtClean="0"/>
          </a:p>
          <a:p>
            <a:r>
              <a:rPr lang="mt-MT" sz="2400" dirty="0" smtClean="0"/>
              <a:t>The </a:t>
            </a:r>
            <a:r>
              <a:rPr lang="en-US" sz="2400" i="1" dirty="0" smtClean="0"/>
              <a:t>return statement </a:t>
            </a:r>
            <a:r>
              <a:rPr lang="mt-MT" sz="2400" dirty="0" smtClean="0"/>
              <a:t>is used </a:t>
            </a:r>
            <a:r>
              <a:rPr lang="en-US" sz="2400" dirty="0" smtClean="0"/>
              <a:t>to return a value</a:t>
            </a:r>
            <a:endParaRPr lang="mt-MT" sz="2400" dirty="0" smtClean="0"/>
          </a:p>
          <a:p>
            <a:r>
              <a:rPr lang="en-US" sz="2400" dirty="0" smtClean="0"/>
              <a:t> In the example function given earlier, </a:t>
            </a:r>
            <a:r>
              <a:rPr lang="mt-MT" sz="2400" i="1" dirty="0" smtClean="0"/>
              <a:t>convertToCentigrade()</a:t>
            </a:r>
            <a:r>
              <a:rPr lang="mt-MT" sz="2400" dirty="0" smtClean="0"/>
              <a:t>, </a:t>
            </a:r>
            <a:r>
              <a:rPr lang="en-US" sz="2400" dirty="0" smtClean="0"/>
              <a:t>you return the value of the variable </a:t>
            </a:r>
            <a:r>
              <a:rPr lang="en-US" sz="2400" i="1" dirty="0" err="1" smtClean="0"/>
              <a:t>degCent</a:t>
            </a:r>
            <a:r>
              <a:rPr lang="en-US" sz="2400" dirty="0" smtClean="0"/>
              <a:t>, which you have just calculated </a:t>
            </a:r>
            <a:endParaRPr lang="mt-MT" sz="2400" dirty="0" smtClean="0"/>
          </a:p>
          <a:p>
            <a:r>
              <a:rPr lang="en-US" sz="2400" dirty="0" smtClean="0"/>
              <a:t>You don’t have to return a value, but it’s important to note that every function returns a value even if you don’t use the return statement</a:t>
            </a:r>
            <a:endParaRPr lang="mt-MT" sz="2400" dirty="0" smtClean="0"/>
          </a:p>
          <a:p>
            <a:r>
              <a:rPr lang="en-US" sz="2400" dirty="0" smtClean="0"/>
              <a:t>Functions that do not explicitly return a value—that is, return a value with the return statement—return </a:t>
            </a:r>
            <a:r>
              <a:rPr lang="en-US" sz="2400" b="1" dirty="0" smtClean="0"/>
              <a:t>undefined</a:t>
            </a:r>
            <a:endParaRPr lang="mt-MT" sz="2400" b="1" i="1"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168434"/>
            <a:ext cx="11899900" cy="4689566"/>
          </a:xfrm>
        </p:spPr>
        <p:txBody>
          <a:bodyPr>
            <a:normAutofit/>
          </a:bodyPr>
          <a:lstStyle/>
          <a:p>
            <a:endParaRPr lang="mt-MT" sz="2400" i="1" dirty="0" smtClean="0"/>
          </a:p>
        </p:txBody>
      </p:sp>
      <p:sp>
        <p:nvSpPr>
          <p:cNvPr id="7" name="Title 1"/>
          <p:cNvSpPr txBox="1">
            <a:spLocks/>
          </p:cNvSpPr>
          <p:nvPr/>
        </p:nvSpPr>
        <p:spPr>
          <a:xfrm>
            <a:off x="6007100" y="444137"/>
            <a:ext cx="5697171" cy="1684923"/>
          </a:xfrm>
          <a:prstGeom prst="rect">
            <a:avLst/>
          </a:prstGeom>
        </p:spPr>
        <p:txBody>
          <a:bodyPr vert="horz" lIns="91440" tIns="45720" rIns="91440" bIns="45720" rtlCol="0" anchor="t">
            <a:normAutofit fontScale="92500"/>
          </a:bodyPr>
          <a:lstStyle/>
          <a:p>
            <a:pPr marL="0" marR="0" lvl="0" indent="0" algn="l" defTabSz="914400" rtl="0" eaLnBrk="1" fontAlgn="auto" latinLnBrk="0" hangingPunct="1">
              <a:lnSpc>
                <a:spcPct val="99000"/>
              </a:lnSpc>
              <a:spcBef>
                <a:spcPct val="0"/>
              </a:spcBef>
              <a:spcAft>
                <a:spcPts val="0"/>
              </a:spcAft>
              <a:buClrTx/>
              <a:buSzTx/>
              <a:buFontTx/>
              <a:buNone/>
              <a:tabLst/>
              <a:defRPr/>
            </a:pP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Getting</a:t>
            </a:r>
            <a:r>
              <a:rPr kumimoji="0" lang="mt-MT" sz="4400" b="0" i="0" u="none" strike="noStrike" kern="1200" cap="none" spc="0" normalizeH="0" noProof="0" dirty="0" smtClean="0">
                <a:ln>
                  <a:noFill/>
                </a:ln>
                <a:solidFill>
                  <a:schemeClr val="tx2">
                    <a:lumMod val="75000"/>
                    <a:lumOff val="25000"/>
                  </a:schemeClr>
                </a:solidFill>
                <a:effectLst/>
                <a:uLnTx/>
                <a:uFillTx/>
                <a:latin typeface="+mj-lt"/>
                <a:ea typeface="+mj-ea"/>
                <a:cs typeface="+mj-cs"/>
              </a:rPr>
              <a:t> a Single Value out of a Function</a:t>
            </a:r>
            <a:endParaRPr kumimoji="0" lang="en-US" sz="3600" b="0" i="1" u="none" strike="noStrike" kern="1200" cap="none" spc="0" normalizeH="0" baseline="0" noProof="0" dirty="0">
              <a:ln>
                <a:noFill/>
              </a:ln>
              <a:solidFill>
                <a:schemeClr val="tx2">
                  <a:lumMod val="75000"/>
                  <a:lumOff val="25000"/>
                </a:schemeClr>
              </a:solidFill>
              <a:effectLst/>
              <a:uLnTx/>
              <a:uFillTx/>
              <a:latin typeface="+mj-lt"/>
              <a:ea typeface="+mj-ea"/>
              <a:cs typeface="+mj-cs"/>
            </a:endParaRPr>
          </a:p>
        </p:txBody>
      </p:sp>
      <p:pic>
        <p:nvPicPr>
          <p:cNvPr id="4098" name="Picture 2"/>
          <p:cNvPicPr>
            <a:picLocks noChangeAspect="1" noChangeArrowheads="1"/>
          </p:cNvPicPr>
          <p:nvPr/>
        </p:nvPicPr>
        <p:blipFill>
          <a:blip r:embed="rId2" cstate="print"/>
          <a:srcRect/>
          <a:stretch>
            <a:fillRect/>
          </a:stretch>
        </p:blipFill>
        <p:spPr bwMode="auto">
          <a:xfrm>
            <a:off x="2309969" y="2563317"/>
            <a:ext cx="8041496" cy="3563991"/>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168434"/>
            <a:ext cx="11899900" cy="4689566"/>
          </a:xfrm>
        </p:spPr>
        <p:txBody>
          <a:bodyPr>
            <a:normAutofit/>
          </a:bodyPr>
          <a:lstStyle/>
          <a:p>
            <a:endParaRPr lang="mt-MT" sz="2400" i="1" dirty="0" smtClean="0"/>
          </a:p>
        </p:txBody>
      </p:sp>
      <p:sp>
        <p:nvSpPr>
          <p:cNvPr id="7" name="Title 1"/>
          <p:cNvSpPr txBox="1">
            <a:spLocks/>
          </p:cNvSpPr>
          <p:nvPr/>
        </p:nvSpPr>
        <p:spPr>
          <a:xfrm>
            <a:off x="5426440" y="444137"/>
            <a:ext cx="6277832" cy="1684923"/>
          </a:xfrm>
          <a:prstGeom prst="rect">
            <a:avLst/>
          </a:prstGeom>
        </p:spPr>
        <p:txBody>
          <a:bodyPr vert="horz" lIns="91440" tIns="45720" rIns="91440" bIns="45720" rtlCol="0" anchor="t">
            <a:normAutofit fontScale="92500"/>
          </a:bodyPr>
          <a:lstStyle/>
          <a:p>
            <a:pPr marL="0" marR="0" lvl="0" indent="0" algn="l" defTabSz="914400" rtl="0" eaLnBrk="1" fontAlgn="auto" latinLnBrk="0" hangingPunct="1">
              <a:lnSpc>
                <a:spcPct val="99000"/>
              </a:lnSpc>
              <a:spcBef>
                <a:spcPct val="0"/>
              </a:spcBef>
              <a:spcAft>
                <a:spcPts val="0"/>
              </a:spcAft>
              <a:buClrTx/>
              <a:buSzTx/>
              <a:buFontTx/>
              <a:buNone/>
              <a:tabLst/>
              <a:defRPr/>
            </a:pP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Getting</a:t>
            </a:r>
            <a:r>
              <a:rPr kumimoji="0" lang="mt-MT" sz="4400" b="0" i="0" u="none" strike="noStrike" kern="1200" cap="none" spc="0" normalizeH="0" noProof="0" dirty="0" smtClean="0">
                <a:ln>
                  <a:noFill/>
                </a:ln>
                <a:solidFill>
                  <a:schemeClr val="tx2">
                    <a:lumMod val="75000"/>
                    <a:lumOff val="25000"/>
                  </a:schemeClr>
                </a:solidFill>
                <a:effectLst/>
                <a:uLnTx/>
                <a:uFillTx/>
                <a:latin typeface="+mj-lt"/>
                <a:ea typeface="+mj-ea"/>
                <a:cs typeface="+mj-cs"/>
              </a:rPr>
              <a:t> a Multiple Values out of a Function</a:t>
            </a:r>
            <a:endParaRPr kumimoji="0" lang="en-US" sz="3600" b="0" i="1" u="none" strike="noStrike" kern="1200" cap="none" spc="0" normalizeH="0" baseline="0" noProof="0" dirty="0">
              <a:ln>
                <a:noFill/>
              </a:ln>
              <a:solidFill>
                <a:schemeClr val="tx2">
                  <a:lumMod val="75000"/>
                  <a:lumOff val="25000"/>
                </a:schemeClr>
              </a:solidFill>
              <a:effectLst/>
              <a:uLnTx/>
              <a:uFillTx/>
              <a:latin typeface="+mj-lt"/>
              <a:ea typeface="+mj-ea"/>
              <a:cs typeface="+mj-cs"/>
            </a:endParaRPr>
          </a:p>
        </p:txBody>
      </p:sp>
      <p:pic>
        <p:nvPicPr>
          <p:cNvPr id="5122" name="Picture 2"/>
          <p:cNvPicPr>
            <a:picLocks noChangeAspect="1" noChangeArrowheads="1"/>
          </p:cNvPicPr>
          <p:nvPr/>
        </p:nvPicPr>
        <p:blipFill>
          <a:blip r:embed="rId2" cstate="print"/>
          <a:srcRect/>
          <a:stretch>
            <a:fillRect/>
          </a:stretch>
        </p:blipFill>
        <p:spPr bwMode="auto">
          <a:xfrm>
            <a:off x="2246495" y="2575888"/>
            <a:ext cx="8006778" cy="3714620"/>
          </a:xfrm>
          <a:prstGeom prst="rect">
            <a:avLst/>
          </a:prstGeom>
          <a:noFill/>
          <a:ln w="9525">
            <a:noFill/>
            <a:miter lim="800000"/>
            <a:headEnd/>
            <a:tailEnd/>
          </a:ln>
        </p:spPr>
      </p:pic>
      <p:sp>
        <p:nvSpPr>
          <p:cNvPr id="6" name="Rounded Rectangle 5"/>
          <p:cNvSpPr/>
          <p:nvPr/>
        </p:nvSpPr>
        <p:spPr>
          <a:xfrm>
            <a:off x="8244590" y="2908091"/>
            <a:ext cx="3237876" cy="3043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3200" b="1" dirty="0" smtClean="0"/>
              <a:t>We will be revising arrays later on in the course.</a:t>
            </a:r>
            <a:endParaRPr lang="en-GB" sz="3200" b="1" dirty="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097280"/>
            <a:ext cx="5697171" cy="1031780"/>
          </a:xfrm>
        </p:spPr>
        <p:txBody>
          <a:bodyPr>
            <a:normAutofit fontScale="90000"/>
          </a:bodyPr>
          <a:lstStyle/>
          <a:p>
            <a:r>
              <a:rPr lang="en-US" dirty="0" smtClean="0"/>
              <a:t>		</a:t>
            </a:r>
            <a:r>
              <a:rPr lang="mt-MT" dirty="0" smtClean="0"/>
              <a:t>	 Functions</a:t>
            </a:r>
            <a:br>
              <a:rPr lang="mt-MT" dirty="0" smtClean="0"/>
            </a:br>
            <a:r>
              <a:rPr lang="mt-MT" dirty="0" smtClean="0"/>
              <a:t>			</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3172666" y="2724366"/>
            <a:ext cx="5949722" cy="3993403"/>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142673" y="2237800"/>
            <a:ext cx="6181533" cy="4439627"/>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136469"/>
            <a:ext cx="5697171" cy="992591"/>
          </a:xfrm>
        </p:spPr>
        <p:txBody>
          <a:bodyPr>
            <a:normAutofit fontScale="90000"/>
          </a:bodyPr>
          <a:lstStyle/>
          <a:p>
            <a:r>
              <a:rPr lang="en-US" dirty="0" smtClean="0"/>
              <a:t>		</a:t>
            </a:r>
            <a:r>
              <a:rPr lang="mt-MT" dirty="0" smtClean="0"/>
              <a:t>	 Functions</a:t>
            </a:r>
            <a:br>
              <a:rPr lang="mt-MT" dirty="0" smtClean="0"/>
            </a:br>
            <a:r>
              <a:rPr lang="mt-MT" dirty="0" smtClean="0"/>
              <a:t>			</a:t>
            </a:r>
            <a:endParaRPr lang="en-US" dirty="0"/>
          </a:p>
        </p:txBody>
      </p:sp>
      <p:sp>
        <p:nvSpPr>
          <p:cNvPr id="3" name="Content Placeholder 2"/>
          <p:cNvSpPr>
            <a:spLocks noGrp="1"/>
          </p:cNvSpPr>
          <p:nvPr>
            <p:ph idx="1"/>
          </p:nvPr>
        </p:nvSpPr>
        <p:spPr>
          <a:xfrm>
            <a:off x="165100" y="2168434"/>
            <a:ext cx="11899900" cy="4454435"/>
          </a:xfrm>
        </p:spPr>
        <p:txBody>
          <a:bodyPr>
            <a:normAutofit/>
          </a:bodyPr>
          <a:lstStyle/>
          <a:p>
            <a:r>
              <a:rPr lang="en-US" sz="2400" dirty="0" smtClean="0"/>
              <a:t>Creating a function does not mean that you are using it any time yet! </a:t>
            </a:r>
            <a:endParaRPr lang="mt-MT" sz="2400" dirty="0" smtClean="0"/>
          </a:p>
          <a:p>
            <a:r>
              <a:rPr lang="en-US" sz="2400" dirty="0" smtClean="0"/>
              <a:t>We invoke functions when we need them </a:t>
            </a:r>
            <a:endParaRPr lang="mt-MT" sz="2400" dirty="0" smtClean="0"/>
          </a:p>
          <a:p>
            <a:r>
              <a:rPr lang="mt-MT" sz="2400" dirty="0" smtClean="0"/>
              <a:t>Otherwise, they will never be executed</a:t>
            </a:r>
          </a:p>
          <a:p>
            <a:r>
              <a:rPr lang="en-US" sz="2400" dirty="0" smtClean="0"/>
              <a:t>We invoke functions by using their assigned name followed by the respective </a:t>
            </a:r>
            <a:r>
              <a:rPr lang="mt-MT" sz="2400" dirty="0" smtClean="0"/>
              <a:t>inputs/parameters</a:t>
            </a:r>
            <a:r>
              <a:rPr lang="en-US" sz="2400" dirty="0" smtClean="0"/>
              <a:t> that they might accept within a pair of round brackets. </a:t>
            </a:r>
            <a:endParaRPr lang="mt-MT" sz="2400" dirty="0" smtClean="0"/>
          </a:p>
          <a:p>
            <a:r>
              <a:rPr lang="mt-MT" sz="2400" dirty="0" smtClean="0"/>
              <a:t>If you invoke/call a function having a return statement, you need to assign it to a variable. Otherwise, the returned value would be lost</a:t>
            </a:r>
          </a:p>
          <a:p>
            <a:pPr lvl="1" algn="ctr">
              <a:buNone/>
            </a:pPr>
            <a:r>
              <a:rPr lang="mt-MT" sz="2200" i="1" dirty="0" smtClean="0"/>
              <a:t>var </a:t>
            </a:r>
            <a:r>
              <a:rPr lang="en-US" sz="2200" i="1" dirty="0" err="1" smtClean="0"/>
              <a:t>myTemp</a:t>
            </a:r>
            <a:r>
              <a:rPr lang="en-US" sz="2200" i="1" dirty="0" smtClean="0"/>
              <a:t> = </a:t>
            </a:r>
            <a:r>
              <a:rPr lang="en-US" sz="2200" i="1" dirty="0" err="1" smtClean="0"/>
              <a:t>convertToCentigrade</a:t>
            </a:r>
            <a:r>
              <a:rPr lang="en-US" sz="2200" i="1" dirty="0" smtClean="0"/>
              <a:t>(212);</a:t>
            </a:r>
            <a:endParaRPr lang="mt-MT" sz="2200" i="1"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836023"/>
            <a:ext cx="5697171" cy="1293037"/>
          </a:xfrm>
        </p:spPr>
        <p:txBody>
          <a:bodyPr>
            <a:normAutofit fontScale="90000"/>
          </a:bodyPr>
          <a:lstStyle/>
          <a:p>
            <a:r>
              <a:rPr lang="mt-MT" dirty="0" smtClean="0"/>
              <a:t>Functions Calling Other Functions</a:t>
            </a:r>
            <a:br>
              <a:rPr lang="mt-MT" dirty="0" smtClean="0"/>
            </a:br>
            <a:r>
              <a:rPr lang="mt-MT" dirty="0" smtClean="0"/>
              <a:t>			</a:t>
            </a:r>
            <a:endParaRPr lang="en-US" dirty="0"/>
          </a:p>
        </p:txBody>
      </p:sp>
      <p:sp>
        <p:nvSpPr>
          <p:cNvPr id="3" name="Content Placeholder 2"/>
          <p:cNvSpPr>
            <a:spLocks noGrp="1"/>
          </p:cNvSpPr>
          <p:nvPr>
            <p:ph idx="1"/>
          </p:nvPr>
        </p:nvSpPr>
        <p:spPr>
          <a:xfrm>
            <a:off x="165100" y="2233749"/>
            <a:ext cx="6209574" cy="4454435"/>
          </a:xfrm>
        </p:spPr>
        <p:txBody>
          <a:bodyPr>
            <a:normAutofit/>
          </a:bodyPr>
          <a:lstStyle/>
          <a:p>
            <a:r>
              <a:rPr lang="en-US" sz="2400" dirty="0" smtClean="0"/>
              <a:t>One function can also call another into action</a:t>
            </a:r>
            <a:endParaRPr lang="mt-MT" sz="2400" dirty="0" smtClean="0"/>
          </a:p>
          <a:p>
            <a:r>
              <a:rPr lang="en-US" sz="2400" dirty="0" smtClean="0"/>
              <a:t>You don't want one giant function that does everything, so the </a:t>
            </a:r>
            <a:r>
              <a:rPr lang="mt-MT" sz="2400" dirty="0" smtClean="0"/>
              <a:t>best </a:t>
            </a:r>
            <a:r>
              <a:rPr lang="en-US" sz="2400" dirty="0" smtClean="0"/>
              <a:t>practice is to have lots of smaller ones doing specific things</a:t>
            </a:r>
            <a:endParaRPr lang="mt-MT" sz="2400" dirty="0" smtClean="0"/>
          </a:p>
          <a:p>
            <a:r>
              <a:rPr lang="mt-MT" sz="2400" dirty="0" smtClean="0"/>
              <a:t>Example a </a:t>
            </a:r>
            <a:r>
              <a:rPr lang="en-US" sz="2400" dirty="0" smtClean="0"/>
              <a:t>function that gets values from a form when a button is clicked</a:t>
            </a:r>
            <a:r>
              <a:rPr lang="mt-MT" sz="2400" dirty="0" smtClean="0"/>
              <a:t> would need to </a:t>
            </a:r>
            <a:r>
              <a:rPr lang="en-US" sz="2400" dirty="0" smtClean="0"/>
              <a:t>check things like</a:t>
            </a:r>
            <a:r>
              <a:rPr lang="mt-MT" sz="2400" dirty="0" smtClean="0"/>
              <a:t> valid email </a:t>
            </a:r>
            <a:r>
              <a:rPr lang="en-US" sz="2400" dirty="0" smtClean="0"/>
              <a:t>address, or </a:t>
            </a:r>
            <a:r>
              <a:rPr lang="mt-MT" sz="2400" dirty="0" smtClean="0"/>
              <a:t>ticked c</a:t>
            </a:r>
            <a:r>
              <a:rPr lang="en-US" sz="2400" dirty="0" smtClean="0"/>
              <a:t>heck box</a:t>
            </a:r>
            <a:r>
              <a:rPr lang="mt-MT" sz="2400" dirty="0" smtClean="0"/>
              <a:t>es</a:t>
            </a:r>
            <a:r>
              <a:rPr lang="en-US" sz="2400" dirty="0" smtClean="0"/>
              <a:t>. </a:t>
            </a:r>
            <a:r>
              <a:rPr lang="mt-MT" sz="2400" dirty="0" smtClean="0"/>
              <a:t/>
            </a:r>
            <a:br>
              <a:rPr lang="mt-MT" sz="2400" dirty="0" smtClean="0"/>
            </a:br>
            <a:r>
              <a:rPr lang="mt-MT" sz="2400" dirty="0" smtClean="0"/>
              <a:t>This would be easier if the functionality is split into steps.</a:t>
            </a:r>
            <a:endParaRPr lang="mt-MT" sz="2200" i="1" dirty="0" smtClean="0"/>
          </a:p>
        </p:txBody>
      </p:sp>
      <p:pic>
        <p:nvPicPr>
          <p:cNvPr id="2050" name="Picture 2"/>
          <p:cNvPicPr>
            <a:picLocks noChangeAspect="1" noChangeArrowheads="1"/>
          </p:cNvPicPr>
          <p:nvPr/>
        </p:nvPicPr>
        <p:blipFill>
          <a:blip r:embed="rId2" cstate="print"/>
          <a:srcRect/>
          <a:stretch>
            <a:fillRect/>
          </a:stretch>
        </p:blipFill>
        <p:spPr bwMode="auto">
          <a:xfrm>
            <a:off x="6374674" y="2413000"/>
            <a:ext cx="5817326" cy="3715657"/>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5092" y="731520"/>
            <a:ext cx="4090485" cy="1410604"/>
          </a:xfrm>
        </p:spPr>
        <p:txBody>
          <a:bodyPr>
            <a:normAutofit fontScale="90000"/>
          </a:bodyPr>
          <a:lstStyle/>
          <a:p>
            <a:r>
              <a:rPr lang="mt-MT" dirty="0" smtClean="0"/>
              <a:t>Functions</a:t>
            </a:r>
            <a:br>
              <a:rPr lang="mt-MT" dirty="0" smtClean="0"/>
            </a:br>
            <a:r>
              <a:rPr lang="mt-MT" dirty="0" smtClean="0"/>
              <a:t>Variable Scope</a:t>
            </a:r>
            <a:br>
              <a:rPr lang="mt-MT" dirty="0" smtClean="0"/>
            </a:br>
            <a:r>
              <a:rPr lang="mt-MT" dirty="0" smtClean="0"/>
              <a:t>			</a:t>
            </a:r>
            <a:endParaRPr lang="en-US" dirty="0"/>
          </a:p>
        </p:txBody>
      </p:sp>
      <p:sp>
        <p:nvSpPr>
          <p:cNvPr id="3" name="Content Placeholder 2"/>
          <p:cNvSpPr>
            <a:spLocks noGrp="1"/>
          </p:cNvSpPr>
          <p:nvPr>
            <p:ph idx="1"/>
          </p:nvPr>
        </p:nvSpPr>
        <p:spPr>
          <a:xfrm>
            <a:off x="165100" y="2168435"/>
            <a:ext cx="11899900" cy="1554480"/>
          </a:xfrm>
        </p:spPr>
        <p:txBody>
          <a:bodyPr>
            <a:normAutofit/>
          </a:bodyPr>
          <a:lstStyle/>
          <a:p>
            <a:r>
              <a:rPr lang="en-US" sz="2400" dirty="0" smtClean="0"/>
              <a:t>The location where you declare a variable will affect where it can be used within your code. If you declare it within a function, it can only be used within that function. This is known as the variable's scope.</a:t>
            </a:r>
            <a:endParaRPr lang="mt-MT" sz="2400" dirty="0" smtClean="0"/>
          </a:p>
          <a:p>
            <a:pPr>
              <a:buNone/>
            </a:pPr>
            <a:endParaRPr lang="mt-MT" sz="2400" dirty="0" smtClean="0"/>
          </a:p>
          <a:p>
            <a:pPr>
              <a:buNone/>
            </a:pPr>
            <a:endParaRPr lang="mt-MT" sz="2400" dirty="0" smtClean="0"/>
          </a:p>
          <a:p>
            <a:pPr>
              <a:buNone/>
            </a:pPr>
            <a:endParaRPr lang="mt-MT" sz="2400" dirty="0" smtClean="0"/>
          </a:p>
          <a:p>
            <a:endParaRPr lang="mt-MT" sz="3200" dirty="0" smtClean="0"/>
          </a:p>
          <a:p>
            <a:pPr>
              <a:buNone/>
            </a:pPr>
            <a:endParaRPr lang="mt-MT" sz="2400" dirty="0" smtClean="0"/>
          </a:p>
        </p:txBody>
      </p:sp>
      <p:pic>
        <p:nvPicPr>
          <p:cNvPr id="3075" name="Picture 3"/>
          <p:cNvPicPr>
            <a:picLocks noChangeAspect="1" noChangeArrowheads="1"/>
          </p:cNvPicPr>
          <p:nvPr/>
        </p:nvPicPr>
        <p:blipFill>
          <a:blip r:embed="rId2" cstate="print"/>
          <a:srcRect/>
          <a:stretch>
            <a:fillRect/>
          </a:stretch>
        </p:blipFill>
        <p:spPr bwMode="auto">
          <a:xfrm>
            <a:off x="6897189" y="3284316"/>
            <a:ext cx="4558939" cy="3212299"/>
          </a:xfrm>
          <a:prstGeom prst="rect">
            <a:avLst/>
          </a:prstGeom>
          <a:noFill/>
          <a:ln w="9525">
            <a:noFill/>
            <a:miter lim="800000"/>
            <a:headEnd/>
            <a:tailEnd/>
          </a:ln>
        </p:spPr>
      </p:pic>
      <p:sp>
        <p:nvSpPr>
          <p:cNvPr id="6" name="Rounded Rectangle 5"/>
          <p:cNvSpPr/>
          <p:nvPr/>
        </p:nvSpPr>
        <p:spPr>
          <a:xfrm>
            <a:off x="1841862" y="3657600"/>
            <a:ext cx="3605349" cy="2769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2800" b="1" dirty="0" smtClean="0">
                <a:solidFill>
                  <a:schemeClr val="bg1"/>
                </a:solidFill>
              </a:rPr>
              <a:t>Will this code work?</a:t>
            </a:r>
            <a:endParaRPr lang="en-GB" sz="2800" b="1" dirty="0">
              <a:solidFill>
                <a:schemeClr val="bg1"/>
              </a:solidFill>
            </a:endParaRPr>
          </a:p>
        </p:txBody>
      </p:sp>
      <p:sp>
        <p:nvSpPr>
          <p:cNvPr id="7" name="Rounded Rectangle 6"/>
          <p:cNvSpPr/>
          <p:nvPr/>
        </p:nvSpPr>
        <p:spPr>
          <a:xfrm>
            <a:off x="1837100" y="3638550"/>
            <a:ext cx="3605349" cy="2769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2800" b="1" dirty="0" smtClean="0">
                <a:solidFill>
                  <a:schemeClr val="bg1"/>
                </a:solidFill>
              </a:rPr>
              <a:t>No. Since the variable </a:t>
            </a:r>
            <a:r>
              <a:rPr lang="mt-MT" sz="2800" b="1" i="1" dirty="0" smtClean="0">
                <a:solidFill>
                  <a:schemeClr val="bg1"/>
                </a:solidFill>
              </a:rPr>
              <a:t>alertString </a:t>
            </a:r>
            <a:r>
              <a:rPr lang="mt-MT" sz="2800" b="1" dirty="0" smtClean="0">
                <a:solidFill>
                  <a:schemeClr val="bg1"/>
                </a:solidFill>
              </a:rPr>
              <a:t>has the scope of the </a:t>
            </a:r>
            <a:r>
              <a:rPr lang="mt-MT" sz="2800" b="1" i="1" dirty="0" smtClean="0">
                <a:solidFill>
                  <a:schemeClr val="bg1"/>
                </a:solidFill>
              </a:rPr>
              <a:t>myFunction() </a:t>
            </a:r>
            <a:r>
              <a:rPr lang="mt-MT" sz="2800" b="1" dirty="0" smtClean="0">
                <a:solidFill>
                  <a:schemeClr val="bg1"/>
                </a:solidFill>
              </a:rPr>
              <a:t>function</a:t>
            </a:r>
            <a:endParaRPr lang="en-GB" sz="2800" b="1" dirty="0">
              <a:solidFill>
                <a:schemeClr val="bg1"/>
              </a:solidFill>
            </a:endParaRPr>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2000"/>
                                        <p:tgtEl>
                                          <p:spTgt spid="6"/>
                                        </p:tgtEl>
                                      </p:cBhvr>
                                    </p:animEffect>
                                    <p:set>
                                      <p:cBhvr>
                                        <p:cTn id="11" dur="1" fill="hold">
                                          <p:stCondLst>
                                            <p:cond delay="19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5092" y="731520"/>
            <a:ext cx="4090485" cy="1410604"/>
          </a:xfrm>
        </p:spPr>
        <p:txBody>
          <a:bodyPr>
            <a:normAutofit fontScale="90000"/>
          </a:bodyPr>
          <a:lstStyle/>
          <a:p>
            <a:r>
              <a:rPr lang="mt-MT" dirty="0" smtClean="0"/>
              <a:t>Functions</a:t>
            </a:r>
            <a:br>
              <a:rPr lang="mt-MT" dirty="0" smtClean="0"/>
            </a:br>
            <a:r>
              <a:rPr lang="mt-MT" dirty="0" smtClean="0"/>
              <a:t>Local Scope</a:t>
            </a:r>
            <a:br>
              <a:rPr lang="mt-MT" dirty="0" smtClean="0"/>
            </a:br>
            <a:r>
              <a:rPr lang="mt-MT" dirty="0" smtClean="0"/>
              <a:t>			</a:t>
            </a:r>
            <a:endParaRPr lang="en-US" dirty="0"/>
          </a:p>
        </p:txBody>
      </p:sp>
      <p:sp>
        <p:nvSpPr>
          <p:cNvPr id="3" name="Content Placeholder 2"/>
          <p:cNvSpPr>
            <a:spLocks noGrp="1"/>
          </p:cNvSpPr>
          <p:nvPr>
            <p:ph idx="1"/>
          </p:nvPr>
        </p:nvSpPr>
        <p:spPr>
          <a:xfrm>
            <a:off x="165100" y="2168434"/>
            <a:ext cx="11899900" cy="4689565"/>
          </a:xfrm>
        </p:spPr>
        <p:txBody>
          <a:bodyPr>
            <a:normAutofit fontScale="92500"/>
          </a:bodyPr>
          <a:lstStyle/>
          <a:p>
            <a:r>
              <a:rPr lang="en-US" sz="2400" dirty="0" smtClean="0"/>
              <a:t>T</a:t>
            </a:r>
            <a:r>
              <a:rPr lang="mt-MT" sz="2400" dirty="0" smtClean="0"/>
              <a:t>he problem with the previous example is having the variable </a:t>
            </a:r>
            <a:r>
              <a:rPr lang="mt-MT" sz="2400" i="1" dirty="0" smtClean="0"/>
              <a:t>alertString </a:t>
            </a:r>
            <a:r>
              <a:rPr lang="mt-MT" sz="2400" dirty="0" smtClean="0"/>
              <a:t>local to the </a:t>
            </a:r>
            <a:r>
              <a:rPr lang="mt-MT" sz="2400" i="1" dirty="0" smtClean="0"/>
              <a:t>myFunction() </a:t>
            </a:r>
            <a:r>
              <a:rPr lang="mt-MT" sz="2400" dirty="0" smtClean="0"/>
              <a:t>function. This is called </a:t>
            </a:r>
            <a:r>
              <a:rPr lang="mt-MT" sz="2400" b="1" dirty="0" smtClean="0">
                <a:solidFill>
                  <a:schemeClr val="accent2"/>
                </a:solidFill>
              </a:rPr>
              <a:t>Local Scope</a:t>
            </a:r>
          </a:p>
          <a:p>
            <a:r>
              <a:rPr lang="en-US" sz="2400" dirty="0" smtClean="0"/>
              <a:t>When a variable is created inside a function, it can only be used </a:t>
            </a:r>
            <a:r>
              <a:rPr lang="mt-MT" sz="2400" dirty="0" smtClean="0"/>
              <a:t>and seen with</a:t>
            </a:r>
            <a:r>
              <a:rPr lang="en-US" sz="2400" dirty="0" smtClean="0"/>
              <a:t>in that function</a:t>
            </a:r>
            <a:endParaRPr lang="mt-MT" sz="2400" dirty="0" smtClean="0"/>
          </a:p>
          <a:p>
            <a:r>
              <a:rPr lang="en-US" sz="2400" dirty="0" smtClean="0"/>
              <a:t>It is called a </a:t>
            </a:r>
            <a:r>
              <a:rPr lang="en-US" sz="2400" b="1" dirty="0" smtClean="0">
                <a:solidFill>
                  <a:schemeClr val="accent2"/>
                </a:solidFill>
              </a:rPr>
              <a:t>local variable </a:t>
            </a:r>
            <a:r>
              <a:rPr lang="en-US" sz="2400" dirty="0" smtClean="0"/>
              <a:t>or </a:t>
            </a:r>
            <a:r>
              <a:rPr lang="en-US" sz="2400" b="1" dirty="0" smtClean="0">
                <a:solidFill>
                  <a:schemeClr val="accent2"/>
                </a:solidFill>
              </a:rPr>
              <a:t>function-level variable</a:t>
            </a:r>
            <a:endParaRPr lang="mt-MT" sz="2400" dirty="0" smtClean="0"/>
          </a:p>
          <a:p>
            <a:r>
              <a:rPr lang="en-US" sz="2400" dirty="0" smtClean="0"/>
              <a:t>It cannot be accessed outside of the function in which it was declared</a:t>
            </a:r>
            <a:r>
              <a:rPr lang="mt-MT" sz="2400" dirty="0" smtClean="0"/>
              <a:t> in</a:t>
            </a:r>
            <a:r>
              <a:rPr lang="en-US" sz="2400" dirty="0" smtClean="0"/>
              <a:t> </a:t>
            </a:r>
            <a:endParaRPr lang="mt-MT" sz="2400" dirty="0" smtClean="0"/>
          </a:p>
          <a:p>
            <a:r>
              <a:rPr lang="en-US" sz="2400" dirty="0" smtClean="0"/>
              <a:t>The interpreter creates local variables when the function is run, and removes them as soon as the function has finished its task.</a:t>
            </a:r>
            <a:endParaRPr lang="mt-MT" sz="2400" dirty="0" smtClean="0"/>
          </a:p>
          <a:p>
            <a:r>
              <a:rPr lang="en-US" sz="2400" dirty="0" smtClean="0"/>
              <a:t>This means that: </a:t>
            </a:r>
            <a:endParaRPr lang="mt-MT" sz="2400" dirty="0" smtClean="0"/>
          </a:p>
          <a:p>
            <a:pPr lvl="1"/>
            <a:r>
              <a:rPr lang="en-US" sz="2200" dirty="0" smtClean="0"/>
              <a:t>If the function runs twice, the variable can have different values each time</a:t>
            </a:r>
            <a:endParaRPr lang="mt-MT" sz="2200" dirty="0" smtClean="0"/>
          </a:p>
          <a:p>
            <a:pPr lvl="1"/>
            <a:r>
              <a:rPr lang="en-US" sz="2200" dirty="0" smtClean="0"/>
              <a:t>Two different functions can use variables with the same name without any kind of naming conflict</a:t>
            </a:r>
            <a:endParaRPr lang="mt-MT" sz="2200" b="1" dirty="0" smtClean="0">
              <a:solidFill>
                <a:schemeClr val="accent2"/>
              </a:solidFill>
            </a:endParaRPr>
          </a:p>
          <a:p>
            <a:pPr>
              <a:buNone/>
            </a:pPr>
            <a:endParaRPr lang="mt-MT" sz="2400" dirty="0" smtClean="0"/>
          </a:p>
          <a:p>
            <a:pPr>
              <a:buNone/>
            </a:pPr>
            <a:endParaRPr lang="mt-MT" sz="2400" dirty="0" smtClean="0"/>
          </a:p>
          <a:p>
            <a:pPr>
              <a:buNone/>
            </a:pPr>
            <a:endParaRPr lang="mt-MT" sz="2400" dirty="0" smtClean="0"/>
          </a:p>
          <a:p>
            <a:endParaRPr lang="mt-MT" sz="3200" dirty="0" smtClean="0"/>
          </a:p>
          <a:p>
            <a:pPr>
              <a:buNone/>
            </a:pPr>
            <a:endParaRPr lang="mt-MT" sz="24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5092" y="731520"/>
            <a:ext cx="4090485" cy="1410604"/>
          </a:xfrm>
        </p:spPr>
        <p:txBody>
          <a:bodyPr>
            <a:normAutofit fontScale="90000"/>
          </a:bodyPr>
          <a:lstStyle/>
          <a:p>
            <a:r>
              <a:rPr lang="mt-MT" dirty="0" smtClean="0"/>
              <a:t>Functions</a:t>
            </a:r>
            <a:br>
              <a:rPr lang="mt-MT" dirty="0" smtClean="0"/>
            </a:br>
            <a:r>
              <a:rPr lang="mt-MT" dirty="0" smtClean="0"/>
              <a:t>Global Scope</a:t>
            </a:r>
            <a:br>
              <a:rPr lang="mt-MT" dirty="0" smtClean="0"/>
            </a:br>
            <a:r>
              <a:rPr lang="mt-MT" dirty="0" smtClean="0"/>
              <a:t>			</a:t>
            </a:r>
            <a:endParaRPr lang="en-US" dirty="0"/>
          </a:p>
        </p:txBody>
      </p:sp>
      <p:sp>
        <p:nvSpPr>
          <p:cNvPr id="3" name="Content Placeholder 2"/>
          <p:cNvSpPr>
            <a:spLocks noGrp="1"/>
          </p:cNvSpPr>
          <p:nvPr>
            <p:ph idx="1"/>
          </p:nvPr>
        </p:nvSpPr>
        <p:spPr>
          <a:xfrm>
            <a:off x="165100" y="2239875"/>
            <a:ext cx="11899900" cy="4346666"/>
          </a:xfrm>
        </p:spPr>
        <p:txBody>
          <a:bodyPr>
            <a:normAutofit/>
          </a:bodyPr>
          <a:lstStyle/>
          <a:p>
            <a:r>
              <a:rPr lang="mt-MT" sz="2600" dirty="0" smtClean="0"/>
              <a:t>A </a:t>
            </a:r>
            <a:r>
              <a:rPr lang="en-US" sz="2600" dirty="0" smtClean="0"/>
              <a:t>variable</a:t>
            </a:r>
            <a:r>
              <a:rPr lang="mt-MT" sz="2600" dirty="0" smtClean="0"/>
              <a:t> created</a:t>
            </a:r>
            <a:r>
              <a:rPr lang="en-US" sz="2600" dirty="0" smtClean="0"/>
              <a:t> </a:t>
            </a:r>
            <a:r>
              <a:rPr lang="en-US" sz="2600" b="1" dirty="0" smtClean="0"/>
              <a:t>outside</a:t>
            </a:r>
            <a:r>
              <a:rPr lang="en-US" sz="2600" dirty="0" smtClean="0"/>
              <a:t> of a function, can be used anywhere within the script</a:t>
            </a:r>
            <a:endParaRPr lang="mt-MT" sz="2600" dirty="0" smtClean="0"/>
          </a:p>
          <a:p>
            <a:r>
              <a:rPr lang="en-US" sz="2600" dirty="0" smtClean="0"/>
              <a:t>It is called a </a:t>
            </a:r>
            <a:r>
              <a:rPr lang="en-US" sz="2600" b="1" dirty="0" smtClean="0">
                <a:solidFill>
                  <a:schemeClr val="accent2"/>
                </a:solidFill>
              </a:rPr>
              <a:t>global variable </a:t>
            </a:r>
            <a:r>
              <a:rPr lang="en-US" sz="2600" dirty="0" smtClean="0"/>
              <a:t>and has global scope</a:t>
            </a:r>
            <a:endParaRPr lang="mt-MT" sz="2600" dirty="0" smtClean="0"/>
          </a:p>
          <a:p>
            <a:r>
              <a:rPr lang="en-US" sz="2600" dirty="0" smtClean="0"/>
              <a:t>Global variables are stored in memory for as long as the web page is loaded into the web browser</a:t>
            </a:r>
            <a:endParaRPr lang="mt-MT" sz="2600" dirty="0" smtClean="0"/>
          </a:p>
          <a:p>
            <a:r>
              <a:rPr lang="en-US" sz="2600" dirty="0" smtClean="0"/>
              <a:t>This means they take up more memory than local variables</a:t>
            </a:r>
            <a:endParaRPr lang="mt-MT" sz="2600" dirty="0" smtClean="0"/>
          </a:p>
          <a:p>
            <a:r>
              <a:rPr lang="mt-MT" sz="2600" dirty="0" smtClean="0"/>
              <a:t>Global variables</a:t>
            </a:r>
            <a:r>
              <a:rPr lang="en-US" sz="2600" dirty="0" smtClean="0"/>
              <a:t> also increase the risk of naming conflicts</a:t>
            </a:r>
            <a:endParaRPr lang="mt-MT" sz="2600" dirty="0" smtClean="0"/>
          </a:p>
          <a:p>
            <a:r>
              <a:rPr lang="en-US" sz="2600" dirty="0" smtClean="0"/>
              <a:t>For these reasons, you should use local variables wherever possible</a:t>
            </a:r>
            <a:endParaRPr lang="mt-MT" sz="2600" dirty="0" smtClean="0"/>
          </a:p>
          <a:p>
            <a:pPr>
              <a:buNone/>
            </a:pPr>
            <a:endParaRPr lang="mt-MT" sz="2400" dirty="0" smtClean="0"/>
          </a:p>
          <a:p>
            <a:pPr>
              <a:buNone/>
            </a:pPr>
            <a:endParaRPr lang="mt-MT" sz="2400" dirty="0" smtClean="0"/>
          </a:p>
          <a:p>
            <a:endParaRPr lang="mt-MT" sz="3200" dirty="0" smtClean="0"/>
          </a:p>
          <a:p>
            <a:pPr>
              <a:buNone/>
            </a:pPr>
            <a:endParaRPr lang="mt-MT" sz="24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0160"/>
            <a:ext cx="5697171" cy="848900"/>
          </a:xfrm>
        </p:spPr>
        <p:txBody>
          <a:bodyPr>
            <a:normAutofit/>
          </a:bodyPr>
          <a:lstStyle/>
          <a:p>
            <a:r>
              <a:rPr lang="en-US" dirty="0" smtClean="0"/>
              <a:t>		</a:t>
            </a:r>
            <a:r>
              <a:rPr lang="mt-MT" dirty="0" smtClean="0"/>
              <a:t>	 Functions</a:t>
            </a:r>
            <a:endParaRPr lang="en-US" dirty="0"/>
          </a:p>
        </p:txBody>
      </p:sp>
      <p:sp>
        <p:nvSpPr>
          <p:cNvPr id="3" name="Content Placeholder 2"/>
          <p:cNvSpPr>
            <a:spLocks noGrp="1"/>
          </p:cNvSpPr>
          <p:nvPr>
            <p:ph idx="1"/>
          </p:nvPr>
        </p:nvSpPr>
        <p:spPr>
          <a:xfrm>
            <a:off x="165100" y="2259874"/>
            <a:ext cx="11899900" cy="4407626"/>
          </a:xfrm>
        </p:spPr>
        <p:txBody>
          <a:bodyPr>
            <a:normAutofit fontScale="85000" lnSpcReduction="20000"/>
          </a:bodyPr>
          <a:lstStyle/>
          <a:p>
            <a:r>
              <a:rPr lang="mt-MT" sz="2800" dirty="0" smtClean="0"/>
              <a:t>We have already used and created some functions in our practice</a:t>
            </a:r>
          </a:p>
          <a:p>
            <a:r>
              <a:rPr lang="mt-MT" sz="2800" dirty="0" smtClean="0"/>
              <a:t>You should have noticed that there are two types of functions:</a:t>
            </a:r>
          </a:p>
          <a:p>
            <a:pPr lvl="1"/>
            <a:r>
              <a:rPr lang="mt-MT" sz="2600" b="1" dirty="0" smtClean="0">
                <a:solidFill>
                  <a:schemeClr val="accent2"/>
                </a:solidFill>
              </a:rPr>
              <a:t>Built-In:</a:t>
            </a:r>
            <a:r>
              <a:rPr lang="mt-MT" sz="2600" dirty="0" smtClean="0"/>
              <a:t>   </a:t>
            </a:r>
            <a:r>
              <a:rPr lang="mt-MT" sz="2200" dirty="0" smtClean="0"/>
              <a:t>- These are pre defined functions which do a particular task</a:t>
            </a:r>
            <a:br>
              <a:rPr lang="mt-MT" sz="2200" dirty="0" smtClean="0"/>
            </a:br>
            <a:r>
              <a:rPr lang="mt-MT" sz="2200" dirty="0" smtClean="0"/>
              <a:t>		- Example </a:t>
            </a:r>
            <a:r>
              <a:rPr lang="mt-MT" sz="2200" i="1" dirty="0" smtClean="0"/>
              <a:t>parseInt() </a:t>
            </a:r>
            <a:r>
              <a:rPr lang="mt-MT" sz="2200" dirty="0" smtClean="0"/>
              <a:t>and </a:t>
            </a:r>
            <a:r>
              <a:rPr lang="mt-MT" sz="2200" i="1" dirty="0" smtClean="0"/>
              <a:t>alert()</a:t>
            </a:r>
            <a:br>
              <a:rPr lang="mt-MT" sz="2200" i="1" dirty="0" smtClean="0"/>
            </a:br>
            <a:r>
              <a:rPr lang="mt-MT" sz="2200" i="1" dirty="0" smtClean="0"/>
              <a:t>                     - </a:t>
            </a:r>
            <a:r>
              <a:rPr lang="mt-MT" sz="2200" dirty="0" smtClean="0"/>
              <a:t>There are methods which return a value e.g. </a:t>
            </a:r>
            <a:r>
              <a:rPr lang="mt-MT" sz="2200" i="1" dirty="0" smtClean="0"/>
              <a:t>parseInt() </a:t>
            </a:r>
            <a:r>
              <a:rPr lang="mt-MT" sz="2200" dirty="0" smtClean="0"/>
              <a:t>returns a number value. </a:t>
            </a:r>
            <a:br>
              <a:rPr lang="mt-MT" sz="2200" dirty="0" smtClean="0"/>
            </a:br>
            <a:r>
              <a:rPr lang="mt-MT" sz="2200" dirty="0" smtClean="0"/>
              <a:t>		- Then there are methods which simply do an action and do not return a value e.g. </a:t>
            </a:r>
            <a:r>
              <a:rPr lang="mt-MT" sz="2200" i="1" dirty="0" smtClean="0"/>
              <a:t>alert()</a:t>
            </a:r>
            <a:br>
              <a:rPr lang="mt-MT" sz="2200" i="1" dirty="0" smtClean="0"/>
            </a:br>
            <a:r>
              <a:rPr lang="mt-MT" sz="2200" i="1" dirty="0" smtClean="0"/>
              <a:t>		- </a:t>
            </a:r>
            <a:r>
              <a:rPr lang="mt-MT" sz="2200" dirty="0" smtClean="0"/>
              <a:t>This depends on how they were defined</a:t>
            </a:r>
            <a:br>
              <a:rPr lang="mt-MT" sz="2200" dirty="0" smtClean="0"/>
            </a:br>
            <a:r>
              <a:rPr lang="mt-MT" sz="2200" dirty="0" smtClean="0"/>
              <a:t>		- The developer would only need to call such functions</a:t>
            </a:r>
            <a:br>
              <a:rPr lang="mt-MT" sz="2200" dirty="0" smtClean="0"/>
            </a:br>
            <a:r>
              <a:rPr lang="mt-MT" sz="2200" dirty="0" smtClean="0"/>
              <a:t>		- Though it is important that the developer has knowledge on what the built-in methods do</a:t>
            </a:r>
          </a:p>
          <a:p>
            <a:pPr lvl="1"/>
            <a:r>
              <a:rPr lang="mt-MT" sz="2600" b="1" dirty="0" smtClean="0">
                <a:solidFill>
                  <a:schemeClr val="accent2"/>
                </a:solidFill>
              </a:rPr>
              <a:t>User-Defined:</a:t>
            </a:r>
            <a:r>
              <a:rPr lang="mt-MT" sz="2600" dirty="0" smtClean="0"/>
              <a:t> 	</a:t>
            </a:r>
          </a:p>
          <a:p>
            <a:pPr lvl="5">
              <a:buNone/>
            </a:pPr>
            <a:r>
              <a:rPr lang="mt-MT" sz="2200" dirty="0" smtClean="0"/>
              <a:t>	- Functions which are defined and created by the developer</a:t>
            </a:r>
            <a:br>
              <a:rPr lang="mt-MT" sz="2200" dirty="0" smtClean="0"/>
            </a:br>
            <a:r>
              <a:rPr lang="mt-MT" sz="2200" dirty="0" smtClean="0"/>
              <a:t>- Normally these include functionality which is required by the specific </a:t>
            </a:r>
            <a:r>
              <a:rPr lang="mt-MT" sz="2200" dirty="0" smtClean="0"/>
              <a:t>system</a:t>
            </a:r>
            <a:br>
              <a:rPr lang="mt-MT" sz="2200" dirty="0" smtClean="0"/>
            </a:br>
            <a:r>
              <a:rPr lang="mt-MT" sz="2200" dirty="0" smtClean="0"/>
              <a:t>- Making </a:t>
            </a:r>
            <a:r>
              <a:rPr lang="en-US" sz="2200" dirty="0" smtClean="0"/>
              <a:t>it </a:t>
            </a:r>
            <a:r>
              <a:rPr lang="en-US" sz="2200" dirty="0" smtClean="0"/>
              <a:t>possible to extend the vocabulary that we </a:t>
            </a:r>
            <a:r>
              <a:rPr lang="en-US" sz="2200" dirty="0" smtClean="0"/>
              <a:t>have</a:t>
            </a:r>
            <a:endParaRPr lang="mt-MT" sz="22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5092" y="731520"/>
            <a:ext cx="4090485" cy="1410604"/>
          </a:xfrm>
        </p:spPr>
        <p:txBody>
          <a:bodyPr>
            <a:normAutofit fontScale="90000"/>
          </a:bodyPr>
          <a:lstStyle/>
          <a:p>
            <a:r>
              <a:rPr lang="mt-MT" dirty="0" smtClean="0"/>
              <a:t>Functions</a:t>
            </a:r>
            <a:br>
              <a:rPr lang="mt-MT" dirty="0" smtClean="0"/>
            </a:br>
            <a:r>
              <a:rPr lang="mt-MT" dirty="0" smtClean="0"/>
              <a:t>Global Scope</a:t>
            </a:r>
            <a:br>
              <a:rPr lang="mt-MT" dirty="0" smtClean="0"/>
            </a:br>
            <a:r>
              <a:rPr lang="mt-MT" dirty="0" smtClean="0"/>
              <a:t>			</a:t>
            </a:r>
            <a:endParaRPr lang="en-US" dirty="0"/>
          </a:p>
        </p:txBody>
      </p:sp>
      <p:sp>
        <p:nvSpPr>
          <p:cNvPr id="3" name="Content Placeholder 2"/>
          <p:cNvSpPr>
            <a:spLocks noGrp="1"/>
          </p:cNvSpPr>
          <p:nvPr>
            <p:ph idx="1"/>
          </p:nvPr>
        </p:nvSpPr>
        <p:spPr>
          <a:xfrm>
            <a:off x="165099" y="2239874"/>
            <a:ext cx="6735763" cy="4618125"/>
          </a:xfrm>
        </p:spPr>
        <p:txBody>
          <a:bodyPr>
            <a:normAutofit/>
          </a:bodyPr>
          <a:lstStyle/>
          <a:p>
            <a:pPr>
              <a:buNone/>
            </a:pPr>
            <a:r>
              <a:rPr lang="en-US" sz="2400" dirty="0" smtClean="0"/>
              <a:t>In this code, the </a:t>
            </a:r>
            <a:r>
              <a:rPr lang="en-US" sz="2400" i="1" dirty="0" err="1" smtClean="0">
                <a:solidFill>
                  <a:schemeClr val="accent2"/>
                </a:solidFill>
              </a:rPr>
              <a:t>degFahren</a:t>
            </a:r>
            <a:r>
              <a:rPr lang="en-US" sz="2400" dirty="0" smtClean="0"/>
              <a:t> variable is a global variable because it is created outside of a function, and because it is global, it can be used anywhere in the page</a:t>
            </a:r>
            <a:endParaRPr lang="mt-MT" sz="2400" dirty="0" smtClean="0"/>
          </a:p>
          <a:p>
            <a:pPr>
              <a:buNone/>
            </a:pPr>
            <a:r>
              <a:rPr lang="en-US" sz="2400" dirty="0" smtClean="0"/>
              <a:t>The </a:t>
            </a:r>
            <a:r>
              <a:rPr lang="en-US" sz="2400" i="1" dirty="0" err="1" smtClean="0">
                <a:solidFill>
                  <a:schemeClr val="accent2"/>
                </a:solidFill>
              </a:rPr>
              <a:t>convertToCentigrade</a:t>
            </a:r>
            <a:r>
              <a:rPr lang="en-US" sz="2400" i="1" dirty="0" smtClean="0">
                <a:solidFill>
                  <a:schemeClr val="accent2"/>
                </a:solidFill>
              </a:rPr>
              <a:t>() </a:t>
            </a:r>
            <a:r>
              <a:rPr lang="en-US" sz="2400" dirty="0" smtClean="0"/>
              <a:t>function accesses the </a:t>
            </a:r>
            <a:r>
              <a:rPr lang="en-US" sz="2400" i="1" dirty="0" err="1" smtClean="0">
                <a:solidFill>
                  <a:schemeClr val="accent2"/>
                </a:solidFill>
              </a:rPr>
              <a:t>degFahren</a:t>
            </a:r>
            <a:r>
              <a:rPr lang="en-US" sz="2400" dirty="0" smtClean="0"/>
              <a:t> variable, using it as part of the calculation to convert Fahrenheit to centigrade</a:t>
            </a:r>
            <a:endParaRPr lang="mt-MT" sz="2400" dirty="0" smtClean="0"/>
          </a:p>
          <a:p>
            <a:pPr>
              <a:buNone/>
            </a:pPr>
            <a:r>
              <a:rPr lang="en-US" sz="2400" dirty="0" smtClean="0"/>
              <a:t>This also means you can change the value of a global variable</a:t>
            </a:r>
            <a:endParaRPr lang="mt-MT" sz="2400" dirty="0" smtClean="0"/>
          </a:p>
        </p:txBody>
      </p:sp>
      <p:pic>
        <p:nvPicPr>
          <p:cNvPr id="4099" name="Picture 3"/>
          <p:cNvPicPr>
            <a:picLocks noChangeAspect="1" noChangeArrowheads="1"/>
          </p:cNvPicPr>
          <p:nvPr/>
        </p:nvPicPr>
        <p:blipFill>
          <a:blip r:embed="rId2" cstate="print"/>
          <a:srcRect r="6481"/>
          <a:stretch>
            <a:fillRect/>
          </a:stretch>
        </p:blipFill>
        <p:spPr bwMode="auto">
          <a:xfrm>
            <a:off x="6778435" y="3271838"/>
            <a:ext cx="5223065" cy="1857374"/>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5092" y="731520"/>
            <a:ext cx="4090485" cy="1410604"/>
          </a:xfrm>
        </p:spPr>
        <p:txBody>
          <a:bodyPr>
            <a:normAutofit fontScale="90000"/>
          </a:bodyPr>
          <a:lstStyle/>
          <a:p>
            <a:r>
              <a:rPr lang="mt-MT" dirty="0" smtClean="0"/>
              <a:t>Functions</a:t>
            </a:r>
            <a:br>
              <a:rPr lang="mt-MT" dirty="0" smtClean="0"/>
            </a:br>
            <a:r>
              <a:rPr lang="mt-MT" dirty="0" smtClean="0"/>
              <a:t>Global Scope</a:t>
            </a:r>
            <a:br>
              <a:rPr lang="mt-MT" dirty="0" smtClean="0"/>
            </a:br>
            <a:r>
              <a:rPr lang="mt-MT" dirty="0" smtClean="0"/>
              <a:t>			</a:t>
            </a:r>
            <a:endParaRPr lang="en-US" dirty="0"/>
          </a:p>
        </p:txBody>
      </p:sp>
      <p:sp>
        <p:nvSpPr>
          <p:cNvPr id="3" name="Content Placeholder 2"/>
          <p:cNvSpPr>
            <a:spLocks noGrp="1"/>
          </p:cNvSpPr>
          <p:nvPr>
            <p:ph idx="1"/>
          </p:nvPr>
        </p:nvSpPr>
        <p:spPr>
          <a:xfrm>
            <a:off x="165100" y="2239874"/>
            <a:ext cx="6578600" cy="4618125"/>
          </a:xfrm>
        </p:spPr>
        <p:txBody>
          <a:bodyPr>
            <a:normAutofit/>
          </a:bodyPr>
          <a:lstStyle/>
          <a:p>
            <a:pPr>
              <a:buNone/>
            </a:pPr>
            <a:r>
              <a:rPr lang="en-US" sz="2400" dirty="0" smtClean="0"/>
              <a:t>This new line of code changes the value of </a:t>
            </a:r>
            <a:r>
              <a:rPr lang="en-US" sz="2400" i="1" dirty="0" err="1" smtClean="0">
                <a:solidFill>
                  <a:schemeClr val="accent2"/>
                </a:solidFill>
              </a:rPr>
              <a:t>degFahren</a:t>
            </a:r>
            <a:r>
              <a:rPr lang="en-US" sz="2400" dirty="0" smtClean="0"/>
              <a:t> to 20; so the original value of 12 is no longer used in the calculation</a:t>
            </a:r>
            <a:endParaRPr lang="mt-MT" sz="2400" dirty="0" smtClean="0"/>
          </a:p>
          <a:p>
            <a:pPr>
              <a:buNone/>
            </a:pPr>
            <a:r>
              <a:rPr lang="en-US" sz="2400" dirty="0" smtClean="0"/>
              <a:t>This change in value isn’t seen only inside of the </a:t>
            </a:r>
            <a:r>
              <a:rPr lang="en-US" sz="2400" i="1" dirty="0" err="1" smtClean="0">
                <a:solidFill>
                  <a:schemeClr val="accent2"/>
                </a:solidFill>
              </a:rPr>
              <a:t>convertToCentigrade</a:t>
            </a:r>
            <a:r>
              <a:rPr lang="en-US" sz="2400" i="1" dirty="0" smtClean="0">
                <a:solidFill>
                  <a:schemeClr val="accent2"/>
                </a:solidFill>
              </a:rPr>
              <a:t>() </a:t>
            </a:r>
            <a:r>
              <a:rPr lang="en-US" sz="2400" dirty="0" smtClean="0"/>
              <a:t>function. The </a:t>
            </a:r>
            <a:r>
              <a:rPr lang="en-US" sz="2400" i="1" dirty="0" err="1" smtClean="0">
                <a:solidFill>
                  <a:schemeClr val="accent2"/>
                </a:solidFill>
              </a:rPr>
              <a:t>degFahren</a:t>
            </a:r>
            <a:r>
              <a:rPr lang="en-US" sz="2400" dirty="0" smtClean="0"/>
              <a:t> variable is a global variable, and thus its value is 20 everywhere it is used</a:t>
            </a:r>
            <a:endParaRPr lang="mt-MT" sz="2400" dirty="0" smtClean="0"/>
          </a:p>
          <a:p>
            <a:pPr>
              <a:buNone/>
            </a:pPr>
            <a:r>
              <a:rPr lang="mt-MT" sz="2400" dirty="0" smtClean="0"/>
              <a:t>Thus, we can see another problem with global variables </a:t>
            </a:r>
            <a:r>
              <a:rPr lang="en-US" sz="2400" dirty="0" smtClean="0"/>
              <a:t>can be easily and unintentionally modified</a:t>
            </a:r>
            <a:endParaRPr lang="mt-MT" sz="2400" dirty="0" smtClean="0"/>
          </a:p>
        </p:txBody>
      </p:sp>
      <p:pic>
        <p:nvPicPr>
          <p:cNvPr id="5122" name="Picture 2"/>
          <p:cNvPicPr>
            <a:picLocks noChangeAspect="1" noChangeArrowheads="1"/>
          </p:cNvPicPr>
          <p:nvPr/>
        </p:nvPicPr>
        <p:blipFill>
          <a:blip r:embed="rId2" cstate="print"/>
          <a:srcRect/>
          <a:stretch>
            <a:fillRect/>
          </a:stretch>
        </p:blipFill>
        <p:spPr bwMode="auto">
          <a:xfrm>
            <a:off x="6781800" y="3276372"/>
            <a:ext cx="5410200" cy="2114779"/>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7798" y="731520"/>
            <a:ext cx="8607780" cy="1410604"/>
          </a:xfrm>
        </p:spPr>
        <p:txBody>
          <a:bodyPr>
            <a:normAutofit fontScale="90000"/>
          </a:bodyPr>
          <a:lstStyle/>
          <a:p>
            <a:r>
              <a:rPr lang="mt-MT" dirty="0" smtClean="0"/>
              <a:t>Nested Scope: </a:t>
            </a:r>
            <a:br>
              <a:rPr lang="mt-MT" dirty="0" smtClean="0"/>
            </a:br>
            <a:r>
              <a:rPr lang="mt-MT" sz="3600" i="1" dirty="0" smtClean="0"/>
              <a:t>Functions declared within other functions</a:t>
            </a:r>
            <a:r>
              <a:rPr lang="mt-MT" dirty="0" smtClean="0"/>
              <a:t/>
            </a:r>
            <a:br>
              <a:rPr lang="mt-MT" dirty="0" smtClean="0"/>
            </a:br>
            <a:r>
              <a:rPr lang="mt-MT" dirty="0" smtClean="0"/>
              <a:t>			</a:t>
            </a:r>
            <a:endParaRPr lang="en-US" dirty="0"/>
          </a:p>
        </p:txBody>
      </p:sp>
      <p:sp>
        <p:nvSpPr>
          <p:cNvPr id="3" name="Content Placeholder 2"/>
          <p:cNvSpPr>
            <a:spLocks noGrp="1"/>
          </p:cNvSpPr>
          <p:nvPr>
            <p:ph idx="1"/>
          </p:nvPr>
        </p:nvSpPr>
        <p:spPr>
          <a:xfrm>
            <a:off x="165100" y="2239874"/>
            <a:ext cx="6578600" cy="4618125"/>
          </a:xfrm>
        </p:spPr>
        <p:txBody>
          <a:bodyPr>
            <a:normAutofit/>
          </a:bodyPr>
          <a:lstStyle/>
          <a:p>
            <a:pPr>
              <a:buNone/>
            </a:pPr>
            <a:r>
              <a:rPr lang="mt-MT" sz="2400" dirty="0" smtClean="0"/>
              <a:t>In JavaScript, we can declare functions within other functions.</a:t>
            </a:r>
          </a:p>
          <a:p>
            <a:pPr>
              <a:buNone/>
            </a:pPr>
            <a:r>
              <a:rPr lang="mt-MT" sz="2400" dirty="0" smtClean="0"/>
              <a:t>There</a:t>
            </a:r>
            <a:r>
              <a:rPr lang="en-US" sz="2400" dirty="0" smtClean="0"/>
              <a:t> </a:t>
            </a:r>
            <a:r>
              <a:rPr lang="en-US" sz="2400" dirty="0" smtClean="0"/>
              <a:t>can be any number of stacked (or nested) variable scopes. </a:t>
            </a:r>
            <a:endParaRPr lang="mt-MT" sz="2400" dirty="0" smtClean="0"/>
          </a:p>
          <a:p>
            <a:pPr>
              <a:buNone/>
            </a:pPr>
            <a:r>
              <a:rPr lang="en-US" sz="2400" dirty="0" smtClean="0"/>
              <a:t>Functions </a:t>
            </a:r>
            <a:r>
              <a:rPr lang="en-US" sz="2400" dirty="0" smtClean="0"/>
              <a:t>defined inside other functions can refer to the local variables in their parent function, functions defined inside those inner functions can refer to variables in both their parent and their grandparent functions, and so on.</a:t>
            </a:r>
            <a:endParaRPr lang="mt-MT" sz="2400" dirty="0" smtClean="0"/>
          </a:p>
          <a:p>
            <a:pPr>
              <a:buNone/>
            </a:pPr>
            <a:endParaRPr lang="mt-MT" sz="2400" dirty="0" smtClean="0"/>
          </a:p>
        </p:txBody>
      </p:sp>
      <p:pic>
        <p:nvPicPr>
          <p:cNvPr id="6146" name="Picture 2"/>
          <p:cNvPicPr>
            <a:picLocks noChangeAspect="1" noChangeArrowheads="1"/>
          </p:cNvPicPr>
          <p:nvPr/>
        </p:nvPicPr>
        <p:blipFill>
          <a:blip r:embed="rId2" cstate="print"/>
          <a:srcRect/>
          <a:stretch>
            <a:fillRect/>
          </a:stretch>
        </p:blipFill>
        <p:spPr bwMode="auto">
          <a:xfrm>
            <a:off x="6829114" y="2964462"/>
            <a:ext cx="4908185" cy="2778708"/>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7798" y="731520"/>
            <a:ext cx="8607780" cy="1410604"/>
          </a:xfrm>
        </p:spPr>
        <p:txBody>
          <a:bodyPr>
            <a:normAutofit fontScale="90000"/>
          </a:bodyPr>
          <a:lstStyle/>
          <a:p>
            <a:r>
              <a:rPr lang="mt-MT" dirty="0" smtClean="0"/>
              <a:t>Nested Scope: </a:t>
            </a:r>
            <a:br>
              <a:rPr lang="mt-MT" dirty="0" smtClean="0"/>
            </a:br>
            <a:r>
              <a:rPr lang="mt-MT" sz="3600" i="1" dirty="0" smtClean="0"/>
              <a:t>Functions declared within other functions</a:t>
            </a:r>
            <a:r>
              <a:rPr lang="mt-MT" dirty="0" smtClean="0"/>
              <a:t/>
            </a:r>
            <a:br>
              <a:rPr lang="mt-MT" dirty="0" smtClean="0"/>
            </a:br>
            <a:r>
              <a:rPr lang="mt-MT" dirty="0" smtClean="0"/>
              <a:t>			</a:t>
            </a:r>
            <a:endParaRPr lang="en-US" dirty="0"/>
          </a:p>
        </p:txBody>
      </p:sp>
      <p:sp>
        <p:nvSpPr>
          <p:cNvPr id="3" name="Content Placeholder 2"/>
          <p:cNvSpPr>
            <a:spLocks noGrp="1"/>
          </p:cNvSpPr>
          <p:nvPr>
            <p:ph idx="1"/>
          </p:nvPr>
        </p:nvSpPr>
        <p:spPr>
          <a:xfrm>
            <a:off x="165100" y="2239874"/>
            <a:ext cx="6578600" cy="4618125"/>
          </a:xfrm>
        </p:spPr>
        <p:txBody>
          <a:bodyPr>
            <a:normAutofit/>
          </a:bodyPr>
          <a:lstStyle/>
          <a:p>
            <a:pPr>
              <a:buNone/>
            </a:pPr>
            <a:endParaRPr lang="mt-MT" sz="2400" dirty="0" smtClean="0"/>
          </a:p>
        </p:txBody>
      </p:sp>
      <p:pic>
        <p:nvPicPr>
          <p:cNvPr id="7170" name="Picture 2"/>
          <p:cNvPicPr>
            <a:picLocks noChangeAspect="1" noChangeArrowheads="1"/>
          </p:cNvPicPr>
          <p:nvPr/>
        </p:nvPicPr>
        <p:blipFill>
          <a:blip r:embed="rId2" cstate="print"/>
          <a:srcRect/>
          <a:stretch>
            <a:fillRect/>
          </a:stretch>
        </p:blipFill>
        <p:spPr bwMode="auto">
          <a:xfrm>
            <a:off x="873723" y="2325271"/>
            <a:ext cx="3968099" cy="4532729"/>
          </a:xfrm>
          <a:prstGeom prst="rect">
            <a:avLst/>
          </a:prstGeom>
          <a:noFill/>
          <a:ln w="9525">
            <a:noFill/>
            <a:miter lim="800000"/>
            <a:headEnd/>
            <a:tailEnd/>
          </a:ln>
        </p:spPr>
      </p:pic>
      <p:sp>
        <p:nvSpPr>
          <p:cNvPr id="6" name="Rounded Rectangle 5"/>
          <p:cNvSpPr/>
          <p:nvPr/>
        </p:nvSpPr>
        <p:spPr>
          <a:xfrm>
            <a:off x="7030388" y="3028014"/>
            <a:ext cx="2998032" cy="2601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3200" b="1" dirty="0" smtClean="0"/>
              <a:t>Is this code correct?</a:t>
            </a:r>
            <a:endParaRPr lang="en-GB" sz="3200" b="1" dirty="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5092" y="731520"/>
            <a:ext cx="4090485" cy="1410604"/>
          </a:xfrm>
        </p:spPr>
        <p:txBody>
          <a:bodyPr>
            <a:normAutofit fontScale="90000"/>
          </a:bodyPr>
          <a:lstStyle/>
          <a:p>
            <a:r>
              <a:rPr lang="mt-MT" i="1" dirty="0" smtClean="0"/>
              <a:t>let </a:t>
            </a:r>
            <a:r>
              <a:rPr lang="mt-MT" dirty="0" smtClean="0"/>
              <a:t/>
            </a:r>
            <a:br>
              <a:rPr lang="mt-MT" dirty="0" smtClean="0"/>
            </a:br>
            <a:r>
              <a:rPr lang="mt-MT" dirty="0" smtClean="0"/>
              <a:t>keyword</a:t>
            </a:r>
            <a:br>
              <a:rPr lang="mt-MT" dirty="0" smtClean="0"/>
            </a:br>
            <a:r>
              <a:rPr lang="mt-MT" dirty="0" smtClean="0"/>
              <a:t>			</a:t>
            </a:r>
            <a:endParaRPr lang="en-US" dirty="0"/>
          </a:p>
        </p:txBody>
      </p:sp>
      <p:sp>
        <p:nvSpPr>
          <p:cNvPr id="3" name="Content Placeholder 2"/>
          <p:cNvSpPr>
            <a:spLocks noGrp="1"/>
          </p:cNvSpPr>
          <p:nvPr>
            <p:ph idx="1"/>
          </p:nvPr>
        </p:nvSpPr>
        <p:spPr>
          <a:xfrm>
            <a:off x="165100" y="2239874"/>
            <a:ext cx="6578600" cy="4618125"/>
          </a:xfrm>
        </p:spPr>
        <p:txBody>
          <a:bodyPr>
            <a:normAutofit/>
          </a:bodyPr>
          <a:lstStyle/>
          <a:p>
            <a:pPr>
              <a:buNone/>
            </a:pPr>
            <a:r>
              <a:rPr lang="en-US" sz="2400" dirty="0" smtClean="0"/>
              <a:t>T</a:t>
            </a:r>
            <a:r>
              <a:rPr lang="mt-MT" sz="2400" dirty="0" smtClean="0"/>
              <a:t>he previous applies when declaring variables using the </a:t>
            </a:r>
            <a:r>
              <a:rPr lang="mt-MT" sz="2400" b="1" dirty="0" smtClean="0"/>
              <a:t>var</a:t>
            </a:r>
            <a:r>
              <a:rPr lang="mt-MT" sz="2400" i="1" dirty="0" smtClean="0"/>
              <a:t> </a:t>
            </a:r>
            <a:r>
              <a:rPr lang="mt-MT" sz="2400" dirty="0" smtClean="0"/>
              <a:t>keyword.</a:t>
            </a:r>
          </a:p>
          <a:p>
            <a:pPr>
              <a:buNone/>
            </a:pPr>
            <a:r>
              <a:rPr lang="mt-MT" sz="2400" dirty="0" smtClean="0"/>
              <a:t>The </a:t>
            </a:r>
            <a:r>
              <a:rPr lang="en-US" sz="2400" b="1" dirty="0" smtClean="0"/>
              <a:t>let</a:t>
            </a:r>
            <a:r>
              <a:rPr lang="en-US" sz="2400" dirty="0" smtClean="0"/>
              <a:t> </a:t>
            </a:r>
            <a:r>
              <a:rPr lang="mt-MT" sz="2400" dirty="0" smtClean="0"/>
              <a:t>keyword </a:t>
            </a:r>
            <a:r>
              <a:rPr lang="en-US" sz="2400" dirty="0" smtClean="0"/>
              <a:t>allows you to declare variables that are limited in scope to the block, statement, or expression on which it is used. </a:t>
            </a:r>
            <a:endParaRPr lang="mt-MT" sz="2400" dirty="0" smtClean="0"/>
          </a:p>
          <a:p>
            <a:pPr>
              <a:buNone/>
            </a:pPr>
            <a:r>
              <a:rPr lang="en-US" sz="2400" dirty="0" smtClean="0"/>
              <a:t>This is unlike the </a:t>
            </a:r>
            <a:r>
              <a:rPr lang="en-US" sz="2400" b="1" dirty="0" err="1" smtClean="0"/>
              <a:t>var</a:t>
            </a:r>
            <a:r>
              <a:rPr lang="en-US" sz="2400" dirty="0" smtClean="0"/>
              <a:t> keyword, which defines a variable globally, or locally to an entire function regardless of block scope. </a:t>
            </a:r>
            <a:endParaRPr lang="mt-MT" sz="2400" dirty="0" smtClean="0"/>
          </a:p>
        </p:txBody>
      </p:sp>
      <p:pic>
        <p:nvPicPr>
          <p:cNvPr id="1027" name="Picture 3"/>
          <p:cNvPicPr>
            <a:picLocks noChangeAspect="1" noChangeArrowheads="1"/>
          </p:cNvPicPr>
          <p:nvPr/>
        </p:nvPicPr>
        <p:blipFill>
          <a:blip r:embed="rId2" cstate="print"/>
          <a:srcRect/>
          <a:stretch>
            <a:fillRect/>
          </a:stretch>
        </p:blipFill>
        <p:spPr bwMode="auto">
          <a:xfrm>
            <a:off x="7911370" y="2449600"/>
            <a:ext cx="3646045" cy="4408400"/>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715" y="888272"/>
            <a:ext cx="5029214" cy="1188536"/>
          </a:xfrm>
        </p:spPr>
        <p:txBody>
          <a:bodyPr>
            <a:normAutofit fontScale="90000"/>
          </a:bodyPr>
          <a:lstStyle/>
          <a:p>
            <a:r>
              <a:rPr lang="mt-MT" dirty="0" smtClean="0"/>
              <a:t>	</a:t>
            </a:r>
            <a:r>
              <a:rPr lang="mt-MT" smtClean="0"/>
              <a:t>	 </a:t>
            </a:r>
            <a:r>
              <a:rPr lang="mt-MT" dirty="0" smtClean="0"/>
              <a:t/>
            </a:r>
            <a:br>
              <a:rPr lang="mt-MT" dirty="0" smtClean="0"/>
            </a:br>
            <a:r>
              <a:rPr lang="mt-MT" dirty="0" smtClean="0"/>
              <a:t>		Practice</a:t>
            </a:r>
            <a:endParaRPr lang="en-US" dirty="0"/>
          </a:p>
        </p:txBody>
      </p:sp>
      <p:sp>
        <p:nvSpPr>
          <p:cNvPr id="3" name="Content Placeholder 2"/>
          <p:cNvSpPr>
            <a:spLocks noGrp="1"/>
          </p:cNvSpPr>
          <p:nvPr>
            <p:ph idx="1"/>
          </p:nvPr>
        </p:nvSpPr>
        <p:spPr>
          <a:xfrm>
            <a:off x="165099" y="2325190"/>
            <a:ext cx="11343278" cy="4454434"/>
          </a:xfrm>
        </p:spPr>
        <p:txBody>
          <a:bodyPr>
            <a:normAutofit/>
          </a:bodyPr>
          <a:lstStyle/>
          <a:p>
            <a:pPr marL="0" indent="0" algn="ctr">
              <a:buNone/>
              <a:defRPr/>
            </a:pPr>
            <a:r>
              <a:rPr lang="mt-MT" sz="2800" dirty="0" smtClean="0"/>
              <a:t>Access Moodle and work out </a:t>
            </a:r>
            <a:r>
              <a:rPr lang="mt-MT" sz="2800" b="1" dirty="0" smtClean="0"/>
              <a:t>Worksheet 6</a:t>
            </a:r>
            <a:endParaRPr lang="en-US" sz="2800" b="1" dirty="0"/>
          </a:p>
        </p:txBody>
      </p:sp>
      <p:pic>
        <p:nvPicPr>
          <p:cNvPr id="5"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6"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t-MT" dirty="0" smtClean="0"/>
              <a:t>						References</a:t>
            </a:r>
            <a:endParaRPr lang="en-GB" dirty="0"/>
          </a:p>
        </p:txBody>
      </p:sp>
      <p:sp>
        <p:nvSpPr>
          <p:cNvPr id="3" name="Content Placeholder 2"/>
          <p:cNvSpPr>
            <a:spLocks noGrp="1"/>
          </p:cNvSpPr>
          <p:nvPr>
            <p:ph idx="1"/>
          </p:nvPr>
        </p:nvSpPr>
        <p:spPr>
          <a:xfrm>
            <a:off x="2933700" y="2438400"/>
            <a:ext cx="8770571" cy="4027714"/>
          </a:xfrm>
        </p:spPr>
        <p:txBody>
          <a:bodyPr/>
          <a:lstStyle/>
          <a:p>
            <a:r>
              <a:rPr lang="en-GB" dirty="0" smtClean="0"/>
              <a:t>Johnson, G. (2013). </a:t>
            </a:r>
            <a:r>
              <a:rPr lang="en-GB" i="1" dirty="0" smtClean="0"/>
              <a:t>Programming in HTML5 with </a:t>
            </a:r>
            <a:r>
              <a:rPr lang="en-GB" i="1" dirty="0" err="1" smtClean="0"/>
              <a:t>Javascript</a:t>
            </a:r>
            <a:r>
              <a:rPr lang="en-GB" i="1" dirty="0" smtClean="0"/>
              <a:t> and CSS3.</a:t>
            </a:r>
            <a:r>
              <a:rPr lang="en-GB" dirty="0" smtClean="0"/>
              <a:t> United States of America: Microsoft Press.</a:t>
            </a:r>
            <a:endParaRPr lang="mt-MT" dirty="0" smtClean="0"/>
          </a:p>
          <a:p>
            <a:r>
              <a:rPr lang="en-GB" dirty="0" err="1" smtClean="0"/>
              <a:t>McPeak</a:t>
            </a:r>
            <a:r>
              <a:rPr lang="en-GB" dirty="0" smtClean="0"/>
              <a:t>, J. (2015). </a:t>
            </a:r>
            <a:r>
              <a:rPr lang="en-GB" i="1" dirty="0" smtClean="0"/>
              <a:t>Beginning JavaScript, 5th Edition</a:t>
            </a:r>
            <a:r>
              <a:rPr lang="en-GB" dirty="0" smtClean="0"/>
              <a:t> (5 ed.). </a:t>
            </a:r>
            <a:r>
              <a:rPr lang="en-GB" dirty="0" err="1" smtClean="0"/>
              <a:t>Wrox</a:t>
            </a:r>
            <a:r>
              <a:rPr lang="en-GB" dirty="0" smtClean="0"/>
              <a:t>. </a:t>
            </a:r>
            <a:endParaRPr lang="en-US" dirty="0" smtClean="0"/>
          </a:p>
          <a:p>
            <a:r>
              <a:rPr lang="en-GB" dirty="0" err="1" smtClean="0"/>
              <a:t>Haverbeke</a:t>
            </a:r>
            <a:r>
              <a:rPr lang="en-GB" dirty="0" smtClean="0"/>
              <a:t>, M. (2011). </a:t>
            </a:r>
            <a:r>
              <a:rPr lang="en-GB" i="1" dirty="0" smtClean="0"/>
              <a:t>Eloquent JavaScript: A Modern Introduction to Programming.</a:t>
            </a:r>
            <a:r>
              <a:rPr lang="en-GB" dirty="0" smtClean="0"/>
              <a:t> (S. Yang, Ed.) San Francisco: William Pollock.</a:t>
            </a:r>
            <a:endParaRPr lang="en-US" dirty="0" smtClean="0"/>
          </a:p>
          <a:p>
            <a:r>
              <a:rPr lang="en-GB" dirty="0" smtClean="0"/>
              <a:t>McFarland, D. S. (2014). </a:t>
            </a:r>
            <a:r>
              <a:rPr lang="en-GB" i="1" dirty="0" smtClean="0"/>
              <a:t>JavaScript &amp; </a:t>
            </a:r>
            <a:r>
              <a:rPr lang="en-GB" i="1" dirty="0" err="1" smtClean="0"/>
              <a:t>jQuery</a:t>
            </a:r>
            <a:r>
              <a:rPr lang="en-GB" dirty="0" smtClean="0"/>
              <a:t> (3 ed.). United States of America: O’Reilly Media, Inc.</a:t>
            </a:r>
            <a:endParaRPr lang="mt-MT" dirty="0" smtClean="0"/>
          </a:p>
          <a:p>
            <a:r>
              <a:rPr lang="en-GB" dirty="0" err="1" smtClean="0"/>
              <a:t>Duckett</a:t>
            </a:r>
            <a:r>
              <a:rPr lang="en-GB" dirty="0" smtClean="0"/>
              <a:t>, J. (2014). </a:t>
            </a:r>
            <a:r>
              <a:rPr lang="en-GB" i="1" dirty="0" smtClean="0"/>
              <a:t>JavaScript and </a:t>
            </a:r>
            <a:r>
              <a:rPr lang="en-GB" i="1" dirty="0" err="1" smtClean="0"/>
              <a:t>JQuery</a:t>
            </a:r>
            <a:r>
              <a:rPr lang="en-GB" i="1" dirty="0" smtClean="0"/>
              <a:t> Interactive Front-End Web Development</a:t>
            </a:r>
            <a:r>
              <a:rPr lang="en-GB" dirty="0" smtClean="0"/>
              <a:t> (1 ed.). Wiley.</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0160"/>
            <a:ext cx="5697171" cy="848900"/>
          </a:xfrm>
        </p:spPr>
        <p:txBody>
          <a:bodyPr>
            <a:normAutofit/>
          </a:bodyPr>
          <a:lstStyle/>
          <a:p>
            <a:r>
              <a:rPr lang="en-US" dirty="0" smtClean="0"/>
              <a:t>		</a:t>
            </a:r>
            <a:r>
              <a:rPr lang="mt-MT" dirty="0" smtClean="0"/>
              <a:t>	 Functions</a:t>
            </a:r>
            <a:endParaRPr lang="en-US" dirty="0"/>
          </a:p>
        </p:txBody>
      </p:sp>
      <p:sp>
        <p:nvSpPr>
          <p:cNvPr id="3" name="Content Placeholder 2"/>
          <p:cNvSpPr>
            <a:spLocks noGrp="1"/>
          </p:cNvSpPr>
          <p:nvPr>
            <p:ph idx="1"/>
          </p:nvPr>
        </p:nvSpPr>
        <p:spPr>
          <a:xfrm>
            <a:off x="165100" y="2259874"/>
            <a:ext cx="11899900" cy="4407626"/>
          </a:xfrm>
        </p:spPr>
        <p:txBody>
          <a:bodyPr>
            <a:normAutofit/>
          </a:bodyPr>
          <a:lstStyle/>
          <a:p>
            <a:pPr>
              <a:buNone/>
            </a:pPr>
            <a:endParaRPr lang="mt-MT" sz="2200" dirty="0" smtClean="0"/>
          </a:p>
        </p:txBody>
      </p:sp>
      <p:pic>
        <p:nvPicPr>
          <p:cNvPr id="1026" name="Picture 2"/>
          <p:cNvPicPr>
            <a:picLocks noChangeAspect="1" noChangeArrowheads="1"/>
          </p:cNvPicPr>
          <p:nvPr/>
        </p:nvPicPr>
        <p:blipFill>
          <a:blip r:embed="rId2" cstate="print"/>
          <a:srcRect/>
          <a:stretch>
            <a:fillRect/>
          </a:stretch>
        </p:blipFill>
        <p:spPr bwMode="auto">
          <a:xfrm>
            <a:off x="1879827" y="2913017"/>
            <a:ext cx="9279751" cy="2588623"/>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0160"/>
            <a:ext cx="5697171" cy="848900"/>
          </a:xfrm>
        </p:spPr>
        <p:txBody>
          <a:bodyPr>
            <a:normAutofit/>
          </a:bodyPr>
          <a:lstStyle/>
          <a:p>
            <a:r>
              <a:rPr lang="en-US" dirty="0" smtClean="0"/>
              <a:t>		</a:t>
            </a:r>
            <a:r>
              <a:rPr lang="mt-MT" dirty="0" smtClean="0"/>
              <a:t>	 Functions</a:t>
            </a:r>
            <a:endParaRPr lang="en-US" dirty="0"/>
          </a:p>
        </p:txBody>
      </p:sp>
      <p:sp>
        <p:nvSpPr>
          <p:cNvPr id="3" name="Content Placeholder 2"/>
          <p:cNvSpPr>
            <a:spLocks noGrp="1"/>
          </p:cNvSpPr>
          <p:nvPr>
            <p:ph idx="1"/>
          </p:nvPr>
        </p:nvSpPr>
        <p:spPr>
          <a:xfrm>
            <a:off x="165100" y="2259874"/>
            <a:ext cx="11899900" cy="4407626"/>
          </a:xfrm>
        </p:spPr>
        <p:txBody>
          <a:bodyPr>
            <a:normAutofit fontScale="92500" lnSpcReduction="10000"/>
          </a:bodyPr>
          <a:lstStyle/>
          <a:p>
            <a:r>
              <a:rPr lang="en-US" sz="2800" dirty="0" smtClean="0"/>
              <a:t>Functions consist of a</a:t>
            </a:r>
            <a:r>
              <a:rPr lang="mt-MT" sz="2800" dirty="0" smtClean="0"/>
              <a:t> </a:t>
            </a:r>
            <a:r>
              <a:rPr lang="en-US" sz="2800" dirty="0" smtClean="0"/>
              <a:t>series of statements</a:t>
            </a:r>
            <a:r>
              <a:rPr lang="mt-MT" sz="2800" dirty="0" smtClean="0"/>
              <a:t> </a:t>
            </a:r>
            <a:r>
              <a:rPr lang="en-US" sz="2800" dirty="0" smtClean="0"/>
              <a:t>that have been grouped </a:t>
            </a:r>
            <a:r>
              <a:rPr lang="mt-MT" sz="2800" dirty="0" smtClean="0"/>
              <a:t>together to perform a specific task</a:t>
            </a:r>
          </a:p>
          <a:p>
            <a:r>
              <a:rPr lang="en-US" sz="2800" dirty="0" smtClean="0"/>
              <a:t>If different parts of a script repeat the same task, you can reuse the function </a:t>
            </a:r>
            <a:r>
              <a:rPr lang="mt-MT" sz="2800" dirty="0" smtClean="0"/>
              <a:t>and so avoid code redundancy</a:t>
            </a:r>
          </a:p>
          <a:p>
            <a:r>
              <a:rPr lang="en-US" sz="2800" dirty="0" smtClean="0"/>
              <a:t>Take a pocket calculator as an example</a:t>
            </a:r>
            <a:r>
              <a:rPr lang="mt-MT" sz="2800" dirty="0" smtClean="0"/>
              <a:t>:</a:t>
            </a:r>
          </a:p>
          <a:p>
            <a:pPr lvl="1"/>
            <a:r>
              <a:rPr lang="en-US" sz="2600" dirty="0" smtClean="0"/>
              <a:t>It performs lots of basic calculations, such as addition and subtraction</a:t>
            </a:r>
            <a:endParaRPr lang="mt-MT" sz="2600" dirty="0" smtClean="0"/>
          </a:p>
          <a:p>
            <a:pPr lvl="1"/>
            <a:r>
              <a:rPr lang="mt-MT" sz="2600" dirty="0" smtClean="0"/>
              <a:t>Many </a:t>
            </a:r>
            <a:r>
              <a:rPr lang="en-US" sz="2600" dirty="0" smtClean="0"/>
              <a:t>also have function keys that perform more complex operations</a:t>
            </a:r>
            <a:endParaRPr lang="mt-MT" sz="2600" dirty="0" smtClean="0"/>
          </a:p>
          <a:p>
            <a:r>
              <a:rPr lang="mt-MT" sz="2800" dirty="0" smtClean="0"/>
              <a:t>Functions use curly brackets to </a:t>
            </a:r>
            <a:r>
              <a:rPr lang="en-US" sz="2800" dirty="0" smtClean="0"/>
              <a:t>encapsulate a block of code that performs a certain task</a:t>
            </a:r>
            <a:endParaRPr lang="mt-MT" sz="26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444137"/>
            <a:ext cx="5697171" cy="1684923"/>
          </a:xfrm>
        </p:spPr>
        <p:txBody>
          <a:bodyPr>
            <a:normAutofit/>
          </a:bodyPr>
          <a:lstStyle/>
          <a:p>
            <a:r>
              <a:rPr lang="en-US" dirty="0" smtClean="0"/>
              <a:t>		</a:t>
            </a:r>
            <a:r>
              <a:rPr lang="mt-MT" dirty="0" smtClean="0"/>
              <a:t>      Creating	 </a:t>
            </a:r>
            <a:br>
              <a:rPr lang="mt-MT" dirty="0" smtClean="0"/>
            </a:br>
            <a:r>
              <a:rPr lang="mt-MT" dirty="0" smtClean="0"/>
              <a:t>                  Functions</a:t>
            </a:r>
            <a:endParaRPr lang="en-US" dirty="0"/>
          </a:p>
        </p:txBody>
      </p:sp>
      <p:sp>
        <p:nvSpPr>
          <p:cNvPr id="3" name="Content Placeholder 2"/>
          <p:cNvSpPr>
            <a:spLocks noGrp="1"/>
          </p:cNvSpPr>
          <p:nvPr>
            <p:ph idx="1"/>
          </p:nvPr>
        </p:nvSpPr>
        <p:spPr>
          <a:xfrm>
            <a:off x="165100" y="2259874"/>
            <a:ext cx="11899900" cy="4407626"/>
          </a:xfrm>
        </p:spPr>
        <p:txBody>
          <a:bodyPr>
            <a:normAutofit/>
          </a:bodyPr>
          <a:lstStyle/>
          <a:p>
            <a:endParaRPr lang="mt-MT" sz="2600" dirty="0" smtClean="0"/>
          </a:p>
        </p:txBody>
      </p:sp>
      <p:pic>
        <p:nvPicPr>
          <p:cNvPr id="1027" name="Picture 3"/>
          <p:cNvPicPr>
            <a:picLocks noChangeAspect="1" noChangeArrowheads="1"/>
          </p:cNvPicPr>
          <p:nvPr/>
        </p:nvPicPr>
        <p:blipFill>
          <a:blip r:embed="rId2" cstate="print"/>
          <a:srcRect/>
          <a:stretch>
            <a:fillRect/>
          </a:stretch>
        </p:blipFill>
        <p:spPr bwMode="auto">
          <a:xfrm>
            <a:off x="1976717" y="2637056"/>
            <a:ext cx="9096553" cy="3442695"/>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168434"/>
            <a:ext cx="11899900" cy="4689566"/>
          </a:xfrm>
        </p:spPr>
        <p:txBody>
          <a:bodyPr>
            <a:normAutofit fontScale="92500" lnSpcReduction="20000"/>
          </a:bodyPr>
          <a:lstStyle/>
          <a:p>
            <a:r>
              <a:rPr lang="mt-MT" sz="2800" dirty="0" smtClean="0"/>
              <a:t>Every defined </a:t>
            </a:r>
            <a:r>
              <a:rPr lang="en-US" sz="2800" dirty="0" smtClean="0"/>
              <a:t>function in JavaScript must be given a unique name for that particular page </a:t>
            </a:r>
            <a:endParaRPr lang="mt-MT" sz="2800" dirty="0" smtClean="0"/>
          </a:p>
          <a:p>
            <a:r>
              <a:rPr lang="en-US" sz="2800" dirty="0" smtClean="0"/>
              <a:t>The name </a:t>
            </a:r>
            <a:r>
              <a:rPr lang="mt-MT" sz="2800" dirty="0" smtClean="0"/>
              <a:t>is written </a:t>
            </a:r>
            <a:r>
              <a:rPr lang="en-US" sz="2800" dirty="0" smtClean="0"/>
              <a:t>immediately after the </a:t>
            </a:r>
            <a:r>
              <a:rPr lang="en-US" sz="2800" i="1" dirty="0" smtClean="0">
                <a:solidFill>
                  <a:schemeClr val="accent2"/>
                </a:solidFill>
              </a:rPr>
              <a:t>function</a:t>
            </a:r>
            <a:r>
              <a:rPr lang="en-US" sz="2800" dirty="0" smtClean="0"/>
              <a:t> keyword</a:t>
            </a:r>
            <a:endParaRPr lang="mt-MT" sz="2800" dirty="0" smtClean="0"/>
          </a:p>
          <a:p>
            <a:r>
              <a:rPr lang="mt-MT" sz="2800" dirty="0" smtClean="0"/>
              <a:t>Function names should be </a:t>
            </a:r>
            <a:r>
              <a:rPr lang="en-US" sz="2800" dirty="0" smtClean="0"/>
              <a:t>meaningful </a:t>
            </a:r>
            <a:r>
              <a:rPr lang="mt-MT" sz="2800" dirty="0" smtClean="0"/>
              <a:t>so as to help you understand/remember better what the function does when you use/see them in your code later on</a:t>
            </a:r>
          </a:p>
          <a:p>
            <a:r>
              <a:rPr lang="mt-MT" sz="2800" dirty="0" smtClean="0"/>
              <a:t>Same as for variables, </a:t>
            </a:r>
            <a:r>
              <a:rPr lang="en-US" sz="2800" dirty="0" smtClean="0"/>
              <a:t>names </a:t>
            </a:r>
            <a:r>
              <a:rPr lang="mt-MT" sz="2800" dirty="0" smtClean="0"/>
              <a:t>which </a:t>
            </a:r>
            <a:r>
              <a:rPr lang="en-US" sz="2800" dirty="0" smtClean="0"/>
              <a:t>can</a:t>
            </a:r>
            <a:r>
              <a:rPr lang="mt-MT" sz="2800" dirty="0" smtClean="0"/>
              <a:t> be</a:t>
            </a:r>
            <a:r>
              <a:rPr lang="en-US" sz="2800" dirty="0" smtClean="0"/>
              <a:t> </a:t>
            </a:r>
            <a:r>
              <a:rPr lang="mt-MT" sz="2800" dirty="0" smtClean="0"/>
              <a:t>used for functions</a:t>
            </a:r>
            <a:r>
              <a:rPr lang="en-US" sz="2800" dirty="0" smtClean="0"/>
              <a:t> are limited</a:t>
            </a:r>
            <a:r>
              <a:rPr lang="mt-MT" sz="2800" dirty="0" smtClean="0"/>
              <a:t>. </a:t>
            </a:r>
            <a:r>
              <a:rPr lang="en-US" sz="2800" dirty="0" smtClean="0"/>
              <a:t>For example, </a:t>
            </a:r>
            <a:r>
              <a:rPr lang="mt-MT" sz="2800" dirty="0" smtClean="0"/>
              <a:t>reserved words cannot be used. The following defined functions would be incorrect:</a:t>
            </a:r>
          </a:p>
          <a:p>
            <a:pPr lvl="1" algn="ctr">
              <a:buNone/>
            </a:pPr>
            <a:r>
              <a:rPr lang="en-US" sz="2600" i="1" dirty="0" smtClean="0"/>
              <a:t>if() </a:t>
            </a:r>
            <a:endParaRPr lang="mt-MT" sz="2600" i="1" dirty="0" smtClean="0"/>
          </a:p>
          <a:p>
            <a:pPr lvl="1" algn="ctr">
              <a:buNone/>
            </a:pPr>
            <a:r>
              <a:rPr lang="en-US" sz="2600" i="1" dirty="0" smtClean="0"/>
              <a:t>while()</a:t>
            </a:r>
            <a:endParaRPr lang="mt-MT" sz="2600" i="1" dirty="0" smtClean="0"/>
          </a:p>
          <a:p>
            <a:pPr lvl="1" algn="ctr">
              <a:buNone/>
            </a:pPr>
            <a:r>
              <a:rPr lang="mt-MT" sz="2600" i="1" dirty="0" smtClean="0"/>
              <a:t>var()</a:t>
            </a:r>
            <a:endParaRPr lang="mt-MT" sz="2400" i="1" dirty="0" smtClean="0"/>
          </a:p>
        </p:txBody>
      </p:sp>
      <p:sp>
        <p:nvSpPr>
          <p:cNvPr id="7" name="Title 1"/>
          <p:cNvSpPr txBox="1">
            <a:spLocks/>
          </p:cNvSpPr>
          <p:nvPr/>
        </p:nvSpPr>
        <p:spPr>
          <a:xfrm>
            <a:off x="6007100" y="444137"/>
            <a:ext cx="5697171" cy="1684923"/>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9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2">
                    <a:lumMod val="75000"/>
                    <a:lumOff val="25000"/>
                  </a:schemeClr>
                </a:solidFill>
                <a:effectLst/>
                <a:uLnTx/>
                <a:uFillTx/>
                <a:latin typeface="+mj-lt"/>
                <a:ea typeface="+mj-ea"/>
                <a:cs typeface="+mj-cs"/>
              </a:rPr>
              <a:t>		</a:t>
            </a:r>
            <a:r>
              <a:rPr kumimoji="0" lang="mt-MT" sz="4400" b="0" i="0" u="none" strike="noStrike" kern="1200" cap="none" spc="0" normalizeH="0" baseline="0" noProof="0" smtClean="0">
                <a:ln>
                  <a:noFill/>
                </a:ln>
                <a:solidFill>
                  <a:schemeClr val="tx2">
                    <a:lumMod val="75000"/>
                    <a:lumOff val="25000"/>
                  </a:schemeClr>
                </a:solidFill>
                <a:effectLst/>
                <a:uLnTx/>
                <a:uFillTx/>
                <a:latin typeface="+mj-lt"/>
                <a:ea typeface="+mj-ea"/>
                <a:cs typeface="+mj-cs"/>
              </a:rPr>
              <a:t>      Creating	 </a:t>
            </a:r>
            <a:br>
              <a:rPr kumimoji="0" lang="mt-MT" sz="4400" b="0" i="0" u="none" strike="noStrike" kern="1200" cap="none" spc="0" normalizeH="0" baseline="0" noProof="0" smtClean="0">
                <a:ln>
                  <a:noFill/>
                </a:ln>
                <a:solidFill>
                  <a:schemeClr val="tx2">
                    <a:lumMod val="75000"/>
                    <a:lumOff val="25000"/>
                  </a:schemeClr>
                </a:solidFill>
                <a:effectLst/>
                <a:uLnTx/>
                <a:uFillTx/>
                <a:latin typeface="+mj-lt"/>
                <a:ea typeface="+mj-ea"/>
                <a:cs typeface="+mj-cs"/>
              </a:rPr>
            </a:br>
            <a:r>
              <a:rPr kumimoji="0" lang="mt-MT" sz="4400" b="0" i="0" u="none" strike="noStrike" kern="1200" cap="none" spc="0" normalizeH="0" baseline="0" noProof="0" smtClean="0">
                <a:ln>
                  <a:noFill/>
                </a:ln>
                <a:solidFill>
                  <a:schemeClr val="tx2">
                    <a:lumMod val="75000"/>
                    <a:lumOff val="25000"/>
                  </a:schemeClr>
                </a:solidFill>
                <a:effectLst/>
                <a:uLnTx/>
                <a:uFillTx/>
                <a:latin typeface="+mj-lt"/>
                <a:ea typeface="+mj-ea"/>
                <a:cs typeface="+mj-cs"/>
              </a:rPr>
              <a:t>                  Functions</a:t>
            </a:r>
            <a:endParaRPr kumimoji="0" lang="en-US" sz="4400" b="0" i="0" u="none" strike="noStrike" kern="1200" cap="none" spc="0" normalizeH="0" baseline="0" noProof="0" dirty="0">
              <a:ln>
                <a:noFill/>
              </a:ln>
              <a:solidFill>
                <a:schemeClr val="tx2">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2168434"/>
            <a:ext cx="11899900" cy="4689566"/>
          </a:xfrm>
        </p:spPr>
        <p:txBody>
          <a:bodyPr>
            <a:normAutofit/>
          </a:bodyPr>
          <a:lstStyle/>
          <a:p>
            <a:endParaRPr lang="mt-MT" sz="2400" i="1" dirty="0" smtClean="0"/>
          </a:p>
        </p:txBody>
      </p:sp>
      <p:sp>
        <p:nvSpPr>
          <p:cNvPr id="7" name="Title 1"/>
          <p:cNvSpPr txBox="1">
            <a:spLocks/>
          </p:cNvSpPr>
          <p:nvPr/>
        </p:nvSpPr>
        <p:spPr>
          <a:xfrm>
            <a:off x="6007100" y="444137"/>
            <a:ext cx="5697171" cy="1684923"/>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9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		</a:t>
            </a: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      </a:t>
            </a: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Declaring</a:t>
            </a: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	 </a:t>
            </a:r>
            <a:b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br>
            <a:r>
              <a:rPr kumimoji="0" lang="mt-MT" sz="4400" b="0" i="0" u="none" strike="noStrike" kern="1200" cap="none" spc="0" normalizeH="0" baseline="0" noProof="0" dirty="0" smtClean="0">
                <a:ln>
                  <a:noFill/>
                </a:ln>
                <a:solidFill>
                  <a:schemeClr val="tx2">
                    <a:lumMod val="75000"/>
                    <a:lumOff val="25000"/>
                  </a:schemeClr>
                </a:solidFill>
                <a:effectLst/>
                <a:uLnTx/>
                <a:uFillTx/>
                <a:latin typeface="+mj-lt"/>
                <a:ea typeface="+mj-ea"/>
                <a:cs typeface="+mj-cs"/>
              </a:rPr>
              <a:t>                  Functions</a:t>
            </a:r>
            <a:endParaRPr kumimoji="0" lang="en-US" sz="4400" b="0" i="0" u="none" strike="noStrike" kern="1200" cap="none" spc="0" normalizeH="0" baseline="0" noProof="0" dirty="0">
              <a:ln>
                <a:noFill/>
              </a:ln>
              <a:solidFill>
                <a:schemeClr val="tx2">
                  <a:lumMod val="75000"/>
                  <a:lumOff val="25000"/>
                </a:schemeClr>
              </a:solidFill>
              <a:effectLst/>
              <a:uLnTx/>
              <a:uFillTx/>
              <a:latin typeface="+mj-lt"/>
              <a:ea typeface="+mj-ea"/>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2764904" y="2676448"/>
            <a:ext cx="6603948" cy="3222408"/>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61703"/>
            <a:ext cx="5697171" cy="1567357"/>
          </a:xfrm>
        </p:spPr>
        <p:txBody>
          <a:bodyPr>
            <a:normAutofit/>
          </a:bodyPr>
          <a:lstStyle/>
          <a:p>
            <a:r>
              <a:rPr lang="en-US" dirty="0" smtClean="0"/>
              <a:t>		</a:t>
            </a:r>
            <a:r>
              <a:rPr lang="mt-MT" dirty="0" smtClean="0"/>
              <a:t>   </a:t>
            </a:r>
            <a:r>
              <a:rPr lang="mt-MT" dirty="0" smtClean="0"/>
              <a:t>	Calling a 				Function</a:t>
            </a:r>
            <a:endParaRPr lang="en-US" dirty="0"/>
          </a:p>
        </p:txBody>
      </p:sp>
      <p:sp>
        <p:nvSpPr>
          <p:cNvPr id="3" name="Content Placeholder 2"/>
          <p:cNvSpPr>
            <a:spLocks noGrp="1"/>
          </p:cNvSpPr>
          <p:nvPr>
            <p:ph idx="1"/>
          </p:nvPr>
        </p:nvSpPr>
        <p:spPr>
          <a:xfrm>
            <a:off x="165100" y="2348314"/>
            <a:ext cx="11899900" cy="1639068"/>
          </a:xfrm>
        </p:spPr>
        <p:txBody>
          <a:bodyPr>
            <a:normAutofit/>
          </a:bodyPr>
          <a:lstStyle/>
          <a:p>
            <a:r>
              <a:rPr lang="mt-MT" sz="2400" dirty="0" smtClean="0"/>
              <a:t>To call / invoke a function, you simply need to type in the function identifier, brackets and semicolon</a:t>
            </a:r>
            <a:endParaRPr lang="mt-MT" sz="2400" dirty="0" smtClean="0"/>
          </a:p>
        </p:txBody>
      </p:sp>
      <p:pic>
        <p:nvPicPr>
          <p:cNvPr id="2051" name="Picture 3"/>
          <p:cNvPicPr>
            <a:picLocks noChangeAspect="1" noChangeArrowheads="1"/>
          </p:cNvPicPr>
          <p:nvPr/>
        </p:nvPicPr>
        <p:blipFill>
          <a:blip r:embed="rId2" cstate="print"/>
          <a:srcRect/>
          <a:stretch>
            <a:fillRect/>
          </a:stretch>
        </p:blipFill>
        <p:spPr bwMode="auto">
          <a:xfrm>
            <a:off x="4389387" y="3790408"/>
            <a:ext cx="3690312" cy="2234045"/>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61703"/>
            <a:ext cx="5697171" cy="1567357"/>
          </a:xfrm>
        </p:spPr>
        <p:txBody>
          <a:bodyPr>
            <a:normAutofit/>
          </a:bodyPr>
          <a:lstStyle/>
          <a:p>
            <a:r>
              <a:rPr lang="en-US" dirty="0" smtClean="0"/>
              <a:t>		</a:t>
            </a:r>
            <a:r>
              <a:rPr lang="mt-MT" dirty="0" smtClean="0"/>
              <a:t>   Functions</a:t>
            </a:r>
            <a:br>
              <a:rPr lang="mt-MT" dirty="0" smtClean="0"/>
            </a:br>
            <a:r>
              <a:rPr lang="mt-MT" dirty="0" smtClean="0"/>
              <a:t>		   Parameters</a:t>
            </a:r>
            <a:endParaRPr lang="en-US" dirty="0"/>
          </a:p>
        </p:txBody>
      </p:sp>
      <p:sp>
        <p:nvSpPr>
          <p:cNvPr id="3" name="Content Placeholder 2"/>
          <p:cNvSpPr>
            <a:spLocks noGrp="1"/>
          </p:cNvSpPr>
          <p:nvPr>
            <p:ph idx="1"/>
          </p:nvPr>
        </p:nvSpPr>
        <p:spPr>
          <a:xfrm>
            <a:off x="165100" y="2168434"/>
            <a:ext cx="11899900" cy="4689566"/>
          </a:xfrm>
        </p:spPr>
        <p:txBody>
          <a:bodyPr>
            <a:normAutofit/>
          </a:bodyPr>
          <a:lstStyle/>
          <a:p>
            <a:r>
              <a:rPr lang="en-US" sz="2400" dirty="0" smtClean="0"/>
              <a:t>A function can have zero or more parameters</a:t>
            </a:r>
            <a:endParaRPr lang="mt-MT" sz="2400" dirty="0" smtClean="0"/>
          </a:p>
          <a:p>
            <a:r>
              <a:rPr lang="mt-MT" sz="2400" dirty="0" smtClean="0"/>
              <a:t>Parameters are written inside the brackets</a:t>
            </a:r>
            <a:r>
              <a:rPr lang="en-US" sz="2400" dirty="0" smtClean="0"/>
              <a:t> after the function’s name</a:t>
            </a:r>
            <a:endParaRPr lang="mt-MT" sz="2400" dirty="0" smtClean="0"/>
          </a:p>
          <a:p>
            <a:r>
              <a:rPr lang="en-US" sz="2400" dirty="0" smtClean="0"/>
              <a:t>A parameter is just an item of data that the function needs to be given in order to do its job</a:t>
            </a:r>
            <a:endParaRPr lang="mt-MT" sz="2400" dirty="0" smtClean="0"/>
          </a:p>
          <a:p>
            <a:r>
              <a:rPr lang="mt-MT" sz="2400" dirty="0" smtClean="0"/>
              <a:t>Even if a function </a:t>
            </a:r>
            <a:r>
              <a:rPr lang="en-US" sz="2400" dirty="0" smtClean="0"/>
              <a:t>has no parameters, you must still put the open and close </a:t>
            </a:r>
            <a:r>
              <a:rPr lang="mt-MT" sz="2400" dirty="0" smtClean="0"/>
              <a:t>brackets </a:t>
            </a:r>
            <a:r>
              <a:rPr lang="en-US" sz="2400" dirty="0" smtClean="0"/>
              <a:t>after its name. </a:t>
            </a:r>
            <a:endParaRPr lang="mt-MT" sz="2400" dirty="0" smtClean="0"/>
          </a:p>
          <a:p>
            <a:r>
              <a:rPr lang="en-US" sz="2400" dirty="0" smtClean="0"/>
              <a:t>For example, the top of your function definition must look like the following:</a:t>
            </a:r>
            <a:endParaRPr lang="mt-MT" sz="2400" dirty="0" smtClean="0"/>
          </a:p>
          <a:p>
            <a:pPr algn="ctr">
              <a:buNone/>
            </a:pPr>
            <a:r>
              <a:rPr lang="en-US" sz="2400" i="1" dirty="0" smtClean="0">
                <a:solidFill>
                  <a:schemeClr val="accent2"/>
                </a:solidFill>
              </a:rPr>
              <a:t>function </a:t>
            </a:r>
            <a:r>
              <a:rPr lang="en-US" sz="2400" i="1" dirty="0" err="1" smtClean="0">
                <a:solidFill>
                  <a:schemeClr val="accent2"/>
                </a:solidFill>
              </a:rPr>
              <a:t>myNoParamFunction</a:t>
            </a:r>
            <a:r>
              <a:rPr lang="en-US" sz="2400" i="1" dirty="0" smtClean="0">
                <a:solidFill>
                  <a:schemeClr val="accent2"/>
                </a:solidFill>
              </a:rPr>
              <a:t>() </a:t>
            </a:r>
            <a:endParaRPr lang="mt-MT" sz="2400" i="1" dirty="0" smtClean="0">
              <a:solidFill>
                <a:schemeClr val="accent2"/>
              </a:solidFill>
            </a:endParaRPr>
          </a:p>
          <a:p>
            <a:r>
              <a:rPr lang="en-US" sz="2400" dirty="0" smtClean="0"/>
              <a:t>You then write the code, which the function will execute when called on to do so. </a:t>
            </a:r>
            <a:endParaRPr lang="mt-MT" sz="2400" dirty="0" smtClean="0"/>
          </a:p>
          <a:p>
            <a:r>
              <a:rPr lang="en-US" sz="2400" dirty="0" smtClean="0"/>
              <a:t>All the function code must be put in a block with a pair of curly braces. </a:t>
            </a:r>
            <a:endParaRPr lang="mt-MT" sz="2400" i="1"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TM10001104[[fn=Feathered]]</Template>
  <TotalTime>4806</TotalTime>
  <Words>1185</Words>
  <Application>Microsoft Office PowerPoint</Application>
  <PresentationFormat>Custom</PresentationFormat>
  <Paragraphs>118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Feathered</vt:lpstr>
      <vt:lpstr>Client Side Scripting</vt:lpstr>
      <vt:lpstr>    Functions</vt:lpstr>
      <vt:lpstr>    Functions</vt:lpstr>
      <vt:lpstr>    Functions</vt:lpstr>
      <vt:lpstr>        Creating                     Functions</vt:lpstr>
      <vt:lpstr>Slide 6</vt:lpstr>
      <vt:lpstr>Slide 7</vt:lpstr>
      <vt:lpstr>      Calling a     Function</vt:lpstr>
      <vt:lpstr>     Functions      Parameters</vt:lpstr>
      <vt:lpstr>Slide 10</vt:lpstr>
      <vt:lpstr>    Functions     Return</vt:lpstr>
      <vt:lpstr>Slide 12</vt:lpstr>
      <vt:lpstr>Slide 13</vt:lpstr>
      <vt:lpstr>    Functions    </vt:lpstr>
      <vt:lpstr>    Functions    </vt:lpstr>
      <vt:lpstr>Functions Calling Other Functions    </vt:lpstr>
      <vt:lpstr>Functions Variable Scope    </vt:lpstr>
      <vt:lpstr>Functions Local Scope    </vt:lpstr>
      <vt:lpstr>Functions Global Scope    </vt:lpstr>
      <vt:lpstr>Functions Global Scope    </vt:lpstr>
      <vt:lpstr>Functions Global Scope    </vt:lpstr>
      <vt:lpstr>Nested Scope:  Functions declared within other functions    </vt:lpstr>
      <vt:lpstr>Nested Scope:  Functions declared within other functions    </vt:lpstr>
      <vt:lpstr>let  keyword    </vt:lpstr>
      <vt:lpstr>      Practice</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Diane Borg</dc:creator>
  <cp:lastModifiedBy>Diane</cp:lastModifiedBy>
  <cp:revision>49</cp:revision>
  <dcterms:created xsi:type="dcterms:W3CDTF">2017-02-02T11:10:39Z</dcterms:created>
  <dcterms:modified xsi:type="dcterms:W3CDTF">2018-03-04T14:31:09Z</dcterms:modified>
</cp:coreProperties>
</file>