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the talk presented at the Tehran Game Conference, July 2017</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38f3417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8f34177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This is not an ideological argument. This is science.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3b37d4d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b37d4d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 built a test. The control. Then I measured its performance.</a:t>
            </a:r>
            <a:endParaRPr sz="1800"/>
          </a:p>
          <a:p>
            <a:pPr indent="0" lvl="0" marL="0" rtl="0" algn="l">
              <a:spcBef>
                <a:spcPts val="0"/>
              </a:spcBef>
              <a:spcAft>
                <a:spcPts val="0"/>
              </a:spcAft>
              <a:buNone/>
            </a:pPr>
            <a:r>
              <a:rPr lang="en" sz="1800"/>
              <a:t> Then modified it and measured it again, comparing it against the control. And kept doing this until I ran out of time and documented it here.</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238f3417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8f3417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do we measure performance?</a:t>
            </a:r>
            <a:endParaRPr sz="1800"/>
          </a:p>
          <a:p>
            <a:pPr indent="0" lvl="0" marL="0" rtl="0" algn="l">
              <a:spcBef>
                <a:spcPts val="0"/>
              </a:spcBef>
              <a:spcAft>
                <a:spcPts val="0"/>
              </a:spcAft>
              <a:buNone/>
            </a:pPr>
            <a:r>
              <a:rPr lang="en" sz="1800"/>
              <a:t>What are the different types of profilers?</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239b8759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9b8759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20fps faster depends on the original frame rate.</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38f34177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8f34177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 use a simple macro that records the start and end times with a pointer to the name of the function. </a:t>
            </a:r>
            <a:endParaRPr sz="1800"/>
          </a:p>
          <a:p>
            <a:pPr indent="0" lvl="0" marL="0" rtl="0" algn="l">
              <a:spcBef>
                <a:spcPts val="0"/>
              </a:spcBef>
              <a:spcAft>
                <a:spcPts val="0"/>
              </a:spcAft>
              <a:buNone/>
            </a:pPr>
            <a:r>
              <a:rPr lang="en" sz="1800"/>
              <a:t>Simple to use, compiles out for release, very low level of intrusion</a:t>
            </a:r>
            <a:endParaRPr sz="1800"/>
          </a:p>
          <a:p>
            <a:pPr indent="0" lvl="0" marL="0" rtl="0" algn="l">
              <a:spcBef>
                <a:spcPts val="0"/>
              </a:spcBef>
              <a:spcAft>
                <a:spcPts val="0"/>
              </a:spcAft>
              <a:buNone/>
            </a:pPr>
            <a:r>
              <a:rPr lang="en" sz="1800"/>
              <a:t>You can add in more data to record there (memory etc) but that increases its impact - this should be as lean as possible.</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39d8c09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9d8c09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Not just for JS and webpages.</a:t>
            </a:r>
            <a:endParaRPr sz="1800"/>
          </a:p>
          <a:p>
            <a:pPr indent="0" lvl="0" marL="0" rtl="0" algn="l">
              <a:spcBef>
                <a:spcPts val="0"/>
              </a:spcBef>
              <a:spcAft>
                <a:spcPts val="0"/>
              </a:spcAft>
              <a:buNone/>
            </a:pPr>
            <a:r>
              <a:rPr lang="en" sz="1800"/>
              <a:t>Export instrumented scope information to a json file, read it in with chrome://tracing</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39d8c090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9d8c090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e6b94b74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6b94b74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CodeXL example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23b37d4d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b37d4d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Didn’t use Cache Sim as it’s written for a different CPU than I was using. Could modify it (and may do)</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38f3417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8f3417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Mention working for a client who needed code optimised. I changed one option in the optimisation settings for the compiler and gained a 30% improvement in perf.</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30a77b72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0a77b72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Recap: 2009 talk. PS3 based. 11,000 objects,</a:t>
            </a:r>
            <a:endParaRPr sz="1400"/>
          </a:p>
          <a:p>
            <a:pPr indent="0" lvl="0" marL="0" rtl="0" algn="l">
              <a:spcBef>
                <a:spcPts val="0"/>
              </a:spcBef>
              <a:spcAft>
                <a:spcPts val="0"/>
              </a:spcAft>
              <a:buNone/>
            </a:pPr>
            <a:r>
              <a:rPr lang="en" sz="1400"/>
              <a:t>HW more limited : LHS penalties, no OoO execution, branch prediction was crude, cache misses expensive (No L3)</a:t>
            </a:r>
            <a:endParaRPr sz="1400"/>
          </a:p>
          <a:p>
            <a:pPr indent="0" lvl="0" marL="0" rtl="0" algn="l">
              <a:lnSpc>
                <a:spcPct val="115000"/>
              </a:lnSpc>
              <a:spcBef>
                <a:spcPts val="0"/>
              </a:spcBef>
              <a:spcAft>
                <a:spcPts val="1600"/>
              </a:spcAft>
              <a:buNone/>
            </a:pPr>
            <a:r>
              <a:rPr lang="en" sz="1400"/>
              <a:t>Unless you’re talking SPU - L1 access, dual pipeline SIMD instruction</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38f3417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8f34177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Whether console/PC/mobile, you need to know what the HW can do. Ignore at your peril.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PC: </a:t>
            </a:r>
            <a:r>
              <a:rPr lang="en" sz="1800"/>
              <a:t>http://www.agner.org/optimize/microarchitecture.pdf</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30a77b72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0a77b72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e6b94b74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6b94b74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Replace this with a version which has a lighting shader applied to it.</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30be72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0be72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Will be looking at the same experiment on an i7 2600k (Sandy Bridge) - 4 cores, 2 threads per core. DDR3 mem</a:t>
            </a:r>
            <a:endParaRPr sz="1800"/>
          </a:p>
          <a:p>
            <a:pPr indent="0" lvl="0" marL="0" rtl="0" algn="l">
              <a:spcBef>
                <a:spcPts val="0"/>
              </a:spcBef>
              <a:spcAft>
                <a:spcPts val="0"/>
              </a:spcAft>
              <a:buNone/>
            </a:pPr>
            <a:r>
              <a:rPr lang="en" sz="1800"/>
              <a:t>Cache line is the granularity that data is stored in the cache. 64bytes in this case</a:t>
            </a:r>
            <a:endParaRPr sz="1800"/>
          </a:p>
          <a:p>
            <a:pPr indent="0" lvl="0" marL="0" rtl="0" algn="l">
              <a:spcBef>
                <a:spcPts val="0"/>
              </a:spcBef>
              <a:spcAft>
                <a:spcPts val="0"/>
              </a:spcAft>
              <a:buNone/>
            </a:pPr>
            <a:r>
              <a:rPr lang="en" sz="1800"/>
              <a:t>I recommend reading up on caches and how they work (and CPUs for that matter). It will help your programming</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38f34177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8f34177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Show trace view - talk about function layout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Show table view. Wall vs self vs average. Talk about averages</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Show distribution - </a:t>
            </a:r>
            <a:r>
              <a:rPr b="1" lang="en" sz="1800">
                <a:solidFill>
                  <a:schemeClr val="dk1"/>
                </a:solidFill>
              </a:rPr>
              <a:t>this is importan</a:t>
            </a:r>
            <a:r>
              <a:rPr lang="en" sz="1800">
                <a:solidFill>
                  <a:schemeClr val="dk1"/>
                </a:solidFill>
              </a:rPr>
              <a:t>t. If you don’t have a nice gaussian cluster of times then you may need to drill down a little deeper to see what different is happening in some frames.</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They should be fairly consistent</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38f3417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8f3417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38f34177c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8f34177c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know from the instrumented profiling that Node::Update is slow.</a:t>
            </a:r>
            <a:endParaRPr sz="1800"/>
          </a:p>
          <a:p>
            <a:pPr indent="0" lvl="0" marL="0" rtl="0" algn="l">
              <a:spcBef>
                <a:spcPts val="0"/>
              </a:spcBef>
              <a:spcAft>
                <a:spcPts val="0"/>
              </a:spcAft>
              <a:buNone/>
            </a:pPr>
            <a:r>
              <a:rPr lang="en" sz="1800"/>
              <a:t>From the sampling profiler, we can see why - matrix multiply in Modifier ::update() as well as elsewhere (it shows up as the hottest function)</a:t>
            </a:r>
            <a:endParaRPr sz="1800"/>
          </a:p>
          <a:p>
            <a:pPr indent="0" lvl="0" marL="0" rtl="0" algn="l">
              <a:spcBef>
                <a:spcPts val="0"/>
              </a:spcBef>
              <a:spcAft>
                <a:spcPts val="0"/>
              </a:spcAft>
              <a:buNone/>
            </a:pPr>
            <a:r>
              <a:rPr lang="en" sz="1800"/>
              <a:t>That makes intuitive sense - matrix multiplication is doing a lot of work - we would expect that to be slow.</a:t>
            </a:r>
            <a:endParaRPr sz="1800"/>
          </a:p>
          <a:p>
            <a:pPr indent="0" lvl="0" marL="0" rtl="0" algn="l">
              <a:spcBef>
                <a:spcPts val="0"/>
              </a:spcBef>
              <a:spcAft>
                <a:spcPts val="0"/>
              </a:spcAft>
              <a:buNone/>
            </a:pPr>
            <a:r>
              <a:rPr lang="en" sz="1800"/>
              <a:t>Let’s have a look at it...</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238f34177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8f34177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Note the 96% of hits on the return. Not much use is 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Lets drill down a little deeper</a:t>
            </a:r>
            <a:endParaRPr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38f34177c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8f34177c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 prolog and epilog</a:t>
            </a:r>
            <a:endParaRPr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38f34177c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8f34177c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asm for this is 4.5 screens high - can’t show it all to you. Over 1 kilobyte of code - around 250 to 300 instructions.</a:t>
            </a:r>
            <a:endParaRPr sz="1800"/>
          </a:p>
          <a:p>
            <a:pPr indent="0" lvl="0" marL="0" rtl="0" algn="l">
              <a:spcBef>
                <a:spcPts val="0"/>
              </a:spcBef>
              <a:spcAft>
                <a:spcPts val="0"/>
              </a:spcAft>
              <a:buNone/>
            </a:pPr>
            <a:r>
              <a:rPr lang="en" sz="1800"/>
              <a:t>So, where is the bottleneck?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Movss is move or merge scalar single precision fp value from [ecx] to xmm1 - a 128 bit register</a:t>
            </a:r>
            <a:endParaRPr sz="1800"/>
          </a:p>
          <a:p>
            <a:pPr indent="0" lvl="0" marL="0" rtl="0" algn="l">
              <a:spcBef>
                <a:spcPts val="0"/>
              </a:spcBef>
              <a:spcAft>
                <a:spcPts val="0"/>
              </a:spcAft>
              <a:buNone/>
            </a:pPr>
            <a:r>
              <a:rPr lang="en" sz="1800"/>
              <a:t>Movaps move aligned packed single precision fp values (4 of them)</a:t>
            </a:r>
            <a:endParaRPr sz="1800"/>
          </a:p>
          <a:p>
            <a:pPr indent="0" lvl="0" marL="0" rtl="0" algn="l">
              <a:spcBef>
                <a:spcPts val="0"/>
              </a:spcBef>
              <a:spcAft>
                <a:spcPts val="0"/>
              </a:spcAft>
              <a:buNone/>
            </a:pPr>
            <a:r>
              <a:rPr lang="en" sz="1800"/>
              <a:t>Mulss single precision scalar multiply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But, 511 samples on a movss? Why?</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230a77b72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0a77b72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AutoNum type="arabicParenR"/>
            </a:pPr>
            <a:r>
              <a:rPr lang="en" sz="1800"/>
              <a:t>Reorg the data  19.6ms -&gt; 12.9ms</a:t>
            </a:r>
            <a:endParaRPr sz="1800"/>
          </a:p>
          <a:p>
            <a:pPr indent="-342900" lvl="0" marL="457200" rtl="0" algn="l">
              <a:lnSpc>
                <a:spcPct val="115000"/>
              </a:lnSpc>
              <a:spcBef>
                <a:spcPts val="0"/>
              </a:spcBef>
              <a:spcAft>
                <a:spcPts val="0"/>
              </a:spcAft>
              <a:buClr>
                <a:srgbClr val="000000"/>
              </a:buClr>
              <a:buSzPts val="1800"/>
              <a:buAutoNum type="arabicParenR"/>
            </a:pPr>
            <a:r>
              <a:rPr lang="en" sz="1800"/>
              <a:t>Change processing from hierarchical to linear (in levels) 12.9ms -&gt; 4.8ms</a:t>
            </a:r>
            <a:endParaRPr sz="1800"/>
          </a:p>
          <a:p>
            <a:pPr indent="-342900" lvl="0" marL="457200" rtl="0" algn="l">
              <a:lnSpc>
                <a:spcPct val="115000"/>
              </a:lnSpc>
              <a:spcBef>
                <a:spcPts val="0"/>
              </a:spcBef>
              <a:spcAft>
                <a:spcPts val="0"/>
              </a:spcAft>
              <a:buClr>
                <a:srgbClr val="000000"/>
              </a:buClr>
              <a:buSzPts val="1800"/>
              <a:buAutoNum type="arabicParenR"/>
            </a:pPr>
            <a:r>
              <a:rPr lang="en" sz="1800"/>
              <a:t>Prefetching 4.8ms -&gt; 3.3ms</a:t>
            </a:r>
            <a:endParaRPr sz="1800"/>
          </a:p>
          <a:p>
            <a:pPr indent="0" lvl="0" marL="0" rtl="0" algn="l">
              <a:spcBef>
                <a:spcPts val="1600"/>
              </a:spcBef>
              <a:spcAft>
                <a:spcPts val="0"/>
              </a:spcAft>
              <a:buNone/>
            </a:pPr>
            <a:r>
              <a:rPr lang="en" sz="1800"/>
              <a:t>Showed a dramatic improvement in performance with some simple modifications to data, data layout and code.</a:t>
            </a:r>
            <a:endParaRPr sz="1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38f34177c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8f34177c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These samples are here because this instruction takes a long time.</a:t>
            </a:r>
            <a:endParaRPr sz="1800"/>
          </a:p>
          <a:p>
            <a:pPr indent="0" lvl="0" marL="0" rtl="0" algn="l">
              <a:spcBef>
                <a:spcPts val="0"/>
              </a:spcBef>
              <a:spcAft>
                <a:spcPts val="0"/>
              </a:spcAft>
              <a:buNone/>
            </a:pPr>
            <a:r>
              <a:rPr lang="en" sz="1800"/>
              <a:t>A</a:t>
            </a:r>
            <a:r>
              <a:rPr lang="en" sz="1800"/>
              <a:t>n L3 cache miss is in the order of a few 100 cycles (2 or 3 hundred) </a:t>
            </a:r>
            <a:endParaRPr sz="1800"/>
          </a:p>
          <a:p>
            <a:pPr indent="0" lvl="0" marL="0" rtl="0" algn="l">
              <a:spcBef>
                <a:spcPts val="0"/>
              </a:spcBef>
              <a:spcAft>
                <a:spcPts val="0"/>
              </a:spcAft>
              <a:buNone/>
            </a:pPr>
            <a:r>
              <a:rPr lang="en" sz="1800"/>
              <a:t>An L3 cache hit is ~40 cycles (at best)</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398a4e2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98a4e2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you’re anything like me, you’ll be tempted to jump in right away. “I know why that instruction is slow!”, and then you optimise it only to find out later that you could have just called this function less often.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We’re not talking BigO notation. That is useful to understand but it s theoretical limit which ignores HW limitations </a:t>
            </a:r>
            <a:endParaRPr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2398a4e2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98a4e2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Build some geometry which is shared</a:t>
            </a:r>
            <a:endParaRPr sz="1800"/>
          </a:p>
          <a:p>
            <a:pPr indent="0" lvl="0" marL="0" rtl="0" algn="l">
              <a:spcBef>
                <a:spcPts val="0"/>
              </a:spcBef>
              <a:spcAft>
                <a:spcPts val="0"/>
              </a:spcAft>
              <a:buNone/>
            </a:pPr>
            <a:r>
              <a:rPr lang="en" sz="1800"/>
              <a:t>Build some modifiers which rotate objects</a:t>
            </a:r>
            <a:endParaRPr sz="18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2398a4e2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98a4e2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Accessors, a little functionality</a:t>
            </a:r>
            <a:endParaRPr sz="1800"/>
          </a:p>
          <a:p>
            <a:pPr indent="0" lvl="0" marL="0" rtl="0" algn="l">
              <a:spcBef>
                <a:spcPts val="0"/>
              </a:spcBef>
              <a:spcAft>
                <a:spcPts val="0"/>
              </a:spcAft>
              <a:buNone/>
            </a:pPr>
            <a:r>
              <a:rPr lang="en" sz="1800"/>
              <a:t>Everything inherits from this - We build a scenetree of Objects.</a:t>
            </a:r>
            <a:endParaRPr sz="1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2398a4e2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98a4e2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2398a4e2a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98a4e2a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398a4e2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98a4e2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Describe what’s going on here. Each object’s mTransform is being *copied*, multiplied and then stored back.</a:t>
            </a:r>
            <a:endParaRPr sz="1800"/>
          </a:p>
          <a:p>
            <a:pPr indent="0" lvl="0" marL="0" rtl="0" algn="l">
              <a:spcBef>
                <a:spcPts val="0"/>
              </a:spcBef>
              <a:spcAft>
                <a:spcPts val="0"/>
              </a:spcAft>
              <a:buNone/>
            </a:pPr>
            <a:r>
              <a:rPr lang="en" sz="1800"/>
              <a:t>Let’s look at the memory layout of the object</a:t>
            </a:r>
            <a:endParaRPr sz="18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2398a4e2a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98a4e2a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sizeof(std::vector) is 12 bytes</a:t>
            </a:r>
            <a:endParaRPr sz="1800"/>
          </a:p>
          <a:p>
            <a:pPr indent="0" lvl="0" marL="0" rtl="0" algn="l">
              <a:spcBef>
                <a:spcPts val="0"/>
              </a:spcBef>
              <a:spcAft>
                <a:spcPts val="0"/>
              </a:spcAft>
              <a:buNone/>
            </a:pPr>
            <a:r>
              <a:rPr lang="en" sz="1800"/>
              <a:t>_Myfirst, _Mylast, _Myend pointers.</a:t>
            </a:r>
            <a:endParaRPr sz="1800"/>
          </a:p>
          <a:p>
            <a:pPr indent="0" lvl="0" marL="0" rtl="0" algn="l">
              <a:spcBef>
                <a:spcPts val="0"/>
              </a:spcBef>
              <a:spcAft>
                <a:spcPts val="0"/>
              </a:spcAft>
              <a:buNone/>
            </a:pPr>
            <a:r>
              <a:rPr lang="en" sz="1800"/>
              <a:t>In this case, loading the matrix is across 2 cache lines. Since our memory allocation is arbitrary (OS dependent - 8 byte aligned in this case), each matrix access is between 1 and 2 cache lines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Note the bools - they are each taking up 4 bytes, so we’re wasting 6 bytes of space. A good rule of thumb is to place the largest objects at the start, smallest at the end. If you need to, you can rearrange data for temporal coherence within a class (if you’re not breaking things out)</a:t>
            </a:r>
            <a:endParaRPr sz="1800"/>
          </a:p>
          <a:p>
            <a:pPr indent="0" lvl="0" marL="0" rtl="0" algn="l">
              <a:spcBef>
                <a:spcPts val="0"/>
              </a:spcBef>
              <a:spcAft>
                <a:spcPts val="0"/>
              </a:spcAft>
              <a:buNone/>
            </a:pPr>
            <a:r>
              <a:rPr lang="en" sz="1800"/>
              <a:t>Note the packing between inheritance levels as well.</a:t>
            </a:r>
            <a:endParaRPr sz="1800"/>
          </a:p>
          <a:p>
            <a:pPr indent="0" lvl="0" marL="0" rtl="0" algn="l">
              <a:spcBef>
                <a:spcPts val="0"/>
              </a:spcBef>
              <a:spcAft>
                <a:spcPts val="0"/>
              </a:spcAft>
              <a:buNone/>
            </a:pPr>
            <a:r>
              <a:rPr lang="en" sz="1800"/>
              <a:t>SetTransform() actually sets the mDirty flg as well, so it will hit 3 cache lines, in a row</a:t>
            </a:r>
            <a:endParaRPr sz="18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39d8c090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9d8c09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Iterates through all it’s objects (remember, the matrices are part of the object, so are offset from the addresses shown above.</a:t>
            </a:r>
            <a:endParaRPr sz="1800"/>
          </a:p>
          <a:p>
            <a:pPr indent="0" lvl="0" marL="0" rtl="0" algn="l">
              <a:spcBef>
                <a:spcPts val="0"/>
              </a:spcBef>
              <a:spcAft>
                <a:spcPts val="0"/>
              </a:spcAft>
              <a:buNone/>
            </a:pPr>
            <a:r>
              <a:rPr lang="en" sz="1800"/>
              <a:t>So we’ll have a cache miss grabbing the object, then another miss grabbing the mTransform</a:t>
            </a:r>
            <a:endParaRPr sz="18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2398a4e2a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398a4e2a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https://software.intel.com/sites/default/files/managed/9e/bc/64-ia-32-architectures-optimization-manual.pdf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39d8c09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9d8c09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2398a4e2a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98a4e2a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always overload the new and transparently allocate into pools, but I prefer to be obviously explicit so the next coder who comes along knows exactly what I’m doing and why.</a:t>
            </a:r>
            <a:endParaRPr sz="18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2398a4e2a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398a4e2a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Managers return that type from a linear array. Subsequent allocs will return adjacent objects.</a:t>
            </a:r>
            <a:endParaRPr sz="1800"/>
          </a:p>
          <a:p>
            <a:pPr indent="0" lvl="0" marL="0" rtl="0" algn="l">
              <a:spcBef>
                <a:spcPts val="0"/>
              </a:spcBef>
              <a:spcAft>
                <a:spcPts val="0"/>
              </a:spcAft>
              <a:buNone/>
            </a:pPr>
            <a:r>
              <a:rPr lang="en" sz="1800"/>
              <a:t>The other thing I did was, make all the allocations aligned to a user specified boundary. In this case, 16 bytes.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More bad packing in here. 2 bytes before mParent.</a:t>
            </a:r>
            <a:endParaRPr sz="18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239d8c09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39d8c09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Maybe remove this. I hacked the allocators to enforce contiguous allocation like we see above, but that isn’t the order that the nodes/objects are traversed, so this is actually slower than just letting the Managers allocate linearly in the order that we traverse!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Lovely, but now the transforms are no longer part of the object</a:t>
            </a:r>
            <a:endParaRPr sz="18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2398a4e2a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398a4e2a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 this one quickly, jump to the money shot and then discuss relative performance in the solide after that.</a:t>
            </a:r>
            <a:endParaRPr sz="18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2398a4e2a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398a4e2a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Lets take a closer look at that data...</a:t>
            </a:r>
            <a:endParaRPr sz="18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239d8c090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9d8c090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Update reduced from 5.69ms to 1.55ms</a:t>
            </a:r>
            <a:endParaRPr sz="1800"/>
          </a:p>
          <a:p>
            <a:pPr indent="0" lvl="0" marL="0" rtl="0" algn="l">
              <a:spcBef>
                <a:spcPts val="0"/>
              </a:spcBef>
              <a:spcAft>
                <a:spcPts val="0"/>
              </a:spcAft>
              <a:buNone/>
            </a:pPr>
            <a:r>
              <a:rPr lang="en" sz="1800"/>
              <a:t>Get WBS hasn’t changed at all (as it deals with bounding spheres, not anything we’ve modified.</a:t>
            </a:r>
            <a:endParaRPr sz="1800"/>
          </a:p>
          <a:p>
            <a:pPr indent="0" lvl="0" marL="0" rtl="0" algn="l">
              <a:spcBef>
                <a:spcPts val="0"/>
              </a:spcBef>
              <a:spcAft>
                <a:spcPts val="0"/>
              </a:spcAft>
              <a:buNone/>
            </a:pPr>
            <a:r>
              <a:rPr lang="en" sz="1800"/>
              <a:t>Node Render drops from 3.6 to 1.49</a:t>
            </a:r>
            <a:endParaRPr sz="18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2398a4e2a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398a4e2a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Instrumented profiling doesn’t give us much help - everything has scaled down equally. &lt;click&gt;</a:t>
            </a:r>
            <a:endParaRPr sz="1800"/>
          </a:p>
          <a:p>
            <a:pPr indent="0" lvl="0" marL="0" rtl="0" algn="l">
              <a:spcBef>
                <a:spcPts val="0"/>
              </a:spcBef>
              <a:spcAft>
                <a:spcPts val="0"/>
              </a:spcAft>
              <a:buNone/>
            </a:pPr>
            <a:r>
              <a:rPr lang="en" sz="1800"/>
              <a:t>Looking at the sampling profile, the Matrix4 multiply is still the slowest part.</a:t>
            </a:r>
            <a:endParaRPr sz="1800"/>
          </a:p>
          <a:p>
            <a:pPr indent="0" lvl="0" marL="0" rtl="0" algn="l">
              <a:spcBef>
                <a:spcPts val="0"/>
              </a:spcBef>
              <a:spcAft>
                <a:spcPts val="0"/>
              </a:spcAft>
              <a:buNone/>
            </a:pPr>
            <a:r>
              <a:rPr lang="en" sz="1800"/>
              <a:t>In fact, it is now taking up 45% of the time compared to 25% previously &lt;show old data&gt;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is because there is less time spent in the rest of the code - we’ve optimised it. Matrix multiply now takes relatively more time.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Let’s look at the ASM samples &lt;click&gt;</a:t>
            </a:r>
            <a:endParaRPr sz="18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239b8759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39b8759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There is still a cache miss here, but it’s down to 6% instead of 10%</a:t>
            </a:r>
            <a:endParaRPr sz="1800"/>
          </a:p>
          <a:p>
            <a:pPr indent="0" lvl="0" marL="0" rtl="0" algn="l">
              <a:spcBef>
                <a:spcPts val="0"/>
              </a:spcBef>
              <a:spcAft>
                <a:spcPts val="0"/>
              </a:spcAft>
              <a:buNone/>
            </a:pPr>
            <a:r>
              <a:rPr lang="en" sz="1800"/>
              <a:t>This code is most probably instruction bound.</a:t>
            </a:r>
            <a:endParaRPr sz="1800"/>
          </a:p>
          <a:p>
            <a:pPr indent="0" lvl="0" marL="0" rtl="0" algn="l">
              <a:spcBef>
                <a:spcPts val="0"/>
              </a:spcBef>
              <a:spcAft>
                <a:spcPts val="0"/>
              </a:spcAft>
              <a:buNone/>
            </a:pPr>
            <a:r>
              <a:rPr lang="en" sz="1800"/>
              <a:t>Its also not inlining (prolly too large)</a:t>
            </a:r>
            <a:endParaRPr sz="1800"/>
          </a:p>
          <a:p>
            <a:pPr indent="0" lvl="0" marL="0" rtl="0" algn="l">
              <a:spcBef>
                <a:spcPts val="0"/>
              </a:spcBef>
              <a:spcAft>
                <a:spcPts val="0"/>
              </a:spcAft>
              <a:buClr>
                <a:schemeClr val="dk1"/>
              </a:buClr>
              <a:buSzPts val="1100"/>
              <a:buFont typeface="Arial"/>
              <a:buNone/>
            </a:pPr>
            <a:r>
              <a:rPr lang="en" sz="1800">
                <a:solidFill>
                  <a:schemeClr val="dk1"/>
                </a:solidFill>
              </a:rPr>
              <a:t>Note that all the instructions here are scalar. It’s dealing with single floats.</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But I asked the compiler to give me SIMD code &lt;click&gt;  - the compiler didn’t optimise it for us into SIMD (possibly because it doesn’t know the we are guaranteeing that the matrices are 16byte aligned.</a:t>
            </a:r>
            <a:endParaRPr sz="1800">
              <a:solidFill>
                <a:schemeClr val="dk1"/>
              </a:solidFill>
            </a:endParaRPr>
          </a:p>
          <a:p>
            <a:pPr indent="0" lvl="0" marL="0" rtl="0" algn="l">
              <a:spcBef>
                <a:spcPts val="0"/>
              </a:spcBef>
              <a:spcAft>
                <a:spcPts val="0"/>
              </a:spcAft>
              <a:buNone/>
            </a:pPr>
            <a:r>
              <a:rPr lang="en" sz="1800"/>
              <a:t>But we, the programmer know that. So let’s force the maths lib to use SSE</a:t>
            </a:r>
            <a:endParaRPr sz="18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239b8759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9b8759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Modifier::Update() has gone from 1.6ms down to 1.3ms</a:t>
            </a:r>
            <a:endParaRPr sz="1800"/>
          </a:p>
          <a:p>
            <a:pPr indent="0" lvl="0" marL="0" rtl="0" algn="l">
              <a:spcBef>
                <a:spcPts val="0"/>
              </a:spcBef>
              <a:spcAft>
                <a:spcPts val="0"/>
              </a:spcAft>
              <a:buNone/>
            </a:pPr>
            <a:r>
              <a:rPr lang="en" sz="1800"/>
              <a:t>GetWBS has dropped from 5.1 down to 2.3</a:t>
            </a:r>
            <a:endParaRPr sz="18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239b8759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9b8759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And Modifier::Update() has drop to #3</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239b8759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9b8759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compiler </a:t>
            </a:r>
            <a:r>
              <a:rPr lang="en" sz="1800"/>
              <a:t>won’t move your data around.</a:t>
            </a:r>
            <a:endParaRPr sz="1800"/>
          </a:p>
          <a:p>
            <a:pPr indent="0" lvl="0" marL="0" rtl="0" algn="l">
              <a:spcBef>
                <a:spcPts val="0"/>
              </a:spcBef>
              <a:spcAft>
                <a:spcPts val="0"/>
              </a:spcAft>
              <a:buNone/>
            </a:pPr>
            <a:r>
              <a:rPr lang="en" sz="1800"/>
              <a:t>It will reorganise the execution order of your code and data accesses to a certain extent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Most programmers write bad code, so hardware designers make more and more complex systems to try to make bad code run fast.</a:t>
            </a:r>
            <a:endParaRPr sz="1800"/>
          </a:p>
          <a:p>
            <a:pPr indent="-342900" lvl="0" marL="457200" rtl="0" algn="l">
              <a:spcBef>
                <a:spcPts val="0"/>
              </a:spcBef>
              <a:spcAft>
                <a:spcPts val="0"/>
              </a:spcAft>
              <a:buSzPts val="1800"/>
              <a:buChar char="●"/>
            </a:pPr>
            <a:r>
              <a:rPr lang="en" sz="1800"/>
              <a:t>Out of order execution</a:t>
            </a:r>
            <a:endParaRPr sz="1800"/>
          </a:p>
          <a:p>
            <a:pPr indent="-342900" lvl="0" marL="457200" rtl="0" algn="l">
              <a:spcBef>
                <a:spcPts val="0"/>
              </a:spcBef>
              <a:spcAft>
                <a:spcPts val="0"/>
              </a:spcAft>
              <a:buSzPts val="1800"/>
              <a:buChar char="●"/>
            </a:pPr>
            <a:r>
              <a:rPr lang="en" sz="1800"/>
              <a:t>Branch prediction</a:t>
            </a:r>
            <a:endParaRPr sz="1800"/>
          </a:p>
          <a:p>
            <a:pPr indent="-342900" lvl="0" marL="457200" rtl="0" algn="l">
              <a:spcBef>
                <a:spcPts val="0"/>
              </a:spcBef>
              <a:spcAft>
                <a:spcPts val="0"/>
              </a:spcAft>
              <a:buSzPts val="1800"/>
              <a:buChar char="●"/>
            </a:pPr>
            <a:r>
              <a:rPr lang="en" sz="1800"/>
              <a:t>Caches</a:t>
            </a:r>
            <a:endParaRPr sz="1800"/>
          </a:p>
          <a:p>
            <a:pPr indent="-342900" lvl="0" marL="457200" rtl="0" algn="l">
              <a:spcBef>
                <a:spcPts val="0"/>
              </a:spcBef>
              <a:spcAft>
                <a:spcPts val="0"/>
              </a:spcAft>
              <a:buSzPts val="1800"/>
              <a:buChar char="●"/>
            </a:pPr>
            <a:r>
              <a:rPr lang="en" sz="1800"/>
              <a:t>Additional cores</a:t>
            </a:r>
            <a:endParaRPr sz="1800"/>
          </a:p>
          <a:p>
            <a:pPr indent="0" lvl="0" marL="0" rtl="0" algn="l">
              <a:spcBef>
                <a:spcPts val="0"/>
              </a:spcBef>
              <a:spcAft>
                <a:spcPts val="0"/>
              </a:spcAft>
              <a:buNone/>
            </a:pPr>
            <a:br>
              <a:rPr lang="en" sz="1800"/>
            </a:br>
            <a:br>
              <a:rPr lang="en" sz="1800"/>
            </a:br>
            <a:endParaRPr sz="18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239b87592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9b8759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First note all the different instructions!  </a:t>
            </a:r>
            <a:endParaRPr sz="1800"/>
          </a:p>
          <a:p>
            <a:pPr indent="0" lvl="0" marL="0" rtl="0" algn="l">
              <a:spcBef>
                <a:spcPts val="0"/>
              </a:spcBef>
              <a:spcAft>
                <a:spcPts val="0"/>
              </a:spcAft>
              <a:buNone/>
            </a:pPr>
            <a:r>
              <a:rPr lang="en" sz="1800"/>
              <a:t>And from 1,060 bytes down to approx 350 bytes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Highlighted area is primarily due to cache misses (still)</a:t>
            </a:r>
            <a:endParaRPr sz="1800"/>
          </a:p>
          <a:p>
            <a:pPr indent="0" lvl="0" marL="0" rtl="0" algn="l">
              <a:spcBef>
                <a:spcPts val="0"/>
              </a:spcBef>
              <a:spcAft>
                <a:spcPts val="0"/>
              </a:spcAft>
              <a:buNone/>
            </a:pPr>
            <a:r>
              <a:rPr lang="en" sz="1800"/>
              <a:t>Vbroadcastss takes a float and sticks it in all 4 slots in the 128bit register.</a:t>
            </a:r>
            <a:endParaRPr sz="1800"/>
          </a:p>
          <a:p>
            <a:pPr indent="0" lvl="0" marL="0" rtl="0" algn="l">
              <a:spcBef>
                <a:spcPts val="0"/>
              </a:spcBef>
              <a:spcAft>
                <a:spcPts val="0"/>
              </a:spcAft>
              <a:buNone/>
            </a:pPr>
            <a:r>
              <a:rPr lang="en" sz="1800"/>
              <a:t>First highlighted line is stalling on the load from eax+30h</a:t>
            </a:r>
            <a:endParaRPr sz="1800"/>
          </a:p>
          <a:p>
            <a:pPr indent="0" lvl="0" marL="0" rtl="0" algn="l">
              <a:spcBef>
                <a:spcPts val="0"/>
              </a:spcBef>
              <a:spcAft>
                <a:spcPts val="0"/>
              </a:spcAft>
              <a:buNone/>
            </a:pPr>
            <a:r>
              <a:rPr lang="en" sz="1800"/>
              <a:t>Second it stalling on xmm4 (the load from ecx) probably</a:t>
            </a:r>
            <a:endParaRPr sz="1800"/>
          </a:p>
          <a:p>
            <a:pPr indent="0" lvl="0" marL="0" rtl="0" algn="l">
              <a:spcBef>
                <a:spcPts val="0"/>
              </a:spcBef>
              <a:spcAft>
                <a:spcPts val="0"/>
              </a:spcAft>
              <a:buNone/>
            </a:pPr>
            <a:r>
              <a:rPr lang="en" sz="1800"/>
              <a:t>Third is stalling on the line above finishing (reuse of xmm0)</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could improve performance here by inspecting the memory usage patterns, but since this function is now #3, lets look elsewhere first.</a:t>
            </a:r>
            <a:endParaRPr sz="18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238f34177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38f34177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SetVisR is a small virtual function which doesn’t do much. So we can isolate the vfunction overhead easily.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239d8c090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39d8c090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Esi is the counter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Call dword [eax + 14h] is jumping to eax + 20bytes  -&gt; 20 bytes is the 5th virtual function which is SetVis</a:t>
            </a:r>
            <a:endParaRPr sz="18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239d8c090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39d8c090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239d8c090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39d8c090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239d8c090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39d8c090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 assumed at least a slight change in performance when removing virtuals.</a:t>
            </a:r>
            <a:endParaRPr sz="1800"/>
          </a:p>
          <a:p>
            <a:pPr indent="0" lvl="0" marL="0" rtl="0" algn="l">
              <a:spcBef>
                <a:spcPts val="0"/>
              </a:spcBef>
              <a:spcAft>
                <a:spcPts val="0"/>
              </a:spcAft>
              <a:buNone/>
            </a:pPr>
            <a:r>
              <a:rPr lang="en" sz="1800"/>
              <a:t>But it’s good when you get something wrong, because that means you’ve learnt something</a:t>
            </a:r>
            <a:endParaRPr sz="18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238f3417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38f3417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t>Prefetching is complicated - I’ve not had a significant improvement in performance that warrants the added code complexity.</a:t>
            </a: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239d8c09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39d8c09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With no functional changes, we’ve optimised from 17.5ms down to 6.2ms </a:t>
            </a:r>
            <a:endParaRPr sz="1800"/>
          </a:p>
          <a:p>
            <a:pPr indent="0" lvl="0" marL="0" rtl="0" algn="l">
              <a:spcBef>
                <a:spcPts val="160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7363d21297a6239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363d21297a6239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You can’t optimise it if you don’t understand it. Don’t micro-optimise straight away. Profile and understand your bottlenecks</a:t>
            </a:r>
            <a:endParaRPr sz="1800"/>
          </a:p>
          <a:p>
            <a:pPr indent="-342900" lvl="0" marL="457200" rtl="0" algn="l">
              <a:spcBef>
                <a:spcPts val="0"/>
              </a:spcBef>
              <a:spcAft>
                <a:spcPts val="0"/>
              </a:spcAft>
              <a:buSzPts val="1800"/>
              <a:buAutoNum type="arabicPeriod"/>
            </a:pPr>
            <a:r>
              <a:rPr lang="en" sz="1800"/>
              <a:t>Are we solving this problem in the best way? Problems change over time and old solutions may no longer be appropriate.</a:t>
            </a:r>
            <a:endParaRPr sz="1800"/>
          </a:p>
          <a:p>
            <a:pPr indent="-342900" lvl="0" marL="457200" rtl="0" algn="l">
              <a:spcBef>
                <a:spcPts val="0"/>
              </a:spcBef>
              <a:spcAft>
                <a:spcPts val="0"/>
              </a:spcAft>
              <a:buSzPts val="1800"/>
              <a:buAutoNum type="arabicPeriod"/>
            </a:pPr>
            <a:r>
              <a:rPr lang="en" sz="1800"/>
              <a:t>Do you have to do this every frame? Can we do it in parallel?</a:t>
            </a:r>
            <a:endParaRPr sz="1800"/>
          </a:p>
          <a:p>
            <a:pPr indent="-342900" lvl="0" marL="457200" rtl="0" algn="l">
              <a:spcBef>
                <a:spcPts val="0"/>
              </a:spcBef>
              <a:spcAft>
                <a:spcPts val="0"/>
              </a:spcAft>
              <a:buSzPts val="1800"/>
              <a:buAutoNum type="arabicPeriod"/>
            </a:pPr>
            <a:r>
              <a:rPr lang="en" sz="1800"/>
              <a:t>Biggest </a:t>
            </a:r>
            <a:endParaRPr sz="18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238f34177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38f34177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39d8c09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d8c09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Basically, computer HW is steadily improving, and as it improves, programmers take liberties with it. They can write worse and worse code and the computer will still run it reasonably well. Or, they just buy faster hardware.</a:t>
            </a:r>
            <a:endParaRPr sz="180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23b7dd96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b7dd96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Encap by function - often necessary to allow abstraction of complex systems. But can be very hard to optimise and maintain..</a:t>
            </a:r>
            <a:endParaRPr sz="1800"/>
          </a:p>
          <a:p>
            <a:pPr indent="0" lvl="0" marL="0" rtl="0" algn="l">
              <a:spcBef>
                <a:spcPts val="0"/>
              </a:spcBef>
              <a:spcAft>
                <a:spcPts val="0"/>
              </a:spcAft>
              <a:buNone/>
            </a:pPr>
            <a:r>
              <a:rPr lang="en" sz="1800"/>
              <a:t>If your data is spread all around memory, your code will run slow.</a:t>
            </a:r>
            <a:endParaRPr sz="1800"/>
          </a:p>
          <a:p>
            <a:pPr indent="0" lvl="0" marL="0" rtl="0" algn="l">
              <a:spcBef>
                <a:spcPts val="0"/>
              </a:spcBef>
              <a:spcAft>
                <a:spcPts val="0"/>
              </a:spcAft>
              <a:buNone/>
            </a:pPr>
            <a:r>
              <a:rPr lang="en" sz="1800"/>
              <a:t>Instead of optimising by stuffing everything into objects, think about how the data is used and transformed. Build objects around that.</a:t>
            </a:r>
            <a:endParaRPr sz="1800"/>
          </a:p>
          <a:p>
            <a:pPr indent="0" lvl="0" marL="0" rtl="0" algn="l">
              <a:spcBef>
                <a:spcPts val="0"/>
              </a:spcBef>
              <a:spcAft>
                <a:spcPts val="0"/>
              </a:spcAft>
              <a:buNone/>
            </a:pPr>
            <a:r>
              <a:t/>
            </a:r>
            <a:endParaRPr sz="18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63d21297a6239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63d21297a623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239d8c090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39d8c090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Questions?</a:t>
            </a:r>
            <a:endParaRPr sz="18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23b7dd96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b7dd96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38f3417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f3417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Processor speed has increased at 60% per year, memory at around 10%</a:t>
            </a:r>
            <a:br>
              <a:rPr lang="en" sz="1800"/>
            </a:br>
            <a:r>
              <a:rPr lang="en" sz="1800"/>
              <a:t>Memory speed has increased 10-fold, processor speed 10,000 fold. 3 orders of magnitude difference</a:t>
            </a:r>
            <a:endParaRPr sz="1800"/>
          </a:p>
          <a:p>
            <a:pPr indent="0" lvl="0" marL="0" rtl="0" algn="l">
              <a:spcBef>
                <a:spcPts val="0"/>
              </a:spcBef>
              <a:spcAft>
                <a:spcPts val="0"/>
              </a:spcAft>
              <a:buNone/>
            </a:pPr>
            <a:r>
              <a:rPr lang="en" sz="1800"/>
              <a:t>This is why we have caches - small amounts of high speed, expensive memory.</a:t>
            </a:r>
            <a:br>
              <a:rPr lang="en" sz="1800"/>
            </a:b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38f3417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8f3417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Hardware prefetch</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Adjacent cache line prefetch</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HW is getting smarter</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Thoroughly recommend you read up on caches and how they work and are used.</a:t>
            </a:r>
            <a:endParaRPr sz="18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38f3417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8f3417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Programmers can and should constrain data access.</a:t>
            </a:r>
            <a:endParaRPr sz="1800"/>
          </a:p>
          <a:p>
            <a:pPr indent="0" lvl="0" marL="0" rtl="0" algn="l">
              <a:lnSpc>
                <a:spcPct val="115000"/>
              </a:lnSpc>
              <a:spcBef>
                <a:spcPts val="1600"/>
              </a:spcBef>
              <a:spcAft>
                <a:spcPts val="1600"/>
              </a:spcAft>
              <a:buClr>
                <a:schemeClr val="dk1"/>
              </a:buClr>
              <a:buSzPts val="1100"/>
              <a:buFont typeface="Arial"/>
              <a:buNone/>
            </a:pPr>
            <a:r>
              <a:rPr lang="en" sz="1800"/>
              <a:t>The Compiler will not reorganise your data for you (although it can change the order that some data is read and written in)</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InsomniacGames/ig-cachesim"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hyperlink" Target="http://overbyte.com.au/misc/Pitfalls2009.pdf"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13.png"/><Relationship Id="rId5" Type="http://schemas.openxmlformats.org/officeDocument/2006/relationships/hyperlink" Target="http://www.agner.org/optimize/microarchitecture.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hyperlink" Target="https://github.com/ocornut/imgui" TargetMode="External"/><Relationship Id="rId5" Type="http://schemas.openxmlformats.org/officeDocument/2006/relationships/hyperlink" Target="http://bulletphysics.org/" TargetMode="External"/><Relationship Id="rId6" Type="http://schemas.openxmlformats.org/officeDocument/2006/relationships/hyperlink" Target="http://tracing.com" TargetMode="External"/><Relationship Id="rId7" Type="http://schemas.openxmlformats.org/officeDocument/2006/relationships/hyperlink" Target="http://gpuopen.com/compute-product/codex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29.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jp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jpg"/><Relationship Id="rId4" Type="http://schemas.openxmlformats.org/officeDocument/2006/relationships/image" Target="../media/image32.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jp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jp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jp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jpg"/><Relationship Id="rId4" Type="http://schemas.openxmlformats.org/officeDocument/2006/relationships/image" Target="../media/image31.png"/><Relationship Id="rId5"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jpg"/><Relationship Id="rId4" Type="http://schemas.openxmlformats.org/officeDocument/2006/relationships/image" Target="../media/image35.png"/><Relationship Id="rId5" Type="http://schemas.openxmlformats.org/officeDocument/2006/relationships/image" Target="../media/image60.png"/><Relationship Id="rId6"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jpg"/><Relationship Id="rId4" Type="http://schemas.openxmlformats.org/officeDocument/2006/relationships/image" Target="../media/image33.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jp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jpg"/><Relationship Id="rId4" Type="http://schemas.openxmlformats.org/officeDocument/2006/relationships/image" Target="../media/image38.png"/><Relationship Id="rId5"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jp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jpg"/><Relationship Id="rId4" Type="http://schemas.openxmlformats.org/officeDocument/2006/relationships/image" Target="../media/image45.png"/><Relationship Id="rId5" Type="http://schemas.openxmlformats.org/officeDocument/2006/relationships/image" Target="../media/image37.png"/><Relationship Id="rId6"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jpg"/><Relationship Id="rId4" Type="http://schemas.openxmlformats.org/officeDocument/2006/relationships/image" Target="../media/image41.png"/><Relationship Id="rId5"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jpg"/><Relationship Id="rId4" Type="http://schemas.openxmlformats.org/officeDocument/2006/relationships/image" Target="../media/image22.png"/><Relationship Id="rId5"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jpg"/><Relationship Id="rId4" Type="http://schemas.openxmlformats.org/officeDocument/2006/relationships/image" Target="../media/image22.png"/><Relationship Id="rId5"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jpg"/><Relationship Id="rId4" Type="http://schemas.openxmlformats.org/officeDocument/2006/relationships/image" Target="../media/image40.png"/><Relationship Id="rId5" Type="http://schemas.openxmlformats.org/officeDocument/2006/relationships/image" Target="../media/image42.png"/><Relationship Id="rId6"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jpg"/><Relationship Id="rId4" Type="http://schemas.openxmlformats.org/officeDocument/2006/relationships/image" Target="../media/image51.png"/><Relationship Id="rId5"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jpg"/><Relationship Id="rId4" Type="http://schemas.openxmlformats.org/officeDocument/2006/relationships/image" Target="../media/image44.png"/><Relationship Id="rId5"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jp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5.jp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jpg"/><Relationship Id="rId4" Type="http://schemas.openxmlformats.org/officeDocument/2006/relationships/image" Target="../media/image50.png"/><Relationship Id="rId5" Type="http://schemas.openxmlformats.org/officeDocument/2006/relationships/image" Target="../media/image5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5.jpg"/><Relationship Id="rId4" Type="http://schemas.openxmlformats.org/officeDocument/2006/relationships/image" Target="../media/image59.png"/><Relationship Id="rId5"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Verdana"/>
                <a:ea typeface="Verdana"/>
                <a:cs typeface="Verdana"/>
                <a:sym typeface="Verdana"/>
              </a:rPr>
              <a:t>Pitfalls of Object Oriented </a:t>
            </a:r>
            <a:endParaRPr sz="3600">
              <a:solidFill>
                <a:srgbClr val="FFFFFF"/>
              </a:solidFill>
              <a:latin typeface="Verdana"/>
              <a:ea typeface="Verdana"/>
              <a:cs typeface="Verdana"/>
              <a:sym typeface="Verdana"/>
            </a:endParaRPr>
          </a:p>
          <a:p>
            <a:pPr indent="0" lvl="0" marL="0" rtl="0" algn="ctr">
              <a:spcBef>
                <a:spcPts val="0"/>
              </a:spcBef>
              <a:spcAft>
                <a:spcPts val="0"/>
              </a:spcAft>
              <a:buNone/>
            </a:pPr>
            <a:r>
              <a:rPr lang="en" sz="3600">
                <a:solidFill>
                  <a:srgbClr val="FFFFFF"/>
                </a:solidFill>
                <a:latin typeface="Verdana"/>
                <a:ea typeface="Verdana"/>
                <a:cs typeface="Verdana"/>
                <a:sym typeface="Verdana"/>
              </a:rPr>
              <a:t>Programming - Revisited</a:t>
            </a:r>
            <a:endParaRPr sz="3600">
              <a:solidFill>
                <a:srgbClr val="FFFFFF"/>
              </a:solidFill>
              <a:latin typeface="Verdana"/>
              <a:ea typeface="Verdana"/>
              <a:cs typeface="Verdana"/>
              <a:sym typeface="Verdana"/>
            </a:endParaRPr>
          </a:p>
        </p:txBody>
      </p:sp>
      <p:sp>
        <p:nvSpPr>
          <p:cNvPr id="55" name="Google Shape;55;p13"/>
          <p:cNvSpPr txBox="1"/>
          <p:nvPr>
            <p:ph idx="1" type="subTitle"/>
          </p:nvPr>
        </p:nvSpPr>
        <p:spPr>
          <a:xfrm>
            <a:off x="311700" y="927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73763"/>
                </a:solidFill>
              </a:rPr>
              <a:t>Tony Albrecht</a:t>
            </a:r>
            <a:endParaRPr b="1">
              <a:solidFill>
                <a:srgbClr val="073763"/>
              </a:solidFill>
            </a:endParaRPr>
          </a:p>
        </p:txBody>
      </p:sp>
      <p:sp>
        <p:nvSpPr>
          <p:cNvPr id="56" name="Google Shape;56;p13"/>
          <p:cNvSpPr txBox="1"/>
          <p:nvPr>
            <p:ph idx="1" type="subTitle"/>
          </p:nvPr>
        </p:nvSpPr>
        <p:spPr>
          <a:xfrm>
            <a:off x="311700" y="14986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Verdana"/>
                <a:ea typeface="Verdana"/>
                <a:cs typeface="Verdana"/>
                <a:sym typeface="Verdana"/>
              </a:rPr>
              <a:t>Riot Games</a:t>
            </a:r>
            <a:endParaRPr>
              <a:solidFill>
                <a:srgbClr val="FFFFFF"/>
              </a:solidFill>
              <a:latin typeface="Verdana"/>
              <a:ea typeface="Verdana"/>
              <a:cs typeface="Verdana"/>
              <a:sym typeface="Verdana"/>
            </a:endParaRPr>
          </a:p>
        </p:txBody>
      </p:sp>
      <p:sp>
        <p:nvSpPr>
          <p:cNvPr id="57" name="Google Shape;57;p13"/>
          <p:cNvSpPr txBox="1"/>
          <p:nvPr>
            <p:ph idx="1" type="subTitle"/>
          </p:nvPr>
        </p:nvSpPr>
        <p:spPr>
          <a:xfrm>
            <a:off x="311700" y="3887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erdana"/>
                <a:ea typeface="Verdana"/>
                <a:cs typeface="Verdana"/>
                <a:sym typeface="Verdana"/>
              </a:rPr>
              <a:t>@TonyAlbrecht</a:t>
            </a:r>
            <a:endParaRPr sz="18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memory access is slow?</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If what I’m saying is true, we should be able to observe and measure it.</a:t>
            </a:r>
            <a:endParaRPr>
              <a:solidFill>
                <a:srgbClr val="000000"/>
              </a:solidFill>
            </a:endParaRPr>
          </a:p>
          <a:p>
            <a:pPr indent="0" lvl="0" marL="0" rtl="0" algn="l">
              <a:spcBef>
                <a:spcPts val="1600"/>
              </a:spcBef>
              <a:spcAft>
                <a:spcPts val="0"/>
              </a:spcAft>
              <a:buNone/>
            </a:pPr>
            <a:r>
              <a:rPr lang="en">
                <a:solidFill>
                  <a:srgbClr val="000000"/>
                </a:solidFill>
              </a:rPr>
              <a:t>Then, as we change code and data, we can measure the changes in performance.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This is not an ideological argument. This is science.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
                                        <p:tgtEl>
                                          <p:spTgt spid="1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323975" y="0"/>
            <a:ext cx="6496050" cy="5143500"/>
          </a:xfrm>
          <a:prstGeom prst="rect">
            <a:avLst/>
          </a:prstGeom>
          <a:noFill/>
          <a:ln>
            <a:noFill/>
          </a:ln>
        </p:spPr>
      </p:pic>
      <p:cxnSp>
        <p:nvCxnSpPr>
          <p:cNvPr id="124" name="Google Shape;124;p23"/>
          <p:cNvCxnSpPr/>
          <p:nvPr/>
        </p:nvCxnSpPr>
        <p:spPr>
          <a:xfrm>
            <a:off x="6024900" y="3380700"/>
            <a:ext cx="1829100" cy="863400"/>
          </a:xfrm>
          <a:prstGeom prst="straightConnector1">
            <a:avLst/>
          </a:prstGeom>
          <a:noFill/>
          <a:ln cap="flat" cmpd="sng" w="76200">
            <a:solidFill>
              <a:srgbClr val="FF0000"/>
            </a:solidFill>
            <a:prstDash val="solid"/>
            <a:round/>
            <a:headEnd len="med" w="med" type="none"/>
            <a:tailEnd len="med" w="med" type="none"/>
          </a:ln>
        </p:spPr>
      </p:cxnSp>
      <p:sp>
        <p:nvSpPr>
          <p:cNvPr id="125" name="Google Shape;125;p23"/>
          <p:cNvSpPr txBox="1"/>
          <p:nvPr/>
        </p:nvSpPr>
        <p:spPr>
          <a:xfrm>
            <a:off x="6574250" y="2909825"/>
            <a:ext cx="911700" cy="6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DO</a:t>
            </a:r>
            <a:endParaRPr b="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4"/>
          <p:cNvSpPr txBox="1"/>
          <p:nvPr>
            <p:ph idx="1" type="body"/>
          </p:nvPr>
        </p:nvSpPr>
        <p:spPr>
          <a:xfrm>
            <a:off x="311700" y="11245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Profilers</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Instrumented</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Sampling</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Special</a:t>
            </a:r>
            <a:endParaRPr sz="18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Performance measurement</a:t>
            </a:r>
            <a:r>
              <a:rPr lang="en" sz="3600"/>
              <a:t>?	</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note on units: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Never use Frames Per Second to measure performance.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FPS is a relative measurement.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For example: How much faster is “20fps faster”?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That depends...</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60fps -&gt; 80fps = 4.16ms improvement per frame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20fps -&gt; 40fps = 25ms improvement per frame</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
                                        <p:tgtEl>
                                          <p:spTgt spid="1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Instrumented profiling</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Manually mark up sections to profile</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Record unique ID</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Start  time</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End time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Visualise it</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144" name="Google Shape;144;p26"/>
          <p:cNvPicPr preferRelativeResize="0"/>
          <p:nvPr/>
        </p:nvPicPr>
        <p:blipFill>
          <a:blip r:embed="rId4">
            <a:alphaModFix/>
          </a:blip>
          <a:stretch>
            <a:fillRect/>
          </a:stretch>
        </p:blipFill>
        <p:spPr>
          <a:xfrm>
            <a:off x="4533900" y="2603550"/>
            <a:ext cx="3162300" cy="143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
                                        <p:tgtEl>
                                          <p:spTgt spid="143">
                                            <p:txEl>
                                              <p:pRg end="5" st="5"/>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Visualisation</a:t>
            </a:r>
            <a:endParaRPr/>
          </a:p>
        </p:txBody>
      </p:sp>
      <p:pic>
        <p:nvPicPr>
          <p:cNvPr id="150" name="Google Shape;150;p27"/>
          <p:cNvPicPr preferRelativeResize="0"/>
          <p:nvPr/>
        </p:nvPicPr>
        <p:blipFill rotWithShape="1">
          <a:blip r:embed="rId4">
            <a:alphaModFix/>
          </a:blip>
          <a:srcRect b="31977" l="0" r="0" t="0"/>
          <a:stretch/>
        </p:blipFill>
        <p:spPr>
          <a:xfrm>
            <a:off x="1769550" y="1017725"/>
            <a:ext cx="5604900" cy="3225300"/>
          </a:xfrm>
          <a:prstGeom prst="rect">
            <a:avLst/>
          </a:prstGeom>
          <a:noFill/>
          <a:ln cap="flat" cmpd="sng" w="9525">
            <a:solidFill>
              <a:srgbClr val="000000">
                <a:alpha val="0"/>
              </a:srgbClr>
            </a:solidFill>
            <a:prstDash val="solid"/>
            <a:round/>
            <a:headEnd len="sm" w="sm" type="none"/>
            <a:tailEnd len="sm" w="sm" type="none"/>
          </a:ln>
        </p:spPr>
      </p:pic>
      <p:pic>
        <p:nvPicPr>
          <p:cNvPr id="151" name="Google Shape;151;p27"/>
          <p:cNvPicPr preferRelativeResize="0"/>
          <p:nvPr/>
        </p:nvPicPr>
        <p:blipFill rotWithShape="1">
          <a:blip r:embed="rId4">
            <a:alphaModFix/>
          </a:blip>
          <a:srcRect b="46441" l="34459" r="25336" t="13729"/>
          <a:stretch/>
        </p:blipFill>
        <p:spPr>
          <a:xfrm>
            <a:off x="2677125" y="598150"/>
            <a:ext cx="4559400" cy="3821100"/>
          </a:xfrm>
          <a:prstGeom prst="rect">
            <a:avLst/>
          </a:prstGeom>
          <a:noFill/>
          <a:ln cap="flat" cmpd="sng" w="28575">
            <a:solidFill>
              <a:srgbClr val="000000">
                <a:alpha val="0"/>
              </a:srgbClr>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300"/>
                                        <p:tgtEl>
                                          <p:spTgt spid="151"/>
                                        </p:tgtEl>
                                        <p:attrNameLst>
                                          <p:attrName>ppt_w</p:attrName>
                                        </p:attrNameLst>
                                      </p:cBhvr>
                                      <p:tavLst>
                                        <p:tav fmla="" tm="0">
                                          <p:val>
                                            <p:strVal val="0"/>
                                          </p:val>
                                        </p:tav>
                                        <p:tav fmla="" tm="100000">
                                          <p:val>
                                            <p:strVal val="#ppt_w"/>
                                          </p:val>
                                        </p:tav>
                                      </p:tavLst>
                                    </p:anim>
                                    <p:anim calcmode="lin" valueType="num">
                                      <p:cBhvr additive="base">
                                        <p:cTn dur="300"/>
                                        <p:tgtEl>
                                          <p:spTgt spid="15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Instrumented Profilers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Fantastic for detecting spikes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Provides a visual sense of performance characteristics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Top-down view</a:t>
            </a:r>
            <a:endParaRPr>
              <a:solidFill>
                <a:srgbClr val="000000"/>
              </a:solidFill>
            </a:endParaRPr>
          </a:p>
          <a:p>
            <a:pPr indent="0" lvl="0" marL="0" rtl="0" algn="l">
              <a:spcBef>
                <a:spcPts val="1600"/>
              </a:spcBef>
              <a:spcAft>
                <a:spcPts val="0"/>
              </a:spcAft>
              <a:buNone/>
            </a:pPr>
            <a:r>
              <a:rPr lang="en">
                <a:solidFill>
                  <a:srgbClr val="000000"/>
                </a:solidFill>
              </a:rPr>
              <a:t>Cons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Intrusive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Won’t tell you which lines are slow</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58" name="Google Shape;158;p28"/>
          <p:cNvSpPr txBox="1"/>
          <p:nvPr/>
        </p:nvSpPr>
        <p:spPr>
          <a:xfrm>
            <a:off x="4280200" y="2444975"/>
            <a:ext cx="4757100" cy="192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Examples:</a:t>
            </a:r>
            <a:endParaRPr sz="1800"/>
          </a:p>
          <a:p>
            <a:pPr indent="-342900" lvl="0" marL="457200" rtl="0" algn="l">
              <a:lnSpc>
                <a:spcPct val="115000"/>
              </a:lnSpc>
              <a:spcBef>
                <a:spcPts val="1600"/>
              </a:spcBef>
              <a:spcAft>
                <a:spcPts val="0"/>
              </a:spcAft>
              <a:buClr>
                <a:srgbClr val="000000"/>
              </a:buClr>
              <a:buSzPts val="1800"/>
              <a:buChar char="●"/>
            </a:pPr>
            <a:r>
              <a:rPr lang="en" sz="1800"/>
              <a:t>RAD Game Tool’s Telemetry</a:t>
            </a:r>
            <a:endParaRPr sz="1800"/>
          </a:p>
          <a:p>
            <a:pPr indent="-342900" lvl="0" marL="457200" rtl="0" algn="l">
              <a:lnSpc>
                <a:spcPct val="115000"/>
              </a:lnSpc>
              <a:spcBef>
                <a:spcPts val="0"/>
              </a:spcBef>
              <a:spcAft>
                <a:spcPts val="0"/>
              </a:spcAft>
              <a:buClr>
                <a:srgbClr val="000000"/>
              </a:buClr>
              <a:buSzPts val="1800"/>
              <a:buChar char="●"/>
            </a:pPr>
            <a:r>
              <a:rPr lang="en" sz="1800"/>
              <a:t>Write your own - visualise with chrome://tracing</a:t>
            </a:r>
            <a:endParaRPr sz="1800"/>
          </a:p>
          <a:p>
            <a:pPr indent="-342900" lvl="0" marL="457200" rtl="0" algn="l">
              <a:lnSpc>
                <a:spcPct val="115000"/>
              </a:lnSpc>
              <a:spcBef>
                <a:spcPts val="0"/>
              </a:spcBef>
              <a:spcAft>
                <a:spcPts val="0"/>
              </a:spcAft>
              <a:buClr>
                <a:srgbClr val="000000"/>
              </a:buClr>
              <a:buSzPts val="1800"/>
              <a:buChar char="●"/>
            </a:pPr>
            <a:r>
              <a:rPr lang="en" sz="1800"/>
              <a:t>Use mine (when I release it)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profilers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Rapidly sample the Program Counter and store the stack.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Then reassembles the samples by stack.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Slow functions will get hit more often - basic probability.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Slow lines will be hit more often.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Bottom up profiling</a:t>
            </a:r>
            <a:endParaRPr>
              <a:solidFill>
                <a:srgbClr val="000000"/>
              </a:solidFill>
            </a:endParaRPr>
          </a:p>
        </p:txBody>
      </p:sp>
      <p:pic>
        <p:nvPicPr>
          <p:cNvPr id="165" name="Google Shape;165;p29"/>
          <p:cNvPicPr preferRelativeResize="0"/>
          <p:nvPr/>
        </p:nvPicPr>
        <p:blipFill rotWithShape="1">
          <a:blip r:embed="rId4">
            <a:alphaModFix/>
          </a:blip>
          <a:srcRect b="0" l="891" r="0" t="0"/>
          <a:stretch/>
        </p:blipFill>
        <p:spPr>
          <a:xfrm>
            <a:off x="1939050" y="1017725"/>
            <a:ext cx="5356876" cy="3463399"/>
          </a:xfrm>
          <a:prstGeom prst="rect">
            <a:avLst/>
          </a:prstGeom>
          <a:noFill/>
          <a:ln cap="flat" cmpd="sng" w="9525">
            <a:solidFill>
              <a:schemeClr val="dk2"/>
            </a:solidFill>
            <a:prstDash val="solid"/>
            <a:round/>
            <a:headEnd len="sm" w="sm" type="none"/>
            <a:tailEnd len="sm" w="sm" type="none"/>
          </a:ln>
        </p:spPr>
      </p:pic>
      <p:sp>
        <p:nvSpPr>
          <p:cNvPr id="166" name="Google Shape;166;p29"/>
          <p:cNvSpPr txBox="1"/>
          <p:nvPr/>
        </p:nvSpPr>
        <p:spPr>
          <a:xfrm>
            <a:off x="4690725" y="2438950"/>
            <a:ext cx="3000000" cy="209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Sampling profilers:</a:t>
            </a:r>
            <a:endParaRPr sz="1800"/>
          </a:p>
          <a:p>
            <a:pPr indent="-342900" lvl="0" marL="457200" rtl="0" algn="l">
              <a:lnSpc>
                <a:spcPct val="115000"/>
              </a:lnSpc>
              <a:spcBef>
                <a:spcPts val="1600"/>
              </a:spcBef>
              <a:spcAft>
                <a:spcPts val="0"/>
              </a:spcAft>
              <a:buClr>
                <a:srgbClr val="000000"/>
              </a:buClr>
              <a:buSzPts val="1800"/>
              <a:buChar char="●"/>
            </a:pPr>
            <a:r>
              <a:rPr lang="en" sz="1800"/>
              <a:t>Intel’s Vtune</a:t>
            </a:r>
            <a:endParaRPr sz="1800"/>
          </a:p>
          <a:p>
            <a:pPr indent="-342900" lvl="0" marL="457200" rtl="0" algn="l">
              <a:lnSpc>
                <a:spcPct val="115000"/>
              </a:lnSpc>
              <a:spcBef>
                <a:spcPts val="0"/>
              </a:spcBef>
              <a:spcAft>
                <a:spcPts val="0"/>
              </a:spcAft>
              <a:buClr>
                <a:srgbClr val="000000"/>
              </a:buClr>
              <a:buSzPts val="1800"/>
              <a:buChar char="●"/>
            </a:pPr>
            <a:r>
              <a:rPr lang="en" sz="1800"/>
              <a:t>AMD’s CodeXL</a:t>
            </a:r>
            <a:endParaRPr sz="1800"/>
          </a:p>
          <a:p>
            <a:pPr indent="-342900" lvl="0" marL="457200" rtl="0" algn="l">
              <a:lnSpc>
                <a:spcPct val="115000"/>
              </a:lnSpc>
              <a:spcBef>
                <a:spcPts val="0"/>
              </a:spcBef>
              <a:spcAft>
                <a:spcPts val="0"/>
              </a:spcAft>
              <a:buClr>
                <a:srgbClr val="000000"/>
              </a:buClr>
              <a:buSzPts val="1800"/>
              <a:buChar char="●"/>
            </a:pPr>
            <a:r>
              <a:rPr lang="en" sz="1800"/>
              <a:t>Very Sleepy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Specialised Profilers</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Extract particular information from a process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CPU specific perf counters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AMD/Intel profilers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CacheSim </a:t>
            </a:r>
            <a:endParaRPr>
              <a:solidFill>
                <a:srgbClr val="000000"/>
              </a:solidFill>
            </a:endParaRPr>
          </a:p>
          <a:p>
            <a:pPr indent="-317500" lvl="1" marL="914400" rtl="0" algn="l">
              <a:spcBef>
                <a:spcPts val="0"/>
              </a:spcBef>
              <a:spcAft>
                <a:spcPts val="0"/>
              </a:spcAft>
              <a:buClr>
                <a:srgbClr val="000000"/>
              </a:buClr>
              <a:buSzPts val="1400"/>
              <a:buChar char="○"/>
            </a:pPr>
            <a:r>
              <a:rPr lang="en" u="sng">
                <a:solidFill>
                  <a:srgbClr val="000000"/>
                </a:solidFill>
                <a:hlinkClick r:id="rId3"/>
              </a:rPr>
              <a:t>https://github.com/InsomniacGames/ig-cachesim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73" name="Google Shape;173;p30"/>
          <p:cNvPicPr preferRelativeResize="0"/>
          <p:nvPr/>
        </p:nvPicPr>
        <p:blipFill>
          <a:blip r:embed="rId4">
            <a:alphaModFix/>
          </a:blip>
          <a:stretch>
            <a:fillRect/>
          </a:stretch>
        </p:blipFill>
        <p:spPr>
          <a:xfrm>
            <a:off x="1510250" y="2961025"/>
            <a:ext cx="6123499" cy="19661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When optimising</a:t>
            </a:r>
            <a:endParaRPr sz="3600"/>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You want a deterministic test case (if possible)</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Otherwise, be aware of iterative variation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Run test case multiple times and compare</a:t>
            </a:r>
            <a:endParaRPr sz="1800">
              <a:solidFill>
                <a:srgbClr val="000000"/>
              </a:solidFill>
            </a:endParaRPr>
          </a:p>
          <a:p>
            <a:pPr indent="0" lvl="0" marL="0" rtl="0" algn="l">
              <a:spcBef>
                <a:spcPts val="1600"/>
              </a:spcBef>
              <a:spcAft>
                <a:spcPts val="0"/>
              </a:spcAft>
              <a:buNone/>
            </a:pPr>
            <a:r>
              <a:t/>
            </a:r>
            <a:endParaRPr>
              <a:solidFill>
                <a:srgbClr val="000000"/>
              </a:solidFill>
            </a:endParaRPr>
          </a:p>
          <a:p>
            <a:pPr indent="-381000" lvl="0" marL="457200" rtl="0" algn="l">
              <a:spcBef>
                <a:spcPts val="1600"/>
              </a:spcBef>
              <a:spcAft>
                <a:spcPts val="0"/>
              </a:spcAft>
              <a:buClr>
                <a:srgbClr val="000000"/>
              </a:buClr>
              <a:buSzPts val="2400"/>
              <a:buChar char="●"/>
            </a:pPr>
            <a:r>
              <a:rPr lang="en" sz="2400">
                <a:solidFill>
                  <a:srgbClr val="000000"/>
                </a:solidFill>
              </a:rPr>
              <a:t>USE THE COMPILER OPTIONS!!</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Learn what the different compiler options do.</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Experiment and Profile!</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
                                        <p:tgtEl>
                                          <p:spTgt spid="1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Pitfalls of Object Oriented Programming - 2009</a:t>
            </a:r>
            <a:endParaRPr>
              <a:solidFill>
                <a:srgbClr val="0000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Investigated the performance of a simple OO scenetree.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Ran on PlayStation 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Used Sony tools for profiling.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PS3 had a limited CPU.</a:t>
            </a:r>
            <a:br>
              <a:rPr lang="en">
                <a:solidFill>
                  <a:srgbClr val="000000"/>
                </a:solidFill>
              </a:rPr>
            </a:b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Original: </a:t>
            </a:r>
            <a:r>
              <a:rPr lang="en" u="sng">
                <a:solidFill>
                  <a:schemeClr val="hlink"/>
                </a:solidFill>
                <a:hlinkClick r:id="rId4"/>
              </a:rPr>
              <a:t>http://overbyte.com.au/misc/Pitfalls2009.pdf</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64" name="Google Shape;64;p14"/>
          <p:cNvPicPr preferRelativeResize="0"/>
          <p:nvPr/>
        </p:nvPicPr>
        <p:blipFill rotWithShape="1">
          <a:blip r:embed="rId5">
            <a:alphaModFix/>
          </a:blip>
          <a:srcRect b="14284" l="4783" r="9335" t="7486"/>
          <a:stretch/>
        </p:blipFill>
        <p:spPr>
          <a:xfrm>
            <a:off x="4498700" y="1654650"/>
            <a:ext cx="3681250" cy="209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
                                        <p:tgtEl>
                                          <p:spTgt spid="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Effect filter="fade" transition="in">
                                      <p:cBhvr>
                                        <p:cTn dur="1"/>
                                        <p:tgtEl>
                                          <p:spTgt spid="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Effect filter="fade" transition="in">
                                      <p:cBhvr>
                                        <p:cTn dur="1"/>
                                        <p:tgtEl>
                                          <p:spTgt spid="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animEffect filter="fade" transition="in">
                                      <p:cBhvr>
                                        <p:cTn dur="1"/>
                                        <p:tgtEl>
                                          <p:spTgt spid="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animEffect filter="fade" transition="in">
                                      <p:cBhvr>
                                        <p:cTn dur="1"/>
                                        <p:tgtEl>
                                          <p:spTgt spid="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animEffect filter="fade" transition="in">
                                      <p:cBhvr>
                                        <p:cTn dur="1"/>
                                        <p:tgtEl>
                                          <p:spTgt spid="63">
                                            <p:txEl>
                                              <p:pRg end="7" st="7"/>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pic>
        <p:nvPicPr>
          <p:cNvPr id="184" name="Google Shape;184;p32"/>
          <p:cNvPicPr preferRelativeResize="0"/>
          <p:nvPr/>
        </p:nvPicPr>
        <p:blipFill>
          <a:blip r:embed="rId4">
            <a:alphaModFix/>
          </a:blip>
          <a:stretch>
            <a:fillRect/>
          </a:stretch>
        </p:blipFill>
        <p:spPr>
          <a:xfrm>
            <a:off x="0" y="-199175"/>
            <a:ext cx="9143999" cy="5541827"/>
          </a:xfrm>
          <a:prstGeom prst="rect">
            <a:avLst/>
          </a:prstGeom>
          <a:noFill/>
          <a:ln>
            <a:noFill/>
          </a:ln>
        </p:spPr>
      </p:pic>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Measuring performance is not enough</a:t>
            </a:r>
            <a:endParaRPr>
              <a:solidFill>
                <a:srgbClr val="FFFFFF"/>
              </a:solidFill>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You need to know *why* something is slow.</a:t>
            </a:r>
            <a:endParaRPr>
              <a:solidFill>
                <a:srgbClr val="FFFFFF"/>
              </a:solidFill>
            </a:endParaRPr>
          </a:p>
          <a:p>
            <a:pPr indent="0" lvl="0" marL="0" rtl="0" algn="l">
              <a:spcBef>
                <a:spcPts val="1600"/>
              </a:spcBef>
              <a:spcAft>
                <a:spcPts val="0"/>
              </a:spcAft>
              <a:buNone/>
            </a:pPr>
            <a:r>
              <a:rPr lang="en">
                <a:solidFill>
                  <a:srgbClr val="FFFFFF"/>
                </a:solidFill>
              </a:rPr>
              <a:t>When you know why, then you can address it.</a:t>
            </a:r>
            <a:endParaRPr>
              <a:solidFill>
                <a:srgbClr val="FFFFFF"/>
              </a:solidFill>
            </a:endParaRPr>
          </a:p>
          <a:p>
            <a:pPr indent="0" lvl="0" marL="0" rtl="0" algn="l">
              <a:spcBef>
                <a:spcPts val="1600"/>
              </a:spcBef>
              <a:spcAft>
                <a:spcPts val="0"/>
              </a:spcAft>
              <a:buNone/>
            </a:pPr>
            <a:r>
              <a:rPr lang="en">
                <a:solidFill>
                  <a:srgbClr val="FFFFFF"/>
                </a:solidFill>
              </a:rPr>
              <a:t>For that, you must understand your hardware.</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r">
              <a:spcBef>
                <a:spcPts val="1600"/>
              </a:spcBef>
              <a:spcAft>
                <a:spcPts val="0"/>
              </a:spcAft>
              <a:buNone/>
            </a:pPr>
            <a:r>
              <a:rPr lang="en">
                <a:solidFill>
                  <a:srgbClr val="FFFFFF"/>
                </a:solidFill>
              </a:rPr>
              <a:t>(left as an exercise for the reader)</a:t>
            </a:r>
            <a:br>
              <a:rPr lang="en">
                <a:solidFill>
                  <a:srgbClr val="FFFFFF"/>
                </a:solidFill>
              </a:rPr>
            </a:br>
            <a:r>
              <a:rPr lang="en" u="sng">
                <a:solidFill>
                  <a:schemeClr val="hlink"/>
                </a:solidFill>
                <a:hlinkClick r:id="rId5"/>
              </a:rPr>
              <a:t>http://www.agner.org/optimize/microarchitecture.pdf</a:t>
            </a:r>
            <a:endParaRPr>
              <a:solidFill>
                <a:srgbClr val="FFFFFF"/>
              </a:solidFill>
            </a:endParaRPr>
          </a:p>
          <a:p>
            <a:pPr indent="0" lvl="0" marL="4572000" rtl="0" algn="l">
              <a:spcBef>
                <a:spcPts val="1600"/>
              </a:spcBef>
              <a:spcAft>
                <a:spcPts val="0"/>
              </a:spcAft>
              <a:buNone/>
            </a:pPr>
            <a:r>
              <a:t/>
            </a:r>
            <a:endParaRPr>
              <a:solidFill>
                <a:srgbClr val="FFFFFF"/>
              </a:solidFill>
            </a:endParaRPr>
          </a:p>
          <a:p>
            <a:pPr indent="0" lvl="0" marL="4572000" rtl="0" algn="l">
              <a:spcBef>
                <a:spcPts val="1600"/>
              </a:spcBef>
              <a:spcAft>
                <a:spcPts val="1600"/>
              </a:spcAft>
              <a:buNone/>
            </a:pPr>
            <a:r>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
                                        <p:tgtEl>
                                          <p:spTgt spid="18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 Case</a:t>
            </a:r>
            <a:endParaRPr/>
          </a:p>
        </p:txBody>
      </p:sp>
      <p:sp>
        <p:nvSpPr>
          <p:cNvPr id="192" name="Google Shape;192;p33"/>
          <p:cNvSpPr txBox="1"/>
          <p:nvPr>
            <p:ph idx="1" type="body"/>
          </p:nvPr>
        </p:nvSpPr>
        <p:spPr>
          <a:xfrm>
            <a:off x="311700" y="1070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Basically the same code as the 2009 Pitfalls talk, but with more.</a:t>
            </a:r>
            <a:br>
              <a:rPr lang="en">
                <a:solidFill>
                  <a:srgbClr val="000000"/>
                </a:solidFill>
              </a:rPr>
            </a:br>
            <a:r>
              <a:rPr lang="en">
                <a:solidFill>
                  <a:srgbClr val="000000"/>
                </a:solidFill>
              </a:rPr>
              <a:t>55,000 objects instead of 11,000.</a:t>
            </a:r>
            <a:endParaRPr>
              <a:solidFill>
                <a:srgbClr val="000000"/>
              </a:solidFill>
            </a:endParaRPr>
          </a:p>
          <a:p>
            <a:pPr indent="0" lvl="0" marL="0" rtl="0" algn="l">
              <a:spcBef>
                <a:spcPts val="1600"/>
              </a:spcBef>
              <a:spcAft>
                <a:spcPts val="0"/>
              </a:spcAft>
              <a:buNone/>
            </a:pPr>
            <a:r>
              <a:rPr lang="en">
                <a:solidFill>
                  <a:srgbClr val="000000"/>
                </a:solidFill>
              </a:rPr>
              <a:t>Animates, culls and renders a scenetree.</a:t>
            </a:r>
            <a:endParaRPr>
              <a:solidFill>
                <a:srgbClr val="000000"/>
              </a:solidFill>
            </a:endParaRPr>
          </a:p>
          <a:p>
            <a:pPr indent="457200" lvl="0" marL="0" rtl="0" algn="l">
              <a:spcBef>
                <a:spcPts val="1600"/>
              </a:spcBef>
              <a:spcAft>
                <a:spcPts val="0"/>
              </a:spcAft>
              <a:buNone/>
            </a:pPr>
            <a:r>
              <a:t/>
            </a:r>
            <a:endParaRPr>
              <a:solidFill>
                <a:srgbClr val="000000"/>
              </a:solidFill>
            </a:endParaRPr>
          </a:p>
          <a:p>
            <a:pPr indent="45720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93" name="Google Shape;193;p33"/>
          <p:cNvSpPr txBox="1"/>
          <p:nvPr/>
        </p:nvSpPr>
        <p:spPr>
          <a:xfrm>
            <a:off x="284525" y="2287275"/>
            <a:ext cx="5502000" cy="1788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FREE </a:t>
            </a:r>
            <a:r>
              <a:rPr lang="en" sz="1800"/>
              <a:t>3rd party libs/applications:</a:t>
            </a:r>
            <a:endParaRPr sz="1800"/>
          </a:p>
          <a:p>
            <a:pPr indent="-317500" lvl="1" marL="914400" rtl="0" algn="l">
              <a:lnSpc>
                <a:spcPct val="115000"/>
              </a:lnSpc>
              <a:spcBef>
                <a:spcPts val="0"/>
              </a:spcBef>
              <a:spcAft>
                <a:spcPts val="0"/>
              </a:spcAft>
              <a:buClr>
                <a:schemeClr val="dk2"/>
              </a:buClr>
              <a:buSzPts val="1400"/>
              <a:buChar char="○"/>
            </a:pPr>
            <a:r>
              <a:rPr lang="en"/>
              <a:t>dear imgui:</a:t>
            </a:r>
            <a:r>
              <a:rPr lang="en">
                <a:solidFill>
                  <a:schemeClr val="dk2"/>
                </a:solidFill>
              </a:rPr>
              <a:t> </a:t>
            </a:r>
            <a:r>
              <a:rPr lang="en" u="sng">
                <a:solidFill>
                  <a:schemeClr val="accent5"/>
                </a:solidFill>
                <a:hlinkClick r:id="rId4"/>
              </a:rPr>
              <a:t>https://github.com/ocornut/imgui</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Vectormath from Bullet</a:t>
            </a:r>
            <a:r>
              <a:rPr lang="en">
                <a:solidFill>
                  <a:schemeClr val="dk2"/>
                </a:solidFill>
              </a:rPr>
              <a:t>: </a:t>
            </a:r>
            <a:r>
              <a:rPr lang="en" u="sng">
                <a:solidFill>
                  <a:schemeClr val="accent5"/>
                </a:solidFill>
                <a:hlinkClick r:id="rId5"/>
              </a:rPr>
              <a:t>http://bulletphysics.org/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Chrome Tracing for perf vis:</a:t>
            </a:r>
            <a:r>
              <a:rPr lang="en">
                <a:solidFill>
                  <a:schemeClr val="dk2"/>
                </a:solidFill>
              </a:rPr>
              <a:t> </a:t>
            </a:r>
            <a:r>
              <a:rPr lang="en" u="sng">
                <a:solidFill>
                  <a:schemeClr val="accent5"/>
                </a:solidFill>
                <a:hlinkClick r:id="rId6"/>
              </a:rPr>
              <a:t>chrome://tracing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CodeXL</a:t>
            </a:r>
            <a:r>
              <a:rPr lang="en">
                <a:solidFill>
                  <a:schemeClr val="dk2"/>
                </a:solidFill>
              </a:rPr>
              <a:t>:</a:t>
            </a:r>
            <a:r>
              <a:rPr lang="en" u="sng">
                <a:solidFill>
                  <a:schemeClr val="accent5"/>
                </a:solidFill>
                <a:hlinkClick r:id="rId7"/>
              </a:rPr>
              <a:t>http://gpuopen.com/compute-product/codexl/</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4"/>
          <p:cNvPicPr preferRelativeResize="0"/>
          <p:nvPr/>
        </p:nvPicPr>
        <p:blipFill>
          <a:blip r:embed="rId4">
            <a:alphaModFix/>
          </a:blip>
          <a:stretch>
            <a:fillRect/>
          </a:stretch>
        </p:blipFill>
        <p:spPr>
          <a:xfrm>
            <a:off x="0" y="1119"/>
            <a:ext cx="9144000" cy="51412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5"/>
          <p:cNvSpPr txBox="1"/>
          <p:nvPr>
            <p:ph type="title"/>
          </p:nvPr>
        </p:nvSpPr>
        <p:spPr>
          <a:xfrm>
            <a:off x="-864650" y="445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Hardware Used</a:t>
            </a:r>
            <a:endParaRPr/>
          </a:p>
        </p:txBody>
      </p:sp>
      <p:pic>
        <p:nvPicPr>
          <p:cNvPr id="206" name="Google Shape;206;p35"/>
          <p:cNvPicPr preferRelativeResize="0"/>
          <p:nvPr/>
        </p:nvPicPr>
        <p:blipFill>
          <a:blip r:embed="rId4">
            <a:alphaModFix/>
          </a:blip>
          <a:stretch>
            <a:fillRect/>
          </a:stretch>
        </p:blipFill>
        <p:spPr>
          <a:xfrm>
            <a:off x="2497388" y="1061300"/>
            <a:ext cx="2009775" cy="952500"/>
          </a:xfrm>
          <a:prstGeom prst="rect">
            <a:avLst/>
          </a:prstGeom>
          <a:noFill/>
          <a:ln>
            <a:noFill/>
          </a:ln>
        </p:spPr>
      </p:pic>
      <p:pic>
        <p:nvPicPr>
          <p:cNvPr id="207" name="Google Shape;207;p35"/>
          <p:cNvPicPr preferRelativeResize="0"/>
          <p:nvPr/>
        </p:nvPicPr>
        <p:blipFill>
          <a:blip r:embed="rId5">
            <a:alphaModFix/>
          </a:blip>
          <a:stretch>
            <a:fillRect/>
          </a:stretch>
        </p:blipFill>
        <p:spPr>
          <a:xfrm>
            <a:off x="6383725" y="421725"/>
            <a:ext cx="2760275" cy="2621450"/>
          </a:xfrm>
          <a:prstGeom prst="rect">
            <a:avLst/>
          </a:prstGeom>
          <a:noFill/>
          <a:ln>
            <a:noFill/>
          </a:ln>
        </p:spPr>
      </p:pic>
      <p:pic>
        <p:nvPicPr>
          <p:cNvPr id="208" name="Google Shape;208;p35"/>
          <p:cNvPicPr preferRelativeResize="0"/>
          <p:nvPr/>
        </p:nvPicPr>
        <p:blipFill>
          <a:blip r:embed="rId6">
            <a:alphaModFix/>
          </a:blip>
          <a:stretch>
            <a:fillRect/>
          </a:stretch>
        </p:blipFill>
        <p:spPr>
          <a:xfrm>
            <a:off x="-2" y="2208698"/>
            <a:ext cx="2941400" cy="2426450"/>
          </a:xfrm>
          <a:prstGeom prst="rect">
            <a:avLst/>
          </a:prstGeom>
          <a:noFill/>
          <a:ln>
            <a:noFill/>
          </a:ln>
        </p:spPr>
      </p:pic>
      <p:pic>
        <p:nvPicPr>
          <p:cNvPr id="209" name="Google Shape;209;p35"/>
          <p:cNvPicPr preferRelativeResize="0"/>
          <p:nvPr/>
        </p:nvPicPr>
        <p:blipFill>
          <a:blip r:embed="rId7">
            <a:alphaModFix/>
          </a:blip>
          <a:stretch>
            <a:fillRect/>
          </a:stretch>
        </p:blipFill>
        <p:spPr>
          <a:xfrm>
            <a:off x="3008863" y="2057400"/>
            <a:ext cx="3781425" cy="308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single instrumented frame</a:t>
            </a:r>
            <a:endParaRPr/>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36"/>
          <p:cNvPicPr preferRelativeResize="0"/>
          <p:nvPr/>
        </p:nvPicPr>
        <p:blipFill>
          <a:blip r:embed="rId4">
            <a:alphaModFix/>
          </a:blip>
          <a:stretch>
            <a:fillRect/>
          </a:stretch>
        </p:blipFill>
        <p:spPr>
          <a:xfrm>
            <a:off x="583363" y="1152475"/>
            <a:ext cx="7726949" cy="1064700"/>
          </a:xfrm>
          <a:prstGeom prst="rect">
            <a:avLst/>
          </a:prstGeom>
          <a:noFill/>
          <a:ln cap="flat" cmpd="sng" w="9525">
            <a:solidFill>
              <a:schemeClr val="dk2"/>
            </a:solidFill>
            <a:prstDash val="solid"/>
            <a:round/>
            <a:headEnd len="sm" w="sm" type="none"/>
            <a:tailEnd len="sm" w="sm" type="none"/>
          </a:ln>
        </p:spPr>
      </p:pic>
      <p:pic>
        <p:nvPicPr>
          <p:cNvPr id="217" name="Google Shape;217;p36"/>
          <p:cNvPicPr preferRelativeResize="0"/>
          <p:nvPr/>
        </p:nvPicPr>
        <p:blipFill>
          <a:blip r:embed="rId5">
            <a:alphaModFix/>
          </a:blip>
          <a:stretch>
            <a:fillRect/>
          </a:stretch>
        </p:blipFill>
        <p:spPr>
          <a:xfrm>
            <a:off x="1821663" y="1961150"/>
            <a:ext cx="5500675" cy="2607725"/>
          </a:xfrm>
          <a:prstGeom prst="rect">
            <a:avLst/>
          </a:prstGeom>
          <a:noFill/>
          <a:ln>
            <a:noFill/>
          </a:ln>
        </p:spPr>
      </p:pic>
      <p:pic>
        <p:nvPicPr>
          <p:cNvPr id="218" name="Google Shape;218;p36"/>
          <p:cNvPicPr preferRelativeResize="0"/>
          <p:nvPr/>
        </p:nvPicPr>
        <p:blipFill>
          <a:blip r:embed="rId6">
            <a:alphaModFix/>
          </a:blip>
          <a:stretch>
            <a:fillRect/>
          </a:stretch>
        </p:blipFill>
        <p:spPr>
          <a:xfrm>
            <a:off x="877813" y="3329025"/>
            <a:ext cx="6940599" cy="1239850"/>
          </a:xfrm>
          <a:prstGeom prst="rect">
            <a:avLst/>
          </a:prstGeom>
          <a:noFill/>
          <a:ln cap="flat" cmpd="sng" w="9525">
            <a:solidFill>
              <a:srgbClr val="000000"/>
            </a:solidFill>
            <a:prstDash val="solid"/>
            <a:round/>
            <a:headEnd len="sm" w="sm" type="none"/>
            <a:tailEnd len="sm" w="sm" type="none"/>
          </a:ln>
        </p:spPr>
      </p:pic>
      <p:pic>
        <p:nvPicPr>
          <p:cNvPr id="219" name="Google Shape;219;p36"/>
          <p:cNvPicPr preferRelativeResize="0"/>
          <p:nvPr/>
        </p:nvPicPr>
        <p:blipFill>
          <a:blip r:embed="rId7">
            <a:alphaModFix/>
          </a:blip>
          <a:stretch>
            <a:fillRect/>
          </a:stretch>
        </p:blipFill>
        <p:spPr>
          <a:xfrm>
            <a:off x="3229700" y="1319575"/>
            <a:ext cx="5287675" cy="1735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profiler</a:t>
            </a:r>
            <a:endParaRPr/>
          </a:p>
        </p:txBody>
      </p:sp>
      <p:sp>
        <p:nvSpPr>
          <p:cNvPr id="225" name="Google Shape;22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37"/>
          <p:cNvPicPr preferRelativeResize="0"/>
          <p:nvPr/>
        </p:nvPicPr>
        <p:blipFill>
          <a:blip r:embed="rId4">
            <a:alphaModFix/>
          </a:blip>
          <a:stretch>
            <a:fillRect/>
          </a:stretch>
        </p:blipFill>
        <p:spPr>
          <a:xfrm>
            <a:off x="4267299" y="0"/>
            <a:ext cx="4876703" cy="5143501"/>
          </a:xfrm>
          <a:prstGeom prst="rect">
            <a:avLst/>
          </a:prstGeom>
          <a:noFill/>
          <a:ln cap="flat" cmpd="sng" w="9525">
            <a:solidFill>
              <a:schemeClr val="dk2"/>
            </a:solidFill>
            <a:prstDash val="solid"/>
            <a:round/>
            <a:headEnd len="sm" w="sm" type="none"/>
            <a:tailEnd len="sm" w="sm" type="none"/>
          </a:ln>
        </p:spPr>
      </p:pic>
      <p:pic>
        <p:nvPicPr>
          <p:cNvPr id="227" name="Google Shape;227;p37"/>
          <p:cNvPicPr preferRelativeResize="0"/>
          <p:nvPr/>
        </p:nvPicPr>
        <p:blipFill rotWithShape="1">
          <a:blip r:embed="rId5">
            <a:alphaModFix/>
          </a:blip>
          <a:srcRect b="33020" l="0" r="0" t="0"/>
          <a:stretch/>
        </p:blipFill>
        <p:spPr>
          <a:xfrm>
            <a:off x="365400" y="2811675"/>
            <a:ext cx="8413200" cy="13235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38"/>
          <p:cNvPicPr preferRelativeResize="0"/>
          <p:nvPr/>
        </p:nvPicPr>
        <p:blipFill>
          <a:blip r:embed="rId4">
            <a:alphaModFix/>
          </a:blip>
          <a:stretch>
            <a:fillRect/>
          </a:stretch>
        </p:blipFill>
        <p:spPr>
          <a:xfrm>
            <a:off x="0" y="765713"/>
            <a:ext cx="9144000" cy="3514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inline const Matrix4 Matrix4::operator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0" name="Google Shape;24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9"/>
          <p:cNvPicPr preferRelativeResize="0"/>
          <p:nvPr/>
        </p:nvPicPr>
        <p:blipFill>
          <a:blip r:embed="rId4">
            <a:alphaModFix/>
          </a:blip>
          <a:stretch>
            <a:fillRect/>
          </a:stretch>
        </p:blipFill>
        <p:spPr>
          <a:xfrm>
            <a:off x="553325" y="1966999"/>
            <a:ext cx="8037350" cy="1420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8" name="Google Shape;248;p40"/>
          <p:cNvPicPr preferRelativeResize="0"/>
          <p:nvPr/>
        </p:nvPicPr>
        <p:blipFill>
          <a:blip r:embed="rId4">
            <a:alphaModFix/>
          </a:blip>
          <a:stretch>
            <a:fillRect/>
          </a:stretch>
        </p:blipFill>
        <p:spPr>
          <a:xfrm>
            <a:off x="546837" y="1498326"/>
            <a:ext cx="8171874" cy="2264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5" name="Google Shape;255;p41"/>
          <p:cNvPicPr preferRelativeResize="0"/>
          <p:nvPr/>
        </p:nvPicPr>
        <p:blipFill>
          <a:blip r:embed="rId4">
            <a:alphaModFix/>
          </a:blip>
          <a:stretch>
            <a:fillRect/>
          </a:stretch>
        </p:blipFill>
        <p:spPr>
          <a:xfrm>
            <a:off x="1229537" y="0"/>
            <a:ext cx="6684925" cy="6298125"/>
          </a:xfrm>
          <a:prstGeom prst="rect">
            <a:avLst/>
          </a:prstGeom>
          <a:noFill/>
          <a:ln cap="flat" cmpd="sng" w="9525">
            <a:solidFill>
              <a:schemeClr val="dk2"/>
            </a:solidFill>
            <a:prstDash val="solid"/>
            <a:round/>
            <a:headEnd len="sm" w="sm" type="none"/>
            <a:tailEnd len="sm" w="sm" type="none"/>
          </a:ln>
        </p:spPr>
      </p:pic>
      <p:pic>
        <p:nvPicPr>
          <p:cNvPr id="256" name="Google Shape;256;p41"/>
          <p:cNvPicPr preferRelativeResize="0"/>
          <p:nvPr/>
        </p:nvPicPr>
        <p:blipFill>
          <a:blip r:embed="rId5">
            <a:alphaModFix/>
          </a:blip>
          <a:stretch>
            <a:fillRect/>
          </a:stretch>
        </p:blipFill>
        <p:spPr>
          <a:xfrm>
            <a:off x="0" y="1953862"/>
            <a:ext cx="9144000" cy="1495027"/>
          </a:xfrm>
          <a:prstGeom prst="rect">
            <a:avLst/>
          </a:prstGeom>
          <a:noFill/>
          <a:ln cap="flat" cmpd="sng" w="9525">
            <a:solidFill>
              <a:schemeClr val="dk2"/>
            </a:solidFill>
            <a:prstDash val="solid"/>
            <a:round/>
            <a:headEnd len="sm" w="sm" type="none"/>
            <a:tailEnd len="sm" w="sm" type="none"/>
          </a:ln>
        </p:spPr>
      </p:pic>
      <p:sp>
        <p:nvSpPr>
          <p:cNvPr id="257" name="Google Shape;257;p41"/>
          <p:cNvSpPr/>
          <p:nvPr/>
        </p:nvSpPr>
        <p:spPr>
          <a:xfrm>
            <a:off x="493650" y="2787250"/>
            <a:ext cx="8604900" cy="167100"/>
          </a:xfrm>
          <a:prstGeom prst="rect">
            <a:avLst/>
          </a:prstGeom>
          <a:solidFill>
            <a:srgbClr val="FAFF7D">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1"/>
          <p:cNvSpPr/>
          <p:nvPr/>
        </p:nvSpPr>
        <p:spPr>
          <a:xfrm>
            <a:off x="1241525" y="285750"/>
            <a:ext cx="6670800" cy="1083900"/>
          </a:xfrm>
          <a:prstGeom prst="rect">
            <a:avLst/>
          </a:prstGeom>
          <a:solidFill>
            <a:srgbClr val="FAFF7D">
              <a:alpha val="4923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Pitfalls 2009</a:t>
            </a:r>
            <a:endParaRPr/>
          </a:p>
        </p:txBody>
      </p:sp>
      <p:sp>
        <p:nvSpPr>
          <p:cNvPr id="70" name="Google Shape;70;p15"/>
          <p:cNvSpPr txBox="1"/>
          <p:nvPr>
            <p:ph idx="1" type="body"/>
          </p:nvPr>
        </p:nvSpPr>
        <p:spPr>
          <a:xfrm>
            <a:off x="311700" y="1152475"/>
            <a:ext cx="349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Start: 19.2ms</a:t>
            </a:r>
            <a:endParaRPr>
              <a:solidFill>
                <a:srgbClr val="000000"/>
              </a:solidFill>
            </a:endParaRPr>
          </a:p>
          <a:p>
            <a:pPr indent="0" lvl="0" marL="0" rtl="0" algn="l">
              <a:spcBef>
                <a:spcPts val="1600"/>
              </a:spcBef>
              <a:spcAft>
                <a:spcPts val="0"/>
              </a:spcAft>
              <a:buNone/>
            </a:pPr>
            <a:r>
              <a:rPr lang="en">
                <a:solidFill>
                  <a:srgbClr val="000000"/>
                </a:solidFill>
              </a:rPr>
              <a:t>Data reorg: 12.9ms</a:t>
            </a:r>
            <a:endParaRPr>
              <a:solidFill>
                <a:srgbClr val="000000"/>
              </a:solidFill>
            </a:endParaRPr>
          </a:p>
          <a:p>
            <a:pPr indent="0" lvl="0" marL="0" rtl="0" algn="l">
              <a:spcBef>
                <a:spcPts val="1600"/>
              </a:spcBef>
              <a:spcAft>
                <a:spcPts val="0"/>
              </a:spcAft>
              <a:buNone/>
            </a:pPr>
            <a:r>
              <a:rPr lang="en">
                <a:solidFill>
                  <a:srgbClr val="000000"/>
                </a:solidFill>
              </a:rPr>
              <a:t>Linear traversal: 4.8ms</a:t>
            </a:r>
            <a:endParaRPr>
              <a:solidFill>
                <a:srgbClr val="000000"/>
              </a:solidFill>
            </a:endParaRPr>
          </a:p>
          <a:p>
            <a:pPr indent="0" lvl="0" marL="0" rtl="0" algn="l">
              <a:spcBef>
                <a:spcPts val="1600"/>
              </a:spcBef>
              <a:spcAft>
                <a:spcPts val="1600"/>
              </a:spcAft>
              <a:buNone/>
            </a:pPr>
            <a:r>
              <a:rPr lang="en">
                <a:solidFill>
                  <a:srgbClr val="000000"/>
                </a:solidFill>
              </a:rPr>
              <a:t>Prefetching: 3.3ms</a:t>
            </a:r>
            <a:endParaRPr>
              <a:solidFill>
                <a:srgbClr val="000000"/>
              </a:solidFill>
            </a:endParaRPr>
          </a:p>
        </p:txBody>
      </p:sp>
      <p:pic>
        <p:nvPicPr>
          <p:cNvPr id="71" name="Google Shape;71;p15"/>
          <p:cNvPicPr preferRelativeResize="0"/>
          <p:nvPr/>
        </p:nvPicPr>
        <p:blipFill rotWithShape="1">
          <a:blip r:embed="rId4">
            <a:alphaModFix/>
          </a:blip>
          <a:srcRect b="9436" l="3123" r="6074" t="5013"/>
          <a:stretch/>
        </p:blipFill>
        <p:spPr>
          <a:xfrm>
            <a:off x="3809577" y="1152475"/>
            <a:ext cx="5022724" cy="29397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
                                        <p:tgtEl>
                                          <p:spTgt spid="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Cache miss!</a:t>
            </a:r>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An L3 cache miss is of the order of a few 100 cycles. (200-300?)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hit is around 40 cycles</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Average instruction takes 1 to 14 cycles (atomics can be 30+cycles)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And they can pipeline…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 L3 Cache miss is equivalent to potentially 100s of instructions.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65" name="Google Shape;265;p42"/>
          <p:cNvPicPr preferRelativeResize="0"/>
          <p:nvPr/>
        </p:nvPicPr>
        <p:blipFill rotWithShape="1">
          <a:blip r:embed="rId4">
            <a:alphaModFix/>
          </a:blip>
          <a:srcRect b="34729" l="0" r="0" t="53678"/>
          <a:stretch/>
        </p:blipFill>
        <p:spPr>
          <a:xfrm>
            <a:off x="-12" y="2774020"/>
            <a:ext cx="9144000" cy="1733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1"/>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1"/>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1"/>
                                        <p:tgtEl>
                                          <p:spTgt spid="2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a:t>
            </a:r>
            <a:r>
              <a:rPr lang="en" sz="3000"/>
              <a:t>et’s take a step back...</a:t>
            </a:r>
            <a:endParaRPr sz="3000"/>
          </a:p>
        </p:txBody>
      </p:sp>
      <p:sp>
        <p:nvSpPr>
          <p:cNvPr id="271" name="Google Shape;27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Be careful not to get caught up in micro-optimisation.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Take the time to understand the big picture.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Algorithmic optimisations can provide dramatic performance boosts.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For this example, let’s assume that it’s </a:t>
            </a:r>
            <a:r>
              <a:rPr lang="en" sz="2400">
                <a:solidFill>
                  <a:srgbClr val="000000"/>
                </a:solidFill>
              </a:rPr>
              <a:t>algorithmically</a:t>
            </a:r>
            <a:r>
              <a:rPr lang="en" sz="2400">
                <a:solidFill>
                  <a:srgbClr val="000000"/>
                </a:solidFill>
              </a:rPr>
              <a:t> perfect </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I</a:t>
            </a:r>
            <a:r>
              <a:rPr lang="en" sz="1800">
                <a:solidFill>
                  <a:srgbClr val="000000"/>
                </a:solidFill>
              </a:rPr>
              <a:t>t’s not.</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1"/>
                                        <p:tgtEl>
                                          <p:spTgt spid="2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code are we dealing with?</a:t>
            </a:r>
            <a:endParaRPr/>
          </a:p>
        </p:txBody>
      </p:sp>
      <p:sp>
        <p:nvSpPr>
          <p:cNvPr id="277" name="Google Shape;27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44"/>
          <p:cNvPicPr preferRelativeResize="0"/>
          <p:nvPr/>
        </p:nvPicPr>
        <p:blipFill>
          <a:blip r:embed="rId4">
            <a:alphaModFix/>
          </a:blip>
          <a:stretch>
            <a:fillRect/>
          </a:stretch>
        </p:blipFill>
        <p:spPr>
          <a:xfrm>
            <a:off x="1576453" y="201550"/>
            <a:ext cx="6077447" cy="412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Object</a:t>
            </a:r>
            <a:r>
              <a:rPr lang="en" sz="2400"/>
              <a:t> </a:t>
            </a:r>
            <a:r>
              <a:rPr lang="en" sz="2400"/>
              <a:t>Class</a:t>
            </a:r>
            <a:endParaRPr sz="2400"/>
          </a:p>
        </p:txBody>
      </p:sp>
      <p:pic>
        <p:nvPicPr>
          <p:cNvPr id="284" name="Google Shape;284;p45"/>
          <p:cNvPicPr preferRelativeResize="0"/>
          <p:nvPr/>
        </p:nvPicPr>
        <p:blipFill>
          <a:blip r:embed="rId4">
            <a:alphaModFix/>
          </a:blip>
          <a:stretch>
            <a:fillRect/>
          </a:stretch>
        </p:blipFill>
        <p:spPr>
          <a:xfrm>
            <a:off x="2314413" y="331050"/>
            <a:ext cx="6715125" cy="3924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Modifiers</a:t>
            </a:r>
            <a:endParaRPr/>
          </a:p>
        </p:txBody>
      </p:sp>
      <p:sp>
        <p:nvSpPr>
          <p:cNvPr id="290" name="Google Shape;29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Hold a vector of Objects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And a Matrix4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Call Update() to multiply all its Objects by its transform.</a:t>
            </a:r>
            <a:endParaRPr>
              <a:solidFill>
                <a:srgbClr val="000000"/>
              </a:solidFill>
            </a:endParaRPr>
          </a:p>
        </p:txBody>
      </p:sp>
      <p:pic>
        <p:nvPicPr>
          <p:cNvPr id="291" name="Google Shape;291;p46"/>
          <p:cNvPicPr preferRelativeResize="0"/>
          <p:nvPr/>
        </p:nvPicPr>
        <p:blipFill>
          <a:blip r:embed="rId4">
            <a:alphaModFix/>
          </a:blip>
          <a:stretch>
            <a:fillRect/>
          </a:stretch>
        </p:blipFill>
        <p:spPr>
          <a:xfrm>
            <a:off x="270050" y="2179500"/>
            <a:ext cx="5038725" cy="2019300"/>
          </a:xfrm>
          <a:prstGeom prst="rect">
            <a:avLst/>
          </a:prstGeom>
          <a:noFill/>
          <a:ln>
            <a:noFill/>
          </a:ln>
        </p:spPr>
      </p:pic>
      <p:pic>
        <p:nvPicPr>
          <p:cNvPr id="292" name="Google Shape;292;p46"/>
          <p:cNvPicPr preferRelativeResize="0"/>
          <p:nvPr/>
        </p:nvPicPr>
        <p:blipFill>
          <a:blip r:embed="rId5">
            <a:alphaModFix/>
          </a:blip>
          <a:stretch>
            <a:fillRect/>
          </a:stretch>
        </p:blipFill>
        <p:spPr>
          <a:xfrm>
            <a:off x="5438050" y="2179500"/>
            <a:ext cx="3467100" cy="235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Nodes</a:t>
            </a:r>
            <a:endParaRPr/>
          </a:p>
        </p:txBody>
      </p:sp>
      <p:sp>
        <p:nvSpPr>
          <p:cNvPr id="298" name="Google Shape;298;p47"/>
          <p:cNvSpPr txBox="1"/>
          <p:nvPr>
            <p:ph idx="1" type="body"/>
          </p:nvPr>
        </p:nvSpPr>
        <p:spPr>
          <a:xfrm>
            <a:off x="311700" y="924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47"/>
          <p:cNvPicPr preferRelativeResize="0"/>
          <p:nvPr/>
        </p:nvPicPr>
        <p:blipFill>
          <a:blip r:embed="rId4">
            <a:alphaModFix/>
          </a:blip>
          <a:stretch>
            <a:fillRect/>
          </a:stretch>
        </p:blipFill>
        <p:spPr>
          <a:xfrm>
            <a:off x="311700" y="1132650"/>
            <a:ext cx="7239000" cy="3000375"/>
          </a:xfrm>
          <a:prstGeom prst="rect">
            <a:avLst/>
          </a:prstGeom>
          <a:noFill/>
          <a:ln>
            <a:noFill/>
          </a:ln>
        </p:spPr>
      </p:pic>
      <p:pic>
        <p:nvPicPr>
          <p:cNvPr id="300" name="Google Shape;300;p47"/>
          <p:cNvPicPr preferRelativeResize="0"/>
          <p:nvPr/>
        </p:nvPicPr>
        <p:blipFill>
          <a:blip r:embed="rId5">
            <a:alphaModFix/>
          </a:blip>
          <a:stretch>
            <a:fillRect/>
          </a:stretch>
        </p:blipFill>
        <p:spPr>
          <a:xfrm>
            <a:off x="311700" y="1132663"/>
            <a:ext cx="7239000" cy="3000375"/>
          </a:xfrm>
          <a:prstGeom prst="rect">
            <a:avLst/>
          </a:prstGeom>
          <a:noFill/>
          <a:ln>
            <a:noFill/>
          </a:ln>
        </p:spPr>
      </p:pic>
      <p:pic>
        <p:nvPicPr>
          <p:cNvPr id="301" name="Google Shape;301;p47"/>
          <p:cNvPicPr preferRelativeResize="0"/>
          <p:nvPr/>
        </p:nvPicPr>
        <p:blipFill>
          <a:blip r:embed="rId6">
            <a:alphaModFix/>
          </a:blip>
          <a:stretch>
            <a:fillRect/>
          </a:stretch>
        </p:blipFill>
        <p:spPr>
          <a:xfrm>
            <a:off x="6090975" y="1870988"/>
            <a:ext cx="2552700" cy="136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3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3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the Cache miss</a:t>
            </a:r>
            <a:endParaRPr/>
          </a:p>
        </p:txBody>
      </p:sp>
      <p:sp>
        <p:nvSpPr>
          <p:cNvPr id="307" name="Google Shape;30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Why is Matrix4::operator*() the bottleneck?</a:t>
            </a:r>
            <a:endParaRPr>
              <a:solidFill>
                <a:srgbClr val="000000"/>
              </a:solidFill>
            </a:endParaRPr>
          </a:p>
        </p:txBody>
      </p:sp>
      <p:pic>
        <p:nvPicPr>
          <p:cNvPr id="308" name="Google Shape;308;p48"/>
          <p:cNvPicPr preferRelativeResize="0"/>
          <p:nvPr/>
        </p:nvPicPr>
        <p:blipFill rotWithShape="1">
          <a:blip r:embed="rId4">
            <a:alphaModFix/>
          </a:blip>
          <a:srcRect b="0" l="0" r="0" t="32060"/>
          <a:stretch/>
        </p:blipFill>
        <p:spPr>
          <a:xfrm>
            <a:off x="686675" y="2348750"/>
            <a:ext cx="3467100" cy="1598350"/>
          </a:xfrm>
          <a:prstGeom prst="rect">
            <a:avLst/>
          </a:prstGeom>
          <a:noFill/>
          <a:ln>
            <a:noFill/>
          </a:ln>
        </p:spPr>
      </p:pic>
      <p:grpSp>
        <p:nvGrpSpPr>
          <p:cNvPr id="309" name="Google Shape;309;p48"/>
          <p:cNvGrpSpPr/>
          <p:nvPr/>
        </p:nvGrpSpPr>
        <p:grpSpPr>
          <a:xfrm>
            <a:off x="5209950" y="1853100"/>
            <a:ext cx="3467100" cy="2130875"/>
            <a:chOff x="5209950" y="1853100"/>
            <a:chExt cx="3467100" cy="2130875"/>
          </a:xfrm>
        </p:grpSpPr>
        <p:pic>
          <p:nvPicPr>
            <p:cNvPr id="310" name="Google Shape;310;p48"/>
            <p:cNvPicPr preferRelativeResize="0"/>
            <p:nvPr/>
          </p:nvPicPr>
          <p:blipFill rotWithShape="1">
            <a:blip r:embed="rId5">
              <a:alphaModFix/>
            </a:blip>
            <a:srcRect b="0" l="0" r="49158" t="58331"/>
            <a:stretch/>
          </p:blipFill>
          <p:spPr>
            <a:xfrm>
              <a:off x="5228775" y="2348750"/>
              <a:ext cx="3414024" cy="1635225"/>
            </a:xfrm>
            <a:prstGeom prst="rect">
              <a:avLst/>
            </a:prstGeom>
            <a:noFill/>
            <a:ln>
              <a:noFill/>
            </a:ln>
          </p:spPr>
        </p:pic>
        <p:sp>
          <p:nvSpPr>
            <p:cNvPr id="311" name="Google Shape;311;p48"/>
            <p:cNvSpPr txBox="1"/>
            <p:nvPr/>
          </p:nvSpPr>
          <p:spPr>
            <a:xfrm>
              <a:off x="5209950" y="1853100"/>
              <a:ext cx="34671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Where Object is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9"/>
          <p:cNvSpPr txBox="1"/>
          <p:nvPr>
            <p:ph idx="1" type="body"/>
          </p:nvPr>
        </p:nvSpPr>
        <p:spPr>
          <a:xfrm>
            <a:off x="353225"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rgbClr val="000000"/>
                </a:solidFill>
              </a:rPr>
              <a:t>Node size = 200 bytes </a:t>
            </a:r>
            <a:br>
              <a:rPr lang="en">
                <a:solidFill>
                  <a:srgbClr val="000000"/>
                </a:solidFill>
              </a:rPr>
            </a:br>
            <a:r>
              <a:rPr lang="en">
                <a:solidFill>
                  <a:srgbClr val="000000"/>
                </a:solidFill>
              </a:rPr>
              <a:t>Object size = 188 bytes</a:t>
            </a:r>
            <a:endParaRPr>
              <a:solidFill>
                <a:srgbClr val="000000"/>
              </a:solidFill>
            </a:endParaRPr>
          </a:p>
        </p:txBody>
      </p:sp>
      <p:sp>
        <p:nvSpPr>
          <p:cNvPr id="317" name="Google Shape;31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layout for Nodes</a:t>
            </a:r>
            <a:endParaRPr/>
          </a:p>
        </p:txBody>
      </p:sp>
      <p:pic>
        <p:nvPicPr>
          <p:cNvPr id="318" name="Google Shape;318;p49"/>
          <p:cNvPicPr preferRelativeResize="0"/>
          <p:nvPr/>
        </p:nvPicPr>
        <p:blipFill>
          <a:blip r:embed="rId4">
            <a:alphaModFix/>
          </a:blip>
          <a:stretch>
            <a:fillRect/>
          </a:stretch>
        </p:blipFill>
        <p:spPr>
          <a:xfrm>
            <a:off x="41525" y="1365289"/>
            <a:ext cx="9143999" cy="2052871"/>
          </a:xfrm>
          <a:prstGeom prst="rect">
            <a:avLst/>
          </a:prstGeom>
          <a:noFill/>
          <a:ln cap="flat" cmpd="sng" w="9525">
            <a:solidFill>
              <a:schemeClr val="dk2"/>
            </a:solidFill>
            <a:prstDash val="solid"/>
            <a:round/>
            <a:headEnd len="sm" w="sm" type="none"/>
            <a:tailEnd len="sm" w="sm" type="none"/>
          </a:ln>
        </p:spPr>
      </p:pic>
      <p:sp>
        <p:nvSpPr>
          <p:cNvPr id="319" name="Google Shape;319;p49"/>
          <p:cNvSpPr/>
          <p:nvPr/>
        </p:nvSpPr>
        <p:spPr>
          <a:xfrm>
            <a:off x="4368000" y="1978600"/>
            <a:ext cx="1070700" cy="117600"/>
          </a:xfrm>
          <a:prstGeom prst="rect">
            <a:avLst/>
          </a:prstGeom>
          <a:solidFill>
            <a:srgbClr val="64FF6C">
              <a:alpha val="50000"/>
            </a:srgbClr>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9"/>
          <p:cNvSpPr/>
          <p:nvPr/>
        </p:nvSpPr>
        <p:spPr>
          <a:xfrm>
            <a:off x="701475" y="1672975"/>
            <a:ext cx="503700" cy="117600"/>
          </a:xfrm>
          <a:prstGeom prst="rect">
            <a:avLst/>
          </a:prstGeom>
          <a:solidFill>
            <a:srgbClr val="64FF6C">
              <a:alpha val="50000"/>
            </a:srgbClr>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9"/>
          <p:cNvSpPr/>
          <p:nvPr/>
        </p:nvSpPr>
        <p:spPr>
          <a:xfrm>
            <a:off x="700700" y="1672225"/>
            <a:ext cx="1952800" cy="637525"/>
          </a:xfrm>
          <a:custGeom>
            <a:rect b="b" l="l" r="r" t="t"/>
            <a:pathLst>
              <a:path extrusionOk="0" h="25501" w="78112">
                <a:moveTo>
                  <a:pt x="21292" y="5323"/>
                </a:moveTo>
                <a:lnTo>
                  <a:pt x="21169" y="0"/>
                </a:lnTo>
                <a:lnTo>
                  <a:pt x="78112" y="0"/>
                </a:lnTo>
                <a:lnTo>
                  <a:pt x="78112" y="20054"/>
                </a:lnTo>
                <a:lnTo>
                  <a:pt x="20673" y="20054"/>
                </a:lnTo>
                <a:lnTo>
                  <a:pt x="20673" y="25501"/>
                </a:lnTo>
                <a:lnTo>
                  <a:pt x="0" y="25501"/>
                </a:lnTo>
                <a:lnTo>
                  <a:pt x="0" y="5323"/>
                </a:lnTo>
                <a:lnTo>
                  <a:pt x="21045" y="5323"/>
                </a:lnTo>
                <a:close/>
              </a:path>
            </a:pathLst>
          </a:custGeom>
          <a:solidFill>
            <a:srgbClr val="7F73FF">
              <a:alpha val="50000"/>
            </a:srgbClr>
          </a:solidFill>
          <a:ln cap="flat" cmpd="sng" w="9525">
            <a:solidFill>
              <a:schemeClr val="dk2"/>
            </a:solidFill>
            <a:prstDash val="solid"/>
            <a:round/>
            <a:headEnd len="med" w="med" type="none"/>
            <a:tailEnd len="med" w="med" type="none"/>
          </a:ln>
        </p:spPr>
      </p:sp>
      <p:sp>
        <p:nvSpPr>
          <p:cNvPr id="322" name="Google Shape;322;p49"/>
          <p:cNvSpPr/>
          <p:nvPr/>
        </p:nvSpPr>
        <p:spPr>
          <a:xfrm>
            <a:off x="4368000" y="2096200"/>
            <a:ext cx="1070700" cy="117600"/>
          </a:xfrm>
          <a:prstGeom prst="rect">
            <a:avLst/>
          </a:prstGeom>
          <a:solidFill>
            <a:srgbClr val="7F73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9"/>
          <p:cNvSpPr/>
          <p:nvPr/>
        </p:nvSpPr>
        <p:spPr>
          <a:xfrm>
            <a:off x="700700" y="2189825"/>
            <a:ext cx="1952800" cy="637525"/>
          </a:xfrm>
          <a:custGeom>
            <a:rect b="b" l="l" r="r" t="t"/>
            <a:pathLst>
              <a:path extrusionOk="0" h="25501" w="78112">
                <a:moveTo>
                  <a:pt x="21292" y="5323"/>
                </a:moveTo>
                <a:lnTo>
                  <a:pt x="21169" y="0"/>
                </a:lnTo>
                <a:lnTo>
                  <a:pt x="78112" y="0"/>
                </a:lnTo>
                <a:lnTo>
                  <a:pt x="78112" y="20054"/>
                </a:lnTo>
                <a:lnTo>
                  <a:pt x="20673" y="20054"/>
                </a:lnTo>
                <a:lnTo>
                  <a:pt x="20673" y="25501"/>
                </a:lnTo>
                <a:lnTo>
                  <a:pt x="0" y="25501"/>
                </a:lnTo>
                <a:lnTo>
                  <a:pt x="0" y="5323"/>
                </a:lnTo>
                <a:lnTo>
                  <a:pt x="21045" y="5323"/>
                </a:lnTo>
                <a:close/>
              </a:path>
            </a:pathLst>
          </a:custGeom>
          <a:solidFill>
            <a:srgbClr val="FF56A8">
              <a:alpha val="50000"/>
            </a:srgbClr>
          </a:solidFill>
          <a:ln cap="flat" cmpd="sng" w="9525">
            <a:solidFill>
              <a:schemeClr val="dk2"/>
            </a:solidFill>
            <a:prstDash val="solid"/>
            <a:round/>
            <a:headEnd len="med" w="med" type="none"/>
            <a:tailEnd len="med" w="med" type="none"/>
          </a:ln>
        </p:spPr>
      </p:sp>
      <p:sp>
        <p:nvSpPr>
          <p:cNvPr id="324" name="Google Shape;324;p49"/>
          <p:cNvSpPr/>
          <p:nvPr/>
        </p:nvSpPr>
        <p:spPr>
          <a:xfrm>
            <a:off x="4368000" y="2213800"/>
            <a:ext cx="1070700" cy="117600"/>
          </a:xfrm>
          <a:prstGeom prst="rect">
            <a:avLst/>
          </a:prstGeom>
          <a:solidFill>
            <a:srgbClr val="FF56A8">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9"/>
          <p:cNvSpPr/>
          <p:nvPr/>
        </p:nvSpPr>
        <p:spPr>
          <a:xfrm>
            <a:off x="4368000" y="2331400"/>
            <a:ext cx="1070700" cy="96000"/>
          </a:xfrm>
          <a:prstGeom prst="rect">
            <a:avLst/>
          </a:prstGeom>
          <a:solidFill>
            <a:srgbClr val="64FF6C">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9"/>
          <p:cNvSpPr/>
          <p:nvPr/>
        </p:nvSpPr>
        <p:spPr>
          <a:xfrm>
            <a:off x="4368000" y="2427400"/>
            <a:ext cx="1203900" cy="96000"/>
          </a:xfrm>
          <a:prstGeom prst="rect">
            <a:avLst/>
          </a:prstGeom>
          <a:solidFill>
            <a:srgbClr val="7F73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9"/>
          <p:cNvSpPr/>
          <p:nvPr/>
        </p:nvSpPr>
        <p:spPr>
          <a:xfrm>
            <a:off x="697625" y="2696600"/>
            <a:ext cx="1962075" cy="250675"/>
          </a:xfrm>
          <a:custGeom>
            <a:rect b="b" l="l" r="r" t="t"/>
            <a:pathLst>
              <a:path extrusionOk="0" h="10027" w="78483">
                <a:moveTo>
                  <a:pt x="21168" y="247"/>
                </a:moveTo>
                <a:lnTo>
                  <a:pt x="78483" y="0"/>
                </a:lnTo>
                <a:lnTo>
                  <a:pt x="78483" y="4951"/>
                </a:lnTo>
                <a:lnTo>
                  <a:pt x="39489" y="5199"/>
                </a:lnTo>
                <a:lnTo>
                  <a:pt x="39613" y="9655"/>
                </a:lnTo>
                <a:lnTo>
                  <a:pt x="247" y="10027"/>
                </a:lnTo>
                <a:lnTo>
                  <a:pt x="0" y="5570"/>
                </a:lnTo>
                <a:lnTo>
                  <a:pt x="21292" y="5323"/>
                </a:lnTo>
                <a:close/>
              </a:path>
            </a:pathLst>
          </a:custGeom>
          <a:solidFill>
            <a:srgbClr val="64FF6C">
              <a:alpha val="50000"/>
            </a:srgbClr>
          </a:solidFill>
          <a:ln cap="flat" cmpd="sng" w="9525">
            <a:solidFill>
              <a:schemeClr val="dk2"/>
            </a:solidFill>
            <a:prstDash val="solid"/>
            <a:round/>
            <a:headEnd len="med" w="med" type="none"/>
            <a:tailEnd len="med" w="med" type="none"/>
          </a:ln>
        </p:spPr>
      </p:sp>
      <p:sp>
        <p:nvSpPr>
          <p:cNvPr id="328" name="Google Shape;328;p49"/>
          <p:cNvSpPr/>
          <p:nvPr/>
        </p:nvSpPr>
        <p:spPr>
          <a:xfrm>
            <a:off x="703800" y="2829675"/>
            <a:ext cx="1959000" cy="247575"/>
          </a:xfrm>
          <a:custGeom>
            <a:rect b="b" l="l" r="r" t="t"/>
            <a:pathLst>
              <a:path extrusionOk="0" h="9903" w="78360">
                <a:moveTo>
                  <a:pt x="39489" y="0"/>
                </a:moveTo>
                <a:lnTo>
                  <a:pt x="78360" y="0"/>
                </a:lnTo>
                <a:lnTo>
                  <a:pt x="78236" y="4580"/>
                </a:lnTo>
                <a:lnTo>
                  <a:pt x="58677" y="4456"/>
                </a:lnTo>
                <a:lnTo>
                  <a:pt x="58677" y="9903"/>
                </a:lnTo>
                <a:lnTo>
                  <a:pt x="0" y="9532"/>
                </a:lnTo>
                <a:lnTo>
                  <a:pt x="124" y="4828"/>
                </a:lnTo>
                <a:lnTo>
                  <a:pt x="39737" y="4580"/>
                </a:lnTo>
                <a:close/>
              </a:path>
            </a:pathLst>
          </a:custGeom>
          <a:solidFill>
            <a:srgbClr val="7F73FF">
              <a:alpha val="50000"/>
            </a:srgbClr>
          </a:solidFill>
          <a:ln cap="flat" cmpd="sng" w="9525">
            <a:solidFill>
              <a:schemeClr val="dk2"/>
            </a:solidFill>
            <a:prstDash val="solid"/>
            <a:round/>
            <a:headEnd len="med" w="med" type="none"/>
            <a:tailEnd len="med" w="med" type="none"/>
          </a:ln>
        </p:spPr>
      </p:sp>
      <p:sp>
        <p:nvSpPr>
          <p:cNvPr id="329" name="Google Shape;329;p49"/>
          <p:cNvSpPr/>
          <p:nvPr/>
        </p:nvSpPr>
        <p:spPr>
          <a:xfrm>
            <a:off x="2503225" y="2941075"/>
            <a:ext cx="156600" cy="136200"/>
          </a:xfrm>
          <a:prstGeom prst="rect">
            <a:avLst/>
          </a:prstGeom>
          <a:solidFill>
            <a:srgbClr val="EE7E61">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
          <p:cNvSpPr/>
          <p:nvPr/>
        </p:nvSpPr>
        <p:spPr>
          <a:xfrm>
            <a:off x="4368000" y="2534200"/>
            <a:ext cx="1070700" cy="117600"/>
          </a:xfrm>
          <a:prstGeom prst="rect">
            <a:avLst/>
          </a:prstGeom>
          <a:solidFill>
            <a:srgbClr val="EE7E61">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p:nvPr/>
        </p:nvSpPr>
        <p:spPr>
          <a:xfrm>
            <a:off x="698350" y="3080350"/>
            <a:ext cx="503700" cy="117600"/>
          </a:xfrm>
          <a:prstGeom prst="rect">
            <a:avLst/>
          </a:prstGeom>
          <a:solidFill>
            <a:srgbClr val="FAFF7D">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2" name="Google Shape;332;p49"/>
          <p:cNvSpPr/>
          <p:nvPr/>
        </p:nvSpPr>
        <p:spPr>
          <a:xfrm>
            <a:off x="4368000" y="2662600"/>
            <a:ext cx="1070700" cy="117600"/>
          </a:xfrm>
          <a:prstGeom prst="rect">
            <a:avLst/>
          </a:prstGeom>
          <a:solidFill>
            <a:srgbClr val="FAFF7D">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9"/>
          <p:cNvSpPr/>
          <p:nvPr/>
        </p:nvSpPr>
        <p:spPr>
          <a:xfrm>
            <a:off x="1549200" y="3079575"/>
            <a:ext cx="156600" cy="117600"/>
          </a:xfrm>
          <a:prstGeom prst="rect">
            <a:avLst/>
          </a:prstGeom>
          <a:solidFill>
            <a:srgbClr val="80452C">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4" name="Google Shape;334;p49"/>
          <p:cNvSpPr/>
          <p:nvPr/>
        </p:nvSpPr>
        <p:spPr>
          <a:xfrm>
            <a:off x="4368000" y="2784747"/>
            <a:ext cx="1070700" cy="96000"/>
          </a:xfrm>
          <a:prstGeom prst="rect">
            <a:avLst/>
          </a:prstGeom>
          <a:solidFill>
            <a:srgbClr val="80452C">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9"/>
          <p:cNvSpPr/>
          <p:nvPr/>
        </p:nvSpPr>
        <p:spPr>
          <a:xfrm>
            <a:off x="1705750" y="3079575"/>
            <a:ext cx="468000" cy="117600"/>
          </a:xfrm>
          <a:prstGeom prst="rect">
            <a:avLst/>
          </a:prstGeom>
          <a:solidFill>
            <a:srgbClr val="64FF6C">
              <a:alpha val="50000"/>
            </a:srgbClr>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9"/>
          <p:cNvSpPr/>
          <p:nvPr/>
        </p:nvSpPr>
        <p:spPr>
          <a:xfrm>
            <a:off x="4368000" y="2880750"/>
            <a:ext cx="1070700" cy="117600"/>
          </a:xfrm>
          <a:prstGeom prst="rect">
            <a:avLst/>
          </a:prstGeom>
          <a:solidFill>
            <a:srgbClr val="64FF6C">
              <a:alpha val="50000"/>
            </a:srgbClr>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9"/>
          <p:cNvSpPr/>
          <p:nvPr/>
        </p:nvSpPr>
        <p:spPr>
          <a:xfrm>
            <a:off x="2180000" y="3077250"/>
            <a:ext cx="468000" cy="117600"/>
          </a:xfrm>
          <a:prstGeom prst="rect">
            <a:avLst/>
          </a:prstGeom>
          <a:solidFill>
            <a:srgbClr val="7F73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9"/>
          <p:cNvSpPr/>
          <p:nvPr/>
        </p:nvSpPr>
        <p:spPr>
          <a:xfrm>
            <a:off x="703800" y="3201050"/>
            <a:ext cx="990300" cy="117600"/>
          </a:xfrm>
          <a:prstGeom prst="rect">
            <a:avLst/>
          </a:prstGeom>
          <a:solidFill>
            <a:srgbClr val="7F73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9"/>
          <p:cNvSpPr/>
          <p:nvPr/>
        </p:nvSpPr>
        <p:spPr>
          <a:xfrm>
            <a:off x="4266625" y="2998350"/>
            <a:ext cx="1070700" cy="117600"/>
          </a:xfrm>
          <a:prstGeom prst="rect">
            <a:avLst/>
          </a:prstGeom>
          <a:solidFill>
            <a:srgbClr val="7F73FF">
              <a:alpha val="50000"/>
            </a:srgbClr>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9"/>
          <p:cNvSpPr/>
          <p:nvPr/>
        </p:nvSpPr>
        <p:spPr>
          <a:xfrm>
            <a:off x="704400" y="2041100"/>
            <a:ext cx="1943775" cy="645450"/>
          </a:xfrm>
          <a:custGeom>
            <a:rect b="b" l="l" r="r" t="t"/>
            <a:pathLst>
              <a:path extrusionOk="0" h="25818" w="77751">
                <a:moveTo>
                  <a:pt x="38975" y="0"/>
                </a:moveTo>
                <a:lnTo>
                  <a:pt x="77751" y="299"/>
                </a:lnTo>
                <a:lnTo>
                  <a:pt x="77751" y="21033"/>
                </a:lnTo>
                <a:lnTo>
                  <a:pt x="39274" y="21033"/>
                </a:lnTo>
                <a:lnTo>
                  <a:pt x="39274" y="25818"/>
                </a:lnTo>
                <a:lnTo>
                  <a:pt x="199" y="25818"/>
                </a:lnTo>
                <a:lnTo>
                  <a:pt x="0" y="5084"/>
                </a:lnTo>
                <a:lnTo>
                  <a:pt x="38975" y="5383"/>
                </a:lnTo>
                <a:close/>
              </a:path>
            </a:pathLst>
          </a:custGeom>
          <a:solidFill>
            <a:srgbClr val="FAFF7D">
              <a:alpha val="49230"/>
            </a:srgbClr>
          </a:solidFill>
          <a:ln cap="flat" cmpd="sng" w="9525">
            <a:solidFill>
              <a:schemeClr val="dk2"/>
            </a:solidFill>
            <a:prstDash val="solid"/>
            <a:round/>
            <a:headEnd len="med" w="med" type="none"/>
            <a:tailEnd len="med" w="med" type="none"/>
          </a:ln>
        </p:spPr>
      </p:sp>
      <p:sp>
        <p:nvSpPr>
          <p:cNvPr id="341" name="Google Shape;341;p49"/>
          <p:cNvSpPr/>
          <p:nvPr/>
        </p:nvSpPr>
        <p:spPr>
          <a:xfrm>
            <a:off x="704400" y="1528125"/>
            <a:ext cx="1943775" cy="645450"/>
          </a:xfrm>
          <a:custGeom>
            <a:rect b="b" l="l" r="r" t="t"/>
            <a:pathLst>
              <a:path extrusionOk="0" h="25818" w="77751">
                <a:moveTo>
                  <a:pt x="38975" y="0"/>
                </a:moveTo>
                <a:lnTo>
                  <a:pt x="77751" y="299"/>
                </a:lnTo>
                <a:lnTo>
                  <a:pt x="77751" y="21033"/>
                </a:lnTo>
                <a:lnTo>
                  <a:pt x="39274" y="21033"/>
                </a:lnTo>
                <a:lnTo>
                  <a:pt x="39274" y="25818"/>
                </a:lnTo>
                <a:lnTo>
                  <a:pt x="199" y="25818"/>
                </a:lnTo>
                <a:lnTo>
                  <a:pt x="0" y="5084"/>
                </a:lnTo>
                <a:lnTo>
                  <a:pt x="38975" y="5383"/>
                </a:lnTo>
                <a:close/>
              </a:path>
            </a:pathLst>
          </a:custGeom>
          <a:solidFill>
            <a:srgbClr val="FAFF7D">
              <a:alpha val="49230"/>
            </a:srgbClr>
          </a:solidFill>
          <a:ln cap="flat" cmpd="sng" w="9525">
            <a:solidFill>
              <a:schemeClr val="dk2"/>
            </a:solidFill>
            <a:prstDash val="solid"/>
            <a:round/>
            <a:headEnd len="med" w="med" type="none"/>
            <a:tailEnd len="med" w="med" type="none"/>
          </a:ln>
        </p:spPr>
      </p:sp>
      <p:sp>
        <p:nvSpPr>
          <p:cNvPr id="342" name="Google Shape;342;p49"/>
          <p:cNvSpPr/>
          <p:nvPr/>
        </p:nvSpPr>
        <p:spPr>
          <a:xfrm>
            <a:off x="711413" y="2555600"/>
            <a:ext cx="1943775" cy="645450"/>
          </a:xfrm>
          <a:custGeom>
            <a:rect b="b" l="l" r="r" t="t"/>
            <a:pathLst>
              <a:path extrusionOk="0" h="25818" w="77751">
                <a:moveTo>
                  <a:pt x="38975" y="0"/>
                </a:moveTo>
                <a:lnTo>
                  <a:pt x="77751" y="299"/>
                </a:lnTo>
                <a:lnTo>
                  <a:pt x="77751" y="21033"/>
                </a:lnTo>
                <a:lnTo>
                  <a:pt x="39274" y="21033"/>
                </a:lnTo>
                <a:lnTo>
                  <a:pt x="39274" y="25818"/>
                </a:lnTo>
                <a:lnTo>
                  <a:pt x="199" y="25818"/>
                </a:lnTo>
                <a:lnTo>
                  <a:pt x="0" y="5084"/>
                </a:lnTo>
                <a:lnTo>
                  <a:pt x="38975" y="5383"/>
                </a:lnTo>
                <a:close/>
              </a:path>
            </a:pathLst>
          </a:custGeom>
          <a:solidFill>
            <a:srgbClr val="FAFF7D">
              <a:alpha val="49230"/>
            </a:srgbClr>
          </a:solidFill>
          <a:ln cap="flat" cmpd="sng" w="9525">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3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3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3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3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3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3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2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3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3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3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2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3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2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2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3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3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3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3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3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3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Modifer::Update()</a:t>
            </a:r>
            <a:endParaRPr/>
          </a:p>
        </p:txBody>
      </p:sp>
      <p:sp>
        <p:nvSpPr>
          <p:cNvPr id="348" name="Google Shape;348;p50"/>
          <p:cNvSpPr txBox="1"/>
          <p:nvPr>
            <p:ph idx="1" type="body"/>
          </p:nvPr>
        </p:nvSpPr>
        <p:spPr>
          <a:xfrm>
            <a:off x="311700" y="1152475"/>
            <a:ext cx="3873000" cy="25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Iterates through all its objects.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349" name="Google Shape;349;p50"/>
          <p:cNvPicPr preferRelativeResize="0"/>
          <p:nvPr/>
        </p:nvPicPr>
        <p:blipFill>
          <a:blip r:embed="rId4">
            <a:alphaModFix/>
          </a:blip>
          <a:stretch>
            <a:fillRect/>
          </a:stretch>
        </p:blipFill>
        <p:spPr>
          <a:xfrm>
            <a:off x="4602150" y="1044588"/>
            <a:ext cx="4230150" cy="3632175"/>
          </a:xfrm>
          <a:prstGeom prst="rect">
            <a:avLst/>
          </a:prstGeom>
          <a:noFill/>
          <a:ln>
            <a:noFill/>
          </a:ln>
        </p:spPr>
      </p:pic>
      <p:pic>
        <p:nvPicPr>
          <p:cNvPr id="350" name="Google Shape;350;p50"/>
          <p:cNvPicPr preferRelativeResize="0"/>
          <p:nvPr/>
        </p:nvPicPr>
        <p:blipFill rotWithShape="1">
          <a:blip r:embed="rId5">
            <a:alphaModFix/>
          </a:blip>
          <a:srcRect b="0" l="0" r="0" t="32060"/>
          <a:stretch/>
        </p:blipFill>
        <p:spPr>
          <a:xfrm>
            <a:off x="311700" y="1598213"/>
            <a:ext cx="3467100" cy="1598350"/>
          </a:xfrm>
          <a:prstGeom prst="rect">
            <a:avLst/>
          </a:prstGeom>
          <a:noFill/>
          <a:ln>
            <a:noFill/>
          </a:ln>
        </p:spPr>
      </p:pic>
      <p:sp>
        <p:nvSpPr>
          <p:cNvPr id="351" name="Google Shape;351;p50"/>
          <p:cNvSpPr txBox="1"/>
          <p:nvPr/>
        </p:nvSpPr>
        <p:spPr>
          <a:xfrm>
            <a:off x="2312575" y="3629100"/>
            <a:ext cx="2240400" cy="6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t>Which are scattered throughout memory.</a:t>
            </a:r>
            <a:endParaRPr/>
          </a:p>
        </p:txBody>
      </p:sp>
      <p:sp>
        <p:nvSpPr>
          <p:cNvPr id="352" name="Google Shape;352;p50"/>
          <p:cNvSpPr/>
          <p:nvPr/>
        </p:nvSpPr>
        <p:spPr>
          <a:xfrm>
            <a:off x="6273750" y="1598225"/>
            <a:ext cx="843600" cy="3078600"/>
          </a:xfrm>
          <a:prstGeom prst="rect">
            <a:avLst/>
          </a:prstGeom>
          <a:solidFill>
            <a:srgbClr val="FAFF7D">
              <a:alpha val="223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remove this bottleneck?</a:t>
            </a:r>
            <a:endParaRPr/>
          </a:p>
        </p:txBody>
      </p:sp>
      <p:sp>
        <p:nvSpPr>
          <p:cNvPr id="358" name="Google Shape;35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Do less.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Use less memory.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Minimise load stalls by making memory access contiguous.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Or, use prefetching to tell the CPU where the upcoming data will be.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Tricky. Pointer chasing, pre-emptive loads, messy code...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59" name="Google Shape;359;p51"/>
          <p:cNvSpPr/>
          <p:nvPr/>
        </p:nvSpPr>
        <p:spPr>
          <a:xfrm>
            <a:off x="364150" y="1571213"/>
            <a:ext cx="7464900" cy="624900"/>
          </a:xfrm>
          <a:prstGeom prst="rect">
            <a:avLst/>
          </a:prstGeom>
          <a:solidFill>
            <a:srgbClr val="64FF6C">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1"/>
          <p:cNvSpPr txBox="1"/>
          <p:nvPr/>
        </p:nvSpPr>
        <p:spPr>
          <a:xfrm>
            <a:off x="364150" y="2764900"/>
            <a:ext cx="7902300" cy="1400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Better off working </a:t>
            </a:r>
            <a:r>
              <a:rPr b="1" lang="en" sz="1800">
                <a:solidFill>
                  <a:schemeClr val="dk1"/>
                </a:solidFill>
              </a:rPr>
              <a:t>with</a:t>
            </a:r>
            <a:r>
              <a:rPr lang="en" sz="1800">
                <a:solidFill>
                  <a:schemeClr val="dk1"/>
                </a:solidFill>
              </a:rPr>
              <a:t> the HW.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
                                        <p:tgtEl>
                                          <p:spTgt spid="3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animEffect filter="fade" transition="in">
                                      <p:cBhvr>
                                        <p:cTn dur="1"/>
                                        <p:tgtEl>
                                          <p:spTgt spid="3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animEffect filter="fade" transition="in">
                                      <p:cBhvr>
                                        <p:cTn dur="1"/>
                                        <p:tgtEl>
                                          <p:spTgt spid="3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animEffect filter="fade" transition="in">
                                      <p:cBhvr>
                                        <p:cTn dur="1"/>
                                        <p:tgtEl>
                                          <p:spTgt spid="3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3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years later...</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Do we still need to care about data as much?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about branching?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Prefetching?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Virtuals?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Can’t the compiler optimise it?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4" name="Shape 364"/>
        <p:cNvGrpSpPr/>
        <p:nvPr/>
      </p:nvGrpSpPr>
      <p:grpSpPr>
        <a:xfrm>
          <a:off x="0" y="0"/>
          <a:ext cx="0" cy="0"/>
          <a:chOff x="0" y="0"/>
          <a:chExt cx="0" cy="0"/>
        </a:xfrm>
      </p:grpSpPr>
      <p:pic>
        <p:nvPicPr>
          <p:cNvPr id="365" name="Google Shape;365;p52"/>
          <p:cNvPicPr preferRelativeResize="0"/>
          <p:nvPr/>
        </p:nvPicPr>
        <p:blipFill>
          <a:blip r:embed="rId4">
            <a:alphaModFix/>
          </a:blip>
          <a:stretch>
            <a:fillRect/>
          </a:stretch>
        </p:blipFill>
        <p:spPr>
          <a:xfrm>
            <a:off x="5183502" y="0"/>
            <a:ext cx="3960495" cy="5143500"/>
          </a:xfrm>
          <a:prstGeom prst="rect">
            <a:avLst/>
          </a:prstGeom>
          <a:noFill/>
          <a:ln>
            <a:noFill/>
          </a:ln>
        </p:spPr>
      </p:pic>
      <p:sp>
        <p:nvSpPr>
          <p:cNvPr id="366" name="Google Shape;36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fix it?</a:t>
            </a:r>
            <a:endParaRPr/>
          </a:p>
        </p:txBody>
      </p:sp>
      <p:sp>
        <p:nvSpPr>
          <p:cNvPr id="367" name="Google Shape;367;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Force homogeneous, </a:t>
            </a:r>
            <a:r>
              <a:rPr lang="en">
                <a:solidFill>
                  <a:srgbClr val="000000"/>
                </a:solidFill>
              </a:rPr>
              <a:t>temporally</a:t>
            </a:r>
            <a:r>
              <a:rPr lang="en">
                <a:solidFill>
                  <a:srgbClr val="000000"/>
                </a:solidFill>
              </a:rPr>
              <a:t> coherent data to be contiguous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Memory Pool Managers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Overload new</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1371600" rtl="0" algn="l">
              <a:spcBef>
                <a:spcPts val="1600"/>
              </a:spcBef>
              <a:spcAft>
                <a:spcPts val="0"/>
              </a:spcAft>
              <a:buNone/>
            </a:pPr>
            <a:r>
              <a:rPr lang="en" sz="2400">
                <a:solidFill>
                  <a:srgbClr val="000000"/>
                </a:solidFill>
              </a:rPr>
              <a:t>“Don’t be clever, be clear”</a:t>
            </a:r>
            <a:endParaRPr sz="24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1"/>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1"/>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1"/>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1"/>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1"/>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1"/>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1"/>
                                        <p:tgtEl>
                                          <p:spTgt spid="36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allocator</a:t>
            </a:r>
            <a:endParaRPr/>
          </a:p>
        </p:txBody>
      </p:sp>
      <p:sp>
        <p:nvSpPr>
          <p:cNvPr id="373" name="Google Shape;373;p53"/>
          <p:cNvSpPr txBox="1"/>
          <p:nvPr>
            <p:ph idx="1" type="body"/>
          </p:nvPr>
        </p:nvSpPr>
        <p:spPr>
          <a:xfrm>
            <a:off x="4756525" y="2794400"/>
            <a:ext cx="4580400" cy="13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rgbClr val="000000"/>
                </a:solidFill>
              </a:rPr>
              <a:t>sizeof(Node) = 44, sizeof(Object) = 32</a:t>
            </a:r>
            <a:br>
              <a:rPr lang="en">
                <a:solidFill>
                  <a:srgbClr val="000000"/>
                </a:solidFill>
              </a:rPr>
            </a:br>
            <a:r>
              <a:rPr lang="en">
                <a:solidFill>
                  <a:srgbClr val="000000"/>
                </a:solidFill>
              </a:rPr>
              <a:t>(was 200 and 188)</a:t>
            </a:r>
            <a:br>
              <a:rPr lang="en">
                <a:solidFill>
                  <a:srgbClr val="000000"/>
                </a:solidFill>
              </a:rPr>
            </a:br>
            <a:endParaRPr>
              <a:solidFill>
                <a:srgbClr val="000000"/>
              </a:solidFill>
            </a:endParaRPr>
          </a:p>
        </p:txBody>
      </p:sp>
      <p:pic>
        <p:nvPicPr>
          <p:cNvPr id="374" name="Google Shape;374;p53"/>
          <p:cNvPicPr preferRelativeResize="0"/>
          <p:nvPr/>
        </p:nvPicPr>
        <p:blipFill rotWithShape="1">
          <a:blip r:embed="rId4">
            <a:alphaModFix/>
          </a:blip>
          <a:srcRect b="0" l="0" r="19871" t="0"/>
          <a:stretch/>
        </p:blipFill>
        <p:spPr>
          <a:xfrm>
            <a:off x="4789975" y="1423625"/>
            <a:ext cx="3899925" cy="1323975"/>
          </a:xfrm>
          <a:prstGeom prst="rect">
            <a:avLst/>
          </a:prstGeom>
          <a:noFill/>
          <a:ln>
            <a:noFill/>
          </a:ln>
        </p:spPr>
      </p:pic>
      <p:pic>
        <p:nvPicPr>
          <p:cNvPr id="375" name="Google Shape;375;p53"/>
          <p:cNvPicPr preferRelativeResize="0"/>
          <p:nvPr/>
        </p:nvPicPr>
        <p:blipFill>
          <a:blip r:embed="rId5">
            <a:alphaModFix/>
          </a:blip>
          <a:stretch>
            <a:fillRect/>
          </a:stretch>
        </p:blipFill>
        <p:spPr>
          <a:xfrm>
            <a:off x="439050" y="1179163"/>
            <a:ext cx="3695700" cy="942975"/>
          </a:xfrm>
          <a:prstGeom prst="rect">
            <a:avLst/>
          </a:prstGeom>
          <a:noFill/>
          <a:ln>
            <a:noFill/>
          </a:ln>
        </p:spPr>
      </p:pic>
      <p:pic>
        <p:nvPicPr>
          <p:cNvPr id="376" name="Google Shape;376;p53"/>
          <p:cNvPicPr preferRelativeResize="0"/>
          <p:nvPr/>
        </p:nvPicPr>
        <p:blipFill>
          <a:blip r:embed="rId6">
            <a:alphaModFix/>
          </a:blip>
          <a:stretch>
            <a:fillRect/>
          </a:stretch>
        </p:blipFill>
        <p:spPr>
          <a:xfrm>
            <a:off x="439038" y="2343150"/>
            <a:ext cx="3819525"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memory layout now</a:t>
            </a:r>
            <a:endParaRPr/>
          </a:p>
        </p:txBody>
      </p:sp>
      <p:sp>
        <p:nvSpPr>
          <p:cNvPr id="382" name="Google Shape;38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3" name="Google Shape;383;p54"/>
          <p:cNvPicPr preferRelativeResize="0"/>
          <p:nvPr/>
        </p:nvPicPr>
        <p:blipFill>
          <a:blip r:embed="rId4">
            <a:alphaModFix/>
          </a:blip>
          <a:stretch>
            <a:fillRect/>
          </a:stretch>
        </p:blipFill>
        <p:spPr>
          <a:xfrm>
            <a:off x="311688" y="1152475"/>
            <a:ext cx="4448175" cy="3295650"/>
          </a:xfrm>
          <a:prstGeom prst="rect">
            <a:avLst/>
          </a:prstGeom>
          <a:noFill/>
          <a:ln>
            <a:noFill/>
          </a:ln>
        </p:spPr>
      </p:pic>
      <p:pic>
        <p:nvPicPr>
          <p:cNvPr id="384" name="Google Shape;384;p54"/>
          <p:cNvPicPr preferRelativeResize="0"/>
          <p:nvPr/>
        </p:nvPicPr>
        <p:blipFill>
          <a:blip r:embed="rId5">
            <a:alphaModFix/>
          </a:blip>
          <a:stretch>
            <a:fillRect/>
          </a:stretch>
        </p:blipFill>
        <p:spPr>
          <a:xfrm>
            <a:off x="5151850" y="1571575"/>
            <a:ext cx="2990850" cy="245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55"/>
          <p:cNvSpPr txBox="1"/>
          <p:nvPr>
            <p:ph idx="1" type="body"/>
          </p:nvPr>
        </p:nvSpPr>
        <p:spPr>
          <a:xfrm>
            <a:off x="311700" y="2814550"/>
            <a:ext cx="8520600" cy="176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Now</a:t>
            </a:r>
            <a:r>
              <a:rPr lang="en">
                <a:solidFill>
                  <a:srgbClr val="000000"/>
                </a:solidFill>
              </a:rPr>
              <a:t>…</a:t>
            </a:r>
            <a:endParaRPr>
              <a:solidFill>
                <a:srgbClr val="000000"/>
              </a:solidFill>
            </a:endParaRPr>
          </a:p>
        </p:txBody>
      </p:sp>
      <p:sp>
        <p:nvSpPr>
          <p:cNvPr id="390" name="Google Shape;390;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measure performance...</a:t>
            </a:r>
            <a:endParaRPr/>
          </a:p>
        </p:txBody>
      </p:sp>
      <p:sp>
        <p:nvSpPr>
          <p:cNvPr id="391" name="Google Shape;391;p55"/>
          <p:cNvSpPr txBox="1"/>
          <p:nvPr>
            <p:ph idx="1" type="body"/>
          </p:nvPr>
        </p:nvSpPr>
        <p:spPr>
          <a:xfrm>
            <a:off x="311700" y="1152475"/>
            <a:ext cx="8520600" cy="17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Previously…</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392" name="Google Shape;392;p55"/>
          <p:cNvPicPr preferRelativeResize="0"/>
          <p:nvPr/>
        </p:nvPicPr>
        <p:blipFill>
          <a:blip r:embed="rId4">
            <a:alphaModFix/>
          </a:blip>
          <a:stretch>
            <a:fillRect/>
          </a:stretch>
        </p:blipFill>
        <p:spPr>
          <a:xfrm>
            <a:off x="1101700" y="1574650"/>
            <a:ext cx="6940500" cy="1239900"/>
          </a:xfrm>
          <a:prstGeom prst="rect">
            <a:avLst/>
          </a:prstGeom>
          <a:noFill/>
          <a:ln cap="flat" cmpd="sng" w="9525">
            <a:solidFill>
              <a:srgbClr val="000000"/>
            </a:solidFill>
            <a:prstDash val="solid"/>
            <a:round/>
            <a:headEnd len="sm" w="sm" type="none"/>
            <a:tailEnd len="sm" w="sm" type="none"/>
          </a:ln>
        </p:spPr>
      </p:pic>
      <p:pic>
        <p:nvPicPr>
          <p:cNvPr id="393" name="Google Shape;393;p55"/>
          <p:cNvPicPr preferRelativeResize="0"/>
          <p:nvPr/>
        </p:nvPicPr>
        <p:blipFill>
          <a:blip r:embed="rId5">
            <a:alphaModFix/>
          </a:blip>
          <a:stretch>
            <a:fillRect/>
          </a:stretch>
        </p:blipFill>
        <p:spPr>
          <a:xfrm>
            <a:off x="943850" y="3207250"/>
            <a:ext cx="7256299" cy="114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000000"/>
                </a:solidFill>
              </a:rPr>
              <a:t>17.5ms -&gt; 9.5ms</a:t>
            </a:r>
            <a:endParaRPr sz="4800">
              <a:solidFill>
                <a:srgbClr val="000000"/>
              </a:solidFill>
            </a:endParaRPr>
          </a:p>
          <a:p>
            <a:pPr indent="0" lvl="0" marL="0" rtl="0" algn="ctr">
              <a:spcBef>
                <a:spcPts val="1600"/>
              </a:spcBef>
              <a:spcAft>
                <a:spcPts val="1600"/>
              </a:spcAft>
              <a:buNone/>
            </a:pPr>
            <a:r>
              <a:rPr lang="en">
                <a:solidFill>
                  <a:srgbClr val="000000"/>
                </a:solidFill>
              </a:rPr>
              <a:t>No functional code changes.</a:t>
            </a: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2814550"/>
            <a:ext cx="8520600" cy="17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05" name="Google Shape;40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measure performance...</a:t>
            </a:r>
            <a:endParaRPr/>
          </a:p>
        </p:txBody>
      </p:sp>
      <p:sp>
        <p:nvSpPr>
          <p:cNvPr id="406" name="Google Shape;406;p57"/>
          <p:cNvSpPr txBox="1"/>
          <p:nvPr>
            <p:ph idx="1" type="body"/>
          </p:nvPr>
        </p:nvSpPr>
        <p:spPr>
          <a:xfrm>
            <a:off x="311700" y="1152475"/>
            <a:ext cx="8520600" cy="17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07" name="Google Shape;407;p57"/>
          <p:cNvPicPr preferRelativeResize="0"/>
          <p:nvPr/>
        </p:nvPicPr>
        <p:blipFill>
          <a:blip r:embed="rId4">
            <a:alphaModFix/>
          </a:blip>
          <a:stretch>
            <a:fillRect/>
          </a:stretch>
        </p:blipFill>
        <p:spPr>
          <a:xfrm>
            <a:off x="1101700" y="1574650"/>
            <a:ext cx="6940500" cy="1239900"/>
          </a:xfrm>
          <a:prstGeom prst="rect">
            <a:avLst/>
          </a:prstGeom>
          <a:noFill/>
          <a:ln cap="flat" cmpd="sng" w="9525">
            <a:solidFill>
              <a:srgbClr val="000000"/>
            </a:solidFill>
            <a:prstDash val="solid"/>
            <a:round/>
            <a:headEnd len="sm" w="sm" type="none"/>
            <a:tailEnd len="sm" w="sm" type="none"/>
          </a:ln>
        </p:spPr>
      </p:pic>
      <p:pic>
        <p:nvPicPr>
          <p:cNvPr id="408" name="Google Shape;408;p57"/>
          <p:cNvPicPr preferRelativeResize="0"/>
          <p:nvPr/>
        </p:nvPicPr>
        <p:blipFill>
          <a:blip r:embed="rId5">
            <a:alphaModFix/>
          </a:blip>
          <a:stretch>
            <a:fillRect/>
          </a:stretch>
        </p:blipFill>
        <p:spPr>
          <a:xfrm>
            <a:off x="943850" y="3207250"/>
            <a:ext cx="7256299" cy="1146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are the bottlenecks now?</a:t>
            </a:r>
            <a:endParaRPr/>
          </a:p>
        </p:txBody>
      </p:sp>
      <p:pic>
        <p:nvPicPr>
          <p:cNvPr id="414" name="Google Shape;414;p58"/>
          <p:cNvPicPr preferRelativeResize="0"/>
          <p:nvPr/>
        </p:nvPicPr>
        <p:blipFill>
          <a:blip r:embed="rId4">
            <a:alphaModFix/>
          </a:blip>
          <a:stretch>
            <a:fillRect/>
          </a:stretch>
        </p:blipFill>
        <p:spPr>
          <a:xfrm>
            <a:off x="463350" y="1511350"/>
            <a:ext cx="7726800" cy="1227000"/>
          </a:xfrm>
          <a:prstGeom prst="rect">
            <a:avLst/>
          </a:prstGeom>
          <a:noFill/>
          <a:ln cap="flat" cmpd="sng" w="9525">
            <a:solidFill>
              <a:schemeClr val="dk2"/>
            </a:solidFill>
            <a:prstDash val="solid"/>
            <a:round/>
            <a:headEnd len="sm" w="sm" type="none"/>
            <a:tailEnd len="sm" w="sm" type="none"/>
          </a:ln>
        </p:spPr>
      </p:pic>
      <p:pic>
        <p:nvPicPr>
          <p:cNvPr id="415" name="Google Shape;415;p58"/>
          <p:cNvPicPr preferRelativeResize="0"/>
          <p:nvPr/>
        </p:nvPicPr>
        <p:blipFill rotWithShape="1">
          <a:blip r:embed="rId5">
            <a:alphaModFix/>
          </a:blip>
          <a:srcRect b="5553" l="747" r="12303" t="0"/>
          <a:stretch/>
        </p:blipFill>
        <p:spPr>
          <a:xfrm>
            <a:off x="1168525" y="3087675"/>
            <a:ext cx="5962874" cy="1439375"/>
          </a:xfrm>
          <a:prstGeom prst="rect">
            <a:avLst/>
          </a:prstGeom>
          <a:noFill/>
          <a:ln cap="flat" cmpd="sng" w="9525">
            <a:solidFill>
              <a:schemeClr val="dk2"/>
            </a:solidFill>
            <a:prstDash val="solid"/>
            <a:round/>
            <a:headEnd len="sm" w="sm" type="none"/>
            <a:tailEnd len="sm" w="sm" type="none"/>
          </a:ln>
        </p:spPr>
      </p:pic>
      <p:pic>
        <p:nvPicPr>
          <p:cNvPr id="416" name="Google Shape;416;p58"/>
          <p:cNvPicPr preferRelativeResize="0"/>
          <p:nvPr/>
        </p:nvPicPr>
        <p:blipFill rotWithShape="1">
          <a:blip r:embed="rId6">
            <a:alphaModFix/>
          </a:blip>
          <a:srcRect b="33019" l="850" r="37991" t="11929"/>
          <a:stretch/>
        </p:blipFill>
        <p:spPr>
          <a:xfrm>
            <a:off x="1168525" y="1556900"/>
            <a:ext cx="5962875" cy="1260725"/>
          </a:xfrm>
          <a:prstGeom prst="rect">
            <a:avLst/>
          </a:prstGeom>
          <a:noFill/>
          <a:ln cap="flat" cmpd="sng" w="9525">
            <a:solidFill>
              <a:schemeClr val="dk2"/>
            </a:solidFill>
            <a:prstDash val="solid"/>
            <a:round/>
            <a:headEnd len="sm" w="sm" type="none"/>
            <a:tailEnd len="sm" w="sm" type="none"/>
          </a:ln>
        </p:spPr>
      </p:pic>
      <p:sp>
        <p:nvSpPr>
          <p:cNvPr id="417" name="Google Shape;417;p58"/>
          <p:cNvSpPr txBox="1"/>
          <p:nvPr/>
        </p:nvSpPr>
        <p:spPr>
          <a:xfrm>
            <a:off x="1168525" y="2764925"/>
            <a:ext cx="1146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New</a:t>
            </a:r>
            <a:endParaRPr/>
          </a:p>
        </p:txBody>
      </p:sp>
      <p:sp>
        <p:nvSpPr>
          <p:cNvPr id="418" name="Google Shape;418;p58"/>
          <p:cNvSpPr txBox="1"/>
          <p:nvPr/>
        </p:nvSpPr>
        <p:spPr>
          <a:xfrm>
            <a:off x="1168525" y="1178675"/>
            <a:ext cx="1146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Previous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2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2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2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2" name="Shape 422"/>
        <p:cNvGrpSpPr/>
        <p:nvPr/>
      </p:nvGrpSpPr>
      <p:grpSpPr>
        <a:xfrm>
          <a:off x="0" y="0"/>
          <a:ext cx="0" cy="0"/>
          <a:chOff x="0" y="0"/>
          <a:chExt cx="0" cy="0"/>
        </a:xfrm>
      </p:grpSpPr>
      <p:sp>
        <p:nvSpPr>
          <p:cNvPr id="423" name="Google Shape;42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closer look at Matrix4 multiply</a:t>
            </a:r>
            <a:endParaRPr/>
          </a:p>
        </p:txBody>
      </p:sp>
      <p:sp>
        <p:nvSpPr>
          <p:cNvPr id="424" name="Google Shape;42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5" name="Google Shape;425;p59"/>
          <p:cNvPicPr preferRelativeResize="0"/>
          <p:nvPr/>
        </p:nvPicPr>
        <p:blipFill>
          <a:blip r:embed="rId4">
            <a:alphaModFix/>
          </a:blip>
          <a:stretch>
            <a:fillRect/>
          </a:stretch>
        </p:blipFill>
        <p:spPr>
          <a:xfrm>
            <a:off x="395275" y="214313"/>
            <a:ext cx="8353425" cy="4714875"/>
          </a:xfrm>
          <a:prstGeom prst="rect">
            <a:avLst/>
          </a:prstGeom>
          <a:noFill/>
          <a:ln>
            <a:noFill/>
          </a:ln>
        </p:spPr>
      </p:pic>
      <p:sp>
        <p:nvSpPr>
          <p:cNvPr id="426" name="Google Shape;426;p59"/>
          <p:cNvSpPr/>
          <p:nvPr/>
        </p:nvSpPr>
        <p:spPr>
          <a:xfrm>
            <a:off x="318975" y="2339175"/>
            <a:ext cx="8187000" cy="258300"/>
          </a:xfrm>
          <a:prstGeom prst="rect">
            <a:avLst/>
          </a:prstGeom>
          <a:solidFill>
            <a:srgbClr val="64FF6C">
              <a:alpha val="230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AFF7D"/>
              </a:solidFill>
            </a:endParaRPr>
          </a:p>
        </p:txBody>
      </p:sp>
      <p:pic>
        <p:nvPicPr>
          <p:cNvPr id="427" name="Google Shape;427;p59"/>
          <p:cNvPicPr preferRelativeResize="0"/>
          <p:nvPr/>
        </p:nvPicPr>
        <p:blipFill>
          <a:blip r:embed="rId5">
            <a:alphaModFix/>
          </a:blip>
          <a:stretch>
            <a:fillRect/>
          </a:stretch>
        </p:blipFill>
        <p:spPr>
          <a:xfrm>
            <a:off x="1824013" y="1709250"/>
            <a:ext cx="5495925" cy="457200"/>
          </a:xfrm>
          <a:prstGeom prst="rect">
            <a:avLst/>
          </a:prstGeom>
          <a:noFill/>
          <a:ln cap="flat" cmpd="sng" w="9525">
            <a:solidFill>
              <a:schemeClr val="dk2"/>
            </a:solidFill>
            <a:prstDash val="solid"/>
            <a:round/>
            <a:headEnd len="sm" w="sm" type="none"/>
            <a:tailEnd len="sm" w="sm" type="none"/>
          </a:ln>
        </p:spPr>
      </p:pic>
      <p:sp>
        <p:nvSpPr>
          <p:cNvPr id="428" name="Google Shape;428;p59"/>
          <p:cNvSpPr txBox="1"/>
          <p:nvPr/>
        </p:nvSpPr>
        <p:spPr>
          <a:xfrm>
            <a:off x="1404725" y="2917525"/>
            <a:ext cx="5597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Where is my SIMD?</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2" name="Shape 432"/>
        <p:cNvGrpSpPr/>
        <p:nvPr/>
      </p:nvGrpSpPr>
      <p:grpSpPr>
        <a:xfrm>
          <a:off x="0" y="0"/>
          <a:ext cx="0" cy="0"/>
          <a:chOff x="0" y="0"/>
          <a:chExt cx="0" cy="0"/>
        </a:xfrm>
      </p:grpSpPr>
      <p:sp>
        <p:nvSpPr>
          <p:cNvPr id="433" name="Google Shape;43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Recompile and profile with SIMD</a:t>
            </a:r>
            <a:endParaRPr/>
          </a:p>
        </p:txBody>
      </p:sp>
      <p:sp>
        <p:nvSpPr>
          <p:cNvPr id="434" name="Google Shape;43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9.5ms -&gt; 6.2ms</a:t>
            </a:r>
            <a:endParaRPr sz="4800"/>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35" name="Google Shape;435;p60"/>
          <p:cNvPicPr preferRelativeResize="0"/>
          <p:nvPr/>
        </p:nvPicPr>
        <p:blipFill>
          <a:blip r:embed="rId4">
            <a:alphaModFix/>
          </a:blip>
          <a:stretch>
            <a:fillRect/>
          </a:stretch>
        </p:blipFill>
        <p:spPr>
          <a:xfrm>
            <a:off x="0" y="2287092"/>
            <a:ext cx="9143999" cy="1298416"/>
          </a:xfrm>
          <a:prstGeom prst="rect">
            <a:avLst/>
          </a:prstGeom>
          <a:noFill/>
          <a:ln cap="flat" cmpd="sng" w="9525">
            <a:solidFill>
              <a:schemeClr val="dk2"/>
            </a:solidFill>
            <a:prstDash val="solid"/>
            <a:round/>
            <a:headEnd len="sm" w="sm" type="none"/>
            <a:tailEnd len="sm" w="sm" type="none"/>
          </a:ln>
        </p:spPr>
      </p:pic>
      <p:sp>
        <p:nvSpPr>
          <p:cNvPr id="436" name="Google Shape;436;p60"/>
          <p:cNvSpPr/>
          <p:nvPr/>
        </p:nvSpPr>
        <p:spPr>
          <a:xfrm>
            <a:off x="22775" y="2878375"/>
            <a:ext cx="8855400" cy="144300"/>
          </a:xfrm>
          <a:prstGeom prst="rect">
            <a:avLst/>
          </a:prstGeom>
          <a:solidFill>
            <a:srgbClr val="FAFF7D">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0"/>
          <p:cNvSpPr/>
          <p:nvPr/>
        </p:nvSpPr>
        <p:spPr>
          <a:xfrm>
            <a:off x="22775" y="2581300"/>
            <a:ext cx="8855400" cy="144300"/>
          </a:xfrm>
          <a:prstGeom prst="rect">
            <a:avLst/>
          </a:prstGeom>
          <a:solidFill>
            <a:srgbClr val="FAFF7D">
              <a:alpha val="492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60"/>
          <p:cNvPicPr preferRelativeResize="0"/>
          <p:nvPr/>
        </p:nvPicPr>
        <p:blipFill>
          <a:blip r:embed="rId5">
            <a:alphaModFix/>
          </a:blip>
          <a:stretch>
            <a:fillRect/>
          </a:stretch>
        </p:blipFill>
        <p:spPr>
          <a:xfrm>
            <a:off x="515825" y="1152475"/>
            <a:ext cx="1809750" cy="70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3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profile </a:t>
            </a:r>
            <a:endParaRPr/>
          </a:p>
        </p:txBody>
      </p:sp>
      <p:sp>
        <p:nvSpPr>
          <p:cNvPr id="444" name="Google Shape;44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Matrix multiply has disappeared!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It’s now small enough to be inlined.</a:t>
            </a:r>
            <a:endParaRPr>
              <a:solidFill>
                <a:srgbClr val="000000"/>
              </a:solidFill>
            </a:endParaRPr>
          </a:p>
        </p:txBody>
      </p:sp>
      <p:pic>
        <p:nvPicPr>
          <p:cNvPr id="445" name="Google Shape;445;p61"/>
          <p:cNvPicPr preferRelativeResize="0"/>
          <p:nvPr/>
        </p:nvPicPr>
        <p:blipFill>
          <a:blip r:embed="rId4">
            <a:alphaModFix/>
          </a:blip>
          <a:stretch>
            <a:fillRect/>
          </a:stretch>
        </p:blipFill>
        <p:spPr>
          <a:xfrm>
            <a:off x="862000" y="1467088"/>
            <a:ext cx="7419975" cy="149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200"/>
                                        <p:tgtEl>
                                          <p:spTgt spid="4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200"/>
                                        <p:tgtEl>
                                          <p:spTgt spid="4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200"/>
                                        <p:tgtEl>
                                          <p:spTgt spid="4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animEffect filter="fade" transition="in">
                                      <p:cBhvr>
                                        <p:cTn dur="200"/>
                                        <p:tgtEl>
                                          <p:spTgt spid="4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4" st="4"/>
                                            </p:txEl>
                                          </p:spTgt>
                                        </p:tgtEl>
                                        <p:attrNameLst>
                                          <p:attrName>style.visibility</p:attrName>
                                        </p:attrNameLst>
                                      </p:cBhvr>
                                      <p:to>
                                        <p:strVal val="visible"/>
                                      </p:to>
                                    </p:set>
                                    <p:animEffect filter="fade" transition="in">
                                      <p:cBhvr>
                                        <p:cTn dur="200"/>
                                        <p:tgtEl>
                                          <p:spTgt spid="4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5" st="5"/>
                                            </p:txEl>
                                          </p:spTgt>
                                        </p:tgtEl>
                                        <p:attrNameLst>
                                          <p:attrName>style.visibility</p:attrName>
                                        </p:attrNameLst>
                                      </p:cBhvr>
                                      <p:to>
                                        <p:strVal val="visible"/>
                                      </p:to>
                                    </p:set>
                                    <p:animEffect filter="fade" transition="in">
                                      <p:cBhvr>
                                        <p:cTn dur="200"/>
                                        <p:tgtEl>
                                          <p:spTgt spid="4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0" l="0" r="0" t="0"/>
          <a:stretch/>
        </p:blipFill>
        <p:spPr>
          <a:xfrm>
            <a:off x="689000" y="46600"/>
            <a:ext cx="7797300" cy="5396100"/>
          </a:xfrm>
          <a:prstGeom prst="rect">
            <a:avLst/>
          </a:prstGeom>
          <a:noFill/>
          <a:ln>
            <a:noFill/>
          </a:ln>
        </p:spPr>
      </p:pic>
      <p:sp>
        <p:nvSpPr>
          <p:cNvPr id="83" name="Google Shape;83;p17"/>
          <p:cNvSpPr txBox="1"/>
          <p:nvPr>
            <p:ph type="title"/>
          </p:nvPr>
        </p:nvSpPr>
        <p:spPr>
          <a:xfrm>
            <a:off x="327360" y="475751"/>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The compiler will </a:t>
            </a:r>
            <a:r>
              <a:rPr b="1" lang="en">
                <a:solidFill>
                  <a:srgbClr val="000000"/>
                </a:solidFill>
              </a:rPr>
              <a:t>not </a:t>
            </a:r>
            <a:r>
              <a:rPr lang="en">
                <a:solidFill>
                  <a:srgbClr val="000000"/>
                </a:solidFill>
              </a:rPr>
              <a:t>tidy your room!</a:t>
            </a:r>
            <a:endParaRPr>
              <a:solidFill>
                <a:srgbClr val="000000"/>
              </a:solidFill>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The c</a:t>
            </a:r>
            <a:r>
              <a:rPr lang="en">
                <a:solidFill>
                  <a:srgbClr val="FFFFFF"/>
                </a:solidFill>
              </a:rPr>
              <a:t>ompiler will </a:t>
            </a:r>
            <a:r>
              <a:rPr b="1" lang="en">
                <a:solidFill>
                  <a:srgbClr val="FFFFFF"/>
                </a:solidFill>
              </a:rPr>
              <a:t>not </a:t>
            </a:r>
            <a:r>
              <a:rPr lang="en">
                <a:solidFill>
                  <a:srgbClr val="FFFFFF"/>
                </a:solidFill>
              </a:rPr>
              <a:t>tidy your room!</a:t>
            </a:r>
            <a:endParaRPr>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Modifier::Update()</a:t>
            </a:r>
            <a:endParaRPr/>
          </a:p>
        </p:txBody>
      </p:sp>
      <p:pic>
        <p:nvPicPr>
          <p:cNvPr id="451" name="Google Shape;451;p62"/>
          <p:cNvPicPr preferRelativeResize="0"/>
          <p:nvPr/>
        </p:nvPicPr>
        <p:blipFill>
          <a:blip r:embed="rId4">
            <a:alphaModFix/>
          </a:blip>
          <a:stretch>
            <a:fillRect/>
          </a:stretch>
        </p:blipFill>
        <p:spPr>
          <a:xfrm>
            <a:off x="1472086" y="136325"/>
            <a:ext cx="6199827" cy="5143500"/>
          </a:xfrm>
          <a:prstGeom prst="rect">
            <a:avLst/>
          </a:prstGeom>
          <a:noFill/>
          <a:ln cap="flat" cmpd="sng" w="9525">
            <a:solidFill>
              <a:schemeClr val="dk2"/>
            </a:solidFill>
            <a:prstDash val="solid"/>
            <a:round/>
            <a:headEnd len="sm" w="sm" type="none"/>
            <a:tailEnd len="sm" w="sm" type="none"/>
          </a:ln>
        </p:spPr>
      </p:pic>
      <p:sp>
        <p:nvSpPr>
          <p:cNvPr id="452" name="Google Shape;452;p62"/>
          <p:cNvSpPr/>
          <p:nvPr/>
        </p:nvSpPr>
        <p:spPr>
          <a:xfrm>
            <a:off x="1472075" y="2346375"/>
            <a:ext cx="5870700" cy="539400"/>
          </a:xfrm>
          <a:prstGeom prst="rect">
            <a:avLst/>
          </a:prstGeom>
          <a:solidFill>
            <a:srgbClr val="FAFF7D">
              <a:alpha val="223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2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function overhead</a:t>
            </a:r>
            <a:endParaRPr/>
          </a:p>
        </p:txBody>
      </p:sp>
      <p:sp>
        <p:nvSpPr>
          <p:cNvPr id="458" name="Google Shape;45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This was a big issue on PS3.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Let’s look at SetVisibilityRecursively()</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459" name="Google Shape;459;p63"/>
          <p:cNvPicPr preferRelativeResize="0"/>
          <p:nvPr/>
        </p:nvPicPr>
        <p:blipFill>
          <a:blip r:embed="rId4">
            <a:alphaModFix/>
          </a:blip>
          <a:stretch>
            <a:fillRect/>
          </a:stretch>
        </p:blipFill>
        <p:spPr>
          <a:xfrm>
            <a:off x="526375" y="2029373"/>
            <a:ext cx="3826375" cy="1745775"/>
          </a:xfrm>
          <a:prstGeom prst="rect">
            <a:avLst/>
          </a:prstGeom>
          <a:noFill/>
          <a:ln>
            <a:noFill/>
          </a:ln>
        </p:spPr>
      </p:pic>
      <p:pic>
        <p:nvPicPr>
          <p:cNvPr id="460" name="Google Shape;460;p63"/>
          <p:cNvPicPr preferRelativeResize="0"/>
          <p:nvPr/>
        </p:nvPicPr>
        <p:blipFill>
          <a:blip r:embed="rId5">
            <a:alphaModFix/>
          </a:blip>
          <a:stretch>
            <a:fillRect/>
          </a:stretch>
        </p:blipFill>
        <p:spPr>
          <a:xfrm>
            <a:off x="4491338" y="2426288"/>
            <a:ext cx="4524375" cy="79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1"/>
                                        <p:tgtEl>
                                          <p:spTgt spid="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7" name="Google Shape;467;p64"/>
          <p:cNvPicPr preferRelativeResize="0"/>
          <p:nvPr/>
        </p:nvPicPr>
        <p:blipFill>
          <a:blip r:embed="rId4">
            <a:alphaModFix/>
          </a:blip>
          <a:stretch>
            <a:fillRect/>
          </a:stretch>
        </p:blipFill>
        <p:spPr>
          <a:xfrm>
            <a:off x="138100" y="981075"/>
            <a:ext cx="8677275" cy="4162425"/>
          </a:xfrm>
          <a:prstGeom prst="rect">
            <a:avLst/>
          </a:prstGeom>
          <a:noFill/>
          <a:ln cap="flat" cmpd="sng" w="9525">
            <a:solidFill>
              <a:schemeClr val="dk2"/>
            </a:solidFill>
            <a:prstDash val="solid"/>
            <a:round/>
            <a:headEnd len="sm" w="sm" type="none"/>
            <a:tailEnd len="sm" w="sm" type="none"/>
          </a:ln>
        </p:spPr>
      </p:pic>
      <p:sp>
        <p:nvSpPr>
          <p:cNvPr id="468" name="Google Shape;468;p64"/>
          <p:cNvSpPr/>
          <p:nvPr/>
        </p:nvSpPr>
        <p:spPr>
          <a:xfrm>
            <a:off x="105050" y="2962675"/>
            <a:ext cx="8677200" cy="537600"/>
          </a:xfrm>
          <a:prstGeom prst="rect">
            <a:avLst/>
          </a:prstGeom>
          <a:solidFill>
            <a:srgbClr val="FAFF7D">
              <a:alpha val="223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9" name="Google Shape;469;p64"/>
          <p:cNvPicPr preferRelativeResize="0"/>
          <p:nvPr/>
        </p:nvPicPr>
        <p:blipFill>
          <a:blip r:embed="rId5">
            <a:alphaModFix/>
          </a:blip>
          <a:stretch>
            <a:fillRect/>
          </a:stretch>
        </p:blipFill>
        <p:spPr>
          <a:xfrm>
            <a:off x="252413" y="1955288"/>
            <a:ext cx="8753475" cy="2609850"/>
          </a:xfrm>
          <a:prstGeom prst="rect">
            <a:avLst/>
          </a:prstGeom>
          <a:noFill/>
          <a:ln>
            <a:noFill/>
          </a:ln>
        </p:spPr>
      </p:pic>
      <p:sp>
        <p:nvSpPr>
          <p:cNvPr id="470" name="Google Shape;470;p64"/>
          <p:cNvSpPr/>
          <p:nvPr/>
        </p:nvSpPr>
        <p:spPr>
          <a:xfrm>
            <a:off x="311550" y="3219275"/>
            <a:ext cx="8677200" cy="213900"/>
          </a:xfrm>
          <a:prstGeom prst="rect">
            <a:avLst/>
          </a:prstGeom>
          <a:solidFill>
            <a:srgbClr val="FAFF7D">
              <a:alpha val="223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De-inheriting everything</a:t>
            </a:r>
            <a:endParaRPr/>
          </a:p>
        </p:txBody>
      </p:sp>
      <p:sp>
        <p:nvSpPr>
          <p:cNvPr id="476" name="Google Shape;476;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Decoupled Node from Object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Changed code to addNode and addObject etc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Nodes looped over Objects and Nodes separately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 virtuals!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 fast?</a:t>
            </a:r>
            <a:endParaRPr>
              <a:solidFill>
                <a:srgbClr val="000000"/>
              </a:solidFill>
            </a:endParaRPr>
          </a:p>
          <a:p>
            <a:pPr indent="0" lvl="0" marL="0" rtl="0" algn="ctr">
              <a:spcBef>
                <a:spcPts val="1600"/>
              </a:spcBef>
              <a:spcAft>
                <a:spcPts val="1600"/>
              </a:spcAft>
              <a:buClr>
                <a:schemeClr val="dk1"/>
              </a:buClr>
              <a:buSzPts val="1100"/>
              <a:buFont typeface="Arial"/>
              <a:buNone/>
            </a:pPr>
            <a:r>
              <a:rPr lang="en" sz="4800">
                <a:solidFill>
                  <a:srgbClr val="000000"/>
                </a:solidFill>
              </a:rPr>
              <a:t>6.2ms -&gt; 7.6ms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Effect filter="fade" transition="in">
                                      <p:cBhvr>
                                        <p:cTn dur="1"/>
                                        <p:tgtEl>
                                          <p:spTgt spid="4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Effect filter="fade" transition="in">
                                      <p:cBhvr>
                                        <p:cTn dur="1"/>
                                        <p:tgtEl>
                                          <p:spTgt spid="4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animEffect filter="fade" transition="in">
                                      <p:cBhvr>
                                        <p:cTn dur="1"/>
                                        <p:tgtEl>
                                          <p:spTgt spid="4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3" st="3"/>
                                            </p:txEl>
                                          </p:spTgt>
                                        </p:tgtEl>
                                        <p:attrNameLst>
                                          <p:attrName>style.visibility</p:attrName>
                                        </p:attrNameLst>
                                      </p:cBhvr>
                                      <p:to>
                                        <p:strVal val="visible"/>
                                      </p:to>
                                    </p:set>
                                    <p:animEffect filter="fade" transition="in">
                                      <p:cBhvr>
                                        <p:cTn dur="1"/>
                                        <p:tgtEl>
                                          <p:spTgt spid="4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4" st="4"/>
                                            </p:txEl>
                                          </p:spTgt>
                                        </p:tgtEl>
                                        <p:attrNameLst>
                                          <p:attrName>style.visibility</p:attrName>
                                        </p:attrNameLst>
                                      </p:cBhvr>
                                      <p:to>
                                        <p:strVal val="visible"/>
                                      </p:to>
                                    </p:set>
                                    <p:animEffect filter="fade" transition="in">
                                      <p:cBhvr>
                                        <p:cTn dur="1"/>
                                        <p:tgtEl>
                                          <p:spTgt spid="4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5" st="5"/>
                                            </p:txEl>
                                          </p:spTgt>
                                        </p:tgtEl>
                                        <p:attrNameLst>
                                          <p:attrName>style.visibility</p:attrName>
                                        </p:attrNameLst>
                                      </p:cBhvr>
                                      <p:to>
                                        <p:strVal val="visible"/>
                                      </p:to>
                                    </p:set>
                                    <p:animEffect filter="fade" transition="in">
                                      <p:cBhvr>
                                        <p:cTn dur="1"/>
                                        <p:tgtEl>
                                          <p:spTgt spid="4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0" name="Shape 480"/>
        <p:cNvGrpSpPr/>
        <p:nvPr/>
      </p:nvGrpSpPr>
      <p:grpSpPr>
        <a:xfrm>
          <a:off x="0" y="0"/>
          <a:ext cx="0" cy="0"/>
          <a:chOff x="0" y="0"/>
          <a:chExt cx="0" cy="0"/>
        </a:xfrm>
      </p:grpSpPr>
      <p:sp>
        <p:nvSpPr>
          <p:cNvPr id="481" name="Google Shape;481;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 wat?</a:t>
            </a:r>
            <a:endParaRPr/>
          </a:p>
        </p:txBody>
      </p:sp>
      <p:sp>
        <p:nvSpPr>
          <p:cNvPr id="482" name="Google Shape;482;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Suspect better branch prediction.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From asm - not much worse than function call overhead.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Extra code for looping over nodes and objects broke cache coherence.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Worthy of further inspection.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rPr lang="en">
                <a:solidFill>
                  <a:srgbClr val="000000"/>
                </a:solidFill>
              </a:rPr>
              <a:t>“</a:t>
            </a:r>
            <a:r>
              <a:rPr lang="en" sz="2400">
                <a:solidFill>
                  <a:srgbClr val="000000"/>
                </a:solidFill>
              </a:rPr>
              <a:t>Assume nothing, test everything</a:t>
            </a:r>
            <a:r>
              <a:rPr lang="en">
                <a:solidFill>
                  <a:srgbClr val="000000"/>
                </a:solidFill>
              </a:rPr>
              <a: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animEffect filter="fade" transition="in">
                                      <p:cBhvr>
                                        <p:cTn dur="1"/>
                                        <p:tgtEl>
                                          <p:spTgt spid="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animEffect filter="fade" transition="in">
                                      <p:cBhvr>
                                        <p:cTn dur="1"/>
                                        <p:tgtEl>
                                          <p:spTgt spid="4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animEffect filter="fade" transition="in">
                                      <p:cBhvr>
                                        <p:cTn dur="1"/>
                                        <p:tgtEl>
                                          <p:spTgt spid="4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animEffect filter="fade" transition="in">
                                      <p:cBhvr>
                                        <p:cTn dur="1"/>
                                        <p:tgtEl>
                                          <p:spTgt spid="4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animEffect filter="fade" transition="in">
                                      <p:cBhvr>
                                        <p:cTn dur="1"/>
                                        <p:tgtEl>
                                          <p:spTgt spid="4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5" st="5"/>
                                            </p:txEl>
                                          </p:spTgt>
                                        </p:tgtEl>
                                        <p:attrNameLst>
                                          <p:attrName>style.visibility</p:attrName>
                                        </p:attrNameLst>
                                      </p:cBhvr>
                                      <p:to>
                                        <p:strVal val="visible"/>
                                      </p:to>
                                    </p:set>
                                    <p:animEffect filter="fade" transition="in">
                                      <p:cBhvr>
                                        <p:cTn dur="1"/>
                                        <p:tgtEl>
                                          <p:spTgt spid="4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6" st="6"/>
                                            </p:txEl>
                                          </p:spTgt>
                                        </p:tgtEl>
                                        <p:attrNameLst>
                                          <p:attrName>style.visibility</p:attrName>
                                        </p:attrNameLst>
                                      </p:cBhvr>
                                      <p:to>
                                        <p:strVal val="visible"/>
                                      </p:to>
                                    </p:set>
                                    <p:animEffect filter="fade" transition="in">
                                      <p:cBhvr>
                                        <p:cTn dur="1"/>
                                        <p:tgtEl>
                                          <p:spTgt spid="4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7" st="7"/>
                                            </p:txEl>
                                          </p:spTgt>
                                        </p:tgtEl>
                                        <p:attrNameLst>
                                          <p:attrName>style.visibility</p:attrName>
                                        </p:attrNameLst>
                                      </p:cBhvr>
                                      <p:to>
                                        <p:strVal val="visible"/>
                                      </p:to>
                                    </p:set>
                                    <p:animEffect filter="fade" transition="in">
                                      <p:cBhvr>
                                        <p:cTn dur="1"/>
                                        <p:tgtEl>
                                          <p:spTgt spid="4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8" st="8"/>
                                            </p:txEl>
                                          </p:spTgt>
                                        </p:tgtEl>
                                        <p:attrNameLst>
                                          <p:attrName>style.visibility</p:attrName>
                                        </p:attrNameLst>
                                      </p:cBhvr>
                                      <p:to>
                                        <p:strVal val="visible"/>
                                      </p:to>
                                    </p:set>
                                    <p:animEffect filter="fade" transition="in">
                                      <p:cBhvr>
                                        <p:cTn dur="1"/>
                                        <p:tgtEl>
                                          <p:spTgt spid="4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86" name="Shape 486"/>
        <p:cNvGrpSpPr/>
        <p:nvPr/>
      </p:nvGrpSpPr>
      <p:grpSpPr>
        <a:xfrm>
          <a:off x="0" y="0"/>
          <a:ext cx="0" cy="0"/>
          <a:chOff x="0" y="0"/>
          <a:chExt cx="0" cy="0"/>
        </a:xfrm>
      </p:grpSpPr>
      <p:sp>
        <p:nvSpPr>
          <p:cNvPr id="487" name="Google Shape;487;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9" name="Google Shape;489;p6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3" name="Shape 493"/>
        <p:cNvGrpSpPr/>
        <p:nvPr/>
      </p:nvGrpSpPr>
      <p:grpSpPr>
        <a:xfrm>
          <a:off x="0" y="0"/>
          <a:ext cx="0" cy="0"/>
          <a:chOff x="0" y="0"/>
          <a:chExt cx="0" cy="0"/>
        </a:xfrm>
      </p:grpSpPr>
      <p:sp>
        <p:nvSpPr>
          <p:cNvPr id="494" name="Google Shape;49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Prefetching?</a:t>
            </a:r>
            <a:endParaRPr/>
          </a:p>
        </p:txBody>
      </p:sp>
      <p:sp>
        <p:nvSpPr>
          <p:cNvPr id="495" name="Google Shape;495;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Prefetching is complicated</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Hard to get significant perf improvements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The HW does a pretty good job if you keep your access patterns simple</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1"/>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1"/>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1"/>
                                        <p:tgtEl>
                                          <p:spTgt spid="4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9" name="Shape 499"/>
        <p:cNvGrpSpPr/>
        <p:nvPr/>
      </p:nvGrpSpPr>
      <p:grpSpPr>
        <a:xfrm>
          <a:off x="0" y="0"/>
          <a:ext cx="0" cy="0"/>
          <a:chOff x="0" y="0"/>
          <a:chExt cx="0" cy="0"/>
        </a:xfrm>
      </p:grpSpPr>
      <p:sp>
        <p:nvSpPr>
          <p:cNvPr id="500" name="Google Shape;500;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Summary</a:t>
            </a:r>
            <a:endParaRPr sz="3600"/>
          </a:p>
        </p:txBody>
      </p:sp>
      <p:sp>
        <p:nvSpPr>
          <p:cNvPr id="501" name="Google Shape;501;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17.5ms -&gt; 6.2ms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No functional changes</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Memory layout (9.5ms)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SIMD use </a:t>
            </a:r>
            <a:endParaRPr sz="18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Could go even faster</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2009 talk reduced everything to flat arrays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But, at the cost of flexibility and readability.</a:t>
            </a:r>
            <a:endParaRPr sz="1800">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Effect filter="fade" transition="in">
                                      <p:cBhvr>
                                        <p:cTn dur="1"/>
                                        <p:tgtEl>
                                          <p:spTgt spid="5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Effect filter="fade" transition="in">
                                      <p:cBhvr>
                                        <p:cTn dur="1"/>
                                        <p:tgtEl>
                                          <p:spTgt spid="5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Effect filter="fade" transition="in">
                                      <p:cBhvr>
                                        <p:cTn dur="1"/>
                                        <p:tgtEl>
                                          <p:spTgt spid="5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Effect filter="fade" transition="in">
                                      <p:cBhvr>
                                        <p:cTn dur="1"/>
                                        <p:tgtEl>
                                          <p:spTgt spid="5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Effect filter="fade" transition="in">
                                      <p:cBhvr>
                                        <p:cTn dur="1"/>
                                        <p:tgtEl>
                                          <p:spTgt spid="5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5" st="5"/>
                                            </p:txEl>
                                          </p:spTgt>
                                        </p:tgtEl>
                                        <p:attrNameLst>
                                          <p:attrName>style.visibility</p:attrName>
                                        </p:attrNameLst>
                                      </p:cBhvr>
                                      <p:to>
                                        <p:strVal val="visible"/>
                                      </p:to>
                                    </p:set>
                                    <p:animEffect filter="fade" transition="in">
                                      <p:cBhvr>
                                        <p:cTn dur="1"/>
                                        <p:tgtEl>
                                          <p:spTgt spid="5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6" st="6"/>
                                            </p:txEl>
                                          </p:spTgt>
                                        </p:tgtEl>
                                        <p:attrNameLst>
                                          <p:attrName>style.visibility</p:attrName>
                                        </p:attrNameLst>
                                      </p:cBhvr>
                                      <p:to>
                                        <p:strVal val="visible"/>
                                      </p:to>
                                    </p:set>
                                    <p:animEffect filter="fade" transition="in">
                                      <p:cBhvr>
                                        <p:cTn dur="1"/>
                                        <p:tgtEl>
                                          <p:spTgt spid="5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7" st="7"/>
                                            </p:txEl>
                                          </p:spTgt>
                                        </p:tgtEl>
                                        <p:attrNameLst>
                                          <p:attrName>style.visibility</p:attrName>
                                        </p:attrNameLst>
                                      </p:cBhvr>
                                      <p:to>
                                        <p:strVal val="visible"/>
                                      </p:to>
                                    </p:set>
                                    <p:animEffect filter="fade" transition="in">
                                      <p:cBhvr>
                                        <p:cTn dur="1"/>
                                        <p:tgtEl>
                                          <p:spTgt spid="50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Optimisation Process</a:t>
            </a:r>
            <a:endParaRPr sz="3600"/>
          </a:p>
        </p:txBody>
      </p:sp>
      <p:sp>
        <p:nvSpPr>
          <p:cNvPr id="507" name="Google Shape;507;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Understand your problem.</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Is there a better algorithm?</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Can you call it less (or in a different thread)?</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Understand your data access patterns.</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Optimise for temporal coherence.</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Side effect: Easier to parallelise!</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Then, instruction level optimisation.</a:t>
            </a:r>
            <a:br>
              <a:rPr lang="en" sz="2400">
                <a:solidFill>
                  <a:srgbClr val="000000"/>
                </a:solidFill>
              </a:rPr>
            </a:b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animEffect filter="fade" transition="in">
                                      <p:cBhvr>
                                        <p:cTn dur="200"/>
                                        <p:tgtEl>
                                          <p:spTgt spid="5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animEffect filter="fade" transition="in">
                                      <p:cBhvr>
                                        <p:cTn dur="200"/>
                                        <p:tgtEl>
                                          <p:spTgt spid="5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animEffect filter="fade" transition="in">
                                      <p:cBhvr>
                                        <p:cTn dur="200"/>
                                        <p:tgtEl>
                                          <p:spTgt spid="5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3" st="3"/>
                                            </p:txEl>
                                          </p:spTgt>
                                        </p:tgtEl>
                                        <p:attrNameLst>
                                          <p:attrName>style.visibility</p:attrName>
                                        </p:attrNameLst>
                                      </p:cBhvr>
                                      <p:to>
                                        <p:strVal val="visible"/>
                                      </p:to>
                                    </p:set>
                                    <p:animEffect filter="fade" transition="in">
                                      <p:cBhvr>
                                        <p:cTn dur="200"/>
                                        <p:tgtEl>
                                          <p:spTgt spid="5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4" st="4"/>
                                            </p:txEl>
                                          </p:spTgt>
                                        </p:tgtEl>
                                        <p:attrNameLst>
                                          <p:attrName>style.visibility</p:attrName>
                                        </p:attrNameLst>
                                      </p:cBhvr>
                                      <p:to>
                                        <p:strVal val="visible"/>
                                      </p:to>
                                    </p:set>
                                    <p:animEffect filter="fade" transition="in">
                                      <p:cBhvr>
                                        <p:cTn dur="200"/>
                                        <p:tgtEl>
                                          <p:spTgt spid="5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5" st="5"/>
                                            </p:txEl>
                                          </p:spTgt>
                                        </p:tgtEl>
                                        <p:attrNameLst>
                                          <p:attrName>style.visibility</p:attrName>
                                        </p:attrNameLst>
                                      </p:cBhvr>
                                      <p:to>
                                        <p:strVal val="visible"/>
                                      </p:to>
                                    </p:set>
                                    <p:animEffect filter="fade" transition="in">
                                      <p:cBhvr>
                                        <p:cTn dur="200"/>
                                        <p:tgtEl>
                                          <p:spTgt spid="5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xEl>
                                              <p:pRg end="6" st="6"/>
                                            </p:txEl>
                                          </p:spTgt>
                                        </p:tgtEl>
                                        <p:attrNameLst>
                                          <p:attrName>style.visibility</p:attrName>
                                        </p:attrNameLst>
                                      </p:cBhvr>
                                      <p:to>
                                        <p:strVal val="visible"/>
                                      </p:to>
                                    </p:set>
                                    <p:animEffect filter="fade" transition="in">
                                      <p:cBhvr>
                                        <p:cTn dur="200"/>
                                        <p:tgtEl>
                                          <p:spTgt spid="5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1" name="Shape 511"/>
        <p:cNvGrpSpPr/>
        <p:nvPr/>
      </p:nvGrpSpPr>
      <p:grpSpPr>
        <a:xfrm>
          <a:off x="0" y="0"/>
          <a:ext cx="0" cy="0"/>
          <a:chOff x="0" y="0"/>
          <a:chExt cx="0" cy="0"/>
        </a:xfrm>
      </p:grpSpPr>
      <p:sp>
        <p:nvSpPr>
          <p:cNvPr id="512" name="Google Shape;51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Obfuscation by Optimisation</a:t>
            </a:r>
            <a:endParaRPr/>
          </a:p>
        </p:txBody>
      </p:sp>
      <p:sp>
        <p:nvSpPr>
          <p:cNvPr id="513" name="Google Shape;513;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When optimising, aim for simplicity.</a:t>
            </a:r>
            <a:endParaRPr sz="2400">
              <a:solidFill>
                <a:srgbClr val="000000"/>
              </a:solidFill>
            </a:endParaRPr>
          </a:p>
          <a:p>
            <a:pPr indent="0" lvl="0" marL="0" rtl="0" algn="l">
              <a:spcBef>
                <a:spcPts val="1600"/>
              </a:spcBef>
              <a:spcAft>
                <a:spcPts val="0"/>
              </a:spcAft>
              <a:buNone/>
            </a:pPr>
            <a:r>
              <a:rPr lang="en" sz="2400">
                <a:solidFill>
                  <a:srgbClr val="000000"/>
                </a:solidFill>
              </a:rPr>
              <a:t>Simple code is easy to understand, easy to maintain.</a:t>
            </a:r>
            <a:endParaRPr sz="2400">
              <a:solidFill>
                <a:srgbClr val="000000"/>
              </a:solidFill>
            </a:endParaRPr>
          </a:p>
          <a:p>
            <a:pPr indent="0" lvl="0" marL="0" rtl="0" algn="l">
              <a:spcBef>
                <a:spcPts val="1600"/>
              </a:spcBef>
              <a:spcAft>
                <a:spcPts val="1600"/>
              </a:spcAft>
              <a:buNone/>
            </a:pPr>
            <a:r>
              <a:rPr lang="en" sz="2400">
                <a:solidFill>
                  <a:srgbClr val="000000"/>
                </a:solidFill>
              </a:rPr>
              <a:t>Weigh up costs of complex, highly optimised code - it can be brittle and costly to maintain. Will often be throw away, but can be necessary.</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animEffect filter="fade" transition="in">
                                      <p:cBhvr>
                                        <p:cTn dur="1"/>
                                        <p:tgtEl>
                                          <p:spTgt spid="5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animEffect filter="fade" transition="in">
                                      <p:cBhvr>
                                        <p:cTn dur="1"/>
                                        <p:tgtEl>
                                          <p:spTgt spid="5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xEl>
                                              <p:pRg end="2" st="2"/>
                                            </p:txEl>
                                          </p:spTgt>
                                        </p:tgtEl>
                                        <p:attrNameLst>
                                          <p:attrName>style.visibility</p:attrName>
                                        </p:attrNameLst>
                                      </p:cBhvr>
                                      <p:to>
                                        <p:strVal val="visible"/>
                                      </p:to>
                                    </p:set>
                                    <p:animEffect filter="fade" transition="in">
                                      <p:cBhvr>
                                        <p:cTn dur="1"/>
                                        <p:tgtEl>
                                          <p:spTgt spid="5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1214700" y="1268675"/>
            <a:ext cx="6237300" cy="29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most amazing achievement of the computer software industry is its continuing cancellation of the steady and staggering gains made by the computer hardware industry.”</a:t>
            </a:r>
            <a:endParaRPr>
              <a:solidFill>
                <a:srgbClr val="000000"/>
              </a:solidFill>
            </a:endParaRPr>
          </a:p>
          <a:p>
            <a:pPr indent="0" lvl="0" marL="0" rtl="0" algn="l">
              <a:spcBef>
                <a:spcPts val="1600"/>
              </a:spcBef>
              <a:spcAft>
                <a:spcPts val="1600"/>
              </a:spcAft>
              <a:buNone/>
            </a:pPr>
            <a:r>
              <a:rPr lang="en">
                <a:solidFill>
                  <a:srgbClr val="000000"/>
                </a:solidFill>
              </a:rPr>
              <a:t>-Henry Petroski</a:t>
            </a:r>
            <a:endParaRPr>
              <a:solidFill>
                <a:srgbClr val="000000"/>
              </a:solidFill>
            </a:endParaRPr>
          </a:p>
        </p:txBody>
      </p:sp>
      <p:pic>
        <p:nvPicPr>
          <p:cNvPr id="91" name="Google Shape;91;p18"/>
          <p:cNvPicPr preferRelativeResize="0"/>
          <p:nvPr/>
        </p:nvPicPr>
        <p:blipFill>
          <a:blip r:embed="rId4">
            <a:alphaModFix/>
          </a:blip>
          <a:stretch>
            <a:fillRect/>
          </a:stretch>
        </p:blipFill>
        <p:spPr>
          <a:xfrm>
            <a:off x="6023250" y="2556525"/>
            <a:ext cx="1428750" cy="17335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7" name="Shape 517"/>
        <p:cNvGrpSpPr/>
        <p:nvPr/>
      </p:nvGrpSpPr>
      <p:grpSpPr>
        <a:xfrm>
          <a:off x="0" y="0"/>
          <a:ext cx="0" cy="0"/>
          <a:chOff x="0" y="0"/>
          <a:chExt cx="0" cy="0"/>
        </a:xfrm>
      </p:grpSpPr>
      <p:sp>
        <p:nvSpPr>
          <p:cNvPr id="518" name="Google Shape;518;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is OO bad?</a:t>
            </a:r>
            <a:endParaRPr/>
          </a:p>
        </p:txBody>
      </p:sp>
      <p:sp>
        <p:nvSpPr>
          <p:cNvPr id="519" name="Google Shape;519;p7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lang="en" sz="2400">
                <a:solidFill>
                  <a:srgbClr val="000000"/>
                </a:solidFill>
              </a:rPr>
              <a:t>Encapsulation by</a:t>
            </a:r>
            <a:r>
              <a:rPr lang="en" sz="1800">
                <a:solidFill>
                  <a:srgbClr val="000000"/>
                </a:solidFill>
              </a:rPr>
              <a:t> </a:t>
            </a:r>
            <a:endParaRPr sz="1800">
              <a:solidFill>
                <a:srgbClr val="000000"/>
              </a:solidFill>
            </a:endParaRPr>
          </a:p>
          <a:p>
            <a:pPr indent="-342900" lvl="1" marL="914400" marR="0" rtl="0" algn="l">
              <a:lnSpc>
                <a:spcPct val="115000"/>
              </a:lnSpc>
              <a:spcBef>
                <a:spcPts val="0"/>
              </a:spcBef>
              <a:spcAft>
                <a:spcPts val="0"/>
              </a:spcAft>
              <a:buClr>
                <a:srgbClr val="000000"/>
              </a:buClr>
              <a:buSzPts val="1800"/>
              <a:buFont typeface="Arial"/>
              <a:buChar char="●"/>
            </a:pPr>
            <a:r>
              <a:rPr lang="en" sz="1800">
                <a:solidFill>
                  <a:srgbClr val="000000"/>
                </a:solidFill>
              </a:rPr>
              <a:t>logic/function </a:t>
            </a:r>
            <a:br>
              <a:rPr lang="en" sz="1800">
                <a:solidFill>
                  <a:srgbClr val="000000"/>
                </a:solidFill>
              </a:rPr>
            </a:br>
            <a:r>
              <a:rPr lang="en" sz="1800">
                <a:solidFill>
                  <a:srgbClr val="000000"/>
                </a:solidFill>
              </a:rPr>
              <a:t>	vs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data</a:t>
            </a:r>
            <a:endParaRPr sz="1800">
              <a:solidFill>
                <a:srgbClr val="000000"/>
              </a:solidFill>
            </a:endParaRPr>
          </a:p>
          <a:p>
            <a:pPr indent="0" lvl="0" marL="0" marR="0" rtl="0" algn="l">
              <a:lnSpc>
                <a:spcPct val="115000"/>
              </a:lnSpc>
              <a:spcBef>
                <a:spcPts val="1600"/>
              </a:spcBef>
              <a:spcAft>
                <a:spcPts val="0"/>
              </a:spcAft>
              <a:buNone/>
            </a:pPr>
            <a:r>
              <a:t/>
            </a:r>
            <a:endParaRPr sz="1800">
              <a:solidFill>
                <a:srgbClr val="000000"/>
              </a:solidFill>
            </a:endParaRPr>
          </a:p>
          <a:p>
            <a:pPr indent="0" lvl="0" marL="0" marR="0" rtl="0" algn="l">
              <a:lnSpc>
                <a:spcPct val="115000"/>
              </a:lnSpc>
              <a:spcBef>
                <a:spcPts val="1600"/>
              </a:spcBef>
              <a:spcAft>
                <a:spcPts val="1600"/>
              </a:spcAft>
              <a:buNone/>
            </a:pPr>
            <a:r>
              <a:t/>
            </a:r>
            <a:endParaRPr sz="2400">
              <a:solidFill>
                <a:srgbClr val="000000"/>
              </a:solidFill>
            </a:endParaRPr>
          </a:p>
        </p:txBody>
      </p:sp>
      <p:sp>
        <p:nvSpPr>
          <p:cNvPr id="520" name="Google Shape;520;p7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OO used with foresight </a:t>
            </a:r>
            <a:endParaRPr sz="24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Fast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Simple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Maintainable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OO used without care</a:t>
            </a:r>
            <a:endParaRPr sz="24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Slow</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Complex</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Unmaintainable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Unoptimisable.</a:t>
            </a:r>
            <a:endParaRPr sz="1800">
              <a:solidFill>
                <a:schemeClr val="dk1"/>
              </a:solidFil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Effect filter="fade" transition="in">
                                      <p:cBhvr>
                                        <p:cTn dur="1"/>
                                        <p:tgtEl>
                                          <p:spTgt spid="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animEffect filter="fade" transition="in">
                                      <p:cBhvr>
                                        <p:cTn dur="1"/>
                                        <p:tgtEl>
                                          <p:spTgt spid="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animEffect filter="fade" transition="in">
                                      <p:cBhvr>
                                        <p:cTn dur="1"/>
                                        <p:tgtEl>
                                          <p:spTgt spid="5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3" st="3"/>
                                            </p:txEl>
                                          </p:spTgt>
                                        </p:tgtEl>
                                        <p:attrNameLst>
                                          <p:attrName>style.visibility</p:attrName>
                                        </p:attrNameLst>
                                      </p:cBhvr>
                                      <p:to>
                                        <p:strVal val="visible"/>
                                      </p:to>
                                    </p:set>
                                    <p:animEffect filter="fade" transition="in">
                                      <p:cBhvr>
                                        <p:cTn dur="1"/>
                                        <p:tgtEl>
                                          <p:spTgt spid="5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4" st="4"/>
                                            </p:txEl>
                                          </p:spTgt>
                                        </p:tgtEl>
                                        <p:attrNameLst>
                                          <p:attrName>style.visibility</p:attrName>
                                        </p:attrNameLst>
                                      </p:cBhvr>
                                      <p:to>
                                        <p:strVal val="visible"/>
                                      </p:to>
                                    </p:set>
                                    <p:animEffect filter="fade" transition="in">
                                      <p:cBhvr>
                                        <p:cTn dur="1"/>
                                        <p:tgtEl>
                                          <p:spTgt spid="5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0" st="0"/>
                                            </p:txEl>
                                          </p:spTgt>
                                        </p:tgtEl>
                                        <p:attrNameLst>
                                          <p:attrName>style.visibility</p:attrName>
                                        </p:attrNameLst>
                                      </p:cBhvr>
                                      <p:to>
                                        <p:strVal val="visible"/>
                                      </p:to>
                                    </p:set>
                                    <p:animEffect filter="fade" transition="in">
                                      <p:cBhvr>
                                        <p:cTn dur="1"/>
                                        <p:tgtEl>
                                          <p:spTgt spid="5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1" st="1"/>
                                            </p:txEl>
                                          </p:spTgt>
                                        </p:tgtEl>
                                        <p:attrNameLst>
                                          <p:attrName>style.visibility</p:attrName>
                                        </p:attrNameLst>
                                      </p:cBhvr>
                                      <p:to>
                                        <p:strVal val="visible"/>
                                      </p:to>
                                    </p:set>
                                    <p:animEffect filter="fade" transition="in">
                                      <p:cBhvr>
                                        <p:cTn dur="1"/>
                                        <p:tgtEl>
                                          <p:spTgt spid="5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2" st="2"/>
                                            </p:txEl>
                                          </p:spTgt>
                                        </p:tgtEl>
                                        <p:attrNameLst>
                                          <p:attrName>style.visibility</p:attrName>
                                        </p:attrNameLst>
                                      </p:cBhvr>
                                      <p:to>
                                        <p:strVal val="visible"/>
                                      </p:to>
                                    </p:set>
                                    <p:animEffect filter="fade" transition="in">
                                      <p:cBhvr>
                                        <p:cTn dur="1"/>
                                        <p:tgtEl>
                                          <p:spTgt spid="5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3" st="3"/>
                                            </p:txEl>
                                          </p:spTgt>
                                        </p:tgtEl>
                                        <p:attrNameLst>
                                          <p:attrName>style.visibility</p:attrName>
                                        </p:attrNameLst>
                                      </p:cBhvr>
                                      <p:to>
                                        <p:strVal val="visible"/>
                                      </p:to>
                                    </p:set>
                                    <p:animEffect filter="fade" transition="in">
                                      <p:cBhvr>
                                        <p:cTn dur="1"/>
                                        <p:tgtEl>
                                          <p:spTgt spid="5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4" st="4"/>
                                            </p:txEl>
                                          </p:spTgt>
                                        </p:tgtEl>
                                        <p:attrNameLst>
                                          <p:attrName>style.visibility</p:attrName>
                                        </p:attrNameLst>
                                      </p:cBhvr>
                                      <p:to>
                                        <p:strVal val="visible"/>
                                      </p:to>
                                    </p:set>
                                    <p:animEffect filter="fade" transition="in">
                                      <p:cBhvr>
                                        <p:cTn dur="1"/>
                                        <p:tgtEl>
                                          <p:spTgt spid="5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5" st="5"/>
                                            </p:txEl>
                                          </p:spTgt>
                                        </p:tgtEl>
                                        <p:attrNameLst>
                                          <p:attrName>style.visibility</p:attrName>
                                        </p:attrNameLst>
                                      </p:cBhvr>
                                      <p:to>
                                        <p:strVal val="visible"/>
                                      </p:to>
                                    </p:set>
                                    <p:animEffect filter="fade" transition="in">
                                      <p:cBhvr>
                                        <p:cTn dur="1"/>
                                        <p:tgtEl>
                                          <p:spTgt spid="5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6" st="6"/>
                                            </p:txEl>
                                          </p:spTgt>
                                        </p:tgtEl>
                                        <p:attrNameLst>
                                          <p:attrName>style.visibility</p:attrName>
                                        </p:attrNameLst>
                                      </p:cBhvr>
                                      <p:to>
                                        <p:strVal val="visible"/>
                                      </p:to>
                                    </p:set>
                                    <p:animEffect filter="fade" transition="in">
                                      <p:cBhvr>
                                        <p:cTn dur="1"/>
                                        <p:tgtEl>
                                          <p:spTgt spid="5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7" st="7"/>
                                            </p:txEl>
                                          </p:spTgt>
                                        </p:tgtEl>
                                        <p:attrNameLst>
                                          <p:attrName>style.visibility</p:attrName>
                                        </p:attrNameLst>
                                      </p:cBhvr>
                                      <p:to>
                                        <p:strVal val="visible"/>
                                      </p:to>
                                    </p:set>
                                    <p:animEffect filter="fade" transition="in">
                                      <p:cBhvr>
                                        <p:cTn dur="1"/>
                                        <p:tgtEl>
                                          <p:spTgt spid="5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8" st="8"/>
                                            </p:txEl>
                                          </p:spTgt>
                                        </p:tgtEl>
                                        <p:attrNameLst>
                                          <p:attrName>style.visibility</p:attrName>
                                        </p:attrNameLst>
                                      </p:cBhvr>
                                      <p:to>
                                        <p:strVal val="visible"/>
                                      </p:to>
                                    </p:set>
                                    <p:animEffect filter="fade" transition="in">
                                      <p:cBhvr>
                                        <p:cTn dur="1"/>
                                        <p:tgtEl>
                                          <p:spTgt spid="5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9" st="9"/>
                                            </p:txEl>
                                          </p:spTgt>
                                        </p:tgtEl>
                                        <p:attrNameLst>
                                          <p:attrName>style.visibility</p:attrName>
                                        </p:attrNameLst>
                                      </p:cBhvr>
                                      <p:to>
                                        <p:strVal val="visible"/>
                                      </p:to>
                                    </p:set>
                                    <p:animEffect filter="fade" transition="in">
                                      <p:cBhvr>
                                        <p:cTn dur="1"/>
                                        <p:tgtEl>
                                          <p:spTgt spid="52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4" name="Shape 524"/>
        <p:cNvGrpSpPr/>
        <p:nvPr/>
      </p:nvGrpSpPr>
      <p:grpSpPr>
        <a:xfrm>
          <a:off x="0" y="0"/>
          <a:ext cx="0" cy="0"/>
          <a:chOff x="0" y="0"/>
          <a:chExt cx="0" cy="0"/>
        </a:xfrm>
      </p:grpSpPr>
      <p:sp>
        <p:nvSpPr>
          <p:cNvPr id="525" name="Google Shape;52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Language is not your platform</a:t>
            </a:r>
            <a:endParaRPr sz="3600"/>
          </a:p>
        </p:txBody>
      </p:sp>
      <p:sp>
        <p:nvSpPr>
          <p:cNvPr id="526" name="Google Shape;52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You are not building something to run in C++</a:t>
            </a:r>
            <a:endParaRPr sz="2400">
              <a:solidFill>
                <a:srgbClr val="000000"/>
              </a:solidFill>
            </a:endParaRPr>
          </a:p>
          <a:p>
            <a:pPr indent="0" lvl="0" marL="0" rtl="0" algn="l">
              <a:spcBef>
                <a:spcPts val="1600"/>
              </a:spcBef>
              <a:spcAft>
                <a:spcPts val="0"/>
              </a:spcAft>
              <a:buNone/>
            </a:pPr>
            <a:r>
              <a:rPr lang="en" sz="2400">
                <a:solidFill>
                  <a:srgbClr val="000000"/>
                </a:solidFill>
              </a:rPr>
              <a:t>You are building something to run on some hardware.</a:t>
            </a:r>
            <a:endParaRPr sz="2400">
              <a:solidFill>
                <a:srgbClr val="000000"/>
              </a:solidFill>
            </a:endParaRPr>
          </a:p>
          <a:p>
            <a:pPr indent="0" lvl="0" marL="0" rtl="0" algn="l">
              <a:spcBef>
                <a:spcPts val="1600"/>
              </a:spcBef>
              <a:spcAft>
                <a:spcPts val="0"/>
              </a:spcAft>
              <a:buNone/>
            </a:pPr>
            <a:r>
              <a:rPr lang="en" sz="2400">
                <a:solidFill>
                  <a:srgbClr val="000000"/>
                </a:solidFill>
              </a:rPr>
              <a:t>Your language is an abstraction of the HW.</a:t>
            </a:r>
            <a:endParaRPr sz="2400">
              <a:solidFill>
                <a:srgbClr val="000000"/>
              </a:solidFill>
            </a:endParaRPr>
          </a:p>
          <a:p>
            <a:pPr indent="0" lvl="0" marL="0" rtl="0" algn="l">
              <a:spcBef>
                <a:spcPts val="1600"/>
              </a:spcBef>
              <a:spcAft>
                <a:spcPts val="1600"/>
              </a:spcAft>
              <a:buNone/>
            </a:pPr>
            <a:r>
              <a:rPr lang="en" sz="2400">
                <a:solidFill>
                  <a:srgbClr val="000000"/>
                </a:solidFill>
              </a:rPr>
              <a:t>If you need it to run fast, build with the HW in mind.</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Effect filter="fade" transition="in">
                                      <p:cBhvr>
                                        <p:cTn dur="1"/>
                                        <p:tgtEl>
                                          <p:spTgt spid="5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animEffect filter="fade" transition="in">
                                      <p:cBhvr>
                                        <p:cTn dur="1"/>
                                        <p:tgtEl>
                                          <p:spTgt spid="5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2" st="2"/>
                                            </p:txEl>
                                          </p:spTgt>
                                        </p:tgtEl>
                                        <p:attrNameLst>
                                          <p:attrName>style.visibility</p:attrName>
                                        </p:attrNameLst>
                                      </p:cBhvr>
                                      <p:to>
                                        <p:strVal val="visible"/>
                                      </p:to>
                                    </p:set>
                                    <p:animEffect filter="fade" transition="in">
                                      <p:cBhvr>
                                        <p:cTn dur="1"/>
                                        <p:tgtEl>
                                          <p:spTgt spid="5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3" st="3"/>
                                            </p:txEl>
                                          </p:spTgt>
                                        </p:tgtEl>
                                        <p:attrNameLst>
                                          <p:attrName>style.visibility</p:attrName>
                                        </p:attrNameLst>
                                      </p:cBhvr>
                                      <p:to>
                                        <p:strVal val="visible"/>
                                      </p:to>
                                    </p:set>
                                    <p:animEffect filter="fade" transition="in">
                                      <p:cBhvr>
                                        <p:cTn dur="1"/>
                                        <p:tgtEl>
                                          <p:spTgt spid="5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0" name="Shape 530"/>
        <p:cNvGrpSpPr/>
        <p:nvPr/>
      </p:nvGrpSpPr>
      <p:grpSpPr>
        <a:xfrm>
          <a:off x="0" y="0"/>
          <a:ext cx="0" cy="0"/>
          <a:chOff x="0" y="0"/>
          <a:chExt cx="0" cy="0"/>
        </a:xfrm>
      </p:grpSpPr>
      <p:sp>
        <p:nvSpPr>
          <p:cNvPr id="531" name="Google Shape;53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0">
              <a:solidFill>
                <a:srgbClr val="000000"/>
              </a:solidFill>
            </a:endParaRPr>
          </a:p>
          <a:p>
            <a:pPr indent="0" lvl="0" marL="0" rtl="0" algn="ctr">
              <a:spcBef>
                <a:spcPts val="1600"/>
              </a:spcBef>
              <a:spcAft>
                <a:spcPts val="0"/>
              </a:spcAft>
              <a:buNone/>
            </a:pPr>
            <a:r>
              <a:t/>
            </a:r>
            <a:endParaRPr sz="6000">
              <a:solidFill>
                <a:srgbClr val="000000"/>
              </a:solidFill>
            </a:endParaRPr>
          </a:p>
          <a:p>
            <a:pPr indent="0" lvl="0" marL="0" rtl="0" algn="ctr">
              <a:spcBef>
                <a:spcPts val="1600"/>
              </a:spcBef>
              <a:spcAft>
                <a:spcPts val="0"/>
              </a:spcAft>
              <a:buNone/>
            </a:pPr>
            <a:r>
              <a:rPr lang="en" sz="6000">
                <a:solidFill>
                  <a:srgbClr val="000000"/>
                </a:solidFill>
              </a:rPr>
              <a:t>END</a:t>
            </a:r>
            <a:br>
              <a:rPr lang="en" sz="6000">
                <a:solidFill>
                  <a:srgbClr val="000000"/>
                </a:solidFill>
              </a:rPr>
            </a:br>
            <a:r>
              <a:rPr lang="en" sz="6000">
                <a:solidFill>
                  <a:srgbClr val="000000"/>
                </a:solidFill>
                <a:highlight>
                  <a:srgbClr val="FFFFFF"/>
                </a:highlight>
              </a:rPr>
              <a:t>پایان</a:t>
            </a:r>
            <a:endParaRPr sz="6000">
              <a:solidFill>
                <a:srgbClr val="000000"/>
              </a:solidFill>
              <a:highlight>
                <a:srgbClr val="FFFFFF"/>
              </a:highlight>
            </a:endParaRPr>
          </a:p>
          <a:p>
            <a:pPr indent="0" lvl="0" marL="0" rtl="0" algn="ctr">
              <a:spcBef>
                <a:spcPts val="1600"/>
              </a:spcBef>
              <a:spcAft>
                <a:spcPts val="0"/>
              </a:spcAft>
              <a:buNone/>
            </a:pPr>
            <a:r>
              <a:t/>
            </a:r>
            <a:endParaRPr sz="6000">
              <a:solidFill>
                <a:srgbClr val="000000"/>
              </a:solidFill>
              <a:highlight>
                <a:srgbClr val="FFFFFF"/>
              </a:highlight>
            </a:endParaRPr>
          </a:p>
          <a:p>
            <a:pPr indent="0" lvl="0" marL="0" rtl="0" algn="ctr">
              <a:spcBef>
                <a:spcPts val="1600"/>
              </a:spcBef>
              <a:spcAft>
                <a:spcPts val="1600"/>
              </a:spcAft>
              <a:buNone/>
            </a:pPr>
            <a:r>
              <a:t/>
            </a:r>
            <a:endParaRPr sz="60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4">
            <a:alphaModFix/>
          </a:blip>
          <a:srcRect b="9224" l="2651" r="5275" t="4805"/>
          <a:stretch/>
        </p:blipFill>
        <p:spPr>
          <a:xfrm>
            <a:off x="1806400" y="1266850"/>
            <a:ext cx="5531175" cy="2976959"/>
          </a:xfrm>
          <a:prstGeom prst="rect">
            <a:avLst/>
          </a:prstGeom>
          <a:noFill/>
          <a:ln cap="flat" cmpd="sng" w="9525">
            <a:solidFill>
              <a:schemeClr val="dk2"/>
            </a:solidFill>
            <a:prstDash val="solid"/>
            <a:round/>
            <a:headEnd len="sm" w="sm" type="none"/>
            <a:tailEnd len="sm" w="sm" type="none"/>
          </a:ln>
        </p:spPr>
      </p:pic>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Random Memory Accesses are slow</a:t>
            </a:r>
            <a:endParaRPr/>
          </a:p>
        </p:txBody>
      </p:sp>
      <p:pic>
        <p:nvPicPr>
          <p:cNvPr id="98" name="Google Shape;98;p19"/>
          <p:cNvPicPr preferRelativeResize="0"/>
          <p:nvPr/>
        </p:nvPicPr>
        <p:blipFill rotWithShape="1">
          <a:blip r:embed="rId5">
            <a:alphaModFix/>
          </a:blip>
          <a:srcRect b="8910" l="2955" r="5250" t="4993"/>
          <a:stretch/>
        </p:blipFill>
        <p:spPr>
          <a:xfrm>
            <a:off x="1806400" y="1266850"/>
            <a:ext cx="5531175" cy="2990575"/>
          </a:xfrm>
          <a:prstGeom prst="rect">
            <a:avLst/>
          </a:prstGeom>
          <a:noFill/>
          <a:ln cap="flat" cmpd="sng" w="9525">
            <a:solidFill>
              <a:schemeClr val="dk2"/>
            </a:solidFill>
            <a:prstDash val="solid"/>
            <a:round/>
            <a:headEnd len="sm" w="sm" type="none"/>
            <a:tailEnd len="sm" w="sm" type="none"/>
          </a:ln>
        </p:spPr>
      </p:pic>
      <p:sp>
        <p:nvSpPr>
          <p:cNvPr id="99" name="Google Shape;99;p19"/>
          <p:cNvSpPr txBox="1"/>
          <p:nvPr/>
        </p:nvSpPr>
        <p:spPr>
          <a:xfrm>
            <a:off x="5342650" y="4591625"/>
            <a:ext cx="3801300" cy="72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800">
                <a:solidFill>
                  <a:schemeClr val="dk1"/>
                </a:solidFill>
              </a:rPr>
              <a:t>Computer architecture: a quantitative approach</a:t>
            </a:r>
            <a:endParaRPr b="1" sz="800">
              <a:solidFill>
                <a:schemeClr val="dk1"/>
              </a:solidFill>
            </a:endParaRPr>
          </a:p>
          <a:p>
            <a:pPr indent="0" lvl="0" marL="0" rtl="0" algn="l">
              <a:lnSpc>
                <a:spcPct val="115000"/>
              </a:lnSpc>
              <a:spcBef>
                <a:spcPts val="0"/>
              </a:spcBef>
              <a:spcAft>
                <a:spcPts val="0"/>
              </a:spcAft>
              <a:buNone/>
            </a:pPr>
            <a:r>
              <a:rPr lang="en" sz="800">
                <a:solidFill>
                  <a:schemeClr val="dk1"/>
                </a:solidFill>
              </a:rPr>
              <a:t> By John L. Hennessy, David A. Patterson, Andrea C. Arpaci-Dusseau</a:t>
            </a:r>
            <a:endParaRPr sz="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3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Number of levels, types and speeds depend on your platform:</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L1 ~ cycles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L2 ~ 10s to 100s of cycles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L3 ~ 100s to thousands of cycles</a:t>
            </a:r>
            <a:endParaRPr sz="18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Fairly dumb - they store data for access until evicted.</a:t>
            </a:r>
            <a:endParaRPr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CPUs will try to predict where the next access will be.</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
                                        <p:tgtEl>
                                          <p:spTgt spid="1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CPU prefetch?</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Linearly.</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Uniform stride/direction.</a:t>
            </a:r>
            <a:endParaRPr sz="18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Multiple streams can be active at once.</a:t>
            </a:r>
            <a:endParaRPr sz="24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But only a limited number of them. </a:t>
            </a:r>
            <a:endParaRPr sz="18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rPr lang="en" sz="2400">
                <a:solidFill>
                  <a:srgbClr val="000000"/>
                </a:solidFill>
              </a:rPr>
              <a:t>A smart programmer will take advantage of this.</a:t>
            </a:r>
            <a:endParaRPr sz="24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12" name="Google Shape;112;p21"/>
          <p:cNvPicPr preferRelativeResize="0"/>
          <p:nvPr/>
        </p:nvPicPr>
        <p:blipFill>
          <a:blip r:embed="rId4">
            <a:alphaModFix/>
          </a:blip>
          <a:stretch>
            <a:fillRect/>
          </a:stretch>
        </p:blipFill>
        <p:spPr>
          <a:xfrm>
            <a:off x="6716650" y="1152475"/>
            <a:ext cx="1881825" cy="2298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
                                        <p:tgtEl>
                                          <p:spTgt spid="111">
                                            <p:txEl>
                                              <p:pRg end="6" st="6"/>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