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jdhani Light"/>
      <p:regular r:id="rId25"/>
      <p:bold r:id="rId26"/>
    </p:embeddedFont>
    <p:embeddedFont>
      <p:font typeface="Rajdhani SemiBold"/>
      <p:regular r:id="rId27"/>
      <p:bold r:id="rId28"/>
    </p:embeddedFont>
    <p:embeddedFont>
      <p:font typeface="Rajdhani Medium"/>
      <p:regular r:id="rId29"/>
      <p:bold r:id="rId30"/>
    </p:embeddedFont>
    <p:embeddedFont>
      <p:font typeface="Rajdhani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2BAE5E-8DB6-4995-A02E-59D8F17A6D99}">
  <a:tblStyle styleId="{772BAE5E-8DB6-4995-A02E-59D8F17A6D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jdhaniLight-bold.fntdata"/><Relationship Id="rId25" Type="http://schemas.openxmlformats.org/officeDocument/2006/relationships/font" Target="fonts/RajdhaniLight-regular.fntdata"/><Relationship Id="rId28" Type="http://schemas.openxmlformats.org/officeDocument/2006/relationships/font" Target="fonts/RajdhaniSemiBold-bold.fntdata"/><Relationship Id="rId27" Type="http://schemas.openxmlformats.org/officeDocument/2006/relationships/font" Target="fonts/Rajdhani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jdhani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jdhani-regular.fntdata"/><Relationship Id="rId30" Type="http://schemas.openxmlformats.org/officeDocument/2006/relationships/font" Target="fonts/Rajdhani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ajdhani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Salewa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6beccf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6beccf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6beccf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6beccf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dadf7e0bf5b2aa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dadf7e0bf5b2aa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6beccf8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a6beccf8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8008fd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8008fd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Merge with different affiliations /partners in order to increase exposure and revenues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d1f396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d1f396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a8008fdc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a8008fdc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a8008fdcf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a8008fdcf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a8008fdcf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a8008fdcf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638a82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638a82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Salewa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37d27a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37d27a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enough data to effectively compare Kayak to MSN, YAHOO, GOOGLE</a:t>
            </a:r>
            <a:r>
              <a:rPr lang="en"/>
              <a:t>...</a:t>
            </a:r>
            <a:r>
              <a:rPr lang="en"/>
              <a:t> because Kayak not integrated with DoubleClick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Kayak has a much higher ROA than other search engines. click-through-rate: 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average: 0.8%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beccf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6beccf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paid fee to aggregator (expedia, priceline…) mostly under unbranded keyword searches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6b8a2f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6b8a2f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6beccf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6beccf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6beccf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6beccf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dadf7e0bf5b2aa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dadf7e0bf5b2aa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dadf7e0bf5b2aa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dadf7e0bf5b2aa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5.jp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6.png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5.jp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5.jp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8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Rajdhani SemiBold"/>
                <a:ea typeface="Rajdhani SemiBold"/>
                <a:cs typeface="Rajdhani SemiBold"/>
                <a:sym typeface="Rajdhani SemiBold"/>
              </a:rPr>
              <a:t>Analysis &amp; </a:t>
            </a:r>
            <a:r>
              <a:rPr lang="en" sz="4400">
                <a:latin typeface="Rajdhani SemiBold"/>
                <a:ea typeface="Rajdhani SemiBold"/>
                <a:cs typeface="Rajdhani SemiBold"/>
                <a:sym typeface="Rajdhani SemiBold"/>
              </a:rPr>
              <a:t>Recommendations</a:t>
            </a:r>
            <a:r>
              <a:rPr lang="en" sz="4400">
                <a:latin typeface="Rajdhani SemiBold"/>
                <a:ea typeface="Rajdhani SemiBold"/>
                <a:cs typeface="Rajdhani SemiBold"/>
                <a:sym typeface="Rajdhani SemiBold"/>
              </a:rPr>
              <a:t> for Air France’s Future Campaign Funding</a:t>
            </a:r>
            <a:endParaRPr sz="4400"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6350" y="2791088"/>
            <a:ext cx="85206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Data Science in R, MsBa-5, </a:t>
            </a: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Team 3:</a:t>
            </a:r>
            <a:endParaRPr b="1" sz="180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jdhani"/>
                <a:ea typeface="Rajdhani"/>
                <a:cs typeface="Rajdhani"/>
                <a:sym typeface="Rajdhani"/>
              </a:rPr>
              <a:t>Neil Parekh, </a:t>
            </a:r>
            <a:endParaRPr sz="160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jdhani"/>
                <a:ea typeface="Rajdhani"/>
                <a:cs typeface="Rajdhani"/>
                <a:sym typeface="Rajdhani"/>
              </a:rPr>
              <a:t>German Perdomo, </a:t>
            </a:r>
            <a:endParaRPr sz="160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jdhani"/>
                <a:ea typeface="Rajdhani"/>
                <a:cs typeface="Rajdhani"/>
                <a:sym typeface="Rajdhani"/>
              </a:rPr>
              <a:t>Yi Yuan,</a:t>
            </a:r>
            <a:endParaRPr sz="160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jdhani"/>
                <a:ea typeface="Rajdhani"/>
                <a:cs typeface="Rajdhani"/>
                <a:sym typeface="Rajdhani"/>
              </a:rPr>
              <a:t>Oliver Baseley,</a:t>
            </a:r>
            <a:endParaRPr sz="160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jdhani"/>
                <a:ea typeface="Rajdhani"/>
                <a:cs typeface="Rajdhani"/>
                <a:sym typeface="Rajdhani"/>
              </a:rPr>
              <a:t>Jorge Betancourt,</a:t>
            </a:r>
            <a:endParaRPr sz="160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jdhani"/>
                <a:ea typeface="Rajdhani"/>
                <a:cs typeface="Rajdhani"/>
                <a:sym typeface="Rajdhani"/>
              </a:rPr>
              <a:t>Salewa Oyagbola</a:t>
            </a:r>
            <a:endParaRPr sz="16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6350" y="258750"/>
            <a:ext cx="1714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jdhani"/>
                <a:ea typeface="Rajdhani"/>
                <a:cs typeface="Rajdhani"/>
                <a:sym typeface="Rajdhani"/>
              </a:rPr>
              <a:t>3rd Dec 2019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950" y="174749"/>
            <a:ext cx="1845199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331800" y="24138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100" y="2984723"/>
            <a:ext cx="3225901" cy="6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550" y="3673175"/>
            <a:ext cx="2990325" cy="9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jdhani"/>
                <a:ea typeface="Rajdhani"/>
                <a:cs typeface="Rajdhani"/>
                <a:sym typeface="Rajdhani"/>
              </a:rPr>
              <a:t>Tailored vs Uniform SEM Strategy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1700" y="1284100"/>
            <a:ext cx="85206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2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198125"/>
            <a:ext cx="85206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Conclusion</a:t>
            </a:r>
            <a:r>
              <a:rPr lang="en" sz="16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 =</a:t>
            </a: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Tailored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Goal: Right Ad at the Right Time for the Right Person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Each platform is architectured differently and continuingly changing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 Uniform Strategy would deliver a lower ROA, Transaction Conversion % &amp; Click Through %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Tailored vs Uniform Statistical Analysis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8.3x average improvement in ROA by tailoring the Match Type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38.5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x average improvement in ROA by tailoring the Bid Strategy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SEM Keyword </a:t>
            </a: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Strategy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3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3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Best across all channels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25100" y="1472847"/>
            <a:ext cx="43296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Keywords Insights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Branded keywords bring in more revenue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Unbranded keywords bring in larger Transaction Conversion %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 b="0" l="18309" r="19073" t="0"/>
          <a:stretch/>
        </p:blipFill>
        <p:spPr>
          <a:xfrm>
            <a:off x="4893950" y="1100250"/>
            <a:ext cx="3743250" cy="35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5">
            <a:alphaModFix/>
          </a:blip>
          <a:srcRect b="26541" l="21454" r="18297" t="16843"/>
          <a:stretch/>
        </p:blipFill>
        <p:spPr>
          <a:xfrm>
            <a:off x="4416925" y="1274675"/>
            <a:ext cx="4220277" cy="32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SEM Keyword Strategy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4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Best per channel 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 rotWithShape="1">
          <a:blip r:embed="rId4">
            <a:alphaModFix/>
          </a:blip>
          <a:srcRect b="24854" l="0" r="0" t="24864"/>
          <a:stretch/>
        </p:blipFill>
        <p:spPr>
          <a:xfrm>
            <a:off x="2675350" y="1256312"/>
            <a:ext cx="17083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5">
            <a:alphaModFix/>
          </a:blip>
          <a:srcRect b="10045" l="0" r="0" t="15820"/>
          <a:stretch/>
        </p:blipFill>
        <p:spPr>
          <a:xfrm>
            <a:off x="4484400" y="1217475"/>
            <a:ext cx="1535210" cy="65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24"/>
          <p:cNvGraphicFramePr/>
          <p:nvPr/>
        </p:nvGraphicFramePr>
        <p:xfrm>
          <a:off x="345175" y="2436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{772BAE5E-8DB6-4995-A02E-59D8F17A6D99}</a:tableStyleId>
              </a:tblPr>
              <a:tblGrid>
                <a:gridCol w="1202450"/>
                <a:gridCol w="733325"/>
                <a:gridCol w="1070675"/>
                <a:gridCol w="1032125"/>
                <a:gridCol w="652575"/>
                <a:gridCol w="872350"/>
                <a:gridCol w="848975"/>
                <a:gridCol w="817425"/>
                <a:gridCol w="1250550"/>
              </a:tblGrid>
              <a:tr h="404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SEM Market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134 obs</a:t>
                      </a:r>
                      <a:endParaRPr sz="12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89 obs</a:t>
                      </a:r>
                      <a:endParaRPr sz="12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48 obs</a:t>
                      </a:r>
                      <a:endParaRPr sz="12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45 obs</a:t>
                      </a:r>
                      <a:endParaRPr sz="12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9 obs</a:t>
                      </a:r>
                      <a:endParaRPr sz="12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10 obs</a:t>
                      </a:r>
                      <a:endParaRPr sz="12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solidFill>
                          <a:schemeClr val="dk1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33 obs</a:t>
                      </a:r>
                      <a:endParaRPr sz="1200">
                        <a:solidFill>
                          <a:schemeClr val="dk1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SEM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Keyword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Choices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France</a:t>
                      </a:r>
                      <a:endParaRPr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Paris</a:t>
                      </a:r>
                      <a:endParaRPr b="1">
                        <a:solidFill>
                          <a:srgbClr val="FF0000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Flights</a:t>
                      </a:r>
                      <a:endParaRPr b="1">
                        <a:solidFill>
                          <a:srgbClr val="0B539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Paris</a:t>
                      </a:r>
                      <a:endParaRPr>
                        <a:solidFill>
                          <a:srgbClr val="CC4125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France</a:t>
                      </a:r>
                      <a:endParaRPr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Flights</a:t>
                      </a:r>
                      <a:endParaRPr>
                        <a:solidFill>
                          <a:srgbClr val="0B539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Flight</a:t>
                      </a:r>
                      <a:endParaRPr>
                        <a:solidFill>
                          <a:srgbClr val="3D85C6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Ticket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Air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France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Air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Paris</a:t>
                      </a:r>
                      <a:endParaRPr>
                        <a:solidFill>
                          <a:srgbClr val="CC4125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Air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France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Airfrance</a:t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Air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France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Paris</a:t>
                      </a:r>
                      <a:endParaRPr>
                        <a:solidFill>
                          <a:srgbClr val="CC4125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Paris</a:t>
                      </a:r>
                      <a:endParaRPr>
                        <a:solidFill>
                          <a:srgbClr val="CC4125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France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International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4" name="Google Shape;2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4218" y="1232525"/>
            <a:ext cx="825671" cy="4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6431" y="1186921"/>
            <a:ext cx="13015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>
            <a:off x="7718025" y="3687800"/>
            <a:ext cx="1002300" cy="285000"/>
          </a:xfrm>
          <a:prstGeom prst="roundRect">
            <a:avLst>
              <a:gd fmla="val 3316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Summary of Findings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311700" y="1284100"/>
            <a:ext cx="85206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Yahoo yields 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good conversion rate d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espite of not having any bids on the platform 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Largest share of the budget went to Google 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Adwords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Overture carries less conversion rate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MSN US has the highest cost per click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Return on 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Advertising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is lower on Google as costs are  higher (Volume)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ROA on Kayak is 5x more than the best performing channel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5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5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Final Recommendations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1284100"/>
            <a:ext cx="85206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Air France can optimise their expenses and reach out to more customers: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○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I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nvest more in Yahoo and MSN, less competition on those platforms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○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Spend on pay per click or SPONSORED ADs on Google, and focus on demographics and geo targeting on Yahoo and MSN 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○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Allocate a higher amount from the budget to Kayak, which has the best metrics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6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6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Appendix : </a:t>
            </a: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Best Match/Bid Strategy per Channel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7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7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What caused the successes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00" y="1252650"/>
            <a:ext cx="8646402" cy="1656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Appendix : Word Associations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28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8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Keywords Analysis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350" y="1100250"/>
            <a:ext cx="5589250" cy="36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Appendix : Word Clustering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9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Keywords Analysis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660862" y="872638"/>
            <a:ext cx="4089850" cy="4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325100" y="1594650"/>
            <a:ext cx="41544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Word Clustering </a:t>
            </a: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Insights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The most associated words with Air France is Paris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Appendix : Word Network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86" name="Google Shape;2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0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0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Airfrance Flight word association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450" y="1025875"/>
            <a:ext cx="4346142" cy="40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325100" y="1594650"/>
            <a:ext cx="41544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Word Network Insights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The association is strong with destinations such as Italy, Spain, Barcelona.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Paris, France and Cheap are the most associated words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International destinations show a week association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Analysis &amp; </a:t>
            </a: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Recommendations</a:t>
            </a: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 - Context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90600" y="1940350"/>
            <a:ext cx="41928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Air France currently has a global market share of 8%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Search Engines drive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sales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Cost-per-click is increasing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Significant data cleaning was required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170125"/>
            <a:ext cx="4133475" cy="347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Executive Summary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77250"/>
            <a:ext cx="85206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Challenge </a:t>
            </a:r>
            <a:r>
              <a:rPr lang="en" sz="1600" u="sng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600" u="sng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Determining the most effective strategies (uniform or tailored) to boost 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Air France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market share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Determining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the most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effective SEM channels that will yield the highest profit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Insights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Important 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performance</a:t>
            </a: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indicators are ROA, conversion rates and click through rates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Branded keywords V/S Unbranded keywords 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Recommendations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Invest more in Yahoo</a:t>
            </a:r>
            <a:endParaRPr i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Use Kayak as an alternative platform  to gain higher revenues 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Utilize a tailored SEM strategy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SEM KPIs &amp; Data Cleaning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84100"/>
            <a:ext cx="85206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84100"/>
            <a:ext cx="85206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Search Engine Marketing KPIs</a:t>
            </a:r>
            <a:endParaRPr sz="16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ROA ($) = Amount/Spend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Transaction Conversion %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Click Through %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Data Cleaning 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Branded keywords bring in more revenue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Unbranded keywords bring in larger Transaction Conversion %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The last keyword clicked is credited for sale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Time frames are unclear and would have been helpful to gain deeper insights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Most Effective Channel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Insights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89150" y="1100250"/>
            <a:ext cx="83925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Based on the ROA´S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Great Opportunity With Kayak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Yahoo-US and MSN has the highest ROA as compared to other platforms (DoubleClick)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Yahoo reaches 160 million customer through the network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Google Ideal for Volume and cheap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Based on Probability of Booking and Financials</a:t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Conversion rate is higher on MSN and Yahoo 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Cost per acquisition is also lower as compared to Google 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9305" y="3073675"/>
            <a:ext cx="825671" cy="4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518" y="3028071"/>
            <a:ext cx="130159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6">
            <a:alphaModFix/>
          </a:blip>
          <a:srcRect b="24854" l="0" r="0" t="24864"/>
          <a:stretch/>
        </p:blipFill>
        <p:spPr>
          <a:xfrm>
            <a:off x="6764050" y="3812262"/>
            <a:ext cx="170839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000"/>
            <a:ext cx="5615050" cy="31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Most Effective Channel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8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Comparison Between Different SEM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3575" y="1364013"/>
            <a:ext cx="3023044" cy="289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318275" y="269082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2.64%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052875" y="1420375"/>
            <a:ext cx="18141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rPr>
              <a:t>(Bubble Size = Cost per Click)</a:t>
            </a:r>
            <a:endParaRPr sz="800">
              <a:solidFill>
                <a:srgbClr val="000000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2632475" y="189647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10.34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3019425" y="2067925"/>
            <a:ext cx="561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1457325" y="2010775"/>
            <a:ext cx="561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3592475" y="2067925"/>
            <a:ext cx="300" cy="581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 rot="10800000">
            <a:off x="2019225" y="2010775"/>
            <a:ext cx="300" cy="581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745025" y="2678788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1.25%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908625" y="181397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10.65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261675" y="314747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10.65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575825" y="314747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10.34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909075" y="142037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64.5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228600" y="1163875"/>
            <a:ext cx="86172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ROA is 5X MSN &amp; Yahoo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jdhani"/>
              <a:buChar char="●"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Outstanding Click-Through Rate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How?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Kayak services are optimized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and low cost</a:t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1682075"/>
            <a:ext cx="2361680" cy="252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348" y="1682075"/>
            <a:ext cx="2731803" cy="26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Most Effective Channel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9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9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Recommendation</a:t>
            </a: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= Bet on Kayak 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00" y="1100249"/>
            <a:ext cx="2459525" cy="87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194575" y="172970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64.5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5156600" y="341362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10.65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6861575" y="177200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8 %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023625" y="354697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0.8 </a:t>
            </a:r>
            <a:r>
              <a:rPr lang="en" sz="9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%</a:t>
            </a:r>
            <a:endParaRPr sz="1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SEM Strategy per Channel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0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Best Match Type &amp; Bid Strategy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 b="24854" l="0" r="0" t="24864"/>
          <a:stretch/>
        </p:blipFill>
        <p:spPr>
          <a:xfrm>
            <a:off x="2675350" y="1256312"/>
            <a:ext cx="17083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5">
            <a:alphaModFix/>
          </a:blip>
          <a:srcRect b="10045" l="0" r="0" t="15820"/>
          <a:stretch/>
        </p:blipFill>
        <p:spPr>
          <a:xfrm>
            <a:off x="4484400" y="1217475"/>
            <a:ext cx="1535210" cy="65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0"/>
          <p:cNvGraphicFramePr/>
          <p:nvPr/>
        </p:nvGraphicFramePr>
        <p:xfrm>
          <a:off x="365250" y="1985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{772BAE5E-8DB6-4995-A02E-59D8F17A6D99}</a:tableStyleId>
              </a:tblPr>
              <a:tblGrid>
                <a:gridCol w="1202450"/>
                <a:gridCol w="1107650"/>
                <a:gridCol w="890450"/>
                <a:gridCol w="872525"/>
                <a:gridCol w="881475"/>
                <a:gridCol w="881475"/>
                <a:gridCol w="881475"/>
                <a:gridCol w="817400"/>
                <a:gridCol w="945550"/>
              </a:tblGrid>
              <a:tr h="504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SEM Market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SEM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Strategy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Choices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Match Type</a:t>
                      </a:r>
                      <a:endParaRPr sz="16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Broad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Exact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Standard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Standard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Advanced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Bid Position</a:t>
                      </a:r>
                      <a:endParaRPr sz="16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5-10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2-5</a:t>
                      </a:r>
                      <a:endParaRPr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2-5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2-5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2" name="Google Shape;16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4218" y="1232525"/>
            <a:ext cx="825671" cy="4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6431" y="1186921"/>
            <a:ext cx="1301595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0"/>
          <p:cNvCxnSpPr/>
          <p:nvPr/>
        </p:nvCxnSpPr>
        <p:spPr>
          <a:xfrm>
            <a:off x="1944850" y="3455325"/>
            <a:ext cx="69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4383750" y="1186925"/>
            <a:ext cx="0" cy="30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 flipH="1" rot="10800000">
            <a:off x="878650" y="2604500"/>
            <a:ext cx="7967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2665900" y="1186925"/>
            <a:ext cx="0" cy="30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6201275" y="1186925"/>
            <a:ext cx="0" cy="30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7857575" y="1186925"/>
            <a:ext cx="0" cy="30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25100" y="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jdhani SemiBold"/>
                <a:ea typeface="Rajdhani SemiBold"/>
                <a:cs typeface="Rajdhani SemiBold"/>
                <a:sym typeface="Rajdhani SemiBold"/>
              </a:rPr>
              <a:t>SEM Strategy per Channel</a:t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jdhani"/>
                <a:ea typeface="Rajdhani"/>
                <a:cs typeface="Rajdhani"/>
                <a:sym typeface="Rajdhani"/>
              </a:rPr>
              <a:t>‹#›</a:t>
            </a:fld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50" y="174749"/>
            <a:ext cx="1121000" cy="4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1"/>
          <p:cNvCxnSpPr/>
          <p:nvPr/>
        </p:nvCxnSpPr>
        <p:spPr>
          <a:xfrm>
            <a:off x="345200" y="927000"/>
            <a:ext cx="84804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>
            <p:ph type="title"/>
          </p:nvPr>
        </p:nvSpPr>
        <p:spPr>
          <a:xfrm>
            <a:off x="325100" y="5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Best Match Type &amp; Bid Strategy</a:t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04125" y="4650925"/>
            <a:ext cx="2380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jdhani SemiBold"/>
                <a:ea typeface="Rajdhani SemiBold"/>
                <a:cs typeface="Rajdhani SemiBold"/>
                <a:sym typeface="Rajdhani SemiBold"/>
              </a:rPr>
              <a:t>Source:</a:t>
            </a:r>
            <a:r>
              <a:rPr lang="en" sz="1000">
                <a:latin typeface="Rajdhani"/>
                <a:ea typeface="Rajdhani"/>
                <a:cs typeface="Rajdhani"/>
                <a:sym typeface="Rajdhani"/>
              </a:rPr>
              <a:t> Air France Internet Marketing, Kellogg School of Management </a:t>
            </a:r>
            <a:endParaRPr sz="10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4">
            <a:alphaModFix/>
          </a:blip>
          <a:srcRect b="24854" l="0" r="0" t="24864"/>
          <a:stretch/>
        </p:blipFill>
        <p:spPr>
          <a:xfrm>
            <a:off x="2675350" y="1256312"/>
            <a:ext cx="17083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5">
            <a:alphaModFix/>
          </a:blip>
          <a:srcRect b="10045" l="0" r="0" t="15820"/>
          <a:stretch/>
        </p:blipFill>
        <p:spPr>
          <a:xfrm>
            <a:off x="4484400" y="1217475"/>
            <a:ext cx="1535210" cy="65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21"/>
          <p:cNvGraphicFramePr/>
          <p:nvPr/>
        </p:nvGraphicFramePr>
        <p:xfrm>
          <a:off x="365250" y="1985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{772BAE5E-8DB6-4995-A02E-59D8F17A6D99}</a:tableStyleId>
              </a:tblPr>
              <a:tblGrid>
                <a:gridCol w="1202450"/>
                <a:gridCol w="1107650"/>
                <a:gridCol w="890450"/>
                <a:gridCol w="872525"/>
                <a:gridCol w="881475"/>
                <a:gridCol w="881475"/>
                <a:gridCol w="881475"/>
                <a:gridCol w="817400"/>
                <a:gridCol w="945550"/>
              </a:tblGrid>
              <a:tr h="504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SEM Market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SEM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Strategy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Choices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Match Type</a:t>
                      </a:r>
                      <a:endParaRPr sz="16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Broad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Exact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Standard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Standard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Advanced</a:t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Bid Position</a:t>
                      </a:r>
                      <a:endParaRPr sz="16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5-10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2-5</a:t>
                      </a:r>
                      <a:endParaRPr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2-5</a:t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2-5</a:t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3" name="Google Shape;18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4218" y="1232525"/>
            <a:ext cx="825671" cy="4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6431" y="1186921"/>
            <a:ext cx="13015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6365125" y="1134913"/>
            <a:ext cx="2616300" cy="335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365250" y="1985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{772BAE5E-8DB6-4995-A02E-59D8F17A6D99}</a:tableStyleId>
              </a:tblPr>
              <a:tblGrid>
                <a:gridCol w="1202450"/>
                <a:gridCol w="1107650"/>
                <a:gridCol w="890450"/>
                <a:gridCol w="872525"/>
                <a:gridCol w="881475"/>
                <a:gridCol w="881475"/>
                <a:gridCol w="881475"/>
                <a:gridCol w="817400"/>
                <a:gridCol w="945550"/>
              </a:tblGrid>
              <a:tr h="504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SEM Market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Global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US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SEM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Strategy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Choices</a:t>
                      </a:r>
                      <a:endParaRPr sz="18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Match Type</a:t>
                      </a:r>
                      <a:endParaRPr sz="16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Broad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Exact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Standard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Standard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Light"/>
                        <a:ea typeface="Rajdhani Light"/>
                        <a:cs typeface="Rajdhani Light"/>
                        <a:sym typeface="Rajdhani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Light"/>
                        <a:ea typeface="Rajdhani Light"/>
                        <a:cs typeface="Rajdhani Light"/>
                        <a:sym typeface="Rajdhani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jdhani Light"/>
                          <a:ea typeface="Rajdhani Light"/>
                          <a:cs typeface="Rajdhani Light"/>
                          <a:sym typeface="Rajdhani Light"/>
                        </a:rPr>
                        <a:t>Advanced</a:t>
                      </a:r>
                      <a:endParaRPr>
                        <a:latin typeface="Rajdhani Light"/>
                        <a:ea typeface="Rajdhani Light"/>
                        <a:cs typeface="Rajdhani Light"/>
                        <a:sym typeface="Rajdhani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jdhani SemiBold"/>
                          <a:ea typeface="Rajdhani SemiBold"/>
                          <a:cs typeface="Rajdhani SemiBold"/>
                          <a:sym typeface="Rajdhani SemiBold"/>
                        </a:rPr>
                        <a:t>Bid Position</a:t>
                      </a:r>
                      <a:endParaRPr sz="1600">
                        <a:latin typeface="Rajdhani SemiBold"/>
                        <a:ea typeface="Rajdhani SemiBold"/>
                        <a:cs typeface="Rajdhani SemiBold"/>
                        <a:sym typeface="Rajdhani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5-10</a:t>
                      </a:r>
                      <a:endParaRPr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2-5</a:t>
                      </a:r>
                      <a:endParaRPr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jdhani Light"/>
                          <a:ea typeface="Rajdhani Light"/>
                          <a:cs typeface="Rajdhani Light"/>
                          <a:sym typeface="Rajdhani Light"/>
                        </a:rPr>
                        <a:t>2-5</a:t>
                      </a:r>
                      <a:endParaRPr>
                        <a:latin typeface="Rajdhani Light"/>
                        <a:ea typeface="Rajdhani Light"/>
                        <a:cs typeface="Rajdhani Light"/>
                        <a:sym typeface="Rajdhani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jdhani Light"/>
                          <a:ea typeface="Rajdhani Light"/>
                          <a:cs typeface="Rajdhani Light"/>
                          <a:sym typeface="Rajdhani Light"/>
                        </a:rPr>
                        <a:t>2-5</a:t>
                      </a:r>
                      <a:endParaRPr>
                        <a:latin typeface="Rajdhani Light"/>
                        <a:ea typeface="Rajdhani Light"/>
                        <a:cs typeface="Rajdhani Light"/>
                        <a:sym typeface="Rajdhani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Light"/>
                        <a:ea typeface="Rajdhani Light"/>
                        <a:cs typeface="Rajdhani Light"/>
                        <a:sym typeface="Rajdhani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