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680"/>
  </p:normalViewPr>
  <p:slideViewPr>
    <p:cSldViewPr snapToGrid="0" snapToObjects="1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B24F5C-29D0-4B11-A1FB-D2CFF7C7A80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A13FA8-69F1-4D13-8DF4-F7EC377C0F07}">
      <dgm:prSet/>
      <dgm:spPr/>
      <dgm:t>
        <a:bodyPr/>
        <a:lstStyle/>
        <a:p>
          <a:r>
            <a:rPr lang="en-US"/>
            <a:t>An FTP server is an important component in FTP architecture and helps in exchanging files over the internet</a:t>
          </a:r>
        </a:p>
      </dgm:t>
    </dgm:pt>
    <dgm:pt modelId="{2B02BF7D-4D63-4A0E-B17D-B1464DA38CB8}" type="parTrans" cxnId="{7C177BC4-1802-47F8-80A5-8394595E3D9A}">
      <dgm:prSet/>
      <dgm:spPr/>
      <dgm:t>
        <a:bodyPr/>
        <a:lstStyle/>
        <a:p>
          <a:endParaRPr lang="en-US"/>
        </a:p>
      </dgm:t>
    </dgm:pt>
    <dgm:pt modelId="{8ACA454F-80D4-4378-A318-99B371995AEE}" type="sibTrans" cxnId="{7C177BC4-1802-47F8-80A5-8394595E3D9A}">
      <dgm:prSet/>
      <dgm:spPr/>
      <dgm:t>
        <a:bodyPr/>
        <a:lstStyle/>
        <a:p>
          <a:endParaRPr lang="en-US"/>
        </a:p>
      </dgm:t>
    </dgm:pt>
    <dgm:pt modelId="{731D1C47-E1D9-4DB8-9C70-B650675F6276}">
      <dgm:prSet/>
      <dgm:spPr/>
      <dgm:t>
        <a:bodyPr/>
        <a:lstStyle/>
        <a:p>
          <a:r>
            <a:rPr lang="en-US"/>
            <a:t>The FTPlib is used to connect from FTP server created on AWS EC2 instance</a:t>
          </a:r>
        </a:p>
      </dgm:t>
    </dgm:pt>
    <dgm:pt modelId="{F5F79B88-52A7-4716-9395-A20E95730BF7}" type="parTrans" cxnId="{54982D1D-D553-45A5-8EA0-B7617AD3AD58}">
      <dgm:prSet/>
      <dgm:spPr/>
      <dgm:t>
        <a:bodyPr/>
        <a:lstStyle/>
        <a:p>
          <a:endParaRPr lang="en-US"/>
        </a:p>
      </dgm:t>
    </dgm:pt>
    <dgm:pt modelId="{5979FECC-59F8-4421-A9D4-E806F1FC1248}" type="sibTrans" cxnId="{54982D1D-D553-45A5-8EA0-B7617AD3AD58}">
      <dgm:prSet/>
      <dgm:spPr/>
      <dgm:t>
        <a:bodyPr/>
        <a:lstStyle/>
        <a:p>
          <a:endParaRPr lang="en-US"/>
        </a:p>
      </dgm:t>
    </dgm:pt>
    <dgm:pt modelId="{9D92ECFB-D44E-4AAD-A95B-B5A89208DE28}">
      <dgm:prSet/>
      <dgm:spPr/>
      <dgm:t>
        <a:bodyPr/>
        <a:lstStyle/>
        <a:p>
          <a:r>
            <a:rPr lang="en-US"/>
            <a:t>It is useful as the script can be automated using cron jobs and be deployed on any cloud platforms including AWS, Azure, GCP, etc.</a:t>
          </a:r>
        </a:p>
      </dgm:t>
    </dgm:pt>
    <dgm:pt modelId="{15CF1F51-2A79-46FD-B37C-EFC04DC14B12}" type="parTrans" cxnId="{0AAEEC57-EE8E-46C3-829C-9CC761B7FE74}">
      <dgm:prSet/>
      <dgm:spPr/>
      <dgm:t>
        <a:bodyPr/>
        <a:lstStyle/>
        <a:p>
          <a:endParaRPr lang="en-US"/>
        </a:p>
      </dgm:t>
    </dgm:pt>
    <dgm:pt modelId="{56911F85-0AA0-4A69-987B-7908DF278A1C}" type="sibTrans" cxnId="{0AAEEC57-EE8E-46C3-829C-9CC761B7FE74}">
      <dgm:prSet/>
      <dgm:spPr/>
      <dgm:t>
        <a:bodyPr/>
        <a:lstStyle/>
        <a:p>
          <a:endParaRPr lang="en-US"/>
        </a:p>
      </dgm:t>
    </dgm:pt>
    <dgm:pt modelId="{E6A742F8-B549-47BD-A646-0FE4FD3309B7}">
      <dgm:prSet/>
      <dgm:spPr/>
      <dgm:t>
        <a:bodyPr/>
        <a:lstStyle/>
        <a:p>
          <a:r>
            <a:rPr lang="en-US"/>
            <a:t>It will check for duplicate files and will only update new files in the Destination FTP server</a:t>
          </a:r>
        </a:p>
      </dgm:t>
    </dgm:pt>
    <dgm:pt modelId="{6C10D62B-DCC6-4E02-9057-05B268F9FA27}" type="parTrans" cxnId="{702B7C50-D3CB-46F0-85CE-98C45691DCF0}">
      <dgm:prSet/>
      <dgm:spPr/>
      <dgm:t>
        <a:bodyPr/>
        <a:lstStyle/>
        <a:p>
          <a:endParaRPr lang="en-US"/>
        </a:p>
      </dgm:t>
    </dgm:pt>
    <dgm:pt modelId="{4431BBC1-D4F6-4C2E-A1C2-3D59B610AD76}" type="sibTrans" cxnId="{702B7C50-D3CB-46F0-85CE-98C45691DCF0}">
      <dgm:prSet/>
      <dgm:spPr/>
      <dgm:t>
        <a:bodyPr/>
        <a:lstStyle/>
        <a:p>
          <a:endParaRPr lang="en-US"/>
        </a:p>
      </dgm:t>
    </dgm:pt>
    <dgm:pt modelId="{12656EEE-6268-44FC-AD40-FC71FD7FB36F}">
      <dgm:prSet/>
      <dgm:spPr/>
      <dgm:t>
        <a:bodyPr/>
        <a:lstStyle/>
        <a:p>
          <a:r>
            <a:rPr lang="en-US"/>
            <a:t>Using FTPlib we can also list the files present in the FTP server</a:t>
          </a:r>
        </a:p>
      </dgm:t>
    </dgm:pt>
    <dgm:pt modelId="{86CC7200-55EF-4809-B039-8B73C365CCF0}" type="parTrans" cxnId="{FFDCA5AB-C269-4C7B-B631-AC73EBA4ACA8}">
      <dgm:prSet/>
      <dgm:spPr/>
      <dgm:t>
        <a:bodyPr/>
        <a:lstStyle/>
        <a:p>
          <a:endParaRPr lang="en-US"/>
        </a:p>
      </dgm:t>
    </dgm:pt>
    <dgm:pt modelId="{B1860C31-8D1A-45A3-B842-9840808A4847}" type="sibTrans" cxnId="{FFDCA5AB-C269-4C7B-B631-AC73EBA4ACA8}">
      <dgm:prSet/>
      <dgm:spPr/>
      <dgm:t>
        <a:bodyPr/>
        <a:lstStyle/>
        <a:p>
          <a:endParaRPr lang="en-US"/>
        </a:p>
      </dgm:t>
    </dgm:pt>
    <dgm:pt modelId="{8633EC89-2319-1442-BBA3-CEAF4A9F8F62}" type="pres">
      <dgm:prSet presAssocID="{D5B24F5C-29D0-4B11-A1FB-D2CFF7C7A80B}" presName="linear" presStyleCnt="0">
        <dgm:presLayoutVars>
          <dgm:animLvl val="lvl"/>
          <dgm:resizeHandles val="exact"/>
        </dgm:presLayoutVars>
      </dgm:prSet>
      <dgm:spPr/>
    </dgm:pt>
    <dgm:pt modelId="{36ECEF5A-A906-044B-AF98-5BD5CB44CAD5}" type="pres">
      <dgm:prSet presAssocID="{80A13FA8-69F1-4D13-8DF4-F7EC377C0F0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8CC05E5-E2A6-334B-9871-2103DD3B9AFB}" type="pres">
      <dgm:prSet presAssocID="{8ACA454F-80D4-4378-A318-99B371995AEE}" presName="spacer" presStyleCnt="0"/>
      <dgm:spPr/>
    </dgm:pt>
    <dgm:pt modelId="{05B5A3EC-8705-A446-9731-4B2DA067C5BD}" type="pres">
      <dgm:prSet presAssocID="{731D1C47-E1D9-4DB8-9C70-B650675F627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DA738A3-3C12-0342-BF66-B8BE8F95ED78}" type="pres">
      <dgm:prSet presAssocID="{5979FECC-59F8-4421-A9D4-E806F1FC1248}" presName="spacer" presStyleCnt="0"/>
      <dgm:spPr/>
    </dgm:pt>
    <dgm:pt modelId="{4903D872-E199-8446-8B2A-679DA5D62660}" type="pres">
      <dgm:prSet presAssocID="{9D92ECFB-D44E-4AAD-A95B-B5A89208DE2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1B4F769-6546-7D40-90C5-960A99B397AC}" type="pres">
      <dgm:prSet presAssocID="{56911F85-0AA0-4A69-987B-7908DF278A1C}" presName="spacer" presStyleCnt="0"/>
      <dgm:spPr/>
    </dgm:pt>
    <dgm:pt modelId="{83AA1EEB-0ADE-6840-9D33-47D4DC38389B}" type="pres">
      <dgm:prSet presAssocID="{E6A742F8-B549-47BD-A646-0FE4FD3309B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5D44550-4102-E540-8284-A8EA45601AAE}" type="pres">
      <dgm:prSet presAssocID="{4431BBC1-D4F6-4C2E-A1C2-3D59B610AD76}" presName="spacer" presStyleCnt="0"/>
      <dgm:spPr/>
    </dgm:pt>
    <dgm:pt modelId="{F25B21DB-2C3B-4B4A-A240-ABED78438A2D}" type="pres">
      <dgm:prSet presAssocID="{12656EEE-6268-44FC-AD40-FC71FD7FB36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91E2A01-2E25-6540-B44D-C6C6662D6A76}" type="presOf" srcId="{731D1C47-E1D9-4DB8-9C70-B650675F6276}" destId="{05B5A3EC-8705-A446-9731-4B2DA067C5BD}" srcOrd="0" destOrd="0" presId="urn:microsoft.com/office/officeart/2005/8/layout/vList2"/>
    <dgm:cxn modelId="{54982D1D-D553-45A5-8EA0-B7617AD3AD58}" srcId="{D5B24F5C-29D0-4B11-A1FB-D2CFF7C7A80B}" destId="{731D1C47-E1D9-4DB8-9C70-B650675F6276}" srcOrd="1" destOrd="0" parTransId="{F5F79B88-52A7-4716-9395-A20E95730BF7}" sibTransId="{5979FECC-59F8-4421-A9D4-E806F1FC1248}"/>
    <dgm:cxn modelId="{D0F92548-A026-AF49-A6B3-6EE898322357}" type="presOf" srcId="{80A13FA8-69F1-4D13-8DF4-F7EC377C0F07}" destId="{36ECEF5A-A906-044B-AF98-5BD5CB44CAD5}" srcOrd="0" destOrd="0" presId="urn:microsoft.com/office/officeart/2005/8/layout/vList2"/>
    <dgm:cxn modelId="{A348324D-EDC4-254E-AC2E-1719073A54E8}" type="presOf" srcId="{E6A742F8-B549-47BD-A646-0FE4FD3309B7}" destId="{83AA1EEB-0ADE-6840-9D33-47D4DC38389B}" srcOrd="0" destOrd="0" presId="urn:microsoft.com/office/officeart/2005/8/layout/vList2"/>
    <dgm:cxn modelId="{702B7C50-D3CB-46F0-85CE-98C45691DCF0}" srcId="{D5B24F5C-29D0-4B11-A1FB-D2CFF7C7A80B}" destId="{E6A742F8-B549-47BD-A646-0FE4FD3309B7}" srcOrd="3" destOrd="0" parTransId="{6C10D62B-DCC6-4E02-9057-05B268F9FA27}" sibTransId="{4431BBC1-D4F6-4C2E-A1C2-3D59B610AD76}"/>
    <dgm:cxn modelId="{0AAEEC57-EE8E-46C3-829C-9CC761B7FE74}" srcId="{D5B24F5C-29D0-4B11-A1FB-D2CFF7C7A80B}" destId="{9D92ECFB-D44E-4AAD-A95B-B5A89208DE28}" srcOrd="2" destOrd="0" parTransId="{15CF1F51-2A79-46FD-B37C-EFC04DC14B12}" sibTransId="{56911F85-0AA0-4A69-987B-7908DF278A1C}"/>
    <dgm:cxn modelId="{B904EC64-4571-C24F-9BEF-8C5BF1F5B877}" type="presOf" srcId="{9D92ECFB-D44E-4AAD-A95B-B5A89208DE28}" destId="{4903D872-E199-8446-8B2A-679DA5D62660}" srcOrd="0" destOrd="0" presId="urn:microsoft.com/office/officeart/2005/8/layout/vList2"/>
    <dgm:cxn modelId="{AF61889F-0518-5E4A-9D1A-DF79EE6D571A}" type="presOf" srcId="{12656EEE-6268-44FC-AD40-FC71FD7FB36F}" destId="{F25B21DB-2C3B-4B4A-A240-ABED78438A2D}" srcOrd="0" destOrd="0" presId="urn:microsoft.com/office/officeart/2005/8/layout/vList2"/>
    <dgm:cxn modelId="{FFDCA5AB-C269-4C7B-B631-AC73EBA4ACA8}" srcId="{D5B24F5C-29D0-4B11-A1FB-D2CFF7C7A80B}" destId="{12656EEE-6268-44FC-AD40-FC71FD7FB36F}" srcOrd="4" destOrd="0" parTransId="{86CC7200-55EF-4809-B039-8B73C365CCF0}" sibTransId="{B1860C31-8D1A-45A3-B842-9840808A4847}"/>
    <dgm:cxn modelId="{7C177BC4-1802-47F8-80A5-8394595E3D9A}" srcId="{D5B24F5C-29D0-4B11-A1FB-D2CFF7C7A80B}" destId="{80A13FA8-69F1-4D13-8DF4-F7EC377C0F07}" srcOrd="0" destOrd="0" parTransId="{2B02BF7D-4D63-4A0E-B17D-B1464DA38CB8}" sibTransId="{8ACA454F-80D4-4378-A318-99B371995AEE}"/>
    <dgm:cxn modelId="{EC30B6E2-136E-D743-9315-5D3CBED6A3A3}" type="presOf" srcId="{D5B24F5C-29D0-4B11-A1FB-D2CFF7C7A80B}" destId="{8633EC89-2319-1442-BBA3-CEAF4A9F8F62}" srcOrd="0" destOrd="0" presId="urn:microsoft.com/office/officeart/2005/8/layout/vList2"/>
    <dgm:cxn modelId="{1DFC69DF-D43C-AC48-BDAD-609A91D17B09}" type="presParOf" srcId="{8633EC89-2319-1442-BBA3-CEAF4A9F8F62}" destId="{36ECEF5A-A906-044B-AF98-5BD5CB44CAD5}" srcOrd="0" destOrd="0" presId="urn:microsoft.com/office/officeart/2005/8/layout/vList2"/>
    <dgm:cxn modelId="{EFDED3CC-262E-EA44-95E6-08064059BD6E}" type="presParOf" srcId="{8633EC89-2319-1442-BBA3-CEAF4A9F8F62}" destId="{38CC05E5-E2A6-334B-9871-2103DD3B9AFB}" srcOrd="1" destOrd="0" presId="urn:microsoft.com/office/officeart/2005/8/layout/vList2"/>
    <dgm:cxn modelId="{8D9E3923-7651-CD41-A2BA-E2C7E19B52F1}" type="presParOf" srcId="{8633EC89-2319-1442-BBA3-CEAF4A9F8F62}" destId="{05B5A3EC-8705-A446-9731-4B2DA067C5BD}" srcOrd="2" destOrd="0" presId="urn:microsoft.com/office/officeart/2005/8/layout/vList2"/>
    <dgm:cxn modelId="{E08A63E9-C2A4-A340-AE9A-9EADDE9971E8}" type="presParOf" srcId="{8633EC89-2319-1442-BBA3-CEAF4A9F8F62}" destId="{EDA738A3-3C12-0342-BF66-B8BE8F95ED78}" srcOrd="3" destOrd="0" presId="urn:microsoft.com/office/officeart/2005/8/layout/vList2"/>
    <dgm:cxn modelId="{619EC92B-E1F6-444F-A542-9F334B391377}" type="presParOf" srcId="{8633EC89-2319-1442-BBA3-CEAF4A9F8F62}" destId="{4903D872-E199-8446-8B2A-679DA5D62660}" srcOrd="4" destOrd="0" presId="urn:microsoft.com/office/officeart/2005/8/layout/vList2"/>
    <dgm:cxn modelId="{BF6F85BC-1A17-F44A-9263-381A9669E69D}" type="presParOf" srcId="{8633EC89-2319-1442-BBA3-CEAF4A9F8F62}" destId="{21B4F769-6546-7D40-90C5-960A99B397AC}" srcOrd="5" destOrd="0" presId="urn:microsoft.com/office/officeart/2005/8/layout/vList2"/>
    <dgm:cxn modelId="{8FB390E1-293F-774B-B2F4-90DEF7F056E4}" type="presParOf" srcId="{8633EC89-2319-1442-BBA3-CEAF4A9F8F62}" destId="{83AA1EEB-0ADE-6840-9D33-47D4DC38389B}" srcOrd="6" destOrd="0" presId="urn:microsoft.com/office/officeart/2005/8/layout/vList2"/>
    <dgm:cxn modelId="{49D36C22-C8CC-B347-AB95-9CF375E8DA6E}" type="presParOf" srcId="{8633EC89-2319-1442-BBA3-CEAF4A9F8F62}" destId="{A5D44550-4102-E540-8284-A8EA45601AAE}" srcOrd="7" destOrd="0" presId="urn:microsoft.com/office/officeart/2005/8/layout/vList2"/>
    <dgm:cxn modelId="{9068844B-BB9C-2E4D-BA9D-13EB1AA8BE0B}" type="presParOf" srcId="{8633EC89-2319-1442-BBA3-CEAF4A9F8F62}" destId="{F25B21DB-2C3B-4B4A-A240-ABED78438A2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E83A6F-A02F-40BC-ADE1-44765022FB87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5DB6DFA-5C74-4F05-AE1A-321276B38C0A}">
      <dgm:prSet/>
      <dgm:spPr/>
      <dgm:t>
        <a:bodyPr/>
        <a:lstStyle/>
        <a:p>
          <a:r>
            <a:rPr lang="en-US"/>
            <a:t>General purpose instances provide a balance of compute, memory and networking resources</a:t>
          </a:r>
        </a:p>
      </dgm:t>
    </dgm:pt>
    <dgm:pt modelId="{BEBBFA72-EB01-4C15-B52D-7BF869DEE76F}" type="parTrans" cxnId="{1C655EF4-0122-43D6-B748-D2042CE4AAEE}">
      <dgm:prSet/>
      <dgm:spPr/>
      <dgm:t>
        <a:bodyPr/>
        <a:lstStyle/>
        <a:p>
          <a:endParaRPr lang="en-US"/>
        </a:p>
      </dgm:t>
    </dgm:pt>
    <dgm:pt modelId="{0824944E-1022-4166-B879-A8154648C58B}" type="sibTrans" cxnId="{1C655EF4-0122-43D6-B748-D2042CE4AAEE}">
      <dgm:prSet/>
      <dgm:spPr/>
      <dgm:t>
        <a:bodyPr/>
        <a:lstStyle/>
        <a:p>
          <a:endParaRPr lang="en-US"/>
        </a:p>
      </dgm:t>
    </dgm:pt>
    <dgm:pt modelId="{08D47421-724E-4E28-A6EC-F1E8A7C20706}">
      <dgm:prSet/>
      <dgm:spPr/>
      <dgm:t>
        <a:bodyPr/>
        <a:lstStyle/>
        <a:p>
          <a:r>
            <a:rPr lang="en-US"/>
            <a:t>It can be used to setup and FTP server and running and automating the script using CRON jobs for Incremental load and Weekly load</a:t>
          </a:r>
        </a:p>
      </dgm:t>
    </dgm:pt>
    <dgm:pt modelId="{005051AB-4E22-419A-BA68-7968D9454F3B}" type="parTrans" cxnId="{8FB55806-CC6D-45F1-9DF8-A11B016BB3AF}">
      <dgm:prSet/>
      <dgm:spPr/>
      <dgm:t>
        <a:bodyPr/>
        <a:lstStyle/>
        <a:p>
          <a:endParaRPr lang="en-US"/>
        </a:p>
      </dgm:t>
    </dgm:pt>
    <dgm:pt modelId="{306025BE-B0C9-4E9D-B7C5-2FC592C14F52}" type="sibTrans" cxnId="{8FB55806-CC6D-45F1-9DF8-A11B016BB3AF}">
      <dgm:prSet/>
      <dgm:spPr/>
      <dgm:t>
        <a:bodyPr/>
        <a:lstStyle/>
        <a:p>
          <a:endParaRPr lang="en-US"/>
        </a:p>
      </dgm:t>
    </dgm:pt>
    <dgm:pt modelId="{957E758D-1DFE-4780-902F-FE0D1E3DD4BB}">
      <dgm:prSet/>
      <dgm:spPr/>
      <dgm:t>
        <a:bodyPr/>
        <a:lstStyle/>
        <a:p>
          <a:r>
            <a:rPr lang="en-US"/>
            <a:t>I have used FTPlib in Python to connect with the FTP server in the AWS EC2</a:t>
          </a:r>
        </a:p>
      </dgm:t>
    </dgm:pt>
    <dgm:pt modelId="{0A6F9717-F725-4E0B-842D-590FA83755A5}" type="parTrans" cxnId="{674B98DE-A6A8-4A96-860E-62FB44252ACA}">
      <dgm:prSet/>
      <dgm:spPr/>
      <dgm:t>
        <a:bodyPr/>
        <a:lstStyle/>
        <a:p>
          <a:endParaRPr lang="en-US"/>
        </a:p>
      </dgm:t>
    </dgm:pt>
    <dgm:pt modelId="{B6E1346E-4FDB-4CD3-A947-12C940501C75}" type="sibTrans" cxnId="{674B98DE-A6A8-4A96-860E-62FB44252ACA}">
      <dgm:prSet/>
      <dgm:spPr/>
      <dgm:t>
        <a:bodyPr/>
        <a:lstStyle/>
        <a:p>
          <a:endParaRPr lang="en-US"/>
        </a:p>
      </dgm:t>
    </dgm:pt>
    <dgm:pt modelId="{BC4BFEC3-9B09-4C46-BC75-DC43A7976797}">
      <dgm:prSet/>
      <dgm:spPr/>
      <dgm:t>
        <a:bodyPr/>
        <a:lstStyle/>
        <a:p>
          <a:r>
            <a:rPr lang="en-US"/>
            <a:t>FTP server can be created on any cloud platform and can be used to upload and download files to the server</a:t>
          </a:r>
        </a:p>
      </dgm:t>
    </dgm:pt>
    <dgm:pt modelId="{66DF2164-6472-4BBD-AB56-2BAABD2D8013}" type="parTrans" cxnId="{18AA351C-8FCA-4B32-BCF6-85AD1066319A}">
      <dgm:prSet/>
      <dgm:spPr/>
      <dgm:t>
        <a:bodyPr/>
        <a:lstStyle/>
        <a:p>
          <a:endParaRPr lang="en-US"/>
        </a:p>
      </dgm:t>
    </dgm:pt>
    <dgm:pt modelId="{E0739208-F2D3-48A3-B5FB-23831A5310AC}" type="sibTrans" cxnId="{18AA351C-8FCA-4B32-BCF6-85AD1066319A}">
      <dgm:prSet/>
      <dgm:spPr/>
      <dgm:t>
        <a:bodyPr/>
        <a:lstStyle/>
        <a:p>
          <a:endParaRPr lang="en-US"/>
        </a:p>
      </dgm:t>
    </dgm:pt>
    <dgm:pt modelId="{7AC8DE7E-51E1-D247-BD0A-D761F827DCE6}" type="pres">
      <dgm:prSet presAssocID="{6EE83A6F-A02F-40BC-ADE1-44765022FB87}" presName="matrix" presStyleCnt="0">
        <dgm:presLayoutVars>
          <dgm:chMax val="1"/>
          <dgm:dir/>
          <dgm:resizeHandles val="exact"/>
        </dgm:presLayoutVars>
      </dgm:prSet>
      <dgm:spPr/>
    </dgm:pt>
    <dgm:pt modelId="{11F6D2AE-1C80-B747-A9E0-035D8059C1F2}" type="pres">
      <dgm:prSet presAssocID="{6EE83A6F-A02F-40BC-ADE1-44765022FB87}" presName="diamond" presStyleLbl="bgShp" presStyleIdx="0" presStyleCnt="1"/>
      <dgm:spPr/>
    </dgm:pt>
    <dgm:pt modelId="{86AD2C95-7A7F-6A41-83F1-E45D330DBD72}" type="pres">
      <dgm:prSet presAssocID="{6EE83A6F-A02F-40BC-ADE1-44765022FB8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E3D90AD-27C2-B94F-8E27-5450C0EF4D75}" type="pres">
      <dgm:prSet presAssocID="{6EE83A6F-A02F-40BC-ADE1-44765022FB8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152818-FFB2-C340-ADD8-E045B79AECB4}" type="pres">
      <dgm:prSet presAssocID="{6EE83A6F-A02F-40BC-ADE1-44765022FB8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336EE36-24F3-2E4A-B3F7-5121D2BCD06D}" type="pres">
      <dgm:prSet presAssocID="{6EE83A6F-A02F-40BC-ADE1-44765022FB8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FB55806-CC6D-45F1-9DF8-A11B016BB3AF}" srcId="{6EE83A6F-A02F-40BC-ADE1-44765022FB87}" destId="{08D47421-724E-4E28-A6EC-F1E8A7C20706}" srcOrd="1" destOrd="0" parTransId="{005051AB-4E22-419A-BA68-7968D9454F3B}" sibTransId="{306025BE-B0C9-4E9D-B7C5-2FC592C14F52}"/>
    <dgm:cxn modelId="{EEE4E519-59E9-1C41-ADC1-A7B35D12719E}" type="presOf" srcId="{08D47421-724E-4E28-A6EC-F1E8A7C20706}" destId="{EE3D90AD-27C2-B94F-8E27-5450C0EF4D75}" srcOrd="0" destOrd="0" presId="urn:microsoft.com/office/officeart/2005/8/layout/matrix3"/>
    <dgm:cxn modelId="{18AA351C-8FCA-4B32-BCF6-85AD1066319A}" srcId="{6EE83A6F-A02F-40BC-ADE1-44765022FB87}" destId="{BC4BFEC3-9B09-4C46-BC75-DC43A7976797}" srcOrd="3" destOrd="0" parTransId="{66DF2164-6472-4BBD-AB56-2BAABD2D8013}" sibTransId="{E0739208-F2D3-48A3-B5FB-23831A5310AC}"/>
    <dgm:cxn modelId="{35FA6C45-B517-9B45-8B3C-B62F9310AF5F}" type="presOf" srcId="{6EE83A6F-A02F-40BC-ADE1-44765022FB87}" destId="{7AC8DE7E-51E1-D247-BD0A-D761F827DCE6}" srcOrd="0" destOrd="0" presId="urn:microsoft.com/office/officeart/2005/8/layout/matrix3"/>
    <dgm:cxn modelId="{B9A7DF9A-A39B-2645-A1D4-195042878861}" type="presOf" srcId="{BC4BFEC3-9B09-4C46-BC75-DC43A7976797}" destId="{C336EE36-24F3-2E4A-B3F7-5121D2BCD06D}" srcOrd="0" destOrd="0" presId="urn:microsoft.com/office/officeart/2005/8/layout/matrix3"/>
    <dgm:cxn modelId="{1D0ABBA2-D4CE-644E-81A8-147928F75B27}" type="presOf" srcId="{957E758D-1DFE-4780-902F-FE0D1E3DD4BB}" destId="{A1152818-FFB2-C340-ADD8-E045B79AECB4}" srcOrd="0" destOrd="0" presId="urn:microsoft.com/office/officeart/2005/8/layout/matrix3"/>
    <dgm:cxn modelId="{161A85AD-18AA-8645-896C-005024F467C6}" type="presOf" srcId="{85DB6DFA-5C74-4F05-AE1A-321276B38C0A}" destId="{86AD2C95-7A7F-6A41-83F1-E45D330DBD72}" srcOrd="0" destOrd="0" presId="urn:microsoft.com/office/officeart/2005/8/layout/matrix3"/>
    <dgm:cxn modelId="{674B98DE-A6A8-4A96-860E-62FB44252ACA}" srcId="{6EE83A6F-A02F-40BC-ADE1-44765022FB87}" destId="{957E758D-1DFE-4780-902F-FE0D1E3DD4BB}" srcOrd="2" destOrd="0" parTransId="{0A6F9717-F725-4E0B-842D-590FA83755A5}" sibTransId="{B6E1346E-4FDB-4CD3-A947-12C940501C75}"/>
    <dgm:cxn modelId="{1C655EF4-0122-43D6-B748-D2042CE4AAEE}" srcId="{6EE83A6F-A02F-40BC-ADE1-44765022FB87}" destId="{85DB6DFA-5C74-4F05-AE1A-321276B38C0A}" srcOrd="0" destOrd="0" parTransId="{BEBBFA72-EB01-4C15-B52D-7BF869DEE76F}" sibTransId="{0824944E-1022-4166-B879-A8154648C58B}"/>
    <dgm:cxn modelId="{BEA507FB-473D-1B48-B2F9-7C0158E50486}" type="presParOf" srcId="{7AC8DE7E-51E1-D247-BD0A-D761F827DCE6}" destId="{11F6D2AE-1C80-B747-A9E0-035D8059C1F2}" srcOrd="0" destOrd="0" presId="urn:microsoft.com/office/officeart/2005/8/layout/matrix3"/>
    <dgm:cxn modelId="{2E22F04C-8C65-054B-B58D-4F4BAACBBA29}" type="presParOf" srcId="{7AC8DE7E-51E1-D247-BD0A-D761F827DCE6}" destId="{86AD2C95-7A7F-6A41-83F1-E45D330DBD72}" srcOrd="1" destOrd="0" presId="urn:microsoft.com/office/officeart/2005/8/layout/matrix3"/>
    <dgm:cxn modelId="{8A0917FF-3456-9B4F-B3EF-7D4905CE85C1}" type="presParOf" srcId="{7AC8DE7E-51E1-D247-BD0A-D761F827DCE6}" destId="{EE3D90AD-27C2-B94F-8E27-5450C0EF4D75}" srcOrd="2" destOrd="0" presId="urn:microsoft.com/office/officeart/2005/8/layout/matrix3"/>
    <dgm:cxn modelId="{205515F0-A6E7-3D44-B376-FEA44D4A7E74}" type="presParOf" srcId="{7AC8DE7E-51E1-D247-BD0A-D761F827DCE6}" destId="{A1152818-FFB2-C340-ADD8-E045B79AECB4}" srcOrd="3" destOrd="0" presId="urn:microsoft.com/office/officeart/2005/8/layout/matrix3"/>
    <dgm:cxn modelId="{6D12E7DB-4142-2749-8AD1-F4EBC5D164C7}" type="presParOf" srcId="{7AC8DE7E-51E1-D247-BD0A-D761F827DCE6}" destId="{C336EE36-24F3-2E4A-B3F7-5121D2BCD06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CEF5A-A906-044B-AF98-5BD5CB44CAD5}">
      <dsp:nvSpPr>
        <dsp:cNvPr id="0" name=""/>
        <dsp:cNvSpPr/>
      </dsp:nvSpPr>
      <dsp:spPr>
        <a:xfrm>
          <a:off x="0" y="750945"/>
          <a:ext cx="6628804" cy="6563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FTP server is an important component in FTP architecture and helps in exchanging files over the internet</a:t>
          </a:r>
        </a:p>
      </dsp:txBody>
      <dsp:txXfrm>
        <a:off x="32041" y="782986"/>
        <a:ext cx="6564722" cy="592288"/>
      </dsp:txXfrm>
    </dsp:sp>
    <dsp:sp modelId="{05B5A3EC-8705-A446-9731-4B2DA067C5BD}">
      <dsp:nvSpPr>
        <dsp:cNvPr id="0" name=""/>
        <dsp:cNvSpPr/>
      </dsp:nvSpPr>
      <dsp:spPr>
        <a:xfrm>
          <a:off x="0" y="1456275"/>
          <a:ext cx="6628804" cy="656370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FTPlib is used to connect from FTP server created on AWS EC2 instance</a:t>
          </a:r>
        </a:p>
      </dsp:txBody>
      <dsp:txXfrm>
        <a:off x="32041" y="1488316"/>
        <a:ext cx="6564722" cy="592288"/>
      </dsp:txXfrm>
    </dsp:sp>
    <dsp:sp modelId="{4903D872-E199-8446-8B2A-679DA5D62660}">
      <dsp:nvSpPr>
        <dsp:cNvPr id="0" name=""/>
        <dsp:cNvSpPr/>
      </dsp:nvSpPr>
      <dsp:spPr>
        <a:xfrm>
          <a:off x="0" y="2161605"/>
          <a:ext cx="6628804" cy="65637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is useful as the script can be automated using cron jobs and be deployed on any cloud platforms including AWS, Azure, GCP, etc.</a:t>
          </a:r>
        </a:p>
      </dsp:txBody>
      <dsp:txXfrm>
        <a:off x="32041" y="2193646"/>
        <a:ext cx="6564722" cy="592288"/>
      </dsp:txXfrm>
    </dsp:sp>
    <dsp:sp modelId="{83AA1EEB-0ADE-6840-9D33-47D4DC38389B}">
      <dsp:nvSpPr>
        <dsp:cNvPr id="0" name=""/>
        <dsp:cNvSpPr/>
      </dsp:nvSpPr>
      <dsp:spPr>
        <a:xfrm>
          <a:off x="0" y="2866935"/>
          <a:ext cx="6628804" cy="656370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will check for duplicate files and will only update new files in the Destination FTP server</a:t>
          </a:r>
        </a:p>
      </dsp:txBody>
      <dsp:txXfrm>
        <a:off x="32041" y="2898976"/>
        <a:ext cx="6564722" cy="592288"/>
      </dsp:txXfrm>
    </dsp:sp>
    <dsp:sp modelId="{F25B21DB-2C3B-4B4A-A240-ABED78438A2D}">
      <dsp:nvSpPr>
        <dsp:cNvPr id="0" name=""/>
        <dsp:cNvSpPr/>
      </dsp:nvSpPr>
      <dsp:spPr>
        <a:xfrm>
          <a:off x="0" y="3572265"/>
          <a:ext cx="6628804" cy="65637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Using FTPlib we can also list the files present in the FTP server</a:t>
          </a:r>
        </a:p>
      </dsp:txBody>
      <dsp:txXfrm>
        <a:off x="32041" y="3604306"/>
        <a:ext cx="6564722" cy="592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6D2AE-1C80-B747-A9E0-035D8059C1F2}">
      <dsp:nvSpPr>
        <dsp:cNvPr id="0" name=""/>
        <dsp:cNvSpPr/>
      </dsp:nvSpPr>
      <dsp:spPr>
        <a:xfrm>
          <a:off x="824611" y="0"/>
          <a:ext cx="4979580" cy="497958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AD2C95-7A7F-6A41-83F1-E45D330DBD72}">
      <dsp:nvSpPr>
        <dsp:cNvPr id="0" name=""/>
        <dsp:cNvSpPr/>
      </dsp:nvSpPr>
      <dsp:spPr>
        <a:xfrm>
          <a:off x="1297671" y="473060"/>
          <a:ext cx="1942036" cy="194203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General purpose instances provide a balance of compute, memory and networking resources</a:t>
          </a:r>
        </a:p>
      </dsp:txBody>
      <dsp:txXfrm>
        <a:off x="1392473" y="567862"/>
        <a:ext cx="1752432" cy="1752432"/>
      </dsp:txXfrm>
    </dsp:sp>
    <dsp:sp modelId="{EE3D90AD-27C2-B94F-8E27-5450C0EF4D75}">
      <dsp:nvSpPr>
        <dsp:cNvPr id="0" name=""/>
        <dsp:cNvSpPr/>
      </dsp:nvSpPr>
      <dsp:spPr>
        <a:xfrm>
          <a:off x="3389095" y="473060"/>
          <a:ext cx="1942036" cy="194203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can be used to setup and FTP server and running and automating the script using CRON jobs for Incremental load and Weekly load</a:t>
          </a:r>
        </a:p>
      </dsp:txBody>
      <dsp:txXfrm>
        <a:off x="3483897" y="567862"/>
        <a:ext cx="1752432" cy="1752432"/>
      </dsp:txXfrm>
    </dsp:sp>
    <dsp:sp modelId="{A1152818-FFB2-C340-ADD8-E045B79AECB4}">
      <dsp:nvSpPr>
        <dsp:cNvPr id="0" name=""/>
        <dsp:cNvSpPr/>
      </dsp:nvSpPr>
      <dsp:spPr>
        <a:xfrm>
          <a:off x="1297671" y="2564484"/>
          <a:ext cx="1942036" cy="194203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 have used FTPlib in Python to connect with the FTP server in the AWS EC2</a:t>
          </a:r>
        </a:p>
      </dsp:txBody>
      <dsp:txXfrm>
        <a:off x="1392473" y="2659286"/>
        <a:ext cx="1752432" cy="1752432"/>
      </dsp:txXfrm>
    </dsp:sp>
    <dsp:sp modelId="{C336EE36-24F3-2E4A-B3F7-5121D2BCD06D}">
      <dsp:nvSpPr>
        <dsp:cNvPr id="0" name=""/>
        <dsp:cNvSpPr/>
      </dsp:nvSpPr>
      <dsp:spPr>
        <a:xfrm>
          <a:off x="3389095" y="2564484"/>
          <a:ext cx="1942036" cy="194203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FTP server can be created on any cloud platform and can be used to upload and download files to the server</a:t>
          </a:r>
        </a:p>
      </dsp:txBody>
      <dsp:txXfrm>
        <a:off x="3483897" y="2659286"/>
        <a:ext cx="1752432" cy="1752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4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5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23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38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871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11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77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7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2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7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0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1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5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3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5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0F6B-95FC-EB4D-A7FF-9152A75EE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FTP – File Transfer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92D00-FECA-564B-AB6E-3FE2E9FA2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AWS EC2 FTP Server</a:t>
            </a:r>
          </a:p>
          <a:p>
            <a:r>
              <a:rPr lang="en-US" dirty="0"/>
              <a:t>By – Neil Sharma</a:t>
            </a:r>
          </a:p>
        </p:txBody>
      </p:sp>
    </p:spTree>
    <p:extLst>
      <p:ext uri="{BB962C8B-B14F-4D97-AF65-F5344CB8AC3E}">
        <p14:creationId xmlns:p14="http://schemas.microsoft.com/office/powerpoint/2010/main" val="237943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4303-F902-B343-8BF9-C8742520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CEA1-532F-6948-B0E2-C9D6E646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Python </a:t>
            </a:r>
            <a:r>
              <a:rPr lang="en-US" dirty="0" err="1"/>
              <a:t>FTPlib</a:t>
            </a:r>
            <a:endParaRPr lang="en-US" dirty="0"/>
          </a:p>
          <a:p>
            <a:r>
              <a:rPr lang="en-US" dirty="0"/>
              <a:t>AWS EC2 Instance as FTP</a:t>
            </a:r>
          </a:p>
        </p:txBody>
      </p:sp>
    </p:spTree>
    <p:extLst>
      <p:ext uri="{BB962C8B-B14F-4D97-AF65-F5344CB8AC3E}">
        <p14:creationId xmlns:p14="http://schemas.microsoft.com/office/powerpoint/2010/main" val="32471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ADEB-9D7A-C240-88B3-6781C4BD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C85571-D7AB-4DA3-AC4C-39BCD9FB7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/>
          </a:bodyPr>
          <a:lstStyle/>
          <a:p>
            <a:r>
              <a:rPr lang="en-US" dirty="0"/>
              <a:t>Creating Pipeline for File Transfer using FTP Server</a:t>
            </a:r>
          </a:p>
          <a:p>
            <a:r>
              <a:rPr lang="en-US" dirty="0"/>
              <a:t>The primary purpose of an FTP server is to allow users to upload and download files</a:t>
            </a:r>
          </a:p>
          <a:p>
            <a:r>
              <a:rPr lang="en-US" dirty="0"/>
              <a:t>It can be used to bring in data securely from external sources into the Company’s Database</a:t>
            </a:r>
          </a:p>
          <a:p>
            <a:r>
              <a:rPr lang="en-US" dirty="0"/>
              <a:t>The project also depicts the use of AWS EC2 instance as an FTP server</a:t>
            </a:r>
          </a:p>
        </p:txBody>
      </p:sp>
      <p:pic>
        <p:nvPicPr>
          <p:cNvPr id="5" name="Content Placeholder 4" descr="A picture containing text, sport, clipart&#10;&#10;Description automatically generated">
            <a:extLst>
              <a:ext uri="{FF2B5EF4-FFF2-40B4-BE49-F238E27FC236}">
                <a16:creationId xmlns:a16="http://schemas.microsoft.com/office/drawing/2014/main" id="{84881C06-A31F-B249-BB8A-225B9290E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31" y="4048918"/>
            <a:ext cx="7832870" cy="172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2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CFDCD-676A-554A-B0EE-E692B7B5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Python FTPlib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290B7A-8B29-40F8-B873-9F09831271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64584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90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91282-EB37-224A-ACFB-E6B43211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AWS EC2 Instance as FTP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02E59C-8602-4870-8287-ACAD2CA3C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84169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185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4" name="Rectangle 54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58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64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A81CE8-8FD6-3340-B3E2-F3E35740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77187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{7BFECF38-9EA3-E144-A982-073606F9C4D2}tf10001060</Template>
  <TotalTime>83</TotalTime>
  <Words>251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FTP – File Transfer Pipeline</vt:lpstr>
      <vt:lpstr>Contents</vt:lpstr>
      <vt:lpstr>Introduction</vt:lpstr>
      <vt:lpstr>Python FTPlib</vt:lpstr>
      <vt:lpstr>AWS EC2 Instance as FTP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FTP – File Transfer Pipeline</dc:title>
  <dc:creator>Neil Sharma</dc:creator>
  <cp:lastModifiedBy>Neil Sharma</cp:lastModifiedBy>
  <cp:revision>11</cp:revision>
  <dcterms:created xsi:type="dcterms:W3CDTF">2021-07-22T05:25:11Z</dcterms:created>
  <dcterms:modified xsi:type="dcterms:W3CDTF">2021-07-22T22:07:21Z</dcterms:modified>
</cp:coreProperties>
</file>