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903" r:id="rId2"/>
    <p:sldId id="1080" r:id="rId3"/>
    <p:sldId id="1081" r:id="rId4"/>
    <p:sldId id="1090" r:id="rId5"/>
    <p:sldId id="1087" r:id="rId6"/>
    <p:sldId id="1089" r:id="rId7"/>
    <p:sldId id="1091" r:id="rId8"/>
    <p:sldId id="1088" r:id="rId9"/>
  </p:sldIdLst>
  <p:sldSz cx="12192000" cy="6858000"/>
  <p:notesSz cx="71628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9A3A"/>
    <a:srgbClr val="0033CC"/>
    <a:srgbClr val="000066"/>
    <a:srgbClr val="FF5050"/>
    <a:srgbClr val="006699"/>
    <a:srgbClr val="FF0000"/>
    <a:srgbClr val="3333CC"/>
    <a:srgbClr val="66FF33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990" autoAdjust="0"/>
  </p:normalViewPr>
  <p:slideViewPr>
    <p:cSldViewPr showGuides="1">
      <p:cViewPr varScale="1">
        <p:scale>
          <a:sx n="108" d="100"/>
          <a:sy n="108" d="100"/>
        </p:scale>
        <p:origin x="3036" y="78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1820"/>
    </p:cViewPr>
  </p:sorterViewPr>
  <p:notesViewPr>
    <p:cSldViewPr showGuides="1">
      <p:cViewPr varScale="1">
        <p:scale>
          <a:sx n="105" d="100"/>
          <a:sy n="105" d="100"/>
        </p:scale>
        <p:origin x="-1440" y="-72"/>
      </p:cViewPr>
      <p:guideLst>
        <p:guide orient="horz" pos="2976"/>
        <p:guide pos="22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fld id="{839B74E2-C602-45D4-8871-2E4A06B5C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709613"/>
            <a:ext cx="62992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487863"/>
            <a:ext cx="5730875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19D9AA1E-B1C7-4331-BC82-AD92CBE3F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D1C95-1608-441B-8A4F-4B33DBE42074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57B8-FB62-4F90-A517-965F08FD8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6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E327-B14E-400E-A861-182595CBD795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C9B9-9AB6-47F8-9561-1340F7AFB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9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FC7E5-B6F4-4C25-886A-4BF51CA90110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9ADB-2223-4918-9AF6-45A3EBECE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70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BED-4C0A-475A-84B3-692AA2039F0D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5E5DF-37C9-47CA-B637-31A1DDD60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08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3AE9-528D-4CE1-9428-A3C53DAA2F4D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BA374-F60A-486C-92B8-611B5FC0F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05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F216A-342A-42C2-815F-C9A75D5671E7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DD380-2796-4E89-983F-06D99FCD7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5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D8A8B-FBE0-426A-9E65-B1F381C5F5D3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0532-8D13-4C76-A36B-D846E3EB5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1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34FFD-CF08-43A3-8E5F-F9E9DA82DD1E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286E-7376-4B69-A605-8E4C59C69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7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2816-0FC9-443A-96EB-AB8103B66C78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9A102-26F7-4EB1-8D42-BCB723458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9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70A8-021A-4CE8-A762-1646DACC3779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9D50A-1461-4AAE-856C-CDCE66AC9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D15C3-2D91-418F-B5C4-929E332579D1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35187-66D0-446D-8FAC-F6B64B68A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05A616-D74F-4802-BF94-38F2E0311A02}" type="datetimeFigureOut">
              <a:rPr lang="en-US"/>
              <a:pPr>
                <a:defRPr/>
              </a:pPr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AEF042-4271-4C61-A0E7-83ADA39773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abela@um.edu.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7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8.jpeg"/><Relationship Id="rId4" Type="http://schemas.openxmlformats.org/officeDocument/2006/relationships/hyperlink" Target="mailto:john.abela@um.edu.m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21213"/>
            <a:ext cx="10058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35200" y="6229350"/>
            <a:ext cx="1930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673600" y="6229350"/>
            <a:ext cx="284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96516" y="585428"/>
            <a:ext cx="9144000" cy="1295400"/>
          </a:xfrm>
        </p:spPr>
        <p:txBody>
          <a:bodyPr lIns="90488" tIns="44450" rIns="90488" bIns="44450" rtlCol="0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002060"/>
                </a:solidFill>
                <a:latin typeface="+mn-lt"/>
              </a:rPr>
              <a:t>CIS3187 (5 ECTS)</a:t>
            </a:r>
            <a:br>
              <a:rPr lang="en-US" altLang="en-US" sz="5400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Coursework</a:t>
            </a:r>
            <a:br>
              <a:rPr lang="en-US" altLang="en-US" sz="5400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5400" b="1" dirty="0" err="1">
                <a:solidFill>
                  <a:srgbClr val="00B0F0"/>
                </a:solidFill>
                <a:latin typeface="+mn-lt"/>
              </a:rPr>
              <a:t>Coursework</a:t>
            </a:r>
            <a:r>
              <a:rPr lang="en-US" altLang="en-US" sz="5400" b="1" dirty="0">
                <a:solidFill>
                  <a:srgbClr val="00B0F0"/>
                </a:solidFill>
                <a:latin typeface="+mn-lt"/>
              </a:rPr>
              <a:t> 2022-23</a:t>
            </a:r>
            <a:endParaRPr lang="en-US" altLang="en-US" sz="4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4673600" y="5258720"/>
            <a:ext cx="1744663" cy="16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Faculty of</a:t>
            </a:r>
          </a:p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72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ICT</a:t>
            </a:r>
          </a:p>
        </p:txBody>
      </p:sp>
      <p:sp>
        <p:nvSpPr>
          <p:cNvPr id="5128" name="TextBox 10"/>
          <p:cNvSpPr txBox="1">
            <a:spLocks noChangeArrowheads="1"/>
          </p:cNvSpPr>
          <p:nvPr/>
        </p:nvSpPr>
        <p:spPr bwMode="auto">
          <a:xfrm>
            <a:off x="8470900" y="6464300"/>
            <a:ext cx="250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Department of</a:t>
            </a:r>
          </a:p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Computer Information Systems</a:t>
            </a:r>
          </a:p>
        </p:txBody>
      </p:sp>
      <p:sp>
        <p:nvSpPr>
          <p:cNvPr id="5129" name="Subtitle 2"/>
          <p:cNvSpPr txBox="1">
            <a:spLocks/>
          </p:cNvSpPr>
          <p:nvPr/>
        </p:nvSpPr>
        <p:spPr bwMode="auto">
          <a:xfrm>
            <a:off x="10128250" y="87313"/>
            <a:ext cx="1973263" cy="2286000"/>
          </a:xfrm>
          <a:prstGeom prst="rect">
            <a:avLst/>
          </a:prstGeom>
          <a:solidFill>
            <a:srgbClr val="CCFF33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John Abela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Department of CIS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Faculty of ICT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University of Malta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800" b="1" dirty="0">
              <a:hlinkClick r:id="rId3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u="sng" dirty="0">
                <a:solidFill>
                  <a:srgbClr val="0070C0"/>
                </a:solidFill>
              </a:rPr>
              <a:t>john.abela@um.edu.mt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800" u="sng" dirty="0">
              <a:solidFill>
                <a:srgbClr val="0070C0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+ 365 79367936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Room 1A/27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FICT Building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solidFill>
                  <a:srgbClr val="336600"/>
                </a:solidFill>
                <a:cs typeface="Calibri" panose="020F0502020204030204" pitchFamily="34" charset="0"/>
              </a:rPr>
              <a:t>©John Abela 2018-2022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" y="82528"/>
            <a:ext cx="2548523" cy="646172"/>
          </a:xfrm>
          <a:prstGeom prst="rect">
            <a:avLst/>
          </a:prstGeom>
        </p:spPr>
      </p:pic>
      <p:pic>
        <p:nvPicPr>
          <p:cNvPr id="1026" name="Picture 2" descr="Image result for business intelligence">
            <a:extLst>
              <a:ext uri="{FF2B5EF4-FFF2-40B4-BE49-F238E27FC236}">
                <a16:creationId xmlns:a16="http://schemas.microsoft.com/office/drawing/2014/main" id="{C6C9E369-21FD-4D34-B604-17FE2A8A3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730" y="2469822"/>
            <a:ext cx="2888940" cy="28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 analytics">
            <a:extLst>
              <a:ext uri="{FF2B5EF4-FFF2-40B4-BE49-F238E27FC236}">
                <a16:creationId xmlns:a16="http://schemas.microsoft.com/office/drawing/2014/main" id="{9465B518-7701-4986-A8DB-46783A95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084" y="2492896"/>
            <a:ext cx="4236443" cy="28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FCB4BD-F7E1-4040-98DA-B705108EF09A}"/>
              </a:ext>
            </a:extLst>
          </p:cNvPr>
          <p:cNvSpPr txBox="1"/>
          <p:nvPr/>
        </p:nvSpPr>
        <p:spPr>
          <a:xfrm>
            <a:off x="10820400" y="652797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Updated</a:t>
            </a:r>
          </a:p>
          <a:p>
            <a:pPr algn="r"/>
            <a:r>
              <a:rPr lang="en-GB" sz="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02-Nov-2022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3372DCD-06E1-422B-BDE5-35DA33DC7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80" y="3361052"/>
            <a:ext cx="4101922" cy="3537012"/>
          </a:xfrm>
          <a:prstGeom prst="rect">
            <a:avLst/>
          </a:prstGeom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196752"/>
            <a:ext cx="9133175" cy="3060340"/>
          </a:xfrm>
        </p:spPr>
        <p:txBody>
          <a:bodyPr/>
          <a:lstStyle/>
          <a:p>
            <a:pPr marL="0" lvl="0" indent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n-GB" sz="2400" b="1" dirty="0">
                <a:solidFill>
                  <a:srgbClr val="7030A0"/>
                </a:solidFill>
              </a:rPr>
              <a:t>Important Note</a:t>
            </a:r>
            <a:r>
              <a:rPr lang="en-GB" sz="2400" dirty="0"/>
              <a:t>!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Students</a:t>
            </a:r>
            <a:r>
              <a:rPr lang="en-GB" sz="2400" dirty="0"/>
              <a:t> taking </a:t>
            </a:r>
            <a:r>
              <a:rPr lang="en-GB" sz="2400" b="1" dirty="0">
                <a:solidFill>
                  <a:srgbClr val="0070C0"/>
                </a:solidFill>
              </a:rPr>
              <a:t>CIS3087</a:t>
            </a:r>
            <a:r>
              <a:rPr lang="en-GB" sz="2400" dirty="0"/>
              <a:t> are </a:t>
            </a:r>
            <a:r>
              <a:rPr lang="en-GB" sz="2400" b="1" dirty="0">
                <a:solidFill>
                  <a:srgbClr val="0070C0"/>
                </a:solidFill>
              </a:rPr>
              <a:t>advised</a:t>
            </a:r>
            <a:r>
              <a:rPr lang="en-GB" sz="2400" dirty="0"/>
              <a:t> that, </a:t>
            </a:r>
            <a:r>
              <a:rPr lang="en-GB" sz="2400" b="1" dirty="0">
                <a:solidFill>
                  <a:srgbClr val="0070C0"/>
                </a:solidFill>
              </a:rPr>
              <a:t>although</a:t>
            </a:r>
            <a:r>
              <a:rPr lang="en-GB" sz="2400" dirty="0"/>
              <a:t> they </a:t>
            </a:r>
            <a:r>
              <a:rPr lang="en-GB" sz="2400" b="1" dirty="0">
                <a:solidFill>
                  <a:srgbClr val="0070C0"/>
                </a:solidFill>
              </a:rPr>
              <a:t>do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not</a:t>
            </a:r>
            <a:r>
              <a:rPr lang="en-GB" sz="2400" dirty="0"/>
              <a:t> have to </a:t>
            </a:r>
            <a:r>
              <a:rPr lang="en-GB" sz="2400" b="1" dirty="0">
                <a:solidFill>
                  <a:srgbClr val="0070C0"/>
                </a:solidFill>
              </a:rPr>
              <a:t>implement</a:t>
            </a:r>
            <a:r>
              <a:rPr lang="en-GB" sz="2400" dirty="0"/>
              <a:t> a </a:t>
            </a:r>
            <a:r>
              <a:rPr lang="en-GB" sz="2400" b="1" dirty="0">
                <a:solidFill>
                  <a:srgbClr val="0070C0"/>
                </a:solidFill>
              </a:rPr>
              <a:t>multi-layer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perceptron</a:t>
            </a:r>
            <a:r>
              <a:rPr lang="en-GB" sz="2400" dirty="0"/>
              <a:t> in </a:t>
            </a:r>
            <a:r>
              <a:rPr lang="en-GB" sz="2400" b="1" dirty="0">
                <a:solidFill>
                  <a:srgbClr val="0070C0"/>
                </a:solidFill>
              </a:rPr>
              <a:t>code</a:t>
            </a:r>
            <a:r>
              <a:rPr lang="en-GB" sz="2400" dirty="0"/>
              <a:t>, they </a:t>
            </a:r>
            <a:r>
              <a:rPr lang="en-GB" sz="2400" b="1" dirty="0">
                <a:solidFill>
                  <a:srgbClr val="0070C0"/>
                </a:solidFill>
              </a:rPr>
              <a:t>have</a:t>
            </a:r>
            <a:r>
              <a:rPr lang="en-GB" sz="2400" dirty="0"/>
              <a:t> to </a:t>
            </a:r>
            <a:r>
              <a:rPr lang="en-GB" sz="2400" b="1" dirty="0">
                <a:solidFill>
                  <a:srgbClr val="0070C0"/>
                </a:solidFill>
              </a:rPr>
              <a:t>understand</a:t>
            </a:r>
            <a:r>
              <a:rPr lang="en-GB" sz="2400" dirty="0"/>
              <a:t> how </a:t>
            </a:r>
            <a:r>
              <a:rPr lang="en-GB" sz="2400" b="1" dirty="0">
                <a:solidFill>
                  <a:srgbClr val="0070C0"/>
                </a:solidFill>
              </a:rPr>
              <a:t>error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back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propagation</a:t>
            </a:r>
            <a:r>
              <a:rPr lang="en-GB" sz="2400" dirty="0"/>
              <a:t> works.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There is </a:t>
            </a:r>
            <a:r>
              <a:rPr lang="en-GB" sz="2400" b="1" u="sng" dirty="0">
                <a:solidFill>
                  <a:srgbClr val="C00000"/>
                </a:solidFill>
              </a:rPr>
              <a:t>always</a:t>
            </a:r>
            <a:r>
              <a:rPr lang="en-GB" sz="2400" dirty="0"/>
              <a:t> at least one </a:t>
            </a:r>
            <a:r>
              <a:rPr lang="en-GB" sz="2400" b="1" dirty="0">
                <a:solidFill>
                  <a:srgbClr val="0070C0"/>
                </a:solidFill>
              </a:rPr>
              <a:t>question</a:t>
            </a:r>
            <a:r>
              <a:rPr lang="en-GB" sz="2400" dirty="0"/>
              <a:t> on </a:t>
            </a:r>
            <a:r>
              <a:rPr lang="en-GB" sz="2400" b="1" dirty="0">
                <a:solidFill>
                  <a:srgbClr val="0070C0"/>
                </a:solidFill>
              </a:rPr>
              <a:t>neural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networks</a:t>
            </a:r>
            <a:r>
              <a:rPr lang="en-GB" sz="2400" dirty="0"/>
              <a:t> in the </a:t>
            </a:r>
            <a:r>
              <a:rPr lang="en-GB" sz="2400" b="1" dirty="0">
                <a:solidFill>
                  <a:srgbClr val="0070C0"/>
                </a:solidFill>
              </a:rPr>
              <a:t>CIS 3087</a:t>
            </a:r>
            <a:r>
              <a:rPr lang="en-GB" sz="2400" dirty="0"/>
              <a:t> &amp; the </a:t>
            </a:r>
            <a:r>
              <a:rPr lang="en-GB" sz="2400" b="1" dirty="0">
                <a:solidFill>
                  <a:srgbClr val="0070C0"/>
                </a:solidFill>
              </a:rPr>
              <a:t>CIS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3187</a:t>
            </a:r>
            <a:r>
              <a:rPr lang="en-GB" sz="2400" dirty="0"/>
              <a:t> exams.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It is </a:t>
            </a:r>
            <a:r>
              <a:rPr lang="en-GB" sz="2400" b="1" dirty="0">
                <a:solidFill>
                  <a:srgbClr val="0070C0"/>
                </a:solidFill>
              </a:rPr>
              <a:t>therefore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probably</a:t>
            </a:r>
            <a:r>
              <a:rPr lang="en-GB" sz="2400" dirty="0"/>
              <a:t> not </a:t>
            </a:r>
            <a:r>
              <a:rPr lang="en-GB" sz="2400" b="1" dirty="0">
                <a:solidFill>
                  <a:srgbClr val="0070C0"/>
                </a:solidFill>
              </a:rPr>
              <a:t>wise</a:t>
            </a:r>
            <a:r>
              <a:rPr lang="en-GB" sz="2400" dirty="0"/>
              <a:t> to </a:t>
            </a:r>
            <a:r>
              <a:rPr lang="en-GB" sz="2400" b="1" dirty="0">
                <a:solidFill>
                  <a:srgbClr val="0070C0"/>
                </a:solidFill>
              </a:rPr>
              <a:t>not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pay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attention</a:t>
            </a:r>
            <a:r>
              <a:rPr lang="en-GB" sz="2400" dirty="0"/>
              <a:t> to the </a:t>
            </a:r>
            <a:r>
              <a:rPr lang="en-GB" sz="2400" b="1" dirty="0">
                <a:solidFill>
                  <a:srgbClr val="0070C0"/>
                </a:solidFill>
              </a:rPr>
              <a:t>lectures</a:t>
            </a:r>
            <a:r>
              <a:rPr lang="en-GB" sz="2400" dirty="0"/>
              <a:t> on </a:t>
            </a:r>
            <a:r>
              <a:rPr lang="en-GB" sz="2400" b="1" dirty="0">
                <a:solidFill>
                  <a:srgbClr val="0070C0"/>
                </a:solidFill>
              </a:rPr>
              <a:t>neural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networks</a:t>
            </a:r>
            <a:r>
              <a:rPr lang="en-GB" sz="2400" dirty="0"/>
              <a:t>.</a:t>
            </a:r>
            <a:endParaRPr lang="en-GB" sz="1600" dirty="0"/>
          </a:p>
          <a:p>
            <a:pPr lvl="1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000" dirty="0"/>
          </a:p>
          <a:p>
            <a:pPr marL="0" lvl="0" indent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  <a:buNone/>
            </a:pPr>
            <a:endParaRPr lang="en-GB" altLang="en-US" sz="2400" dirty="0"/>
          </a:p>
          <a:p>
            <a:pPr lvl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pic>
        <p:nvPicPr>
          <p:cNvPr id="2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 3187 Coursework</a:t>
            </a:r>
            <a:br>
              <a:rPr lang="en-US" altLang="en-US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2700" b="1" dirty="0">
                <a:solidFill>
                  <a:srgbClr val="002060"/>
                </a:solidFill>
                <a:latin typeface="+mn-lt"/>
              </a:rPr>
              <a:t>Implementing a Multi-Layer Perceptron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EEA0C-40AB-4238-9E78-FB417162F6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F13B2F-9718-421D-8C59-7038B62FCF10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2022-23</a:t>
            </a:r>
          </a:p>
        </p:txBody>
      </p:sp>
      <p:pic>
        <p:nvPicPr>
          <p:cNvPr id="2052" name="Picture 4" descr="Image result for student  asleep">
            <a:extLst>
              <a:ext uri="{FF2B5EF4-FFF2-40B4-BE49-F238E27FC236}">
                <a16:creationId xmlns:a16="http://schemas.microsoft.com/office/drawing/2014/main" id="{3D1F042A-D502-4F35-8417-D9EB9838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96" y="4358692"/>
            <a:ext cx="3756447" cy="24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B779D13-C8BD-4EA3-9455-A4B037EFA1C2}"/>
              </a:ext>
            </a:extLst>
          </p:cNvPr>
          <p:cNvSpPr/>
          <p:nvPr/>
        </p:nvSpPr>
        <p:spPr>
          <a:xfrm>
            <a:off x="4115791" y="3897052"/>
            <a:ext cx="2397254" cy="52577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Not paying attention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1007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 descr="Image result for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57" y="6034918"/>
            <a:ext cx="2203800" cy="74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196752"/>
            <a:ext cx="10512425" cy="468017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objective</a:t>
            </a:r>
            <a:r>
              <a:rPr lang="en-US" sz="2200" dirty="0"/>
              <a:t> of this </a:t>
            </a:r>
            <a:r>
              <a:rPr lang="en-US" sz="2200" b="1" dirty="0">
                <a:solidFill>
                  <a:srgbClr val="0070C0"/>
                </a:solidFill>
              </a:rPr>
              <a:t>assignment</a:t>
            </a:r>
            <a:r>
              <a:rPr lang="en-US" sz="2200" dirty="0"/>
              <a:t> is to </a:t>
            </a:r>
            <a:r>
              <a:rPr lang="en-US" sz="2200" b="1" dirty="0">
                <a:solidFill>
                  <a:srgbClr val="0070C0"/>
                </a:solidFill>
              </a:rPr>
              <a:t>learn</a:t>
            </a:r>
            <a:r>
              <a:rPr lang="en-US" sz="2200" dirty="0"/>
              <a:t> how </a:t>
            </a:r>
            <a:r>
              <a:rPr lang="en-US" sz="2200" b="1" dirty="0">
                <a:solidFill>
                  <a:srgbClr val="0070C0"/>
                </a:solidFill>
              </a:rPr>
              <a:t>artificial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neural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networks</a:t>
            </a:r>
            <a:r>
              <a:rPr lang="en-US" sz="2200" dirty="0"/>
              <a:t> work and </a:t>
            </a:r>
            <a:r>
              <a:rPr lang="en-US" sz="2200" b="1" dirty="0">
                <a:solidFill>
                  <a:srgbClr val="0070C0"/>
                </a:solidFill>
              </a:rPr>
              <a:t>how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70C0"/>
                </a:solidFill>
              </a:rPr>
              <a:t>implement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multi-layer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perceptron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0070C0"/>
                </a:solidFill>
              </a:rPr>
              <a:t>high-level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language</a:t>
            </a:r>
            <a:r>
              <a:rPr lang="en-US" sz="2200" dirty="0"/>
              <a:t> trained </a:t>
            </a:r>
            <a:r>
              <a:rPr lang="en-US" sz="2200" b="1" dirty="0">
                <a:solidFill>
                  <a:srgbClr val="0070C0"/>
                </a:solidFill>
              </a:rPr>
              <a:t>using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error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back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propagation</a:t>
            </a:r>
            <a:r>
              <a:rPr lang="en-US" sz="2200" dirty="0"/>
              <a:t> algorithm.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Implement an artificial neural network that learns classify which passengers on the Titanic survived or not  from their demographic and other attributes.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You must randomly choose 80% of the data for training and 20% for testing.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The neural network must have 5 input neurons, 4 hidden neurons, and 1 output neuron. Use the Sigmoid transfer function, 0.2 error threshold and 0.2 learning rate.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You are encouraged to experiment with more hidden neurons.</a:t>
            </a:r>
            <a:endParaRPr lang="en-GB" sz="22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Implement the </a:t>
            </a:r>
            <a:r>
              <a:rPr lang="en-US" sz="2200" b="1" i="1" dirty="0">
                <a:solidFill>
                  <a:srgbClr val="002060"/>
                </a:solidFill>
              </a:rPr>
              <a:t>Error Back Propagation</a:t>
            </a:r>
            <a:r>
              <a:rPr lang="en-US" sz="2200" b="1" dirty="0">
                <a:solidFill>
                  <a:srgbClr val="002060"/>
                </a:solidFill>
              </a:rPr>
              <a:t> algorithm for training the weights.</a:t>
            </a:r>
            <a:endParaRPr lang="en-GB" sz="22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You must use a high-level language such as C++, C, Java, C#, Swift, Objective-C, Go, Python, Rust, or Scala.</a:t>
            </a:r>
            <a:endParaRPr lang="en-GB" altLang="en-US" sz="22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BE3D476-DB61-4C42-B811-E06ABD1D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 3187 Coursework Deliverables (1)</a:t>
            </a:r>
            <a:br>
              <a:rPr lang="en-US" altLang="en-US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2700" b="1" dirty="0">
                <a:solidFill>
                  <a:srgbClr val="002060"/>
                </a:solidFill>
                <a:latin typeface="+mn-lt"/>
              </a:rPr>
              <a:t>Implementing a Multi-Layer Perceptron</a:t>
            </a:r>
          </a:p>
        </p:txBody>
      </p:sp>
      <p:pic>
        <p:nvPicPr>
          <p:cNvPr id="8" name="Picture 6" descr="Image result for java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73" y="5991852"/>
            <a:ext cx="1168676" cy="71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scala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836" y="4601709"/>
            <a:ext cx="1175090" cy="48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c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96" y="6007084"/>
            <a:ext cx="707574" cy="70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Image result for golang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68" y="6154996"/>
            <a:ext cx="1194189" cy="44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39" y="5956216"/>
            <a:ext cx="793299" cy="901784"/>
          </a:xfrm>
          <a:prstGeom prst="rect">
            <a:avLst/>
          </a:prstGeom>
        </p:spPr>
      </p:pic>
      <p:pic>
        <p:nvPicPr>
          <p:cNvPr id="14" name="Picture 30" descr="Image result for c++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5896336"/>
            <a:ext cx="1233277" cy="8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960" y="5155743"/>
            <a:ext cx="950856" cy="905380"/>
          </a:xfrm>
          <a:prstGeom prst="rect">
            <a:avLst/>
          </a:prstGeom>
        </p:spPr>
      </p:pic>
      <p:pic>
        <p:nvPicPr>
          <p:cNvPr id="16" name="Picture 34" descr="Image result for objective c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09" y="5792784"/>
            <a:ext cx="1172865" cy="117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6" descr="Image result for apple swift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50" y="6043776"/>
            <a:ext cx="1192679" cy="67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51F40D-C7EA-ACB0-CBC5-378D964A8E6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A0945-6803-5542-EC3E-6E7DD52E9FF9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19873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Titanic - Wikiwand">
            <a:extLst>
              <a:ext uri="{FF2B5EF4-FFF2-40B4-BE49-F238E27FC236}">
                <a16:creationId xmlns:a16="http://schemas.microsoft.com/office/drawing/2014/main" id="{753FB4A9-92BD-447A-8CF2-F011AE00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94" y="4257092"/>
            <a:ext cx="7008940" cy="212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196752"/>
            <a:ext cx="7008939" cy="468017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datasets </a:t>
            </a:r>
            <a:r>
              <a:rPr lang="en-US" sz="2200" dirty="0"/>
              <a:t>has </a:t>
            </a:r>
            <a:r>
              <a:rPr lang="en-US" sz="2200" b="1" dirty="0">
                <a:solidFill>
                  <a:srgbClr val="0070C0"/>
                </a:solidFill>
              </a:rPr>
              <a:t>already</a:t>
            </a:r>
            <a:r>
              <a:rPr lang="en-US" sz="2200" dirty="0"/>
              <a:t> been </a:t>
            </a:r>
            <a:r>
              <a:rPr lang="en-US" sz="2200" b="1" dirty="0">
                <a:solidFill>
                  <a:srgbClr val="0070C0"/>
                </a:solidFill>
              </a:rPr>
              <a:t>cleaned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up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70C0"/>
                </a:solidFill>
              </a:rPr>
              <a:t>missing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values</a:t>
            </a:r>
            <a:r>
              <a:rPr lang="en-US" sz="2200" dirty="0"/>
              <a:t> removed.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200" b="1" dirty="0">
                <a:solidFill>
                  <a:srgbClr val="002060"/>
                </a:solidFill>
              </a:rPr>
              <a:t>Survived – 0 or 1. This is the Target (Label).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200" b="1" dirty="0" err="1">
                <a:solidFill>
                  <a:srgbClr val="002060"/>
                </a:solidFill>
                <a:cs typeface="Arial" panose="020B0604020202020204" pitchFamily="34" charset="0"/>
              </a:rPr>
              <a:t>P.Class</a:t>
            </a:r>
            <a:r>
              <a:rPr lang="en-US" altLang="en-US" sz="2200" b="1" dirty="0">
                <a:solidFill>
                  <a:srgbClr val="002060"/>
                </a:solidFill>
                <a:cs typeface="Arial" panose="020B0604020202020204" pitchFamily="34" charset="0"/>
              </a:rPr>
              <a:t> – Passenger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200" b="1" dirty="0">
                <a:solidFill>
                  <a:srgbClr val="002060"/>
                </a:solidFill>
                <a:cs typeface="Arial" panose="020B0604020202020204" pitchFamily="34" charset="0"/>
              </a:rPr>
              <a:t>Age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200" b="1" dirty="0">
                <a:solidFill>
                  <a:srgbClr val="002060"/>
                </a:solidFill>
                <a:cs typeface="Arial" panose="020B0604020202020204" pitchFamily="34" charset="0"/>
              </a:rPr>
              <a:t>Siblings – no of siblings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200" b="1" dirty="0">
                <a:solidFill>
                  <a:srgbClr val="002060"/>
                </a:solidFill>
                <a:cs typeface="Arial" panose="020B0604020202020204" pitchFamily="34" charset="0"/>
              </a:rPr>
              <a:t>Par/Ch – parents or children of passenger.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200" b="1" dirty="0">
                <a:solidFill>
                  <a:srgbClr val="002060"/>
                </a:solidFill>
                <a:cs typeface="Arial" panose="020B0604020202020204" pitchFamily="34" charset="0"/>
              </a:rPr>
              <a:t>Fare – price paid in US$ (you may want to normalize this).</a:t>
            </a:r>
            <a:endParaRPr lang="en-GB" altLang="en-US" sz="22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BE3D476-DB61-4C42-B811-E06ABD1D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 3187 Coursework Deliverables (1)</a:t>
            </a:r>
            <a:br>
              <a:rPr lang="en-US" altLang="en-US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2700" b="1" dirty="0">
                <a:solidFill>
                  <a:srgbClr val="002060"/>
                </a:solidFill>
                <a:latin typeface="+mn-lt"/>
              </a:rPr>
              <a:t>Implementing a Multi-Layer Perceptron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32124-44E2-43A9-8266-2399A0A37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1440686"/>
            <a:ext cx="4248150" cy="5191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47211A-19E8-86C7-99F3-6BD68DACD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E91C7C-6846-17BC-8B13-348C35B7A98B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2833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196752"/>
            <a:ext cx="9565223" cy="4860540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You </a:t>
            </a:r>
            <a:r>
              <a:rPr lang="en-US" sz="2400" b="1" u="sng" dirty="0">
                <a:solidFill>
                  <a:srgbClr val="C00000"/>
                </a:solidFill>
              </a:rPr>
              <a:t>may not </a:t>
            </a:r>
            <a:r>
              <a:rPr lang="en-US" sz="2400" b="1" dirty="0">
                <a:solidFill>
                  <a:srgbClr val="002060"/>
                </a:solidFill>
              </a:rPr>
              <a:t>use Python AI or Machine Learning packages. The implementation must be your own. You can, however, use matrix/vector arithmetic packages such as </a:t>
            </a:r>
            <a:r>
              <a:rPr lang="en-US" sz="2400" b="1" dirty="0" err="1">
                <a:solidFill>
                  <a:srgbClr val="002060"/>
                </a:solidFill>
              </a:rPr>
              <a:t>NumPy</a:t>
            </a:r>
            <a:r>
              <a:rPr lang="en-US" sz="2400" b="1" dirty="0">
                <a:solidFill>
                  <a:srgbClr val="002060"/>
                </a:solidFill>
              </a:rPr>
              <a:t> or Pandas.</a:t>
            </a:r>
            <a:endParaRPr lang="en-GB" sz="24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You must plot the bad facts vs the epochs graph to show convergence.</a:t>
            </a:r>
            <a:endParaRPr lang="en-GB" sz="2400" b="1" dirty="0">
              <a:solidFill>
                <a:srgbClr val="002060"/>
              </a:solidFill>
            </a:endParaRPr>
          </a:p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You can use RapidMiner (instead of writing and implementing your own neural network) but the marking will then be out of 50%. </a:t>
            </a:r>
          </a:p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Documentation must include source code, data sets, epochs graph, problems encountered, choices made, testing results, plus any comments you wish to make.</a:t>
            </a:r>
          </a:p>
          <a:p>
            <a:pPr lvl="0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2060"/>
                </a:solidFill>
              </a:rPr>
              <a:t>The network should typically converge in less than 1000 epochs but convergence is not guaranteed.</a:t>
            </a:r>
            <a:endParaRPr lang="en-GB" sz="2400" b="1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dirty="0"/>
          </a:p>
          <a:p>
            <a:pPr lvl="0" eaLnBrk="1" hangingPunct="1">
              <a:lnSpc>
                <a:spcPct val="10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4334419-334D-407B-869F-E7E6C7682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 3187 Coursework Deliverables (2)</a:t>
            </a:r>
            <a:br>
              <a:rPr lang="en-US" altLang="en-US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2700" b="1" dirty="0">
                <a:solidFill>
                  <a:srgbClr val="002060"/>
                </a:solidFill>
                <a:latin typeface="+mn-lt"/>
              </a:rPr>
              <a:t>Implementing a Multi-Layer Perceptron</a:t>
            </a:r>
          </a:p>
        </p:txBody>
      </p:sp>
      <p:pic>
        <p:nvPicPr>
          <p:cNvPr id="1026" name="Picture 2" descr="Image result for rapidmin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5625413"/>
            <a:ext cx="3529642" cy="12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current layers">
            <a:extLst>
              <a:ext uri="{FF2B5EF4-FFF2-40B4-BE49-F238E27FC236}">
                <a16:creationId xmlns:a16="http://schemas.microsoft.com/office/drawing/2014/main" id="{F4C2B722-A645-41D6-A561-DAA4CF58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615" y="1540322"/>
            <a:ext cx="1549422" cy="53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for Data Science - Data speaks, Python listens! - DataFlair">
            <a:extLst>
              <a:ext uri="{FF2B5EF4-FFF2-40B4-BE49-F238E27FC236}">
                <a16:creationId xmlns:a16="http://schemas.microsoft.com/office/drawing/2014/main" id="{8E60DC18-847C-4C2A-BE5C-FE0684D6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2208018"/>
            <a:ext cx="1538130" cy="92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ndas (software) - Wikipedia">
            <a:extLst>
              <a:ext uri="{FF2B5EF4-FFF2-40B4-BE49-F238E27FC236}">
                <a16:creationId xmlns:a16="http://schemas.microsoft.com/office/drawing/2014/main" id="{DB180C0A-0B9A-43C7-849A-E9F28A7F4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3341227"/>
            <a:ext cx="1581343" cy="6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NumPy logo 2020.svg - Wikipedia">
            <a:extLst>
              <a:ext uri="{FF2B5EF4-FFF2-40B4-BE49-F238E27FC236}">
                <a16:creationId xmlns:a16="http://schemas.microsoft.com/office/drawing/2014/main" id="{E9770E57-D3A5-40DD-89E2-1C02AFAB9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4113076"/>
            <a:ext cx="1640416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170FD-5C16-F384-A5B4-648ABF60847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3B151-5ADD-AC6B-F80C-0D42AEFC3FBF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39639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Submission Deadline and Notes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908720"/>
            <a:ext cx="11329419" cy="53285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300" b="1" dirty="0">
                <a:solidFill>
                  <a:srgbClr val="0070C0"/>
                </a:solidFill>
              </a:rPr>
              <a:t>Deadline</a:t>
            </a:r>
            <a:r>
              <a:rPr lang="en-US" sz="2300" dirty="0"/>
              <a:t> is </a:t>
            </a:r>
            <a:r>
              <a:rPr lang="en-US" sz="2300" b="1" u="sng" dirty="0">
                <a:solidFill>
                  <a:srgbClr val="FF0000"/>
                </a:solidFill>
              </a:rPr>
              <a:t>Friday 20</a:t>
            </a:r>
            <a:r>
              <a:rPr lang="en-US" sz="2300" b="1" u="sng" baseline="30000" dirty="0">
                <a:solidFill>
                  <a:srgbClr val="FF0000"/>
                </a:solidFill>
              </a:rPr>
              <a:t>th</a:t>
            </a:r>
            <a:r>
              <a:rPr lang="en-US" sz="2300" b="1" u="sng" dirty="0">
                <a:solidFill>
                  <a:srgbClr val="FF0000"/>
                </a:solidFill>
              </a:rPr>
              <a:t> January 2022 </a:t>
            </a:r>
            <a:r>
              <a:rPr lang="en-US" sz="2300" dirty="0"/>
              <a:t>at </a:t>
            </a:r>
            <a:r>
              <a:rPr lang="en-US" sz="2300" b="1" u="sng" dirty="0">
                <a:solidFill>
                  <a:srgbClr val="FF0000"/>
                </a:solidFill>
              </a:rPr>
              <a:t>Midnight</a:t>
            </a:r>
            <a:r>
              <a:rPr lang="en-US" sz="23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300" dirty="0"/>
              <a:t>Do not </a:t>
            </a:r>
            <a:r>
              <a:rPr lang="en-US" sz="2300" b="1" dirty="0">
                <a:solidFill>
                  <a:srgbClr val="0070C0"/>
                </a:solidFill>
              </a:rPr>
              <a:t>forget</a:t>
            </a:r>
            <a:r>
              <a:rPr lang="en-US" sz="2300" dirty="0"/>
              <a:t> the </a:t>
            </a:r>
            <a:r>
              <a:rPr lang="en-US" sz="2300" b="1" dirty="0">
                <a:solidFill>
                  <a:srgbClr val="0070C0"/>
                </a:solidFill>
              </a:rPr>
              <a:t>Plagiarism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Declaration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Form</a:t>
            </a:r>
            <a:r>
              <a:rPr lang="en-US" sz="2300" dirty="0"/>
              <a:t> which </a:t>
            </a:r>
            <a:r>
              <a:rPr lang="en-US" sz="2300" b="1" dirty="0">
                <a:solidFill>
                  <a:srgbClr val="0070C0"/>
                </a:solidFill>
              </a:rPr>
              <a:t>must</a:t>
            </a:r>
            <a:r>
              <a:rPr lang="en-US" sz="2300" dirty="0"/>
              <a:t> be </a:t>
            </a:r>
            <a:r>
              <a:rPr lang="en-US" sz="2300" b="1" dirty="0">
                <a:solidFill>
                  <a:srgbClr val="0070C0"/>
                </a:solidFill>
              </a:rPr>
              <a:t>signed</a:t>
            </a:r>
            <a:r>
              <a:rPr lang="en-US" sz="23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300" dirty="0"/>
              <a:t>Do not </a:t>
            </a:r>
            <a:r>
              <a:rPr lang="en-US" sz="2300" b="1" dirty="0">
                <a:solidFill>
                  <a:srgbClr val="0070C0"/>
                </a:solidFill>
              </a:rPr>
              <a:t>forget</a:t>
            </a:r>
            <a:r>
              <a:rPr lang="en-US" sz="2300" dirty="0"/>
              <a:t> a </a:t>
            </a:r>
            <a:r>
              <a:rPr lang="en-US" sz="2300" b="1" dirty="0">
                <a:solidFill>
                  <a:srgbClr val="0070C0"/>
                </a:solidFill>
              </a:rPr>
              <a:t>Statement</a:t>
            </a:r>
            <a:r>
              <a:rPr lang="en-US" sz="2300" dirty="0"/>
              <a:t> of </a:t>
            </a:r>
            <a:r>
              <a:rPr lang="en-US" sz="2300" b="1" dirty="0">
                <a:solidFill>
                  <a:srgbClr val="0070C0"/>
                </a:solidFill>
              </a:rPr>
              <a:t>Completion</a:t>
            </a:r>
            <a:r>
              <a:rPr lang="en-US" sz="2300" dirty="0"/>
              <a:t>.</a:t>
            </a:r>
            <a:endParaRPr lang="en-US" sz="23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300" dirty="0"/>
              <a:t>You </a:t>
            </a:r>
            <a:r>
              <a:rPr lang="en-US" sz="2300" b="1" dirty="0">
                <a:solidFill>
                  <a:srgbClr val="0070C0"/>
                </a:solidFill>
              </a:rPr>
              <a:t>must</a:t>
            </a:r>
            <a:r>
              <a:rPr lang="en-US" sz="2300" dirty="0"/>
              <a:t> </a:t>
            </a:r>
            <a:r>
              <a:rPr lang="en-US" sz="2300" b="1" u="sng" dirty="0">
                <a:solidFill>
                  <a:srgbClr val="FF0000"/>
                </a:solidFill>
              </a:rPr>
              <a:t>also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upload</a:t>
            </a:r>
            <a:r>
              <a:rPr lang="en-US" sz="2300" dirty="0"/>
              <a:t> the </a:t>
            </a:r>
            <a:r>
              <a:rPr lang="en-US" sz="2300" b="1" dirty="0">
                <a:solidFill>
                  <a:srgbClr val="0070C0"/>
                </a:solidFill>
              </a:rPr>
              <a:t>coursework</a:t>
            </a:r>
            <a:r>
              <a:rPr lang="en-US" sz="2300" dirty="0"/>
              <a:t>, as a </a:t>
            </a:r>
            <a:r>
              <a:rPr lang="en-US" sz="2300" b="1" u="sng" dirty="0">
                <a:solidFill>
                  <a:srgbClr val="FF0000"/>
                </a:solidFill>
              </a:rPr>
              <a:t>single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Word</a:t>
            </a:r>
            <a:r>
              <a:rPr lang="en-US" sz="2300" dirty="0"/>
              <a:t> or </a:t>
            </a:r>
            <a:r>
              <a:rPr lang="en-US" sz="2300" b="1" dirty="0">
                <a:solidFill>
                  <a:srgbClr val="0070C0"/>
                </a:solidFill>
              </a:rPr>
              <a:t>PDF</a:t>
            </a:r>
            <a:r>
              <a:rPr lang="en-US" sz="2300" dirty="0"/>
              <a:t> file to </a:t>
            </a:r>
            <a:r>
              <a:rPr lang="en-US" sz="2300" b="1" dirty="0">
                <a:solidFill>
                  <a:srgbClr val="0070C0"/>
                </a:solidFill>
              </a:rPr>
              <a:t>Turnitin </a:t>
            </a:r>
            <a:r>
              <a:rPr lang="en-US" sz="2300" dirty="0"/>
              <a:t>on the </a:t>
            </a:r>
            <a:r>
              <a:rPr lang="en-US" sz="2300" b="1" dirty="0">
                <a:solidFill>
                  <a:srgbClr val="0070C0"/>
                </a:solidFill>
              </a:rPr>
              <a:t>VLE</a:t>
            </a:r>
            <a:r>
              <a:rPr lang="en-US" sz="2300" dirty="0"/>
              <a:t>. You </a:t>
            </a:r>
            <a:r>
              <a:rPr lang="en-US" sz="2300" b="1" dirty="0">
                <a:solidFill>
                  <a:srgbClr val="0070C0"/>
                </a:solidFill>
              </a:rPr>
              <a:t>must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include</a:t>
            </a:r>
            <a:r>
              <a:rPr lang="en-US" sz="2300" dirty="0"/>
              <a:t> all the </a:t>
            </a:r>
            <a:r>
              <a:rPr lang="en-US" sz="2300" b="1" dirty="0">
                <a:solidFill>
                  <a:srgbClr val="0070C0"/>
                </a:solidFill>
              </a:rPr>
              <a:t>code</a:t>
            </a:r>
            <a:r>
              <a:rPr lang="en-US" sz="2300" dirty="0"/>
              <a:t> in this </a:t>
            </a:r>
            <a:r>
              <a:rPr lang="en-US" sz="2300" b="1" dirty="0">
                <a:solidFill>
                  <a:srgbClr val="0070C0"/>
                </a:solidFill>
              </a:rPr>
              <a:t>document</a:t>
            </a:r>
            <a:r>
              <a:rPr lang="en-US" sz="23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300" dirty="0"/>
              <a:t>Put a </a:t>
            </a:r>
            <a:r>
              <a:rPr lang="en-US" sz="2300" b="1" dirty="0">
                <a:solidFill>
                  <a:srgbClr val="0070C0"/>
                </a:solidFill>
              </a:rPr>
              <a:t>soft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copy</a:t>
            </a:r>
            <a:r>
              <a:rPr lang="en-US" sz="2300" dirty="0"/>
              <a:t> of the </a:t>
            </a:r>
            <a:r>
              <a:rPr lang="en-US" sz="2300" b="1" dirty="0">
                <a:solidFill>
                  <a:srgbClr val="0070C0"/>
                </a:solidFill>
              </a:rPr>
              <a:t>document</a:t>
            </a:r>
            <a:r>
              <a:rPr lang="en-US" sz="2300" dirty="0"/>
              <a:t>, all </a:t>
            </a:r>
            <a:r>
              <a:rPr lang="en-US" sz="2300" b="1" dirty="0">
                <a:solidFill>
                  <a:srgbClr val="0070C0"/>
                </a:solidFill>
              </a:rPr>
              <a:t>code</a:t>
            </a:r>
            <a:r>
              <a:rPr lang="en-US" sz="2300" dirty="0"/>
              <a:t>, </a:t>
            </a:r>
            <a:r>
              <a:rPr lang="en-US" sz="2300" b="1" dirty="0">
                <a:solidFill>
                  <a:srgbClr val="0070C0"/>
                </a:solidFill>
              </a:rPr>
              <a:t>data</a:t>
            </a:r>
            <a:r>
              <a:rPr lang="en-US" sz="2300" dirty="0"/>
              <a:t>, and </a:t>
            </a:r>
            <a:r>
              <a:rPr lang="en-US" sz="2300" b="1" dirty="0">
                <a:solidFill>
                  <a:srgbClr val="0070C0"/>
                </a:solidFill>
              </a:rPr>
              <a:t>binaries</a:t>
            </a:r>
            <a:r>
              <a:rPr lang="en-US" sz="2300" dirty="0"/>
              <a:t> in a </a:t>
            </a:r>
            <a:r>
              <a:rPr lang="en-US" sz="2300" b="1" dirty="0">
                <a:solidFill>
                  <a:srgbClr val="0070C0"/>
                </a:solidFill>
              </a:rPr>
              <a:t>ZIP</a:t>
            </a:r>
            <a:r>
              <a:rPr lang="en-US" sz="2300" dirty="0"/>
              <a:t>, </a:t>
            </a:r>
            <a:r>
              <a:rPr lang="en-US" sz="2300" b="1" dirty="0">
                <a:solidFill>
                  <a:srgbClr val="0070C0"/>
                </a:solidFill>
              </a:rPr>
              <a:t>RAR</a:t>
            </a:r>
            <a:r>
              <a:rPr lang="en-US" sz="2300" dirty="0"/>
              <a:t>, or </a:t>
            </a:r>
            <a:r>
              <a:rPr lang="en-US" sz="2300" b="1" dirty="0">
                <a:solidFill>
                  <a:srgbClr val="0070C0"/>
                </a:solidFill>
              </a:rPr>
              <a:t>7z</a:t>
            </a:r>
            <a:r>
              <a:rPr lang="en-US" sz="2300" dirty="0"/>
              <a:t> file and </a:t>
            </a:r>
            <a:r>
              <a:rPr lang="en-US" sz="2300" b="1" dirty="0">
                <a:solidFill>
                  <a:srgbClr val="0070C0"/>
                </a:solidFill>
              </a:rPr>
              <a:t>upload</a:t>
            </a:r>
            <a:r>
              <a:rPr lang="en-US" sz="2300" dirty="0"/>
              <a:t> to the </a:t>
            </a:r>
            <a:r>
              <a:rPr lang="en-US" sz="2300" b="1" dirty="0">
                <a:solidFill>
                  <a:srgbClr val="0070C0"/>
                </a:solidFill>
              </a:rPr>
              <a:t>designated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area</a:t>
            </a:r>
            <a:r>
              <a:rPr lang="en-US" sz="2300" dirty="0"/>
              <a:t> on the </a:t>
            </a:r>
            <a:r>
              <a:rPr lang="en-US" sz="2300" b="1" dirty="0">
                <a:solidFill>
                  <a:srgbClr val="0070C0"/>
                </a:solidFill>
              </a:rPr>
              <a:t>VLE</a:t>
            </a:r>
            <a:r>
              <a:rPr lang="en-US" sz="23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300" dirty="0"/>
              <a:t>All </a:t>
            </a:r>
            <a:r>
              <a:rPr lang="en-US" sz="2300" b="1" dirty="0">
                <a:solidFill>
                  <a:srgbClr val="0070C0"/>
                </a:solidFill>
              </a:rPr>
              <a:t>submissions</a:t>
            </a:r>
            <a:r>
              <a:rPr lang="en-US" sz="2300" dirty="0"/>
              <a:t> are to the </a:t>
            </a:r>
            <a:r>
              <a:rPr lang="en-US" sz="2300" b="1" dirty="0">
                <a:solidFill>
                  <a:srgbClr val="0070C0"/>
                </a:solidFill>
              </a:rPr>
              <a:t>VLE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only</a:t>
            </a:r>
            <a:r>
              <a:rPr lang="en-US" sz="2300" dirty="0"/>
              <a:t>. You </a:t>
            </a:r>
            <a:r>
              <a:rPr lang="en-US" sz="2300" b="1" dirty="0">
                <a:solidFill>
                  <a:srgbClr val="0070C0"/>
                </a:solidFill>
              </a:rPr>
              <a:t>do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not</a:t>
            </a:r>
            <a:r>
              <a:rPr lang="en-US" sz="2300" dirty="0"/>
              <a:t> have to </a:t>
            </a:r>
            <a:r>
              <a:rPr lang="en-US" sz="2300" b="1" dirty="0">
                <a:solidFill>
                  <a:srgbClr val="0070C0"/>
                </a:solidFill>
              </a:rPr>
              <a:t>print</a:t>
            </a:r>
            <a:r>
              <a:rPr lang="en-US" sz="2300" dirty="0"/>
              <a:t> anything (</a:t>
            </a:r>
            <a:r>
              <a:rPr lang="en-US" sz="2300" b="1" u="sng" dirty="0">
                <a:solidFill>
                  <a:srgbClr val="C00000"/>
                </a:solidFill>
              </a:rPr>
              <a:t>except</a:t>
            </a:r>
            <a:r>
              <a:rPr lang="en-US" sz="2300" dirty="0"/>
              <a:t> the </a:t>
            </a:r>
            <a:r>
              <a:rPr lang="en-US" sz="2300" b="1" dirty="0">
                <a:solidFill>
                  <a:srgbClr val="0070C0"/>
                </a:solidFill>
              </a:rPr>
              <a:t>Plagiarism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Declaration</a:t>
            </a:r>
            <a:r>
              <a:rPr lang="en-US" sz="2300" dirty="0"/>
              <a:t>).</a:t>
            </a:r>
            <a:endParaRPr lang="en-GB" sz="23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300" b="1" dirty="0">
                <a:solidFill>
                  <a:srgbClr val="0070C0"/>
                </a:solidFill>
              </a:rPr>
              <a:t>Drawings</a:t>
            </a:r>
            <a:r>
              <a:rPr lang="en-GB" sz="2300" dirty="0"/>
              <a:t> and </a:t>
            </a:r>
            <a:r>
              <a:rPr lang="en-GB" sz="2300" b="1" dirty="0">
                <a:solidFill>
                  <a:srgbClr val="0070C0"/>
                </a:solidFill>
              </a:rPr>
              <a:t>images</a:t>
            </a:r>
            <a:r>
              <a:rPr lang="en-GB" sz="2300" dirty="0"/>
              <a:t> in the </a:t>
            </a:r>
            <a:r>
              <a:rPr lang="en-GB" sz="2300" b="1" dirty="0">
                <a:solidFill>
                  <a:srgbClr val="0070C0"/>
                </a:solidFill>
              </a:rPr>
              <a:t>documentation</a:t>
            </a:r>
            <a:r>
              <a:rPr lang="en-GB" sz="2300" dirty="0"/>
              <a:t> are </a:t>
            </a:r>
            <a:r>
              <a:rPr lang="en-GB" sz="2300" b="1" dirty="0">
                <a:solidFill>
                  <a:srgbClr val="0070C0"/>
                </a:solidFill>
              </a:rPr>
              <a:t>encouraged</a:t>
            </a:r>
            <a:r>
              <a:rPr lang="en-GB" sz="2300" dirty="0"/>
              <a:t>. </a:t>
            </a:r>
            <a:r>
              <a:rPr lang="en-GB" sz="2300" b="1" dirty="0">
                <a:solidFill>
                  <a:srgbClr val="0070C0"/>
                </a:solidFill>
              </a:rPr>
              <a:t>Font</a:t>
            </a:r>
            <a:r>
              <a:rPr lang="en-GB" sz="2300" dirty="0"/>
              <a:t> must be </a:t>
            </a:r>
            <a:r>
              <a:rPr lang="en-GB" sz="2300" b="1" dirty="0">
                <a:solidFill>
                  <a:srgbClr val="0070C0"/>
                </a:solidFill>
              </a:rPr>
              <a:t>Calibri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070C0"/>
                </a:solidFill>
              </a:rPr>
              <a:t>11pt</a:t>
            </a:r>
            <a:r>
              <a:rPr lang="en-GB" sz="23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300" dirty="0"/>
              <a:t>You can </a:t>
            </a:r>
            <a:r>
              <a:rPr lang="en-GB" sz="2300" b="1" dirty="0">
                <a:solidFill>
                  <a:srgbClr val="0070C0"/>
                </a:solidFill>
              </a:rPr>
              <a:t>quote</a:t>
            </a:r>
            <a:r>
              <a:rPr lang="en-GB" sz="2300" dirty="0"/>
              <a:t> other </a:t>
            </a:r>
            <a:r>
              <a:rPr lang="en-GB" sz="2300" b="1" dirty="0">
                <a:solidFill>
                  <a:srgbClr val="0070C0"/>
                </a:solidFill>
              </a:rPr>
              <a:t>work</a:t>
            </a:r>
            <a:r>
              <a:rPr lang="en-GB" sz="2300" dirty="0"/>
              <a:t> as </a:t>
            </a:r>
            <a:r>
              <a:rPr lang="en-GB" sz="2300" b="1" dirty="0">
                <a:solidFill>
                  <a:srgbClr val="0070C0"/>
                </a:solidFill>
              </a:rPr>
              <a:t>long</a:t>
            </a:r>
            <a:r>
              <a:rPr lang="en-GB" sz="2300" dirty="0"/>
              <a:t> as this is </a:t>
            </a:r>
            <a:r>
              <a:rPr lang="en-GB" sz="2300" b="1" dirty="0">
                <a:solidFill>
                  <a:srgbClr val="0070C0"/>
                </a:solidFill>
              </a:rPr>
              <a:t>clearly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070C0"/>
                </a:solidFill>
              </a:rPr>
              <a:t>indicated</a:t>
            </a:r>
            <a:r>
              <a:rPr lang="en-GB" sz="23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300" dirty="0"/>
              <a:t>If you use </a:t>
            </a:r>
            <a:r>
              <a:rPr lang="en-GB" sz="2300" b="1" dirty="0">
                <a:solidFill>
                  <a:srgbClr val="0070C0"/>
                </a:solidFill>
              </a:rPr>
              <a:t>images</a:t>
            </a:r>
            <a:r>
              <a:rPr lang="en-GB" sz="2300" dirty="0"/>
              <a:t> from 3</a:t>
            </a:r>
            <a:r>
              <a:rPr lang="en-GB" sz="2300" baseline="30000" dirty="0"/>
              <a:t>rd</a:t>
            </a:r>
            <a:r>
              <a:rPr lang="en-GB" sz="2300" dirty="0"/>
              <a:t> parties simply </a:t>
            </a:r>
            <a:r>
              <a:rPr lang="en-GB" sz="2300" b="1" dirty="0">
                <a:solidFill>
                  <a:srgbClr val="0070C0"/>
                </a:solidFill>
              </a:rPr>
              <a:t>caption</a:t>
            </a:r>
            <a:r>
              <a:rPr lang="en-GB" sz="2300" dirty="0"/>
              <a:t> with ‘</a:t>
            </a:r>
            <a:r>
              <a:rPr lang="en-GB" sz="2300" b="1" dirty="0">
                <a:solidFill>
                  <a:srgbClr val="0070C0"/>
                </a:solidFill>
              </a:rPr>
              <a:t>reproduced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070C0"/>
                </a:solidFill>
              </a:rPr>
              <a:t>from</a:t>
            </a:r>
            <a:r>
              <a:rPr lang="en-GB" sz="2300" dirty="0"/>
              <a:t>…’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300" dirty="0"/>
              <a:t>Make </a:t>
            </a:r>
            <a:r>
              <a:rPr lang="en-GB" sz="2300" b="1" dirty="0">
                <a:solidFill>
                  <a:srgbClr val="0070C0"/>
                </a:solidFill>
              </a:rPr>
              <a:t>sure</a:t>
            </a:r>
            <a:r>
              <a:rPr lang="en-GB" sz="2300" dirty="0"/>
              <a:t> you </a:t>
            </a:r>
            <a:r>
              <a:rPr lang="en-GB" sz="2300" b="1" dirty="0">
                <a:solidFill>
                  <a:srgbClr val="0070C0"/>
                </a:solidFill>
              </a:rPr>
              <a:t>include</a:t>
            </a:r>
            <a:r>
              <a:rPr lang="en-GB" sz="2300" dirty="0"/>
              <a:t> your </a:t>
            </a:r>
            <a:r>
              <a:rPr lang="en-GB" sz="2300" b="1" dirty="0">
                <a:solidFill>
                  <a:srgbClr val="0070C0"/>
                </a:solidFill>
              </a:rPr>
              <a:t>full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070C0"/>
                </a:solidFill>
              </a:rPr>
              <a:t>name</a:t>
            </a:r>
            <a:r>
              <a:rPr lang="en-GB" sz="2300" dirty="0"/>
              <a:t>, </a:t>
            </a:r>
            <a:r>
              <a:rPr lang="en-GB" sz="2300" b="1" dirty="0">
                <a:solidFill>
                  <a:srgbClr val="0070C0"/>
                </a:solidFill>
              </a:rPr>
              <a:t>ID</a:t>
            </a:r>
            <a:r>
              <a:rPr lang="en-GB" sz="2300" dirty="0"/>
              <a:t> or </a:t>
            </a:r>
            <a:r>
              <a:rPr lang="en-GB" sz="2300" b="1" dirty="0">
                <a:solidFill>
                  <a:srgbClr val="0070C0"/>
                </a:solidFill>
              </a:rPr>
              <a:t>passport</a:t>
            </a:r>
            <a:r>
              <a:rPr lang="en-GB" sz="2300" dirty="0"/>
              <a:t> number, and the </a:t>
            </a:r>
            <a:r>
              <a:rPr lang="en-GB" sz="2300" b="1" dirty="0">
                <a:solidFill>
                  <a:srgbClr val="0070C0"/>
                </a:solidFill>
              </a:rPr>
              <a:t>degree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070C0"/>
                </a:solidFill>
              </a:rPr>
              <a:t>programme</a:t>
            </a:r>
            <a:r>
              <a:rPr lang="en-GB" sz="23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300" dirty="0"/>
              <a:t>You </a:t>
            </a:r>
            <a:r>
              <a:rPr lang="en-GB" sz="2300" b="1" dirty="0">
                <a:solidFill>
                  <a:srgbClr val="0070C0"/>
                </a:solidFill>
              </a:rPr>
              <a:t>may</a:t>
            </a:r>
            <a:r>
              <a:rPr lang="en-GB" sz="2300" dirty="0"/>
              <a:t> work in </a:t>
            </a:r>
            <a:r>
              <a:rPr lang="en-GB" sz="2300" b="1" dirty="0">
                <a:solidFill>
                  <a:srgbClr val="0070C0"/>
                </a:solidFill>
              </a:rPr>
              <a:t>groups</a:t>
            </a:r>
            <a:r>
              <a:rPr lang="en-GB" sz="2300" dirty="0"/>
              <a:t> as </a:t>
            </a:r>
            <a:r>
              <a:rPr lang="en-GB" sz="2300" b="1" dirty="0">
                <a:solidFill>
                  <a:srgbClr val="0070C0"/>
                </a:solidFill>
              </a:rPr>
              <a:t>long</a:t>
            </a:r>
            <a:r>
              <a:rPr lang="en-GB" sz="2300" dirty="0"/>
              <a:t> as the </a:t>
            </a:r>
            <a:r>
              <a:rPr lang="en-GB" sz="2300" b="1" dirty="0">
                <a:solidFill>
                  <a:srgbClr val="0070C0"/>
                </a:solidFill>
              </a:rPr>
              <a:t>work</a:t>
            </a:r>
            <a:r>
              <a:rPr lang="en-GB" sz="2300" dirty="0"/>
              <a:t> you </a:t>
            </a:r>
            <a:r>
              <a:rPr lang="en-GB" sz="2300" b="1" dirty="0">
                <a:solidFill>
                  <a:srgbClr val="0070C0"/>
                </a:solidFill>
              </a:rPr>
              <a:t>submit</a:t>
            </a:r>
            <a:r>
              <a:rPr lang="en-GB" sz="2300" dirty="0"/>
              <a:t> is your </a:t>
            </a:r>
            <a:r>
              <a:rPr lang="en-GB" sz="2300" b="1" dirty="0">
                <a:solidFill>
                  <a:srgbClr val="0070C0"/>
                </a:solidFill>
              </a:rPr>
              <a:t>own</a:t>
            </a:r>
            <a:r>
              <a:rPr lang="en-GB" sz="2300" dirty="0"/>
              <a:t> and </a:t>
            </a:r>
            <a:r>
              <a:rPr lang="en-GB" sz="2300" b="1" dirty="0">
                <a:solidFill>
                  <a:srgbClr val="0070C0"/>
                </a:solidFill>
              </a:rPr>
              <a:t>only</a:t>
            </a:r>
            <a:r>
              <a:rPr lang="en-GB" sz="2300" dirty="0"/>
              <a:t> your </a:t>
            </a:r>
            <a:r>
              <a:rPr lang="en-GB" sz="2300" b="1" dirty="0">
                <a:solidFill>
                  <a:srgbClr val="0070C0"/>
                </a:solidFill>
              </a:rPr>
              <a:t>own</a:t>
            </a:r>
            <a:r>
              <a:rPr lang="en-GB" sz="2300" dirty="0"/>
              <a:t>.</a:t>
            </a:r>
          </a:p>
          <a:p>
            <a:pPr lvl="0"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GB" altLang="en-US" sz="2300" dirty="0"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E72D94-5735-1AAB-EEF1-A4B14E3E40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5631-AE37-78A6-5502-A3E0451E695B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247184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Assessment Rubric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908720"/>
            <a:ext cx="11329419" cy="5328592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None/>
            </a:pPr>
            <a:endParaRPr lang="en-US" altLang="en-US" sz="19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300" b="1" dirty="0">
                <a:solidFill>
                  <a:srgbClr val="0070C0"/>
                </a:solidFill>
                <a:cs typeface="Arial" panose="020B0604020202020204" pitchFamily="34" charset="0"/>
              </a:rPr>
              <a:t>MLP Model</a:t>
            </a:r>
            <a:r>
              <a:rPr lang="en-US" altLang="en-US" sz="2300" dirty="0">
                <a:cs typeface="Arial" panose="020B0604020202020204" pitchFamily="34" charset="0"/>
              </a:rPr>
              <a:t> (</a:t>
            </a:r>
            <a:r>
              <a:rPr lang="en-US" altLang="en-US" sz="2300" b="1" dirty="0" err="1">
                <a:solidFill>
                  <a:srgbClr val="0070C0"/>
                </a:solidFill>
                <a:cs typeface="Arial" panose="020B0604020202020204" pitchFamily="34" charset="0"/>
              </a:rPr>
              <a:t>RapidMiner</a:t>
            </a:r>
            <a:r>
              <a:rPr lang="en-US" altLang="en-US" sz="2300" b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en-US" sz="2300" dirty="0">
                <a:cs typeface="Arial" panose="020B0604020202020204" pitchFamily="34" charset="0"/>
              </a:rPr>
              <a:t>out of </a:t>
            </a:r>
            <a:r>
              <a:rPr lang="en-US" altLang="en-US" sz="2300" b="1" dirty="0">
                <a:solidFill>
                  <a:srgbClr val="7030A0"/>
                </a:solidFill>
                <a:cs typeface="Arial" panose="020B0604020202020204" pitchFamily="34" charset="0"/>
              </a:rPr>
              <a:t>50</a:t>
            </a:r>
            <a:r>
              <a:rPr lang="en-US" altLang="en-US" sz="2300" dirty="0">
                <a:cs typeface="Arial" panose="020B0604020202020204" pitchFamily="34" charset="0"/>
              </a:rPr>
              <a:t>%)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Report</a:t>
            </a:r>
            <a:r>
              <a:rPr lang="en-US" altLang="en-US" sz="1900" dirty="0">
                <a:cs typeface="Arial" panose="020B0604020202020204" pitchFamily="34" charset="0"/>
              </a:rPr>
              <a:t>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quality</a:t>
            </a:r>
            <a:r>
              <a:rPr lang="en-US" altLang="en-US" sz="1900" dirty="0">
                <a:cs typeface="Arial" panose="020B0604020202020204" pitchFamily="34" charset="0"/>
              </a:rPr>
              <a:t> </a:t>
            </a:r>
            <a:r>
              <a:rPr lang="en-US" altLang="en-US" sz="1900" b="1" dirty="0">
                <a:solidFill>
                  <a:srgbClr val="7030A0"/>
                </a:solidFill>
                <a:cs typeface="Arial" panose="020B0604020202020204" pitchFamily="34" charset="0"/>
              </a:rPr>
              <a:t>15</a:t>
            </a:r>
            <a:r>
              <a:rPr lang="en-US" altLang="en-US" sz="1900" dirty="0">
                <a:cs typeface="Arial" panose="020B0604020202020204" pitchFamily="34" charset="0"/>
              </a:rPr>
              <a:t>%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1900" dirty="0">
                <a:cs typeface="Arial" panose="020B0604020202020204" pitchFamily="34" charset="0"/>
              </a:rPr>
              <a:t>Construction of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MLP</a:t>
            </a:r>
            <a:r>
              <a:rPr lang="en-US" altLang="en-US" sz="1900" dirty="0">
                <a:cs typeface="Arial" panose="020B0604020202020204" pitchFamily="34" charset="0"/>
              </a:rPr>
              <a:t> in selected language </a:t>
            </a:r>
            <a:r>
              <a:rPr lang="en-US" altLang="en-US" sz="1900" b="1" dirty="0">
                <a:solidFill>
                  <a:srgbClr val="7030A0"/>
                </a:solidFill>
                <a:cs typeface="Arial" panose="020B0604020202020204" pitchFamily="34" charset="0"/>
              </a:rPr>
              <a:t>45</a:t>
            </a:r>
            <a:r>
              <a:rPr lang="en-US" altLang="en-US" sz="1900" dirty="0">
                <a:cs typeface="Arial" panose="020B0604020202020204" pitchFamily="34" charset="0"/>
              </a:rPr>
              <a:t>%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Epochs</a:t>
            </a:r>
            <a:r>
              <a:rPr lang="en-US" altLang="en-US" sz="1900" dirty="0">
                <a:cs typeface="Arial" panose="020B0604020202020204" pitchFamily="34" charset="0"/>
              </a:rPr>
              <a:t> vs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Bad</a:t>
            </a:r>
            <a:r>
              <a:rPr lang="en-US" altLang="en-US" sz="1900" dirty="0">
                <a:cs typeface="Arial" panose="020B0604020202020204" pitchFamily="34" charset="0"/>
              </a:rPr>
              <a:t>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Facts</a:t>
            </a:r>
            <a:r>
              <a:rPr lang="en-US" altLang="en-US" sz="1900" dirty="0">
                <a:cs typeface="Arial" panose="020B0604020202020204" pitchFamily="34" charset="0"/>
              </a:rPr>
              <a:t> </a:t>
            </a:r>
            <a:r>
              <a:rPr lang="en-US" altLang="en-US" sz="1900" b="1" dirty="0">
                <a:solidFill>
                  <a:srgbClr val="7030A0"/>
                </a:solidFill>
                <a:cs typeface="Arial" panose="020B0604020202020204" pitchFamily="34" charset="0"/>
              </a:rPr>
              <a:t>10</a:t>
            </a:r>
            <a:r>
              <a:rPr lang="en-US" altLang="en-US" sz="1900" dirty="0">
                <a:cs typeface="Arial" panose="020B0604020202020204" pitchFamily="34" charset="0"/>
              </a:rPr>
              <a:t>%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Experiments</a:t>
            </a:r>
            <a:r>
              <a:rPr lang="en-US" altLang="en-US" sz="1900" dirty="0">
                <a:cs typeface="Arial" panose="020B0604020202020204" pitchFamily="34" charset="0"/>
              </a:rPr>
              <a:t> with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more</a:t>
            </a:r>
            <a:r>
              <a:rPr lang="en-US" altLang="en-US" sz="1900" dirty="0">
                <a:cs typeface="Arial" panose="020B0604020202020204" pitchFamily="34" charset="0"/>
              </a:rPr>
              <a:t>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hidden</a:t>
            </a:r>
            <a:r>
              <a:rPr lang="en-US" altLang="en-US" sz="1900" dirty="0">
                <a:cs typeface="Arial" panose="020B0604020202020204" pitchFamily="34" charset="0"/>
              </a:rPr>
              <a:t>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neurons</a:t>
            </a:r>
            <a:r>
              <a:rPr lang="en-US" altLang="en-US" sz="1900" dirty="0">
                <a:cs typeface="Arial" panose="020B0604020202020204" pitchFamily="34" charset="0"/>
              </a:rPr>
              <a:t> and different</a:t>
            </a:r>
            <a:br>
              <a:rPr lang="en-US" altLang="en-US" sz="1900" dirty="0">
                <a:cs typeface="Arial" panose="020B0604020202020204" pitchFamily="34" charset="0"/>
              </a:rPr>
            </a:b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Error</a:t>
            </a:r>
            <a:r>
              <a:rPr lang="en-US" altLang="en-US" sz="1900" dirty="0">
                <a:cs typeface="Arial" panose="020B0604020202020204" pitchFamily="34" charset="0"/>
              </a:rPr>
              <a:t>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Threshold</a:t>
            </a:r>
            <a:r>
              <a:rPr lang="en-US" altLang="en-US" sz="1900" dirty="0">
                <a:cs typeface="Arial" panose="020B0604020202020204" pitchFamily="34" charset="0"/>
              </a:rPr>
              <a:t> and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Learning</a:t>
            </a:r>
            <a:r>
              <a:rPr lang="en-US" altLang="en-US" sz="1900" dirty="0">
                <a:cs typeface="Arial" panose="020B0604020202020204" pitchFamily="34" charset="0"/>
              </a:rPr>
              <a:t>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Rate</a:t>
            </a:r>
            <a:r>
              <a:rPr lang="en-US" altLang="en-US" sz="1900" dirty="0">
                <a:cs typeface="Arial" panose="020B0604020202020204" pitchFamily="34" charset="0"/>
              </a:rPr>
              <a:t> values </a:t>
            </a:r>
            <a:r>
              <a:rPr lang="en-US" altLang="en-US" sz="1900" b="1" dirty="0">
                <a:solidFill>
                  <a:srgbClr val="7030A0"/>
                </a:solidFill>
                <a:cs typeface="Arial" panose="020B0604020202020204" pitchFamily="34" charset="0"/>
              </a:rPr>
              <a:t>15</a:t>
            </a:r>
            <a:r>
              <a:rPr lang="en-US" altLang="en-US" sz="1900" dirty="0">
                <a:cs typeface="Arial" panose="020B0604020202020204" pitchFamily="34" charset="0"/>
              </a:rPr>
              <a:t>%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Documentation</a:t>
            </a:r>
            <a:r>
              <a:rPr lang="en-US" altLang="en-US" sz="1900" dirty="0">
                <a:cs typeface="Arial" panose="020B0604020202020204" pitchFamily="34" charset="0"/>
              </a:rPr>
              <a:t> (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scope</a:t>
            </a:r>
            <a:r>
              <a:rPr lang="en-US" altLang="en-US" sz="1900" dirty="0">
                <a:cs typeface="Arial" panose="020B0604020202020204" pitchFamily="34" charset="0"/>
              </a:rPr>
              <a:t>,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depth</a:t>
            </a:r>
            <a:r>
              <a:rPr lang="en-US" altLang="en-US" sz="1900" dirty="0">
                <a:cs typeface="Arial" panose="020B0604020202020204" pitchFamily="34" charset="0"/>
              </a:rPr>
              <a:t>, 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completeness</a:t>
            </a:r>
            <a:r>
              <a:rPr lang="en-US" altLang="en-US" sz="1900" dirty="0">
                <a:cs typeface="Arial" panose="020B0604020202020204" pitchFamily="34" charset="0"/>
              </a:rPr>
              <a:t>)</a:t>
            </a:r>
            <a:r>
              <a:rPr lang="en-US" altLang="en-US" sz="1900" b="1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en-US" sz="1900" b="1" dirty="0">
                <a:solidFill>
                  <a:srgbClr val="7030A0"/>
                </a:solidFill>
                <a:cs typeface="Arial" panose="020B0604020202020204" pitchFamily="34" charset="0"/>
              </a:rPr>
              <a:t>15</a:t>
            </a:r>
            <a:r>
              <a:rPr lang="en-US" altLang="en-US" sz="1900" dirty="0">
                <a:cs typeface="Arial" panose="020B0604020202020204" pitchFamily="34" charset="0"/>
              </a:rPr>
              <a:t>%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US" altLang="en-US" sz="19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US" altLang="en-US" sz="19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US" altLang="en-US" sz="19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US" altLang="en-US" sz="19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US" altLang="en-US" sz="19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US" altLang="en-US" sz="19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US" altLang="en-US" sz="1900" dirty="0"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US" altLang="en-US" sz="15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US" altLang="en-US" sz="1900" dirty="0"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1026" name="Picture 2" descr="Brightspace Tip #87: Interactive Rubrics – CAT F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24" y="2386758"/>
            <a:ext cx="4611315" cy="39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C52096-61B2-5D7E-ED5F-2F8DF8385B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52A17-3477-F79B-C43C-BAA656A5F49B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77904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AF2E9-44D6-4364-9594-4F206DBAF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528900"/>
            <a:ext cx="4943475" cy="4467225"/>
          </a:xfrm>
          <a:prstGeom prst="rect">
            <a:avLst/>
          </a:prstGeom>
        </p:spPr>
      </p:pic>
      <p:pic>
        <p:nvPicPr>
          <p:cNvPr id="2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Help &amp; Contact Hour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30" y="980728"/>
            <a:ext cx="11329418" cy="53285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If you get </a:t>
            </a:r>
            <a:r>
              <a:rPr lang="en-US" sz="2400" b="1" dirty="0">
                <a:solidFill>
                  <a:srgbClr val="0070C0"/>
                </a:solidFill>
              </a:rPr>
              <a:t>stuck</a:t>
            </a:r>
            <a:r>
              <a:rPr lang="en-US" sz="2400" dirty="0"/>
              <a:t> ask for a </a:t>
            </a:r>
            <a:r>
              <a:rPr lang="en-US" sz="2400" b="1" dirty="0">
                <a:solidFill>
                  <a:srgbClr val="0070C0"/>
                </a:solidFill>
              </a:rPr>
              <a:t>contact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hour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This is </a:t>
            </a:r>
            <a:r>
              <a:rPr lang="en-US" sz="2400" b="1" dirty="0">
                <a:solidFill>
                  <a:srgbClr val="0070C0"/>
                </a:solidFill>
              </a:rPr>
              <a:t>strictly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70C0"/>
                </a:solidFill>
              </a:rPr>
              <a:t>problems</a:t>
            </a:r>
            <a:r>
              <a:rPr lang="en-US" sz="2400" dirty="0"/>
              <a:t> of an </a:t>
            </a:r>
            <a:r>
              <a:rPr lang="en-US" sz="2400" b="1" dirty="0">
                <a:solidFill>
                  <a:srgbClr val="0070C0"/>
                </a:solidFill>
              </a:rPr>
              <a:t>academic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nature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>
                <a:cs typeface="Arial" panose="020B0604020202020204" pitchFamily="34" charset="0"/>
              </a:rPr>
              <a:t>My email is </a:t>
            </a:r>
            <a:r>
              <a:rPr lang="en-US" altLang="en-US" sz="2400" dirty="0">
                <a:solidFill>
                  <a:srgbClr val="7030A0"/>
                </a:solidFill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john.abela@um.edu.mt</a:t>
            </a:r>
            <a:endParaRPr lang="en-US" altLang="en-US" sz="2400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>
                <a:cs typeface="Arial" panose="020B0604020202020204" pitchFamily="34" charset="0"/>
              </a:rPr>
              <a:t>In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emergencies</a:t>
            </a:r>
            <a:r>
              <a:rPr lang="en-US" altLang="en-US" sz="2400" dirty="0">
                <a:cs typeface="Arial" panose="020B0604020202020204" pitchFamily="34" charset="0"/>
              </a:rPr>
              <a:t> my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mobile</a:t>
            </a:r>
            <a:r>
              <a:rPr lang="en-US" altLang="en-US" sz="2400" dirty="0">
                <a:cs typeface="Arial" panose="020B0604020202020204" pitchFamily="34" charset="0"/>
              </a:rPr>
              <a:t> is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79367936</a:t>
            </a:r>
            <a:r>
              <a:rPr lang="en-US" altLang="en-US" sz="2400" dirty="0">
                <a:cs typeface="Arial" panose="020B0604020202020204" pitchFamily="34" charset="0"/>
              </a:rPr>
              <a:t>. Please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text</a:t>
            </a:r>
            <a:r>
              <a:rPr lang="en-US" altLang="en-US" sz="2400" dirty="0">
                <a:cs typeface="Arial" panose="020B0604020202020204" pitchFamily="34" charset="0"/>
              </a:rPr>
              <a:t> before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calling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>
                <a:cs typeface="Arial" panose="020B0604020202020204" pitchFamily="34" charset="0"/>
              </a:rPr>
              <a:t>Please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note</a:t>
            </a:r>
            <a:r>
              <a:rPr lang="en-US" altLang="en-US" sz="2400" dirty="0">
                <a:cs typeface="Arial" panose="020B0604020202020204" pitchFamily="34" charset="0"/>
              </a:rPr>
              <a:t> that I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normally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cannot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>
                <a:cs typeface="Arial" panose="020B0604020202020204" pitchFamily="34" charset="0"/>
              </a:rPr>
              <a:t>do </a:t>
            </a:r>
            <a:r>
              <a:rPr lang="en-US" altLang="en-US" sz="2400" b="1">
                <a:solidFill>
                  <a:srgbClr val="0070C0"/>
                </a:solidFill>
                <a:cs typeface="Arial" panose="020B0604020202020204" pitchFamily="34" charset="0"/>
              </a:rPr>
              <a:t>debugging</a:t>
            </a:r>
            <a:r>
              <a:rPr lang="en-US" altLang="en-US" sz="2400"/>
              <a:t>.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076" name="Picture 4" descr="http://2.bp.blogspot.com/_9fDGoYk_xBk/SRQazcF6fsI/AAAAAAAAAkc/HFfHuR3URgs/s400/GoldfishDiarrhea.jpg">
            <a:extLst>
              <a:ext uri="{FF2B5EF4-FFF2-40B4-BE49-F238E27FC236}">
                <a16:creationId xmlns:a16="http://schemas.microsoft.com/office/drawing/2014/main" id="{3D4968A0-F0A1-459C-AED3-36B54ED0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88" y="3032956"/>
            <a:ext cx="2988332" cy="37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6AC8AB-AAE0-2F35-0889-77B2D248D3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26" y="62823"/>
            <a:ext cx="927722" cy="969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8F3227-DFEC-B934-28B7-715A6D762278}"/>
              </a:ext>
            </a:extLst>
          </p:cNvPr>
          <p:cNvSpPr txBox="1"/>
          <p:nvPr/>
        </p:nvSpPr>
        <p:spPr>
          <a:xfrm>
            <a:off x="11144892" y="941617"/>
            <a:ext cx="1072986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Coursework</a:t>
            </a:r>
          </a:p>
          <a:p>
            <a:pPr algn="ctr">
              <a:lnSpc>
                <a:spcPts val="1400"/>
              </a:lnSpc>
            </a:pPr>
            <a:r>
              <a:rPr lang="en-GB" sz="1400" b="1" dirty="0">
                <a:solidFill>
                  <a:srgbClr val="00B050"/>
                </a:solidFill>
                <a:latin typeface="+mn-lt"/>
              </a:rPr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42195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16228</TotalTime>
  <Words>836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Times New Roman</vt:lpstr>
      <vt:lpstr>Wingdings</vt:lpstr>
      <vt:lpstr>Edge</vt:lpstr>
      <vt:lpstr>CIS3187 (5 ECTS) Coursework Coursework 2022-23</vt:lpstr>
      <vt:lpstr>CIS 3187 Coursework Implementing a Multi-Layer Perceptron</vt:lpstr>
      <vt:lpstr>CIS 3187 Coursework Deliverables (1) Implementing a Multi-Layer Perceptron</vt:lpstr>
      <vt:lpstr>CIS 3187 Coursework Deliverables (1) Implementing a Multi-Layer Perceptron</vt:lpstr>
      <vt:lpstr>CIS 3187 Coursework Deliverables (2) Implementing a Multi-Layer Perceptron</vt:lpstr>
      <vt:lpstr>Submission Deadline and Notes</vt:lpstr>
      <vt:lpstr>Assessment Rubric</vt:lpstr>
      <vt:lpstr>Help &amp; Contact Hour</vt:lpstr>
    </vt:vector>
  </TitlesOfParts>
  <Company>UIC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Bing Liu</dc:creator>
  <cp:lastModifiedBy>John Abela</cp:lastModifiedBy>
  <cp:revision>3265</cp:revision>
  <dcterms:created xsi:type="dcterms:W3CDTF">2004-06-21T03:23:40Z</dcterms:created>
  <dcterms:modified xsi:type="dcterms:W3CDTF">2022-11-10T11:50:10Z</dcterms:modified>
</cp:coreProperties>
</file>