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903" r:id="rId2"/>
    <p:sldId id="1090" r:id="rId3"/>
    <p:sldId id="1094" r:id="rId4"/>
    <p:sldId id="1091" r:id="rId5"/>
    <p:sldId id="1092" r:id="rId6"/>
    <p:sldId id="1093" r:id="rId7"/>
    <p:sldId id="1078" r:id="rId8"/>
    <p:sldId id="1088" r:id="rId9"/>
  </p:sldIdLst>
  <p:sldSz cx="12192000" cy="6858000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9A3A"/>
    <a:srgbClr val="0033CC"/>
    <a:srgbClr val="000066"/>
    <a:srgbClr val="FF5050"/>
    <a:srgbClr val="006699"/>
    <a:srgbClr val="FF0000"/>
    <a:srgbClr val="3333CC"/>
    <a:srgbClr val="66FF33"/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990" autoAdjust="0"/>
  </p:normalViewPr>
  <p:slideViewPr>
    <p:cSldViewPr showGuides="1">
      <p:cViewPr varScale="1">
        <p:scale>
          <a:sx n="159" d="100"/>
          <a:sy n="159" d="100"/>
        </p:scale>
        <p:origin x="2064" y="138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1820"/>
    </p:cViewPr>
  </p:sorterViewPr>
  <p:notesViewPr>
    <p:cSldViewPr showGuides="1">
      <p:cViewPr varScale="1">
        <p:scale>
          <a:sx n="105" d="100"/>
          <a:sy n="105" d="100"/>
        </p:scale>
        <p:origin x="-1440" y="-72"/>
      </p:cViewPr>
      <p:guideLst>
        <p:guide orient="horz" pos="2976"/>
        <p:guide pos="22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1300"/>
            </a:lvl1pPr>
          </a:lstStyle>
          <a:p>
            <a:pPr>
              <a:defRPr/>
            </a:pPr>
            <a:fld id="{839B74E2-C602-45D4-8871-2E4A06B5C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7650" y="0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709613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487863"/>
            <a:ext cx="5730875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7650" y="8975725"/>
            <a:ext cx="310356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0" tIns="47451" rIns="94900" bIns="47451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19D9AA1E-B1C7-4331-BC82-AD92CBE3F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1C95-1608-441B-8A4F-4B33DBE42074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57B8-FB62-4F90-A517-965F08FD8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E327-B14E-400E-A861-182595CBD795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C9B9-9AB6-47F8-9561-1340F7AFB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9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FC7E5-B6F4-4C25-886A-4BF51CA90110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9ADB-2223-4918-9AF6-45A3EBECE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0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BED-4C0A-475A-84B3-692AA2039F0D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5E5DF-37C9-47CA-B637-31A1DDD60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8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3AE9-528D-4CE1-9428-A3C53DAA2F4D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BA374-F60A-486C-92B8-611B5FC0F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F216A-342A-42C2-815F-C9A75D5671E7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DD380-2796-4E89-983F-06D99FCD7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5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D8A8B-FBE0-426A-9E65-B1F381C5F5D3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0532-8D13-4C76-A36B-D846E3EB5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1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4FFD-CF08-43A3-8E5F-F9E9DA82DD1E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286E-7376-4B69-A605-8E4C59C69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7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2816-0FC9-443A-96EB-AB8103B66C78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9A102-26F7-4EB1-8D42-BCB723458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070A8-021A-4CE8-A762-1646DACC3779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9D50A-1461-4AAE-856C-CDCE66AC9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D15C3-2D91-418F-B5C4-929E332579D1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35187-66D0-446D-8FAC-F6B64B68A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05A616-D74F-4802-BF94-38F2E0311A02}" type="datetimeFigureOut">
              <a:rPr lang="en-US"/>
              <a:pPr>
                <a:defRPr/>
              </a:pPr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AEF042-4271-4C61-A0E7-83ADA3977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abela@um.edu.m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chinelearningmastery.com/build-multi-layer-perceptron-neural-network-models-ke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abela@um.edu.m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21213"/>
            <a:ext cx="10058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35200" y="6229350"/>
            <a:ext cx="1930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673600" y="6229350"/>
            <a:ext cx="2844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96516" y="585428"/>
            <a:ext cx="9144000" cy="1295400"/>
          </a:xfrm>
        </p:spPr>
        <p:txBody>
          <a:bodyPr lIns="90488" tIns="44450" rIns="90488" bIns="44450" rtlCol="0"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002060"/>
                </a:solidFill>
                <a:latin typeface="+mn-lt"/>
              </a:rPr>
              <a:t>CIS2350 </a:t>
            </a:r>
            <a:br>
              <a:rPr lang="en-US" altLang="en-US" sz="5400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sz="4000" b="1" dirty="0">
                <a:solidFill>
                  <a:srgbClr val="002060"/>
                </a:solidFill>
                <a:latin typeface="+mn-lt"/>
              </a:rPr>
              <a:t>Business Applications of AI</a:t>
            </a:r>
            <a:br>
              <a:rPr lang="en-US" altLang="en-US" sz="5400" dirty="0">
                <a:solidFill>
                  <a:srgbClr val="002060"/>
                </a:solidFill>
                <a:latin typeface="+mn-lt"/>
              </a:rPr>
            </a:br>
            <a:r>
              <a:rPr lang="en-US" altLang="en-US" sz="5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Coursework 2022-23</a:t>
            </a:r>
            <a:endParaRPr lang="en-US" altLang="en-US" sz="4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673600" y="5258720"/>
            <a:ext cx="1744663" cy="16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Faculty of</a:t>
            </a:r>
          </a:p>
          <a:p>
            <a:pPr algn="ctr">
              <a:lnSpc>
                <a:spcPts val="6000"/>
              </a:lnSpc>
              <a:spcBef>
                <a:spcPct val="0"/>
              </a:spcBef>
              <a:buFontTx/>
              <a:buNone/>
            </a:pPr>
            <a:r>
              <a:rPr lang="en-GB" altLang="en-US" sz="7200" dirty="0">
                <a:solidFill>
                  <a:schemeClr val="bg1"/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ICT</a:t>
            </a:r>
          </a:p>
        </p:txBody>
      </p:sp>
      <p:sp>
        <p:nvSpPr>
          <p:cNvPr id="5128" name="TextBox 10"/>
          <p:cNvSpPr txBox="1">
            <a:spLocks noChangeArrowheads="1"/>
          </p:cNvSpPr>
          <p:nvPr/>
        </p:nvSpPr>
        <p:spPr bwMode="auto">
          <a:xfrm>
            <a:off x="8470900" y="6464300"/>
            <a:ext cx="250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Department of</a:t>
            </a:r>
          </a:p>
          <a:p>
            <a:pPr algn="r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en-GB" altLang="en-US" sz="1400" b="1">
                <a:solidFill>
                  <a:srgbClr val="7030A0"/>
                </a:solidFill>
                <a:cs typeface="Calibri" panose="020F0502020204030204" pitchFamily="34" charset="0"/>
              </a:rPr>
              <a:t>Computer Information Systems</a:t>
            </a:r>
          </a:p>
        </p:txBody>
      </p:sp>
      <p:sp>
        <p:nvSpPr>
          <p:cNvPr id="5129" name="Subtitle 2"/>
          <p:cNvSpPr txBox="1">
            <a:spLocks/>
          </p:cNvSpPr>
          <p:nvPr/>
        </p:nvSpPr>
        <p:spPr bwMode="auto">
          <a:xfrm>
            <a:off x="10128250" y="87313"/>
            <a:ext cx="1973263" cy="2286000"/>
          </a:xfrm>
          <a:prstGeom prst="rect">
            <a:avLst/>
          </a:prstGeom>
          <a:solidFill>
            <a:srgbClr val="CCFF33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John Abela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Department of CIS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Faculty of ICT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University of Malta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b="1" dirty="0">
              <a:hlinkClick r:id="rId3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u="sng" dirty="0">
                <a:solidFill>
                  <a:srgbClr val="0070C0"/>
                </a:solidFill>
              </a:rPr>
              <a:t>john.abela@um.edu.mt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800" u="sng" dirty="0">
              <a:solidFill>
                <a:srgbClr val="0070C0"/>
              </a:solidFill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+ 365 79367936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Room 1A/27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dirty="0">
                <a:latin typeface="Arial Rounded MT Bold" panose="020F0704030504030204" pitchFamily="34" charset="0"/>
                <a:cs typeface="Calibri" panose="020F0502020204030204" pitchFamily="34" charset="0"/>
              </a:rPr>
              <a:t>FICT Building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400" b="1" dirty="0">
                <a:solidFill>
                  <a:srgbClr val="336600"/>
                </a:solidFill>
                <a:cs typeface="Calibri" panose="020F0502020204030204" pitchFamily="34" charset="0"/>
              </a:rPr>
              <a:t>©John Abela 2019-2022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GB" altLang="en-US" sz="16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" y="82528"/>
            <a:ext cx="2548523" cy="646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26DFA-F96D-4A0D-B8C6-3F24D6654B0F}"/>
              </a:ext>
            </a:extLst>
          </p:cNvPr>
          <p:cNvSpPr txBox="1"/>
          <p:nvPr/>
        </p:nvSpPr>
        <p:spPr>
          <a:xfrm>
            <a:off x="10845080" y="6453336"/>
            <a:ext cx="137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Updated</a:t>
            </a:r>
          </a:p>
          <a:p>
            <a:pPr algn="r"/>
            <a:r>
              <a:rPr lang="en-GB" sz="105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11-Sep-2022</a:t>
            </a:r>
          </a:p>
        </p:txBody>
      </p:sp>
      <p:pic>
        <p:nvPicPr>
          <p:cNvPr id="3" name="Picture 2" descr="What is AI?">
            <a:extLst>
              <a:ext uri="{FF2B5EF4-FFF2-40B4-BE49-F238E27FC236}">
                <a16:creationId xmlns:a16="http://schemas.microsoft.com/office/drawing/2014/main" id="{5A07DC81-7989-438F-8247-0BBB30E4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11" y="2233339"/>
            <a:ext cx="4440237" cy="26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CIS2350 Coursework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052736"/>
            <a:ext cx="11005383" cy="5309428"/>
          </a:xfrm>
        </p:spPr>
        <p:txBody>
          <a:bodyPr/>
          <a:lstStyle/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n-GB" altLang="en-US" sz="2400" b="1" dirty="0">
                <a:solidFill>
                  <a:srgbClr val="0070C0"/>
                </a:solidFill>
              </a:rPr>
              <a:t>Implement</a:t>
            </a:r>
            <a:r>
              <a:rPr lang="en-GB" altLang="en-US" sz="2400" dirty="0"/>
              <a:t> a </a:t>
            </a:r>
            <a:r>
              <a:rPr lang="en-GB" altLang="en-US" sz="2400" b="1" dirty="0">
                <a:solidFill>
                  <a:srgbClr val="0070C0"/>
                </a:solidFill>
              </a:rPr>
              <a:t>multi-layer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perceptron</a:t>
            </a:r>
            <a:r>
              <a:rPr lang="en-GB" altLang="en-US" sz="2400" dirty="0"/>
              <a:t> (</a:t>
            </a:r>
            <a:r>
              <a:rPr lang="en-GB" altLang="en-US" sz="2400" b="1" dirty="0">
                <a:solidFill>
                  <a:srgbClr val="0070C0"/>
                </a:solidFill>
              </a:rPr>
              <a:t>MLP</a:t>
            </a:r>
            <a:r>
              <a:rPr lang="en-GB" altLang="en-US" sz="2400" dirty="0"/>
              <a:t>) to </a:t>
            </a:r>
            <a:r>
              <a:rPr lang="en-GB" altLang="en-US" sz="2400" b="1" dirty="0">
                <a:solidFill>
                  <a:srgbClr val="0070C0"/>
                </a:solidFill>
              </a:rPr>
              <a:t>classify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UCI</a:t>
            </a:r>
            <a:r>
              <a:rPr lang="en-GB" altLang="en-US" sz="2400" dirty="0"/>
              <a:t> Repository </a:t>
            </a:r>
            <a:r>
              <a:rPr lang="en-GB" altLang="en-US" sz="2400" b="1" dirty="0">
                <a:solidFill>
                  <a:srgbClr val="0070C0"/>
                </a:solidFill>
              </a:rPr>
              <a:t>Wine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Quality</a:t>
            </a:r>
            <a:r>
              <a:rPr lang="en-GB" altLang="en-US" sz="2400" dirty="0"/>
              <a:t> dataset.</a:t>
            </a:r>
          </a:p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n-GB" altLang="en-US" sz="2400" dirty="0">
                <a:hlinkClick r:id="rId2"/>
              </a:rPr>
              <a:t>https://archive.ics.uci.edu/ml/datasets/Wine+Quality</a:t>
            </a:r>
            <a:endParaRPr lang="en-GB" altLang="en-US" sz="2400" dirty="0"/>
          </a:p>
          <a:p>
            <a:pPr marL="0" lvl="0" indent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  <a:buNone/>
            </a:pPr>
            <a:endParaRPr lang="en-GB" altLang="en-US" sz="2400" dirty="0"/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The </a:t>
            </a:r>
            <a:r>
              <a:rPr lang="en-GB" altLang="en-US" sz="2400" b="1" dirty="0">
                <a:solidFill>
                  <a:srgbClr val="0070C0"/>
                </a:solidFill>
              </a:rPr>
              <a:t>model</a:t>
            </a:r>
            <a:r>
              <a:rPr lang="en-GB" altLang="en-US" sz="2400" dirty="0"/>
              <a:t> is </a:t>
            </a:r>
            <a:r>
              <a:rPr lang="en-GB" altLang="en-US" sz="2400" b="1" dirty="0">
                <a:solidFill>
                  <a:srgbClr val="0070C0"/>
                </a:solidFill>
              </a:rPr>
              <a:t>built</a:t>
            </a:r>
            <a:r>
              <a:rPr lang="en-GB" altLang="en-US" sz="2400" dirty="0"/>
              <a:t> as </a:t>
            </a:r>
            <a:r>
              <a:rPr lang="en-GB" altLang="en-US" sz="2400" b="1" dirty="0">
                <a:solidFill>
                  <a:srgbClr val="0070C0"/>
                </a:solidFill>
              </a:rPr>
              <a:t>demonstrated</a:t>
            </a:r>
            <a:r>
              <a:rPr lang="en-GB" altLang="en-US" sz="2400" dirty="0"/>
              <a:t> in class.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You </a:t>
            </a:r>
            <a:r>
              <a:rPr lang="en-GB" altLang="en-US" sz="2400" b="1" dirty="0">
                <a:solidFill>
                  <a:srgbClr val="0070C0"/>
                </a:solidFill>
              </a:rPr>
              <a:t>might</a:t>
            </a:r>
            <a:r>
              <a:rPr lang="en-GB" altLang="en-US" sz="2400" dirty="0"/>
              <a:t> have to do some </a:t>
            </a:r>
            <a:r>
              <a:rPr lang="en-GB" altLang="en-US" sz="2400" b="1" dirty="0">
                <a:solidFill>
                  <a:srgbClr val="0070C0"/>
                </a:solidFill>
              </a:rPr>
              <a:t>preliminary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pre-processing</a:t>
            </a:r>
            <a:r>
              <a:rPr lang="en-GB" altLang="en-US" sz="2400" dirty="0"/>
              <a:t> of the </a:t>
            </a:r>
            <a:r>
              <a:rPr lang="en-GB" altLang="en-US" sz="2400" b="1" dirty="0">
                <a:solidFill>
                  <a:srgbClr val="0070C0"/>
                </a:solidFill>
              </a:rPr>
              <a:t>training</a:t>
            </a:r>
            <a:r>
              <a:rPr lang="en-GB" altLang="en-US" sz="2400" dirty="0"/>
              <a:t> data.</a:t>
            </a:r>
            <a:endParaRPr lang="en-GB" altLang="en-US" sz="2400" b="1" dirty="0">
              <a:solidFill>
                <a:srgbClr val="0070C0"/>
              </a:solidFill>
            </a:endParaRP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You must </a:t>
            </a:r>
            <a:r>
              <a:rPr lang="en-GB" altLang="en-US" sz="2400" b="1" dirty="0">
                <a:solidFill>
                  <a:srgbClr val="0070C0"/>
                </a:solidFill>
              </a:rPr>
              <a:t>implement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project</a:t>
            </a:r>
            <a:r>
              <a:rPr lang="en-GB" altLang="en-US" sz="2400" dirty="0"/>
              <a:t> in </a:t>
            </a:r>
            <a:r>
              <a:rPr lang="en-GB" altLang="en-US" sz="2400" b="1" dirty="0">
                <a:solidFill>
                  <a:srgbClr val="0070C0"/>
                </a:solidFill>
              </a:rPr>
              <a:t>Python</a:t>
            </a:r>
            <a:r>
              <a:rPr lang="en-GB" altLang="en-US" sz="2400" dirty="0"/>
              <a:t> using </a:t>
            </a:r>
            <a:r>
              <a:rPr lang="en-GB" altLang="en-US" sz="2400" b="1" dirty="0">
                <a:solidFill>
                  <a:srgbClr val="0070C0"/>
                </a:solidFill>
              </a:rPr>
              <a:t>AI</a:t>
            </a:r>
            <a:r>
              <a:rPr lang="en-GB" altLang="en-US" sz="2400" dirty="0"/>
              <a:t> and </a:t>
            </a:r>
            <a:r>
              <a:rPr lang="en-GB" altLang="en-US" sz="2400" b="1" dirty="0">
                <a:solidFill>
                  <a:srgbClr val="0070C0"/>
                </a:solidFill>
              </a:rPr>
              <a:t>ML</a:t>
            </a:r>
            <a:r>
              <a:rPr lang="en-GB" altLang="en-US" sz="2400" dirty="0"/>
              <a:t> libraries </a:t>
            </a:r>
            <a:r>
              <a:rPr lang="en-GB" altLang="en-US" sz="2400" b="1" dirty="0">
                <a:solidFill>
                  <a:srgbClr val="0070C0"/>
                </a:solidFill>
              </a:rPr>
              <a:t>such</a:t>
            </a:r>
            <a:r>
              <a:rPr lang="en-GB" altLang="en-US" sz="2400" dirty="0"/>
              <a:t> as </a:t>
            </a:r>
            <a:r>
              <a:rPr lang="en-GB" altLang="en-US" sz="2400" b="1" dirty="0" err="1">
                <a:solidFill>
                  <a:srgbClr val="0070C0"/>
                </a:solidFill>
              </a:rPr>
              <a:t>Keras</a:t>
            </a:r>
            <a:r>
              <a:rPr lang="en-GB" altLang="en-US" sz="2400" dirty="0"/>
              <a:t>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Use a (</a:t>
            </a:r>
            <a:r>
              <a:rPr lang="en-US" altLang="en-US" sz="2400" b="1" dirty="0">
                <a:solidFill>
                  <a:srgbClr val="0070C0"/>
                </a:solidFill>
              </a:rPr>
              <a:t>random</a:t>
            </a:r>
            <a:r>
              <a:rPr lang="en-US" altLang="en-US" sz="2400" dirty="0"/>
              <a:t>) </a:t>
            </a:r>
            <a:r>
              <a:rPr lang="en-US" altLang="en-US" sz="2400" b="1" dirty="0">
                <a:solidFill>
                  <a:srgbClr val="0070C0"/>
                </a:solidFill>
              </a:rPr>
              <a:t>80</a:t>
            </a:r>
            <a:r>
              <a:rPr lang="en-US" altLang="en-US" sz="2400" dirty="0"/>
              <a:t>/</a:t>
            </a:r>
            <a:r>
              <a:rPr lang="en-US" altLang="en-US" sz="2400" b="1" dirty="0">
                <a:solidFill>
                  <a:srgbClr val="0070C0"/>
                </a:solidFill>
              </a:rPr>
              <a:t>20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training</a:t>
            </a:r>
            <a:r>
              <a:rPr lang="en-US" altLang="en-US" sz="2400" dirty="0"/>
              <a:t>/</a:t>
            </a:r>
            <a:r>
              <a:rPr lang="en-US" altLang="en-US" sz="2400" b="1" dirty="0">
                <a:solidFill>
                  <a:srgbClr val="0070C0"/>
                </a:solidFill>
              </a:rPr>
              <a:t>test</a:t>
            </a:r>
            <a:r>
              <a:rPr lang="en-US" altLang="en-US" sz="2400" dirty="0"/>
              <a:t> split.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Use </a:t>
            </a:r>
            <a:r>
              <a:rPr lang="en-US" altLang="en-US" sz="2400" b="1" dirty="0">
                <a:solidFill>
                  <a:srgbClr val="0070C0"/>
                </a:solidFill>
              </a:rPr>
              <a:t>one-hot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encoding</a:t>
            </a:r>
            <a:r>
              <a:rPr lang="en-US" altLang="en-US" sz="2400" dirty="0"/>
              <a:t> for the </a:t>
            </a:r>
            <a:r>
              <a:rPr lang="en-US" altLang="en-US" sz="2400" b="1" dirty="0">
                <a:solidFill>
                  <a:srgbClr val="0070C0"/>
                </a:solidFill>
              </a:rPr>
              <a:t>class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label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70C0"/>
                </a:solidFill>
              </a:rPr>
              <a:t>0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0070C0"/>
                </a:solidFill>
              </a:rPr>
              <a:t>10</a:t>
            </a:r>
            <a:r>
              <a:rPr lang="en-US" altLang="en-US" sz="2400" dirty="0"/>
              <a:t>).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Your </a:t>
            </a:r>
            <a:r>
              <a:rPr lang="en-US" altLang="en-US" sz="2400" b="1" dirty="0">
                <a:solidFill>
                  <a:srgbClr val="0070C0"/>
                </a:solidFill>
              </a:rPr>
              <a:t>MLP</a:t>
            </a:r>
            <a:r>
              <a:rPr lang="en-US" altLang="en-US" sz="2400" dirty="0"/>
              <a:t> must have </a:t>
            </a:r>
            <a:r>
              <a:rPr lang="en-US" altLang="en-US" sz="2400" b="1" dirty="0">
                <a:solidFill>
                  <a:srgbClr val="7030A0"/>
                </a:solidFill>
              </a:rPr>
              <a:t>11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input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7030A0"/>
                </a:solidFill>
              </a:rPr>
              <a:t>11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output</a:t>
            </a:r>
            <a:r>
              <a:rPr lang="en-US" altLang="en-US" sz="2400" dirty="0"/>
              <a:t> (one hot encoded) </a:t>
            </a:r>
            <a:r>
              <a:rPr lang="en-US" altLang="en-US" sz="2400" b="1" dirty="0">
                <a:solidFill>
                  <a:srgbClr val="0070C0"/>
                </a:solidFill>
              </a:rPr>
              <a:t>neurons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Start with </a:t>
            </a:r>
            <a:r>
              <a:rPr lang="en-US" altLang="en-US" sz="2400" b="1" dirty="0">
                <a:solidFill>
                  <a:srgbClr val="7030A0"/>
                </a:solidFill>
              </a:rPr>
              <a:t>11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hidden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layer</a:t>
            </a:r>
            <a:r>
              <a:rPr lang="en-US" altLang="en-US" sz="2400" dirty="0"/>
              <a:t> neurons and then </a:t>
            </a:r>
            <a:r>
              <a:rPr lang="en-US" altLang="en-US" sz="2400" b="1" dirty="0">
                <a:solidFill>
                  <a:srgbClr val="0070C0"/>
                </a:solidFill>
              </a:rPr>
              <a:t>experiment</a:t>
            </a:r>
            <a:r>
              <a:rPr lang="en-US" altLang="en-US" sz="2400" dirty="0"/>
              <a:t> with </a:t>
            </a:r>
            <a:r>
              <a:rPr lang="en-US" altLang="en-US" sz="2400" b="1" dirty="0">
                <a:solidFill>
                  <a:srgbClr val="0070C0"/>
                </a:solidFill>
              </a:rPr>
              <a:t>different</a:t>
            </a:r>
            <a:r>
              <a:rPr lang="en-US" altLang="en-US" sz="2400" dirty="0"/>
              <a:t> values.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Express </a:t>
            </a:r>
            <a:r>
              <a:rPr lang="en-US" altLang="en-US" sz="2400" b="1" dirty="0">
                <a:solidFill>
                  <a:srgbClr val="0070C0"/>
                </a:solidFill>
              </a:rPr>
              <a:t>results</a:t>
            </a:r>
            <a:r>
              <a:rPr lang="en-US" altLang="en-US" sz="2400" dirty="0"/>
              <a:t> as </a:t>
            </a:r>
            <a:r>
              <a:rPr lang="en-US" altLang="en-US" sz="2400" b="1" dirty="0">
                <a:solidFill>
                  <a:srgbClr val="0070C0"/>
                </a:solidFill>
              </a:rPr>
              <a:t>simple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classification</a:t>
            </a:r>
            <a:r>
              <a:rPr lang="en-US" altLang="en-US" sz="2400" dirty="0"/>
              <a:t> error.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b="1" dirty="0">
                <a:solidFill>
                  <a:srgbClr val="0070C0"/>
                </a:solidFill>
              </a:rPr>
              <a:t>Discuss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70C0"/>
                </a:solidFill>
              </a:rPr>
              <a:t>interpret</a:t>
            </a:r>
            <a:r>
              <a:rPr lang="en-US" altLang="en-US" sz="2400" dirty="0"/>
              <a:t>, the results.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/>
              <a:t>What other </a:t>
            </a:r>
            <a:r>
              <a:rPr lang="en-US" altLang="en-US" sz="2400" b="1" dirty="0">
                <a:solidFill>
                  <a:srgbClr val="0070C0"/>
                </a:solidFill>
              </a:rPr>
              <a:t>experiments</a:t>
            </a:r>
            <a:r>
              <a:rPr lang="en-US" altLang="en-US" sz="2400" dirty="0"/>
              <a:t>, or </a:t>
            </a:r>
            <a:r>
              <a:rPr lang="en-US" altLang="en-US" sz="2400" b="1" dirty="0">
                <a:solidFill>
                  <a:srgbClr val="0070C0"/>
                </a:solidFill>
              </a:rPr>
              <a:t>visualizations</a:t>
            </a:r>
            <a:r>
              <a:rPr lang="en-US" altLang="en-US" sz="2400" dirty="0"/>
              <a:t>, can you do?</a:t>
            </a:r>
            <a:endParaRPr lang="en-GB" altLang="en-US" sz="2400" dirty="0"/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/>
          </a:p>
          <a:p>
            <a:pPr lvl="1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000" dirty="0"/>
          </a:p>
          <a:p>
            <a:pPr lvl="1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000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4" descr="Image result for python logo">
            <a:extLst>
              <a:ext uri="{FF2B5EF4-FFF2-40B4-BE49-F238E27FC236}">
                <a16:creationId xmlns:a16="http://schemas.microsoft.com/office/drawing/2014/main" id="{E76BF12C-A4FA-4DE3-9192-FABB2463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32" y="5816372"/>
            <a:ext cx="2850825" cy="9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438BAD-B71E-C46A-1675-8D12F201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57E63-8F84-C384-19C7-98BA43025BCF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2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637A58E-1A25-E8A2-4BC3-6437D0A1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151" y="1520788"/>
            <a:ext cx="1588032" cy="16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CIS2350 Coursework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052736"/>
            <a:ext cx="11005383" cy="4032448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b="1" dirty="0">
                <a:solidFill>
                  <a:srgbClr val="0070C0"/>
                </a:solidFill>
              </a:rPr>
              <a:t>Note</a:t>
            </a:r>
            <a:r>
              <a:rPr lang="en-GB" altLang="en-US" sz="2400" dirty="0"/>
              <a:t> that </a:t>
            </a:r>
            <a:r>
              <a:rPr lang="en-GB" altLang="en-US" sz="2400" b="1" dirty="0">
                <a:solidFill>
                  <a:srgbClr val="0070C0"/>
                </a:solidFill>
              </a:rPr>
              <a:t>you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do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not</a:t>
            </a:r>
            <a:r>
              <a:rPr lang="en-GB" altLang="en-US" sz="2400" dirty="0"/>
              <a:t> have to </a:t>
            </a:r>
            <a:r>
              <a:rPr lang="en-GB" altLang="en-US" sz="2400" b="1" dirty="0">
                <a:solidFill>
                  <a:srgbClr val="0070C0"/>
                </a:solidFill>
              </a:rPr>
              <a:t>implement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MLP</a:t>
            </a:r>
            <a:r>
              <a:rPr lang="en-GB" altLang="en-US" sz="2400" dirty="0"/>
              <a:t> from </a:t>
            </a:r>
            <a:r>
              <a:rPr lang="en-GB" altLang="en-US" sz="2400" b="1" dirty="0">
                <a:solidFill>
                  <a:srgbClr val="0070C0"/>
                </a:solidFill>
              </a:rPr>
              <a:t>scratch</a:t>
            </a:r>
            <a:r>
              <a:rPr lang="en-GB" altLang="en-US" sz="2400" dirty="0"/>
              <a:t> (</a:t>
            </a:r>
            <a:r>
              <a:rPr lang="en-GB" altLang="en-US" sz="2400" b="1" dirty="0">
                <a:solidFill>
                  <a:srgbClr val="0070C0"/>
                </a:solidFill>
              </a:rPr>
              <a:t>unless</a:t>
            </a:r>
            <a:r>
              <a:rPr lang="en-GB" altLang="en-US" sz="2400" dirty="0"/>
              <a:t> you </a:t>
            </a:r>
            <a:r>
              <a:rPr lang="en-GB" altLang="en-US" sz="2400" b="1" dirty="0">
                <a:solidFill>
                  <a:srgbClr val="0070C0"/>
                </a:solidFill>
              </a:rPr>
              <a:t>want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to</a:t>
            </a:r>
            <a:r>
              <a:rPr lang="en-GB" altLang="en-US" sz="2400" dirty="0"/>
              <a:t>).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If you </a:t>
            </a:r>
            <a:r>
              <a:rPr lang="en-GB" altLang="en-US" sz="2400" b="1" dirty="0">
                <a:solidFill>
                  <a:srgbClr val="0070C0"/>
                </a:solidFill>
              </a:rPr>
              <a:t>implement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MLP</a:t>
            </a:r>
            <a:r>
              <a:rPr lang="en-GB" altLang="en-US" sz="2400" dirty="0"/>
              <a:t> in </a:t>
            </a:r>
            <a:r>
              <a:rPr lang="en-GB" altLang="en-US" sz="2400" b="1" dirty="0" err="1">
                <a:solidFill>
                  <a:srgbClr val="0070C0"/>
                </a:solidFill>
              </a:rPr>
              <a:t>Keras</a:t>
            </a:r>
            <a:r>
              <a:rPr lang="en-GB" altLang="en-US" sz="2400" dirty="0"/>
              <a:t> you are </a:t>
            </a:r>
            <a:r>
              <a:rPr lang="en-GB" altLang="en-US" sz="2400" b="1" dirty="0">
                <a:solidFill>
                  <a:srgbClr val="0070C0"/>
                </a:solidFill>
              </a:rPr>
              <a:t>marked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out</a:t>
            </a:r>
            <a:r>
              <a:rPr lang="en-GB" altLang="en-US" sz="2400" dirty="0"/>
              <a:t> of a </a:t>
            </a:r>
            <a:r>
              <a:rPr lang="en-GB" altLang="en-US" sz="2400" b="1" dirty="0">
                <a:solidFill>
                  <a:srgbClr val="0070C0"/>
                </a:solidFill>
              </a:rPr>
              <a:t>maximum</a:t>
            </a:r>
            <a:r>
              <a:rPr lang="en-GB" altLang="en-US" sz="2400" dirty="0"/>
              <a:t> of </a:t>
            </a:r>
            <a:r>
              <a:rPr lang="en-GB" altLang="en-US" sz="2400" b="1" dirty="0">
                <a:solidFill>
                  <a:srgbClr val="0070C0"/>
                </a:solidFill>
              </a:rPr>
              <a:t>90</a:t>
            </a:r>
            <a:r>
              <a:rPr lang="en-GB" altLang="en-US" sz="2400" dirty="0"/>
              <a:t>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If you </a:t>
            </a:r>
            <a:r>
              <a:rPr lang="en-GB" altLang="en-US" sz="2400" b="1" dirty="0">
                <a:solidFill>
                  <a:srgbClr val="0070C0"/>
                </a:solidFill>
              </a:rPr>
              <a:t>implement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MLP</a:t>
            </a:r>
            <a:r>
              <a:rPr lang="en-GB" altLang="en-US" sz="2400" dirty="0"/>
              <a:t> from </a:t>
            </a:r>
            <a:r>
              <a:rPr lang="en-GB" altLang="en-US" sz="2400" b="1" dirty="0">
                <a:solidFill>
                  <a:srgbClr val="0070C0"/>
                </a:solidFill>
              </a:rPr>
              <a:t>scratch</a:t>
            </a:r>
            <a:r>
              <a:rPr lang="en-GB" altLang="en-US" sz="2400" dirty="0"/>
              <a:t> (</a:t>
            </a:r>
            <a:r>
              <a:rPr lang="en-GB" altLang="en-US" sz="2400" b="1" dirty="0">
                <a:solidFill>
                  <a:srgbClr val="0070C0"/>
                </a:solidFill>
              </a:rPr>
              <a:t>without</a:t>
            </a:r>
            <a:r>
              <a:rPr lang="en-GB" altLang="en-US" sz="2400" dirty="0"/>
              <a:t> using </a:t>
            </a:r>
            <a:r>
              <a:rPr lang="en-GB" altLang="en-US" sz="2400" b="1" dirty="0" err="1">
                <a:solidFill>
                  <a:srgbClr val="0070C0"/>
                </a:solidFill>
              </a:rPr>
              <a:t>Keras</a:t>
            </a:r>
            <a:r>
              <a:rPr lang="en-GB" altLang="en-US" sz="2400" dirty="0"/>
              <a:t>) </a:t>
            </a:r>
            <a:r>
              <a:rPr lang="en-GB" altLang="en-US" sz="2400" b="1" dirty="0">
                <a:solidFill>
                  <a:srgbClr val="0070C0"/>
                </a:solidFill>
              </a:rPr>
              <a:t>then</a:t>
            </a:r>
            <a:r>
              <a:rPr lang="en-GB" altLang="en-US" sz="2400" dirty="0"/>
              <a:t> you </a:t>
            </a:r>
            <a:r>
              <a:rPr lang="en-GB" altLang="en-US" sz="2400" b="1" dirty="0">
                <a:solidFill>
                  <a:srgbClr val="0070C0"/>
                </a:solidFill>
              </a:rPr>
              <a:t>will</a:t>
            </a:r>
            <a:r>
              <a:rPr lang="en-GB" altLang="en-US" sz="2400" dirty="0"/>
              <a:t> be </a:t>
            </a:r>
            <a:r>
              <a:rPr lang="en-GB" altLang="en-US" sz="2400" b="1" dirty="0">
                <a:solidFill>
                  <a:srgbClr val="0070C0"/>
                </a:solidFill>
              </a:rPr>
              <a:t>marked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out</a:t>
            </a:r>
            <a:r>
              <a:rPr lang="en-GB" altLang="en-US" sz="2400" dirty="0"/>
              <a:t> of a </a:t>
            </a:r>
            <a:r>
              <a:rPr lang="en-GB" altLang="en-US" sz="2400" b="1" dirty="0">
                <a:solidFill>
                  <a:srgbClr val="0070C0"/>
                </a:solidFill>
              </a:rPr>
              <a:t>maximum</a:t>
            </a:r>
            <a:r>
              <a:rPr lang="en-GB" altLang="en-US" sz="2400" dirty="0"/>
              <a:t> of </a:t>
            </a:r>
            <a:r>
              <a:rPr lang="en-GB" altLang="en-US" sz="2400" b="1" dirty="0">
                <a:solidFill>
                  <a:srgbClr val="0070C0"/>
                </a:solidFill>
              </a:rPr>
              <a:t>100</a:t>
            </a:r>
            <a:r>
              <a:rPr lang="en-GB" altLang="en-US" sz="2400" dirty="0"/>
              <a:t>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Only </a:t>
            </a:r>
            <a:r>
              <a:rPr lang="en-GB" altLang="en-US" sz="2400" b="1" dirty="0">
                <a:solidFill>
                  <a:srgbClr val="0070C0"/>
                </a:solidFill>
              </a:rPr>
              <a:t>10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extra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marks</a:t>
            </a:r>
            <a:r>
              <a:rPr lang="en-GB" altLang="en-US" sz="2400" dirty="0"/>
              <a:t> for </a:t>
            </a:r>
            <a:r>
              <a:rPr lang="en-GB" altLang="en-US" sz="2400" b="1" dirty="0">
                <a:solidFill>
                  <a:srgbClr val="0070C0"/>
                </a:solidFill>
              </a:rPr>
              <a:t>implementing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network</a:t>
            </a:r>
            <a:r>
              <a:rPr lang="en-GB" altLang="en-US" sz="2400" dirty="0"/>
              <a:t> from </a:t>
            </a:r>
            <a:r>
              <a:rPr lang="en-GB" altLang="en-US" sz="2400" b="1" dirty="0">
                <a:solidFill>
                  <a:srgbClr val="0070C0"/>
                </a:solidFill>
              </a:rPr>
              <a:t>scratch</a:t>
            </a:r>
            <a:r>
              <a:rPr lang="en-GB" altLang="en-US" sz="2400" dirty="0"/>
              <a:t>?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b="1" dirty="0">
                <a:solidFill>
                  <a:srgbClr val="0070C0"/>
                </a:solidFill>
              </a:rPr>
              <a:t>Yes</a:t>
            </a:r>
            <a:r>
              <a:rPr lang="en-GB" altLang="en-US" sz="2400" dirty="0"/>
              <a:t>. You get </a:t>
            </a:r>
            <a:r>
              <a:rPr lang="en-GB" altLang="en-US" sz="2400" b="1" dirty="0">
                <a:solidFill>
                  <a:srgbClr val="0070C0"/>
                </a:solidFill>
              </a:rPr>
              <a:t>10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extra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marks</a:t>
            </a:r>
            <a:r>
              <a:rPr lang="en-GB" altLang="en-US" sz="2400" dirty="0"/>
              <a:t> plus you have </a:t>
            </a:r>
            <a:r>
              <a:rPr lang="en-GB" altLang="en-US" sz="2400" b="1" dirty="0">
                <a:solidFill>
                  <a:srgbClr val="0070C0"/>
                </a:solidFill>
              </a:rPr>
              <a:t>learned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something</a:t>
            </a:r>
            <a:r>
              <a:rPr lang="en-GB" altLang="en-US" sz="2400" dirty="0"/>
              <a:t> very important.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b="1" dirty="0">
                <a:solidFill>
                  <a:srgbClr val="0070C0"/>
                </a:solidFill>
              </a:rPr>
              <a:t>Remember</a:t>
            </a:r>
            <a:r>
              <a:rPr lang="en-GB" altLang="en-US" sz="2400" dirty="0"/>
              <a:t> that </a:t>
            </a:r>
            <a:r>
              <a:rPr lang="en-GB" altLang="en-US" sz="2400" b="1" dirty="0">
                <a:solidFill>
                  <a:srgbClr val="0070C0"/>
                </a:solidFill>
              </a:rPr>
              <a:t>getting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40</a:t>
            </a:r>
            <a:r>
              <a:rPr lang="en-GB" altLang="en-US" sz="2400" dirty="0"/>
              <a:t>% of the </a:t>
            </a:r>
            <a:r>
              <a:rPr lang="en-GB" altLang="en-US" sz="2400" b="1" dirty="0">
                <a:solidFill>
                  <a:srgbClr val="0070C0"/>
                </a:solidFill>
              </a:rPr>
              <a:t>study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unit</a:t>
            </a:r>
            <a:r>
              <a:rPr lang="en-GB" altLang="en-US" sz="2400" dirty="0"/>
              <a:t> marks is a </a:t>
            </a:r>
            <a:r>
              <a:rPr lang="en-GB" altLang="en-US" sz="2400" b="1" dirty="0">
                <a:solidFill>
                  <a:srgbClr val="0070C0"/>
                </a:solidFill>
              </a:rPr>
              <a:t>lot</a:t>
            </a:r>
            <a:r>
              <a:rPr lang="en-GB" altLang="en-US" sz="2400" dirty="0"/>
              <a:t>. You </a:t>
            </a:r>
            <a:r>
              <a:rPr lang="en-GB" altLang="en-US" sz="2400" b="1" dirty="0">
                <a:solidFill>
                  <a:srgbClr val="0070C0"/>
                </a:solidFill>
              </a:rPr>
              <a:t>have</a:t>
            </a:r>
            <a:r>
              <a:rPr lang="en-GB" altLang="en-US" sz="2400" dirty="0"/>
              <a:t> to do </a:t>
            </a:r>
            <a:r>
              <a:rPr lang="en-GB" altLang="en-US" sz="2400" b="1" dirty="0">
                <a:solidFill>
                  <a:srgbClr val="0070C0"/>
                </a:solidFill>
              </a:rPr>
              <a:t>your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own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research</a:t>
            </a:r>
            <a:r>
              <a:rPr lang="en-GB" altLang="en-US" sz="2400" dirty="0"/>
              <a:t> on </a:t>
            </a:r>
            <a:r>
              <a:rPr lang="en-GB" altLang="en-US" sz="2400" b="1" dirty="0">
                <a:solidFill>
                  <a:srgbClr val="0070C0"/>
                </a:solidFill>
              </a:rPr>
              <a:t>how</a:t>
            </a:r>
            <a:r>
              <a:rPr lang="en-GB" altLang="en-US" sz="2400" dirty="0"/>
              <a:t> to </a:t>
            </a:r>
            <a:r>
              <a:rPr lang="en-GB" altLang="en-US" sz="2400" b="1" dirty="0">
                <a:solidFill>
                  <a:srgbClr val="0070C0"/>
                </a:solidFill>
              </a:rPr>
              <a:t>do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this</a:t>
            </a:r>
            <a:r>
              <a:rPr lang="en-GB" altLang="en-US" sz="2400" dirty="0"/>
              <a:t> and also </a:t>
            </a:r>
            <a:r>
              <a:rPr lang="en-GB" altLang="en-US" sz="2400" b="1" dirty="0">
                <a:solidFill>
                  <a:srgbClr val="0070C0"/>
                </a:solidFill>
              </a:rPr>
              <a:t>how</a:t>
            </a:r>
            <a:r>
              <a:rPr lang="en-GB" altLang="en-US" sz="2400" dirty="0"/>
              <a:t> to </a:t>
            </a:r>
            <a:r>
              <a:rPr lang="en-GB" altLang="en-US" sz="2400" b="1" dirty="0">
                <a:solidFill>
                  <a:srgbClr val="0070C0"/>
                </a:solidFill>
              </a:rPr>
              <a:t>prepare</a:t>
            </a:r>
            <a:r>
              <a:rPr lang="en-GB" altLang="en-US" sz="2400" dirty="0"/>
              <a:t> the </a:t>
            </a:r>
            <a:r>
              <a:rPr lang="en-GB" altLang="en-US" sz="2400" b="1" dirty="0">
                <a:solidFill>
                  <a:srgbClr val="0070C0"/>
                </a:solidFill>
              </a:rPr>
              <a:t>data</a:t>
            </a:r>
            <a:r>
              <a:rPr lang="en-GB" altLang="en-US" sz="2400" dirty="0"/>
              <a:t>.</a:t>
            </a:r>
          </a:p>
          <a:p>
            <a:pPr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r>
              <a:rPr lang="en-GB" altLang="en-US" sz="2400" dirty="0"/>
              <a:t>I </a:t>
            </a:r>
            <a:r>
              <a:rPr lang="en-GB" altLang="en-US" sz="2400" b="1" dirty="0">
                <a:solidFill>
                  <a:srgbClr val="0070C0"/>
                </a:solidFill>
              </a:rPr>
              <a:t>recommend</a:t>
            </a:r>
            <a:r>
              <a:rPr lang="en-GB" altLang="en-US" sz="2400" dirty="0"/>
              <a:t> you </a:t>
            </a:r>
            <a:r>
              <a:rPr lang="en-GB" altLang="en-US" sz="2400" b="1" dirty="0">
                <a:solidFill>
                  <a:srgbClr val="0070C0"/>
                </a:solidFill>
              </a:rPr>
              <a:t>have</a:t>
            </a:r>
            <a:r>
              <a:rPr lang="en-GB" altLang="en-US" sz="2400" dirty="0"/>
              <a:t> a </a:t>
            </a:r>
            <a:r>
              <a:rPr lang="en-GB" altLang="en-US" sz="2400" b="1" dirty="0">
                <a:solidFill>
                  <a:srgbClr val="0070C0"/>
                </a:solidFill>
              </a:rPr>
              <a:t>good</a:t>
            </a:r>
            <a:r>
              <a:rPr lang="en-GB" altLang="en-US" sz="2400" dirty="0"/>
              <a:t> </a:t>
            </a:r>
            <a:r>
              <a:rPr lang="en-GB" altLang="en-US" sz="2400" b="1" dirty="0">
                <a:solidFill>
                  <a:srgbClr val="0070C0"/>
                </a:solidFill>
              </a:rPr>
              <a:t>look</a:t>
            </a:r>
            <a:r>
              <a:rPr lang="en-GB" altLang="en-US" sz="2400" dirty="0"/>
              <a:t> at the </a:t>
            </a:r>
            <a:r>
              <a:rPr lang="en-GB" altLang="en-US" sz="2400" b="1" dirty="0">
                <a:solidFill>
                  <a:srgbClr val="0070C0"/>
                </a:solidFill>
              </a:rPr>
              <a:t>following</a:t>
            </a:r>
            <a:r>
              <a:rPr lang="en-GB" altLang="en-US" sz="2400" dirty="0"/>
              <a:t>:</a:t>
            </a:r>
            <a:br>
              <a:rPr lang="en-GB" altLang="en-US" sz="2400" dirty="0"/>
            </a:br>
            <a:r>
              <a:rPr lang="en-GB" sz="2400" dirty="0">
                <a:hlinkClick r:id="rId2"/>
              </a:rPr>
              <a:t>How to Build Multi-Layer Perceptron Neural Network Models with </a:t>
            </a:r>
            <a:r>
              <a:rPr lang="en-GB" sz="2400" dirty="0" err="1">
                <a:hlinkClick r:id="rId2"/>
              </a:rPr>
              <a:t>Keras</a:t>
            </a:r>
            <a:r>
              <a:rPr lang="en-GB" sz="2400" dirty="0">
                <a:hlinkClick r:id="rId2"/>
              </a:rPr>
              <a:t> (machinelearningmastery.com)</a:t>
            </a:r>
            <a:endParaRPr lang="en-GB" alt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4" descr="Image result for python logo">
            <a:extLst>
              <a:ext uri="{FF2B5EF4-FFF2-40B4-BE49-F238E27FC236}">
                <a16:creationId xmlns:a16="http://schemas.microsoft.com/office/drawing/2014/main" id="{E76BF12C-A4FA-4DE3-9192-FABB2463C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32" y="5816372"/>
            <a:ext cx="2850825" cy="9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438BAD-B71E-C46A-1675-8D12F201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57E63-8F84-C384-19C7-98BA43025BCF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3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5FDC014E-B54A-8F63-9F68-766EC371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5707047"/>
            <a:ext cx="32861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89FAEF3F-B1B1-2589-5925-CE74FC976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6" y="5851247"/>
            <a:ext cx="457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A7F03-504D-497B-8DD6-EE9DA18B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99" y="152164"/>
            <a:ext cx="7896225" cy="6553200"/>
          </a:xfrm>
          <a:prstGeom prst="rect">
            <a:avLst/>
          </a:prstGeom>
          <a:ln w="15875">
            <a:solidFill>
              <a:srgbClr val="002060"/>
            </a:solidFill>
          </a:ln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18AC54B-FA9E-42FF-930F-8F7DC6B6C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1121" y="244753"/>
            <a:ext cx="2948596" cy="394033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UCI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Wine Quality</a:t>
            </a:r>
            <a:br>
              <a:rPr lang="en-US" altLang="en-US" b="1" dirty="0">
                <a:solidFill>
                  <a:srgbClr val="002060"/>
                </a:solidFill>
                <a:latin typeface="+mn-lt"/>
              </a:rPr>
            </a:b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F7BEA-ABA2-49C9-F369-4696290EF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1609-DFC9-3C9A-CDDE-18985B480727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4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CIS2350 Coursework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575720" y="1196752"/>
            <a:ext cx="8028892" cy="52925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Attribute Information: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Input variables (based on physicochemical tests):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/>
              <a:t>1 - fixed acidity</a:t>
            </a:r>
            <a:br>
              <a:rPr lang="en-US" sz="2400" dirty="0"/>
            </a:br>
            <a:r>
              <a:rPr lang="en-US" sz="2400" dirty="0"/>
              <a:t>2 - volatile acidity</a:t>
            </a:r>
            <a:br>
              <a:rPr lang="en-US" sz="2400" dirty="0"/>
            </a:br>
            <a:r>
              <a:rPr lang="en-US" sz="2400" dirty="0"/>
              <a:t>3 - citric acid</a:t>
            </a:r>
            <a:br>
              <a:rPr lang="en-US" sz="2400" dirty="0"/>
            </a:br>
            <a:r>
              <a:rPr lang="en-US" sz="2400" dirty="0"/>
              <a:t>4 - residual sugar</a:t>
            </a:r>
            <a:br>
              <a:rPr lang="en-US" sz="2400" dirty="0"/>
            </a:br>
            <a:r>
              <a:rPr lang="en-US" sz="2400" dirty="0"/>
              <a:t>5 - chlorides</a:t>
            </a:r>
            <a:br>
              <a:rPr lang="en-US" sz="2400" dirty="0"/>
            </a:br>
            <a:r>
              <a:rPr lang="en-US" sz="2400" dirty="0"/>
              <a:t>6 - free sulfur dioxide</a:t>
            </a:r>
            <a:br>
              <a:rPr lang="en-US" sz="2400" dirty="0"/>
            </a:br>
            <a:r>
              <a:rPr lang="en-US" sz="2400" dirty="0"/>
              <a:t>7 - total sulfur dioxide</a:t>
            </a:r>
            <a:br>
              <a:rPr lang="en-US" sz="2400" dirty="0"/>
            </a:br>
            <a:r>
              <a:rPr lang="en-US" sz="2400" dirty="0"/>
              <a:t>8 - density</a:t>
            </a:r>
            <a:br>
              <a:rPr lang="en-US" sz="2400" dirty="0"/>
            </a:br>
            <a:r>
              <a:rPr lang="en-US" sz="2400" dirty="0"/>
              <a:t>9 - pH</a:t>
            </a:r>
            <a:br>
              <a:rPr lang="en-US" sz="2400" dirty="0"/>
            </a:br>
            <a:r>
              <a:rPr lang="en-US" sz="2400" dirty="0"/>
              <a:t>10 - sulphates</a:t>
            </a:r>
            <a:br>
              <a:rPr lang="en-US" sz="2400" dirty="0"/>
            </a:br>
            <a:r>
              <a:rPr lang="en-US" sz="2400" dirty="0"/>
              <a:t>11 - alcohol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Output variable (based on sensory data):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/>
              <a:t>12 - quality (score between 0 and 10) – </a:t>
            </a:r>
            <a:r>
              <a:rPr lang="en-US" sz="2400" dirty="0">
                <a:solidFill>
                  <a:srgbClr val="FF0000"/>
                </a:solidFill>
              </a:rPr>
              <a:t>to be one hot encoded</a:t>
            </a:r>
            <a:r>
              <a:rPr lang="en-US" sz="2400" dirty="0"/>
              <a:t>.</a:t>
            </a: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BFDF9-16C1-430C-DAF7-47A1118A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3A3DB-F192-9499-4B6B-259738828877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5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CIS2350 Coursework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1196752"/>
            <a:ext cx="11005383" cy="48605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Relevant Paper: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P. Cortez, A.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Cerdeira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, F. Almeida, T. Matos and J. Reis. Modeling wine preferences by data mining from physicochemical properties.</a:t>
            </a:r>
            <a:br>
              <a:rPr lang="en-US" sz="2400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 Decision Support Systems, Elsevier, 47(4):547-553, 2009.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There are </a:t>
            </a:r>
            <a:r>
              <a:rPr lang="en-US" sz="2400" b="1" dirty="0">
                <a:solidFill>
                  <a:srgbClr val="0070C0"/>
                </a:solidFill>
              </a:rPr>
              <a:t>many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good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tutorials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0070C0"/>
                </a:solidFill>
              </a:rPr>
              <a:t>internet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70C0"/>
                </a:solidFill>
              </a:rPr>
              <a:t>how</a:t>
            </a:r>
            <a:r>
              <a:rPr lang="en-US" sz="2400" dirty="0"/>
              <a:t> to create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MLP</a:t>
            </a:r>
            <a:r>
              <a:rPr lang="en-US" sz="2400" dirty="0"/>
              <a:t> in </a:t>
            </a:r>
            <a:r>
              <a:rPr lang="en-US" sz="2400" b="1" dirty="0" err="1">
                <a:solidFill>
                  <a:srgbClr val="0070C0"/>
                </a:solidFill>
              </a:rPr>
              <a:t>Keras</a:t>
            </a:r>
            <a:r>
              <a:rPr lang="en-US" sz="2400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coursework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70C0"/>
                </a:solidFill>
              </a:rPr>
              <a:t>worth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40</a:t>
            </a:r>
            <a:r>
              <a:rPr lang="en-US" sz="2400" dirty="0"/>
              <a:t>% of the </a:t>
            </a:r>
            <a:r>
              <a:rPr lang="en-US" sz="2400" b="1" dirty="0">
                <a:solidFill>
                  <a:srgbClr val="0070C0"/>
                </a:solidFill>
              </a:rPr>
              <a:t>total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marks</a:t>
            </a:r>
            <a:r>
              <a:rPr lang="en-US" sz="2400" dirty="0"/>
              <a:t>. Expected </a:t>
            </a:r>
            <a:r>
              <a:rPr lang="en-US" sz="2400" b="1" dirty="0">
                <a:solidFill>
                  <a:srgbClr val="0070C0"/>
                </a:solidFill>
              </a:rPr>
              <a:t>total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effort</a:t>
            </a:r>
            <a:r>
              <a:rPr lang="en-US" sz="2400" dirty="0"/>
              <a:t> is 50 </a:t>
            </a:r>
            <a:r>
              <a:rPr lang="en-US" sz="2400" b="1" dirty="0">
                <a:solidFill>
                  <a:srgbClr val="0070C0"/>
                </a:solidFill>
              </a:rPr>
              <a:t>hours</a:t>
            </a:r>
            <a:r>
              <a:rPr lang="en-US" sz="2400" dirty="0"/>
              <a:t>. This is as </a:t>
            </a:r>
            <a:r>
              <a:rPr lang="en-US" sz="2400" b="1" dirty="0">
                <a:solidFill>
                  <a:srgbClr val="0070C0"/>
                </a:solidFill>
              </a:rPr>
              <a:t>per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ECTS</a:t>
            </a:r>
            <a:r>
              <a:rPr lang="en-US" sz="2400" dirty="0"/>
              <a:t> guidelines.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Do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expect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convergence. Just </a:t>
            </a:r>
            <a:r>
              <a:rPr lang="en-US" sz="2400" b="1" dirty="0">
                <a:solidFill>
                  <a:srgbClr val="0070C0"/>
                </a:solidFill>
              </a:rPr>
              <a:t>train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network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1000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epochs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training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accuracy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0070C0"/>
                </a:solidFill>
              </a:rPr>
              <a:t>training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testing</a:t>
            </a:r>
            <a:r>
              <a:rPr lang="en-US" sz="2400" dirty="0"/>
              <a:t> sets by </a:t>
            </a:r>
            <a:r>
              <a:rPr lang="en-US" sz="2400" b="1" dirty="0">
                <a:solidFill>
                  <a:srgbClr val="0070C0"/>
                </a:solidFill>
              </a:rPr>
              <a:t>epoch</a:t>
            </a:r>
            <a:r>
              <a:rPr lang="en-US" sz="2400" dirty="0"/>
              <a:t>.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allows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you</a:t>
            </a:r>
            <a:r>
              <a:rPr lang="en-US" sz="2400" dirty="0"/>
              <a:t> to do this </a:t>
            </a:r>
            <a:r>
              <a:rPr lang="en-US" sz="2400" b="1" dirty="0">
                <a:solidFill>
                  <a:srgbClr val="0070C0"/>
                </a:solidFill>
              </a:rPr>
              <a:t>very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easily</a:t>
            </a:r>
            <a:r>
              <a:rPr lang="en-US" sz="2400" dirty="0"/>
              <a:t>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No </a:t>
            </a:r>
            <a:r>
              <a:rPr lang="en-US" sz="2400" b="1" dirty="0">
                <a:solidFill>
                  <a:srgbClr val="0070C0"/>
                </a:solidFill>
              </a:rPr>
              <a:t>real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programming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70C0"/>
                </a:solidFill>
              </a:rPr>
              <a:t>involved</a:t>
            </a:r>
            <a:r>
              <a:rPr lang="en-US" sz="2400" dirty="0"/>
              <a:t>. Just </a:t>
            </a:r>
            <a:r>
              <a:rPr lang="en-US" sz="2400" b="1" dirty="0">
                <a:solidFill>
                  <a:srgbClr val="0070C0"/>
                </a:solidFill>
              </a:rPr>
              <a:t>Python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scripts</a:t>
            </a:r>
            <a:r>
              <a:rPr lang="en-US" sz="2400" dirty="0"/>
              <a:t>.</a:t>
            </a:r>
            <a:endParaRPr lang="en-GB" altLang="en-US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/>
          </a:p>
          <a:p>
            <a:pPr lvl="0" eaLnBrk="1" hangingPunct="1">
              <a:spcBef>
                <a:spcPts val="30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965902" y="6615157"/>
            <a:ext cx="144016" cy="18002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A2A333A0-08F1-4BDD-8D58-6D835374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276" y="5805264"/>
            <a:ext cx="3231966" cy="93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C69155-1104-6035-0B74-8D00F3453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6EAAA-5C77-A239-A7A7-6480DC371297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6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Submission Deadline and Notes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29" y="980728"/>
            <a:ext cx="11329419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0070C0"/>
                </a:solidFill>
              </a:rPr>
              <a:t>Deadline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FF0000"/>
                </a:solidFill>
              </a:rPr>
              <a:t>Friday 20</a:t>
            </a:r>
            <a:r>
              <a:rPr lang="en-US" sz="2400" b="1" baseline="30000" dirty="0">
                <a:solidFill>
                  <a:srgbClr val="FF0000"/>
                </a:solidFill>
              </a:rPr>
              <a:t>th</a:t>
            </a:r>
            <a:r>
              <a:rPr lang="en-US" sz="2400" b="1" dirty="0">
                <a:solidFill>
                  <a:srgbClr val="FF0000"/>
                </a:solidFill>
              </a:rPr>
              <a:t> January, 2023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at </a:t>
            </a:r>
            <a:r>
              <a:rPr lang="en-US" sz="2400" b="1" u="sng" dirty="0">
                <a:solidFill>
                  <a:srgbClr val="FF0000"/>
                </a:solidFill>
              </a:rPr>
              <a:t>Midnight (23:59)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Do not </a:t>
            </a:r>
            <a:r>
              <a:rPr lang="en-US" sz="2400" b="1" dirty="0">
                <a:solidFill>
                  <a:srgbClr val="0070C0"/>
                </a:solidFill>
              </a:rPr>
              <a:t>forget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Plagiarism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Declaration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Form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70C0"/>
                </a:solidFill>
              </a:rPr>
              <a:t>must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0070C0"/>
                </a:solidFill>
              </a:rPr>
              <a:t>signed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Do not </a:t>
            </a:r>
            <a:r>
              <a:rPr lang="en-US" sz="2400" b="1" dirty="0">
                <a:solidFill>
                  <a:srgbClr val="0070C0"/>
                </a:solidFill>
              </a:rPr>
              <a:t>forget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Statement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70C0"/>
                </a:solidFill>
              </a:rPr>
              <a:t>Completion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You </a:t>
            </a:r>
            <a:r>
              <a:rPr lang="en-US" sz="2400" b="1" dirty="0">
                <a:solidFill>
                  <a:srgbClr val="0070C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also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upload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coursework documentation</a:t>
            </a:r>
            <a:r>
              <a:rPr lang="en-US" sz="2400" dirty="0"/>
              <a:t>, as a </a:t>
            </a:r>
            <a:r>
              <a:rPr lang="en-US" sz="2400" b="1" u="sng" dirty="0">
                <a:solidFill>
                  <a:srgbClr val="FF0000"/>
                </a:solidFill>
              </a:rPr>
              <a:t>single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Word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PDF</a:t>
            </a:r>
            <a:r>
              <a:rPr lang="en-US" sz="2400" dirty="0"/>
              <a:t> file to </a:t>
            </a:r>
            <a:r>
              <a:rPr lang="en-US" sz="2400" b="1" dirty="0">
                <a:solidFill>
                  <a:srgbClr val="0070C0"/>
                </a:solidFill>
              </a:rPr>
              <a:t>Turnitin </a:t>
            </a:r>
            <a:r>
              <a:rPr lang="en-US" sz="2400" dirty="0"/>
              <a:t>on the </a:t>
            </a:r>
            <a:r>
              <a:rPr lang="en-US" sz="2400" b="1" dirty="0">
                <a:solidFill>
                  <a:srgbClr val="0070C0"/>
                </a:solidFill>
              </a:rPr>
              <a:t>VLE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b="1" dirty="0">
                <a:solidFill>
                  <a:srgbClr val="FF0000"/>
                </a:solidFill>
              </a:rPr>
              <a:t>You must include all the code in this PDF document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Additionally, </a:t>
            </a:r>
            <a:r>
              <a:rPr lang="en-US" sz="2400" b="1" dirty="0">
                <a:solidFill>
                  <a:srgbClr val="0070C0"/>
                </a:solidFill>
              </a:rPr>
              <a:t>upload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soft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copy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document</a:t>
            </a:r>
            <a:r>
              <a:rPr lang="en-US" sz="2400" dirty="0"/>
              <a:t>, all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binaries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rgbClr val="0070C0"/>
                </a:solidFill>
              </a:rPr>
              <a:t>designated</a:t>
            </a:r>
            <a:r>
              <a:rPr lang="en-US" sz="2400" dirty="0"/>
              <a:t> area on the </a:t>
            </a:r>
            <a:r>
              <a:rPr lang="en-US" sz="2400" b="1" dirty="0">
                <a:solidFill>
                  <a:srgbClr val="0070C0"/>
                </a:solidFill>
              </a:rPr>
              <a:t>VLE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Drawings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images</a:t>
            </a:r>
            <a:r>
              <a:rPr lang="en-GB" sz="2400" dirty="0"/>
              <a:t> in the </a:t>
            </a:r>
            <a:r>
              <a:rPr lang="en-GB" sz="2400" b="1" dirty="0">
                <a:solidFill>
                  <a:srgbClr val="0070C0"/>
                </a:solidFill>
              </a:rPr>
              <a:t>documentation</a:t>
            </a:r>
            <a:r>
              <a:rPr lang="en-GB" sz="2400" dirty="0"/>
              <a:t> are </a:t>
            </a:r>
            <a:r>
              <a:rPr lang="en-GB" sz="2400" b="1" dirty="0">
                <a:solidFill>
                  <a:srgbClr val="0070C0"/>
                </a:solidFill>
              </a:rPr>
              <a:t>encouraged</a:t>
            </a:r>
            <a:r>
              <a:rPr lang="en-GB" sz="2400" dirty="0"/>
              <a:t>. </a:t>
            </a:r>
            <a:r>
              <a:rPr lang="en-GB" sz="2400" b="1" dirty="0">
                <a:solidFill>
                  <a:srgbClr val="0070C0"/>
                </a:solidFill>
              </a:rPr>
              <a:t>Font</a:t>
            </a:r>
            <a:r>
              <a:rPr lang="en-GB" sz="2400" dirty="0"/>
              <a:t> must be </a:t>
            </a:r>
            <a:r>
              <a:rPr lang="en-GB" sz="2400" b="1" dirty="0">
                <a:solidFill>
                  <a:srgbClr val="0070C0"/>
                </a:solidFill>
              </a:rPr>
              <a:t>Calibri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11pt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You can </a:t>
            </a:r>
            <a:r>
              <a:rPr lang="en-GB" sz="2400" b="1" dirty="0">
                <a:solidFill>
                  <a:srgbClr val="0070C0"/>
                </a:solidFill>
              </a:rPr>
              <a:t>quote</a:t>
            </a:r>
            <a:r>
              <a:rPr lang="en-GB" sz="2400" dirty="0"/>
              <a:t> other </a:t>
            </a:r>
            <a:r>
              <a:rPr lang="en-GB" sz="2400" b="1" dirty="0">
                <a:solidFill>
                  <a:srgbClr val="0070C0"/>
                </a:solidFill>
              </a:rPr>
              <a:t>work</a:t>
            </a:r>
            <a:r>
              <a:rPr lang="en-GB" sz="2400" dirty="0"/>
              <a:t> as </a:t>
            </a:r>
            <a:r>
              <a:rPr lang="en-GB" sz="2400" b="1" dirty="0">
                <a:solidFill>
                  <a:srgbClr val="0070C0"/>
                </a:solidFill>
              </a:rPr>
              <a:t>long</a:t>
            </a:r>
            <a:r>
              <a:rPr lang="en-GB" sz="2400" dirty="0"/>
              <a:t> as this is </a:t>
            </a:r>
            <a:r>
              <a:rPr lang="en-GB" sz="2400" b="1" dirty="0">
                <a:solidFill>
                  <a:srgbClr val="0070C0"/>
                </a:solidFill>
              </a:rPr>
              <a:t>clearly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indicated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If you use </a:t>
            </a:r>
            <a:r>
              <a:rPr lang="en-GB" sz="2400" b="1" dirty="0">
                <a:solidFill>
                  <a:srgbClr val="0070C0"/>
                </a:solidFill>
              </a:rPr>
              <a:t>images</a:t>
            </a:r>
            <a:r>
              <a:rPr lang="en-GB" sz="2400" dirty="0"/>
              <a:t> from </a:t>
            </a:r>
            <a:r>
              <a:rPr lang="en-GB" sz="2400" b="1" dirty="0">
                <a:solidFill>
                  <a:srgbClr val="0070C0"/>
                </a:solidFill>
              </a:rPr>
              <a:t>3</a:t>
            </a:r>
            <a:r>
              <a:rPr lang="en-GB" sz="2400" b="1" baseline="30000" dirty="0">
                <a:solidFill>
                  <a:srgbClr val="0070C0"/>
                </a:solidFill>
              </a:rPr>
              <a:t>rd</a:t>
            </a:r>
            <a:r>
              <a:rPr lang="en-GB" sz="2400" b="1" dirty="0">
                <a:solidFill>
                  <a:srgbClr val="0070C0"/>
                </a:solidFill>
              </a:rPr>
              <a:t> parties </a:t>
            </a:r>
            <a:r>
              <a:rPr lang="en-GB" sz="2400" dirty="0"/>
              <a:t>simply </a:t>
            </a:r>
            <a:r>
              <a:rPr lang="en-GB" sz="2400" b="1" dirty="0">
                <a:solidFill>
                  <a:srgbClr val="0070C0"/>
                </a:solidFill>
              </a:rPr>
              <a:t>caption</a:t>
            </a:r>
            <a:r>
              <a:rPr lang="en-GB" sz="2400" dirty="0"/>
              <a:t> with ‘</a:t>
            </a:r>
            <a:r>
              <a:rPr lang="en-GB" sz="2400" b="1" dirty="0">
                <a:solidFill>
                  <a:srgbClr val="0070C0"/>
                </a:solidFill>
              </a:rPr>
              <a:t>reproduced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from</a:t>
            </a:r>
            <a:r>
              <a:rPr lang="en-GB" sz="2400" dirty="0"/>
              <a:t>…’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Make </a:t>
            </a:r>
            <a:r>
              <a:rPr lang="en-GB" sz="2400" b="1" dirty="0">
                <a:solidFill>
                  <a:srgbClr val="0070C0"/>
                </a:solidFill>
              </a:rPr>
              <a:t>sure</a:t>
            </a:r>
            <a:r>
              <a:rPr lang="en-GB" sz="2400" dirty="0"/>
              <a:t> you </a:t>
            </a:r>
            <a:r>
              <a:rPr lang="en-GB" sz="2400" b="1" dirty="0">
                <a:solidFill>
                  <a:srgbClr val="0070C0"/>
                </a:solidFill>
              </a:rPr>
              <a:t>include</a:t>
            </a:r>
            <a:r>
              <a:rPr lang="en-GB" sz="2400" dirty="0"/>
              <a:t> your </a:t>
            </a:r>
            <a:r>
              <a:rPr lang="en-GB" sz="2400" b="1" dirty="0">
                <a:solidFill>
                  <a:srgbClr val="0070C0"/>
                </a:solidFill>
              </a:rPr>
              <a:t>full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name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0070C0"/>
                </a:solidFill>
              </a:rPr>
              <a:t>ID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rgbClr val="0070C0"/>
                </a:solidFill>
              </a:rPr>
              <a:t>passport</a:t>
            </a:r>
            <a:r>
              <a:rPr lang="en-GB" sz="2400" dirty="0"/>
              <a:t> number, and the </a:t>
            </a:r>
            <a:r>
              <a:rPr lang="en-GB" sz="2400" b="1" dirty="0">
                <a:solidFill>
                  <a:srgbClr val="0070C0"/>
                </a:solidFill>
              </a:rPr>
              <a:t>degree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70C0"/>
                </a:solidFill>
              </a:rPr>
              <a:t>programme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/>
              <a:t>You </a:t>
            </a:r>
            <a:r>
              <a:rPr lang="en-GB" sz="2400" b="1" dirty="0">
                <a:solidFill>
                  <a:srgbClr val="0070C0"/>
                </a:solidFill>
              </a:rPr>
              <a:t>may</a:t>
            </a:r>
            <a:r>
              <a:rPr lang="en-GB" sz="2400" dirty="0"/>
              <a:t> work in </a:t>
            </a:r>
            <a:r>
              <a:rPr lang="en-GB" sz="2400" b="1" dirty="0">
                <a:solidFill>
                  <a:srgbClr val="0070C0"/>
                </a:solidFill>
              </a:rPr>
              <a:t>groups</a:t>
            </a:r>
            <a:r>
              <a:rPr lang="en-GB" sz="2400" dirty="0"/>
              <a:t> as </a:t>
            </a:r>
            <a:r>
              <a:rPr lang="en-GB" sz="2400" b="1" dirty="0">
                <a:solidFill>
                  <a:srgbClr val="0070C0"/>
                </a:solidFill>
              </a:rPr>
              <a:t>long</a:t>
            </a:r>
            <a:r>
              <a:rPr lang="en-GB" sz="2400" dirty="0"/>
              <a:t> as the </a:t>
            </a:r>
            <a:r>
              <a:rPr lang="en-GB" sz="2400" b="1" dirty="0">
                <a:solidFill>
                  <a:srgbClr val="0070C0"/>
                </a:solidFill>
              </a:rPr>
              <a:t>work</a:t>
            </a:r>
            <a:r>
              <a:rPr lang="en-GB" sz="2400" dirty="0"/>
              <a:t> you </a:t>
            </a:r>
            <a:r>
              <a:rPr lang="en-GB" sz="2400" b="1" dirty="0">
                <a:solidFill>
                  <a:srgbClr val="0070C0"/>
                </a:solidFill>
              </a:rPr>
              <a:t>submit</a:t>
            </a:r>
            <a:r>
              <a:rPr lang="en-GB" sz="2400" dirty="0"/>
              <a:t> is your </a:t>
            </a:r>
            <a:r>
              <a:rPr lang="en-GB" sz="2400" b="1" dirty="0">
                <a:solidFill>
                  <a:srgbClr val="0070C0"/>
                </a:solidFill>
              </a:rPr>
              <a:t>own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0070C0"/>
                </a:solidFill>
              </a:rPr>
              <a:t>only</a:t>
            </a:r>
            <a:r>
              <a:rPr lang="en-GB" sz="2400" dirty="0"/>
              <a:t> your </a:t>
            </a:r>
            <a:r>
              <a:rPr lang="en-GB" sz="2400" b="1" dirty="0">
                <a:solidFill>
                  <a:srgbClr val="0070C0"/>
                </a:solidFill>
              </a:rPr>
              <a:t>own</a:t>
            </a:r>
            <a:r>
              <a:rPr lang="en-GB" sz="2400" dirty="0"/>
              <a:t>.</a:t>
            </a:r>
          </a:p>
          <a:p>
            <a:pPr lvl="0" eaLnBrk="1" hangingPunct="1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500F4-D2A7-81F0-F50B-C8173137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1AF20-EB58-5D07-A6BE-8E1126095942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7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AF2E9-44D6-4364-9594-4F206DBA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2384884"/>
            <a:ext cx="4943475" cy="4467225"/>
          </a:xfrm>
          <a:prstGeom prst="rect">
            <a:avLst/>
          </a:prstGeom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91120" y="244753"/>
            <a:ext cx="10512425" cy="738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002060"/>
                </a:solidFill>
                <a:latin typeface="+mn-lt"/>
              </a:rPr>
              <a:t>Help &amp; Contact Hour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99230" y="980728"/>
            <a:ext cx="11329418" cy="53285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If you get </a:t>
            </a:r>
            <a:r>
              <a:rPr lang="en-US" sz="2400" b="1" dirty="0">
                <a:solidFill>
                  <a:srgbClr val="0070C0"/>
                </a:solidFill>
              </a:rPr>
              <a:t>stuck</a:t>
            </a:r>
            <a:r>
              <a:rPr lang="en-US" sz="2400" dirty="0"/>
              <a:t> ask for a </a:t>
            </a:r>
            <a:r>
              <a:rPr lang="en-US" sz="2400" b="1" dirty="0">
                <a:solidFill>
                  <a:srgbClr val="0070C0"/>
                </a:solidFill>
              </a:rPr>
              <a:t>contact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hour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sz="2400" dirty="0"/>
              <a:t>This is </a:t>
            </a:r>
            <a:r>
              <a:rPr lang="en-US" sz="2400" b="1" dirty="0">
                <a:solidFill>
                  <a:srgbClr val="0070C0"/>
                </a:solidFill>
              </a:rPr>
              <a:t>strictly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problems</a:t>
            </a:r>
            <a:r>
              <a:rPr lang="en-US" sz="2400" dirty="0"/>
              <a:t> of an </a:t>
            </a:r>
            <a:r>
              <a:rPr lang="en-US" sz="2400" b="1" dirty="0">
                <a:solidFill>
                  <a:srgbClr val="0070C0"/>
                </a:solidFill>
              </a:rPr>
              <a:t>academic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nature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My email is </a:t>
            </a:r>
            <a:r>
              <a:rPr lang="en-US" altLang="en-US" sz="2400" dirty="0">
                <a:cs typeface="Arial" panose="020B0604020202020204" pitchFamily="34" charset="0"/>
                <a:hlinkClick r:id="rId3"/>
              </a:rPr>
              <a:t>john.abela@um.edu.mt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In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emergencies</a:t>
            </a:r>
            <a:r>
              <a:rPr lang="en-US" altLang="en-US" sz="2400" dirty="0">
                <a:cs typeface="Arial" panose="020B0604020202020204" pitchFamily="34" charset="0"/>
              </a:rPr>
              <a:t> my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mobile</a:t>
            </a:r>
            <a:r>
              <a:rPr lang="en-US" altLang="en-US" sz="2400" dirty="0"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79367936</a:t>
            </a:r>
            <a:r>
              <a:rPr lang="en-US" altLang="en-US" sz="2400" dirty="0">
                <a:cs typeface="Arial" panose="020B0604020202020204" pitchFamily="34" charset="0"/>
              </a:rPr>
              <a:t>. 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text</a:t>
            </a:r>
            <a:r>
              <a:rPr lang="en-US" altLang="en-US" sz="2400" dirty="0">
                <a:cs typeface="Arial" panose="020B0604020202020204" pitchFamily="34" charset="0"/>
              </a:rPr>
              <a:t> before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calling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r>
              <a:rPr lang="en-US" altLang="en-US" sz="2400" dirty="0">
                <a:cs typeface="Arial" panose="020B0604020202020204" pitchFamily="34" charset="0"/>
              </a:rPr>
              <a:t>Please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note</a:t>
            </a:r>
            <a:r>
              <a:rPr lang="en-US" altLang="en-US" sz="2400" dirty="0">
                <a:cs typeface="Arial" panose="020B0604020202020204" pitchFamily="34" charset="0"/>
              </a:rPr>
              <a:t> that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cannot</a:t>
            </a:r>
            <a:r>
              <a:rPr lang="en-US" altLang="en-US" sz="2400" dirty="0">
                <a:cs typeface="Arial" panose="020B0604020202020204" pitchFamily="34" charset="0"/>
              </a:rPr>
              <a:t> do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debugging</a:t>
            </a:r>
            <a:r>
              <a:rPr lang="en-US" altLang="en-US" sz="2400" dirty="0"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</a:pPr>
            <a:endParaRPr lang="en-GB" altLang="en-US" sz="2400" dirty="0">
              <a:cs typeface="Arial" panose="020B0604020202020204" pitchFamily="34" charset="0"/>
            </a:endParaRPr>
          </a:p>
        </p:txBody>
      </p:sp>
      <p:pic>
        <p:nvPicPr>
          <p:cNvPr id="3076" name="Picture 4" descr="http://2.bp.blogspot.com/_9fDGoYk_xBk/SRQazcF6fsI/AAAAAAAAAkc/HFfHuR3URgs/s400/GoldfishDiarrhea.jpg">
            <a:extLst>
              <a:ext uri="{FF2B5EF4-FFF2-40B4-BE49-F238E27FC236}">
                <a16:creationId xmlns:a16="http://schemas.microsoft.com/office/drawing/2014/main" id="{3D4968A0-F0A1-459C-AED3-36B54ED0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3194118"/>
            <a:ext cx="2769981" cy="343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2D8B55-AD44-0F15-C34C-8A6BCA6CE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8837"/>
            <a:ext cx="834672" cy="73916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C43D7D8-BB97-6D27-A3EC-33B3F39B88E4}"/>
              </a:ext>
            </a:extLst>
          </p:cNvPr>
          <p:cNvSpPr txBox="1">
            <a:spLocks/>
          </p:cNvSpPr>
          <p:nvPr/>
        </p:nvSpPr>
        <p:spPr>
          <a:xfrm>
            <a:off x="-6016" y="1128"/>
            <a:ext cx="331200" cy="257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fld id="{B82CCC60-E8CD-4174-8B1A-7DF615B22EEF}" type="slidenum">
              <a:rPr lang="en-US" sz="900" b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pPr algn="ctr"/>
              <a:t>8</a:t>
            </a:fld>
            <a:endParaRPr lang="en-US" sz="9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16456</TotalTime>
  <Words>824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Times New Roman</vt:lpstr>
      <vt:lpstr>Wingdings</vt:lpstr>
      <vt:lpstr>Edge</vt:lpstr>
      <vt:lpstr>CIS2350  Business Applications of AI Coursework 2022-23</vt:lpstr>
      <vt:lpstr>CIS2350 Coursework</vt:lpstr>
      <vt:lpstr>CIS2350 Coursework</vt:lpstr>
      <vt:lpstr>UCI Wine Quality Dataset</vt:lpstr>
      <vt:lpstr>CIS2350 Coursework</vt:lpstr>
      <vt:lpstr>CIS2350 Coursework</vt:lpstr>
      <vt:lpstr>Submission Deadline and Notes</vt:lpstr>
      <vt:lpstr>Help &amp; Contact Hour</vt:lpstr>
    </vt:vector>
  </TitlesOfParts>
  <Company>UIC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Bing Liu</dc:creator>
  <cp:lastModifiedBy>John Abela</cp:lastModifiedBy>
  <cp:revision>3260</cp:revision>
  <dcterms:created xsi:type="dcterms:W3CDTF">2004-06-21T03:23:40Z</dcterms:created>
  <dcterms:modified xsi:type="dcterms:W3CDTF">2022-10-26T11:18:01Z</dcterms:modified>
</cp:coreProperties>
</file>