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Economica"/>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198B8E0-124F-453C-BC37-DF40B97E4D0F}">
  <a:tblStyle styleId="{5198B8E0-124F-453C-BC37-DF40B97E4D0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conomica-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italic.fntdata"/><Relationship Id="rId25" Type="http://schemas.openxmlformats.org/officeDocument/2006/relationships/font" Target="fonts/Economica-bold.fntdata"/><Relationship Id="rId28" Type="http://schemas.openxmlformats.org/officeDocument/2006/relationships/font" Target="fonts/OpenSans-regular.fntdata"/><Relationship Id="rId27" Type="http://schemas.openxmlformats.org/officeDocument/2006/relationships/font" Target="fonts/Economic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21803d788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21803d788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21803d788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21803d78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21803d788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21803d788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21803d788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21803d788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21803d78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21803d78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21803d788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21803d788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21803d788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21803d788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21803d788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21803d788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21803d78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21803d78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21803d788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21803d78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21803d788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21803d788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21803d788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21803d78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21803d78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21803d78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21803d78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21803d78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21803d78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21803d78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21803d78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21803d78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Spanning tree</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120" name="Google Shape;120;p22"/>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1" name="Google Shape;121;p22"/>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2" name="Google Shape;122;p22"/>
          <p:cNvPicPr preferRelativeResize="0"/>
          <p:nvPr/>
        </p:nvPicPr>
        <p:blipFill>
          <a:blip r:embed="rId3">
            <a:alphaModFix/>
          </a:blip>
          <a:stretch>
            <a:fillRect/>
          </a:stretch>
        </p:blipFill>
        <p:spPr>
          <a:xfrm>
            <a:off x="2480482" y="0"/>
            <a:ext cx="4183043"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graphicFrame>
        <p:nvGraphicFramePr>
          <p:cNvPr id="127" name="Google Shape;127;p23"/>
          <p:cNvGraphicFramePr/>
          <p:nvPr/>
        </p:nvGraphicFramePr>
        <p:xfrm>
          <a:off x="2683725" y="859900"/>
          <a:ext cx="3000000" cy="3000000"/>
        </p:xfrm>
        <a:graphic>
          <a:graphicData uri="http://schemas.openxmlformats.org/drawingml/2006/table">
            <a:tbl>
              <a:tblPr>
                <a:noFill/>
                <a:tableStyleId>{5198B8E0-124F-453C-BC37-DF40B97E4D0F}</a:tableStyleId>
              </a:tblPr>
              <a:tblGrid>
                <a:gridCol w="1093300"/>
                <a:gridCol w="1389875"/>
                <a:gridCol w="1317275"/>
              </a:tblGrid>
              <a:tr h="380750">
                <a:tc>
                  <a:txBody>
                    <a:bodyPr/>
                    <a:lstStyle/>
                    <a:p>
                      <a:pPr indent="0" lvl="0" marL="0" rtl="0" algn="ctr">
                        <a:lnSpc>
                          <a:spcPct val="100000"/>
                        </a:lnSpc>
                        <a:spcBef>
                          <a:spcPts val="0"/>
                        </a:spcBef>
                        <a:spcAft>
                          <a:spcPts val="0"/>
                        </a:spcAft>
                        <a:buNone/>
                      </a:pPr>
                      <a:r>
                        <a:rPr b="1" lang="en">
                          <a:latin typeface="Open Sans"/>
                          <a:ea typeface="Open Sans"/>
                          <a:cs typeface="Open Sans"/>
                          <a:sym typeface="Open Sans"/>
                        </a:rPr>
                        <a:t>Edge No.</a:t>
                      </a:r>
                      <a:endParaRPr b="1">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00000"/>
                        </a:lnSpc>
                        <a:spcBef>
                          <a:spcPts val="0"/>
                        </a:spcBef>
                        <a:spcAft>
                          <a:spcPts val="0"/>
                        </a:spcAft>
                        <a:buNone/>
                      </a:pPr>
                      <a:r>
                        <a:rPr b="1" lang="en">
                          <a:latin typeface="Open Sans"/>
                          <a:ea typeface="Open Sans"/>
                          <a:cs typeface="Open Sans"/>
                          <a:sym typeface="Open Sans"/>
                        </a:rPr>
                        <a:t>Vertex Pair</a:t>
                      </a:r>
                      <a:endParaRPr b="1">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00000"/>
                        </a:lnSpc>
                        <a:spcBef>
                          <a:spcPts val="0"/>
                        </a:spcBef>
                        <a:spcAft>
                          <a:spcPts val="0"/>
                        </a:spcAft>
                        <a:buNone/>
                      </a:pPr>
                      <a:r>
                        <a:rPr b="1" lang="en">
                          <a:latin typeface="Open Sans"/>
                          <a:ea typeface="Open Sans"/>
                          <a:cs typeface="Open Sans"/>
                          <a:sym typeface="Open Sans"/>
                        </a:rPr>
                        <a:t>Edge Weight</a:t>
                      </a:r>
                      <a:endParaRPr b="1">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380750">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E4</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(b, c)</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80750">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E7</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(c, d)</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2</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80750">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E8</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(d, e)</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3</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80750">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E5</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(b, e)</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4</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80750">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E6</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(b, f)</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5</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80750">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E2</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(a, c)</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9</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80750">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E3</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(a, d)</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13</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80750">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E9</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(d, f)</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14</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60000">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E1</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(a, b)</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Open Sans"/>
                          <a:ea typeface="Open Sans"/>
                          <a:cs typeface="Open Sans"/>
                          <a:sym typeface="Open Sans"/>
                        </a:rPr>
                        <a:t>20</a:t>
                      </a:r>
                      <a:endParaRPr>
                        <a:latin typeface="Open Sans"/>
                        <a:ea typeface="Open Sans"/>
                        <a:cs typeface="Open Sans"/>
                        <a:sym typeface="Open Sans"/>
                      </a:endParaRPr>
                    </a:p>
                    <a:p>
                      <a:pPr indent="0" lvl="0" marL="0" rtl="0" algn="ctr">
                        <a:lnSpc>
                          <a:spcPct val="100000"/>
                        </a:lnSpc>
                        <a:spcBef>
                          <a:spcPts val="0"/>
                        </a:spcBef>
                        <a:spcAft>
                          <a:spcPts val="0"/>
                        </a:spcAft>
                        <a:buNone/>
                      </a:pPr>
                      <a:r>
                        <a:t/>
                      </a:r>
                      <a:endParaRPr>
                        <a:latin typeface="Open Sans"/>
                        <a:ea typeface="Open Sans"/>
                        <a:cs typeface="Open Sans"/>
                        <a:sym typeface="Open Sans"/>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128" name="Google Shape;128;p23"/>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First </a:t>
            </a:r>
            <a:r>
              <a:rPr lang="en" sz="2400"/>
              <a:t>we will construct a table in ascending order with respect to edge weight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4"/>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5" name="Google Shape;135;p24"/>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6" name="Google Shape;136;p24"/>
          <p:cNvPicPr preferRelativeResize="0"/>
          <p:nvPr/>
        </p:nvPicPr>
        <p:blipFill>
          <a:blip r:embed="rId3">
            <a:alphaModFix/>
          </a:blip>
          <a:stretch>
            <a:fillRect/>
          </a:stretch>
        </p:blipFill>
        <p:spPr>
          <a:xfrm>
            <a:off x="1407850" y="1225225"/>
            <a:ext cx="6328302" cy="335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3" name="Google Shape;143;p2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25"/>
          <p:cNvPicPr preferRelativeResize="0"/>
          <p:nvPr/>
        </p:nvPicPr>
        <p:blipFill>
          <a:blip r:embed="rId3">
            <a:alphaModFix/>
          </a:blip>
          <a:stretch>
            <a:fillRect/>
          </a:stretch>
        </p:blipFill>
        <p:spPr>
          <a:xfrm>
            <a:off x="1867150" y="894750"/>
            <a:ext cx="5409678" cy="335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24350"/>
            <a:ext cx="8520600" cy="831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000">
                <a:latin typeface="Open Sans"/>
                <a:ea typeface="Open Sans"/>
                <a:cs typeface="Open Sans"/>
                <a:sym typeface="Open Sans"/>
              </a:rPr>
              <a:t>Since we got all the 5 edges in the last figure, we stop the algorithm and this is the minimal spanning tree and its total weight is (1+2+3+5+9)=20.</a:t>
            </a:r>
            <a:endParaRPr sz="2000">
              <a:latin typeface="Open Sans"/>
              <a:ea typeface="Open Sans"/>
              <a:cs typeface="Open Sans"/>
              <a:sym typeface="Open Sans"/>
            </a:endParaRPr>
          </a:p>
        </p:txBody>
      </p:sp>
      <p:pic>
        <p:nvPicPr>
          <p:cNvPr id="150" name="Google Shape;150;p26"/>
          <p:cNvPicPr preferRelativeResize="0"/>
          <p:nvPr/>
        </p:nvPicPr>
        <p:blipFill>
          <a:blip r:embed="rId3">
            <a:alphaModFix/>
          </a:blip>
          <a:stretch>
            <a:fillRect/>
          </a:stretch>
        </p:blipFill>
        <p:spPr>
          <a:xfrm>
            <a:off x="1845175" y="376624"/>
            <a:ext cx="5453658" cy="335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Prim’s algorithm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a:t>
            </a:r>
            <a:endParaRPr/>
          </a:p>
        </p:txBody>
      </p:sp>
      <p:sp>
        <p:nvSpPr>
          <p:cNvPr id="161" name="Google Shape;161;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It finds a tree of that graph which includes every vertex and the total weight of all the edges in the tree is less than or equal to every possible spanning tree. Prim’s algorithm is faster on dense graphs.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67" name="Google Shape;167;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Initialize the minimal spanning tree with a single vertex, randomly chosen from the graph.</a:t>
            </a:r>
            <a:endParaRPr sz="2000"/>
          </a:p>
          <a:p>
            <a:pPr indent="-355600" lvl="0" marL="457200" rtl="0" algn="l">
              <a:spcBef>
                <a:spcPts val="0"/>
              </a:spcBef>
              <a:spcAft>
                <a:spcPts val="0"/>
              </a:spcAft>
              <a:buSzPts val="2000"/>
              <a:buChar char="●"/>
            </a:pPr>
            <a:r>
              <a:rPr lang="en" sz="2000"/>
              <a:t>Repeat steps 3 and 4 until all the vertices are included in the tree.</a:t>
            </a:r>
            <a:endParaRPr sz="2000"/>
          </a:p>
          <a:p>
            <a:pPr indent="-355600" lvl="0" marL="457200" rtl="0" algn="l">
              <a:spcBef>
                <a:spcPts val="0"/>
              </a:spcBef>
              <a:spcAft>
                <a:spcPts val="0"/>
              </a:spcAft>
              <a:buSzPts val="2000"/>
              <a:buChar char="●"/>
            </a:pPr>
            <a:r>
              <a:rPr lang="en" sz="2000"/>
              <a:t>Select an edge that connects the tree with a vertex not yet in the tree, so that the weight of the edge is minimal and inclusion of the edge does not form a cycle.</a:t>
            </a:r>
            <a:endParaRPr sz="2000"/>
          </a:p>
          <a:p>
            <a:pPr indent="-355600" lvl="0" marL="457200" rtl="0" algn="l">
              <a:spcBef>
                <a:spcPts val="0"/>
              </a:spcBef>
              <a:spcAft>
                <a:spcPts val="0"/>
              </a:spcAft>
              <a:buSzPts val="2000"/>
              <a:buChar char="●"/>
            </a:pPr>
            <a:r>
              <a:rPr lang="en" sz="2000"/>
              <a:t>Add the selected edge and the vertex that it connects to the tree.</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3000"/>
              <a:t>A spanning tree is a graph which contains all vertices with minimum number of edges.</a:t>
            </a:r>
            <a:endParaRPr sz="3000"/>
          </a:p>
          <a:p>
            <a:pPr indent="-419100" lvl="0" marL="914400" rtl="0" algn="l">
              <a:spcBef>
                <a:spcPts val="1600"/>
              </a:spcBef>
              <a:spcAft>
                <a:spcPts val="0"/>
              </a:spcAft>
              <a:buSzPts val="3000"/>
              <a:buAutoNum type="arabicPeriod"/>
            </a:pPr>
            <a:r>
              <a:rPr lang="en" sz="3000"/>
              <a:t>It is a subgraph</a:t>
            </a:r>
            <a:endParaRPr sz="3000"/>
          </a:p>
          <a:p>
            <a:pPr indent="-419100" lvl="0" marL="914400" rtl="0" algn="l">
              <a:spcBef>
                <a:spcPts val="0"/>
              </a:spcBef>
              <a:spcAft>
                <a:spcPts val="0"/>
              </a:spcAft>
              <a:buSzPts val="3000"/>
              <a:buAutoNum type="arabicPeriod"/>
            </a:pPr>
            <a:r>
              <a:rPr lang="en" sz="3000"/>
              <a:t>It is a tree</a:t>
            </a:r>
            <a:endParaRPr sz="3000"/>
          </a:p>
          <a:p>
            <a:pPr indent="-419100" lvl="0" marL="914400" rtl="0" algn="l">
              <a:spcBef>
                <a:spcPts val="0"/>
              </a:spcBef>
              <a:spcAft>
                <a:spcPts val="0"/>
              </a:spcAft>
              <a:buSzPts val="3000"/>
              <a:buAutoNum type="arabicPeriod"/>
            </a:pPr>
            <a:r>
              <a:rPr lang="en" sz="3000"/>
              <a:t>Number of vertices - 1 = number of edges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example:</a:t>
            </a:r>
            <a:endParaRPr sz="3000"/>
          </a:p>
        </p:txBody>
      </p:sp>
      <p:pic>
        <p:nvPicPr>
          <p:cNvPr descr="28.png" id="76" name="Google Shape;76;p15"/>
          <p:cNvPicPr preferRelativeResize="0"/>
          <p:nvPr/>
        </p:nvPicPr>
        <p:blipFill rotWithShape="1">
          <a:blip r:embed="rId3">
            <a:alphaModFix/>
          </a:blip>
          <a:srcRect b="4507" l="0" r="0" t="0"/>
          <a:stretch/>
        </p:blipFill>
        <p:spPr>
          <a:xfrm>
            <a:off x="540391" y="1870144"/>
            <a:ext cx="8063234" cy="20641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Minimum spanning tree</a:t>
            </a:r>
            <a:endParaRPr>
              <a:solidFill>
                <a:srgbClr val="000000"/>
              </a:solidFill>
            </a:endParaRPr>
          </a:p>
        </p:txBody>
      </p:sp>
      <p:sp>
        <p:nvSpPr>
          <p:cNvPr id="82" name="Google Shape;82;p16"/>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It is a spanning tree that has assigned weight and takes the </a:t>
            </a:r>
            <a:r>
              <a:rPr lang="en" sz="3000"/>
              <a:t>minimum sum of weight.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example</a:t>
            </a:r>
            <a:endParaRPr sz="3000"/>
          </a:p>
        </p:txBody>
      </p:sp>
      <p:pic>
        <p:nvPicPr>
          <p:cNvPr id="95" name="Google Shape;95;p18"/>
          <p:cNvPicPr preferRelativeResize="0"/>
          <p:nvPr/>
        </p:nvPicPr>
        <p:blipFill>
          <a:blip r:embed="rId3">
            <a:alphaModFix/>
          </a:blip>
          <a:stretch>
            <a:fillRect/>
          </a:stretch>
        </p:blipFill>
        <p:spPr>
          <a:xfrm>
            <a:off x="0" y="1804525"/>
            <a:ext cx="4223250" cy="3176551"/>
          </a:xfrm>
          <a:prstGeom prst="rect">
            <a:avLst/>
          </a:prstGeom>
          <a:noFill/>
          <a:ln>
            <a:noFill/>
          </a:ln>
        </p:spPr>
      </p:pic>
      <p:pic>
        <p:nvPicPr>
          <p:cNvPr id="96" name="Google Shape;96;p18"/>
          <p:cNvPicPr preferRelativeResize="0"/>
          <p:nvPr/>
        </p:nvPicPr>
        <p:blipFill>
          <a:blip r:embed="rId4">
            <a:alphaModFix/>
          </a:blip>
          <a:stretch>
            <a:fillRect/>
          </a:stretch>
        </p:blipFill>
        <p:spPr>
          <a:xfrm>
            <a:off x="5394250" y="2030875"/>
            <a:ext cx="3438050" cy="272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Kruskal’s algorithm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a:t>
            </a:r>
            <a:endParaRPr/>
          </a:p>
        </p:txBody>
      </p:sp>
      <p:sp>
        <p:nvSpPr>
          <p:cNvPr id="107" name="Google Shape;107;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Kruskal's algorithm is a greedy algorithm that finds a minimum spanning tree and the total weight of all the edges in the tree is less than or equal to every possible spanning tree.</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13" name="Google Shape;113;p21"/>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Step 1</a:t>
            </a:r>
            <a:r>
              <a:rPr lang="en" sz="1800"/>
              <a:t> − Arrange all the edges of the given graph G(V,E) in non-decreasing order as per their edge weight.</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b="1" lang="en" sz="1800"/>
              <a:t>Step 2</a:t>
            </a:r>
            <a:r>
              <a:rPr lang="en" sz="1800"/>
              <a:t> − Choose the smallest weighted edge from the graph and check if it forms a cycle with the spanning tree formed so far.</a:t>
            </a:r>
            <a:endParaRPr sz="1800"/>
          </a:p>
        </p:txBody>
      </p:sp>
      <p:sp>
        <p:nvSpPr>
          <p:cNvPr id="114" name="Google Shape;114;p21"/>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Step 3 </a:t>
            </a:r>
            <a:r>
              <a:rPr lang="en" sz="1800"/>
              <a:t>− If there is no cycle, include this edge to the spanning tree else discard it.</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b="1" lang="en" sz="1800"/>
              <a:t>Step 4</a:t>
            </a:r>
            <a:r>
              <a:rPr lang="en" sz="1800"/>
              <a:t> − Repeat </a:t>
            </a:r>
            <a:r>
              <a:rPr b="1" lang="en" sz="1800"/>
              <a:t>Step 2</a:t>
            </a:r>
            <a:r>
              <a:rPr lang="en" sz="1800"/>
              <a:t> and </a:t>
            </a:r>
            <a:r>
              <a:rPr b="1" lang="en" sz="1800"/>
              <a:t>Step 3</a:t>
            </a:r>
            <a:r>
              <a:rPr lang="en" sz="1800"/>
              <a:t> until (V−1) number of edges are left in the spanning tree.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