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 id="2147483660" r:id="rId6"/>
    <p:sldMasterId id="2147483661" r:id="rId7"/>
    <p:sldMasterId id="2147483662"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Lst>
  <p:sldSz cy="6858000" cx="9144000"/>
  <p:notesSz cx="6858000" cy="9144000"/>
  <p:embeddedFontLst>
    <p:embeddedFont>
      <p:font typeface="Helvetica Neue"/>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F8E078-011A-4D6F-A74F-9A8A46579119}">
  <a:tblStyle styleId="{33F8E078-011A-4D6F-A74F-9A8A465791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font" Target="fonts/HelveticaNeue-italic.fntdata"/><Relationship Id="rId50" Type="http://schemas.openxmlformats.org/officeDocument/2006/relationships/font" Target="fonts/HelveticaNeue-bold.fntdata"/><Relationship Id="rId52" Type="http://schemas.openxmlformats.org/officeDocument/2006/relationships/font" Target="fonts/HelveticaNeue-bold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3" name="Google Shape;1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2" name="Google Shape;13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 Before adding something, think whether it will add value to the system. If not, do not do it.</a:t>
            </a:r>
            <a:endParaRPr/>
          </a:p>
          <a:p>
            <a:pPr indent="0" lvl="0" marL="0" rtl="0" algn="l">
              <a:spcBef>
                <a:spcPts val="0"/>
              </a:spcBef>
              <a:spcAft>
                <a:spcPts val="0"/>
              </a:spcAft>
              <a:buSzPts val="1800"/>
              <a:buNone/>
            </a:pPr>
            <a:r>
              <a:rPr lang="en-US"/>
              <a:t>2. Does not mean quick and dirty. Elegant designs are always simple.</a:t>
            </a:r>
            <a:endParaRPr/>
          </a:p>
          <a:p>
            <a:pPr indent="0" lvl="0" marL="0" rtl="0" algn="l">
              <a:spcBef>
                <a:spcPts val="0"/>
              </a:spcBef>
              <a:spcAft>
                <a:spcPts val="0"/>
              </a:spcAft>
              <a:buSzPts val="1800"/>
              <a:buNone/>
            </a:pPr>
            <a:r>
              <a:rPr lang="en-US"/>
              <a:t>3. There should be a clear vision defined and agreed by all. </a:t>
            </a:r>
            <a:endParaRPr/>
          </a:p>
          <a:p>
            <a:pPr indent="0" lvl="0" marL="0" rtl="0" algn="l">
              <a:spcBef>
                <a:spcPts val="0"/>
              </a:spcBef>
              <a:spcAft>
                <a:spcPts val="0"/>
              </a:spcAft>
              <a:buSzPts val="1800"/>
              <a:buNone/>
            </a:pPr>
            <a:r>
              <a:rPr lang="en-US"/>
              <a:t>4. Someone else will use and maybe debug your code..</a:t>
            </a:r>
            <a:endParaRPr/>
          </a:p>
          <a:p>
            <a:pPr indent="0" lvl="0" marL="0" rtl="0" algn="l">
              <a:spcBef>
                <a:spcPts val="0"/>
              </a:spcBef>
              <a:spcAft>
                <a:spcPts val="0"/>
              </a:spcAft>
              <a:buSzPts val="1800"/>
              <a:buNone/>
            </a:pPr>
            <a:r>
              <a:rPr lang="en-US"/>
              <a:t>5. System should be adaptable to changes in hardware and software</a:t>
            </a:r>
            <a:endParaRPr/>
          </a:p>
          <a:p>
            <a:pPr indent="0" lvl="0" marL="0" rtl="0" algn="l">
              <a:spcBef>
                <a:spcPts val="0"/>
              </a:spcBef>
              <a:spcAft>
                <a:spcPts val="0"/>
              </a:spcAft>
              <a:buSzPts val="1800"/>
              <a:buNone/>
            </a:pPr>
            <a:r>
              <a:rPr lang="en-US"/>
              <a:t>6. Can someone use your code for other problems?</a:t>
            </a:r>
            <a:endParaRPr/>
          </a:p>
          <a:p>
            <a:pPr indent="0" lvl="0" marL="0" rtl="0" algn="l">
              <a:spcBef>
                <a:spcPts val="0"/>
              </a:spcBef>
              <a:spcAft>
                <a:spcPts val="0"/>
              </a:spcAft>
              <a:buSzPts val="1800"/>
              <a:buNone/>
            </a:pPr>
            <a:r>
              <a:rPr lang="en-US"/>
              <a:t>7. Always think twice before taking an action.</a:t>
            </a:r>
            <a:endParaRPr/>
          </a:p>
        </p:txBody>
      </p:sp>
      <p:sp>
        <p:nvSpPr>
          <p:cNvPr id="306" name="Google Shape;306;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3" name="Google Shape;31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1" name="Google Shape;3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9" name="Google Shape;3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2" name="Google Shape;1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1" name="Google Shape;1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 name="Google Shape;20;p2"/>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4"/>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758952" y="609600"/>
            <a:ext cx="36576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atin typeface="Impact"/>
                <a:ea typeface="Impact"/>
                <a:cs typeface="Impact"/>
                <a:sym typeface="Impact"/>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99" name="Google Shape;99;p14"/>
          <p:cNvSpPr txBox="1"/>
          <p:nvPr>
            <p:ph idx="2" type="body"/>
          </p:nvPr>
        </p:nvSpPr>
        <p:spPr>
          <a:xfrm>
            <a:off x="758952" y="1329264"/>
            <a:ext cx="3657600" cy="30480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0" name="Google Shape;100;p14"/>
          <p:cNvSpPr txBox="1"/>
          <p:nvPr>
            <p:ph idx="3" type="body"/>
          </p:nvPr>
        </p:nvSpPr>
        <p:spPr>
          <a:xfrm>
            <a:off x="4645152" y="609600"/>
            <a:ext cx="3657600" cy="6397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atin typeface="Impact"/>
                <a:ea typeface="Impact"/>
                <a:cs typeface="Impact"/>
                <a:sym typeface="Impact"/>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1" name="Google Shape;101;p14"/>
          <p:cNvSpPr txBox="1"/>
          <p:nvPr>
            <p:ph idx="4" type="body"/>
          </p:nvPr>
        </p:nvSpPr>
        <p:spPr>
          <a:xfrm>
            <a:off x="4645152" y="1329264"/>
            <a:ext cx="3657600" cy="30480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2" name="Google Shape;102;p14"/>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16"/>
          <p:cNvSpPr txBox="1"/>
          <p:nvPr>
            <p:ph type="title"/>
          </p:nvPr>
        </p:nvSpPr>
        <p:spPr>
          <a:xfrm>
            <a:off x="762000" y="4572000"/>
            <a:ext cx="678484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6"/>
          <p:cNvSpPr txBox="1"/>
          <p:nvPr>
            <p:ph idx="1" type="body"/>
          </p:nvPr>
        </p:nvSpPr>
        <p:spPr>
          <a:xfrm>
            <a:off x="3710866" y="457200"/>
            <a:ext cx="4594934" cy="4114799"/>
          </a:xfrm>
          <a:prstGeom prst="rect">
            <a:avLst/>
          </a:prstGeom>
          <a:noFill/>
          <a:ln>
            <a:noFill/>
          </a:ln>
        </p:spPr>
        <p:txBody>
          <a:bodyPr anchorCtr="0" anchor="ctr" bIns="45700" lIns="91425" spcFirstLastPara="1" rIns="91425" wrap="square" tIns="45700">
            <a:noAutofit/>
          </a:bodyPr>
          <a:lstStyle>
            <a:lvl1pPr indent="-381000" lvl="0" marL="457200" algn="l">
              <a:spcBef>
                <a:spcPts val="480"/>
              </a:spcBef>
              <a:spcAft>
                <a:spcPts val="0"/>
              </a:spcAft>
              <a:buSzPts val="2400"/>
              <a:buChar char="•"/>
              <a:defRPr sz="2400"/>
            </a:lvl1pPr>
            <a:lvl2pPr indent="-368300" lvl="1" marL="914400" algn="l">
              <a:spcBef>
                <a:spcPts val="440"/>
              </a:spcBef>
              <a:spcAft>
                <a:spcPts val="0"/>
              </a:spcAft>
              <a:buSzPts val="2200"/>
              <a:buChar char="•"/>
              <a:defRPr sz="22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7" name="Google Shape;117;p16"/>
          <p:cNvSpPr txBox="1"/>
          <p:nvPr>
            <p:ph idx="2" type="body"/>
          </p:nvPr>
        </p:nvSpPr>
        <p:spPr>
          <a:xfrm>
            <a:off x="762001" y="457200"/>
            <a:ext cx="2673657" cy="4114800"/>
          </a:xfrm>
          <a:prstGeom prst="rect">
            <a:avLst/>
          </a:prstGeom>
          <a:noFill/>
          <a:ln>
            <a:noFill/>
          </a:ln>
        </p:spPr>
        <p:txBody>
          <a:bodyPr anchorCtr="0" anchor="ctr" bIns="45700" lIns="91425" spcFirstLastPara="1" rIns="91425" wrap="square" tIns="45700">
            <a:normAutofit/>
          </a:bodyPr>
          <a:lstStyle>
            <a:lvl1pPr indent="-228600" lvl="0" marL="457200" algn="l">
              <a:spcBef>
                <a:spcPts val="420"/>
              </a:spcBef>
              <a:spcAft>
                <a:spcPts val="0"/>
              </a:spcAft>
              <a:buSzPts val="2100"/>
              <a:buNone/>
              <a:defRPr sz="21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8" name="Google Shape;118;p16"/>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6"/>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6"/>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3"/>
          <p:cNvSpPr txBox="1"/>
          <p:nvPr>
            <p:ph type="title"/>
          </p:nvPr>
        </p:nvSpPr>
        <p:spPr>
          <a:xfrm rot="5400000">
            <a:off x="-1028700" y="2476500"/>
            <a:ext cx="5410199"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rot="5400000">
            <a:off x="3009900" y="266701"/>
            <a:ext cx="4876800" cy="5715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3"/>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4"/>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rot="5400000">
            <a:off x="2590800" y="-990600"/>
            <a:ext cx="3886200" cy="7239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5"/>
          <p:cNvSpPr txBox="1"/>
          <p:nvPr>
            <p:ph type="title"/>
          </p:nvPr>
        </p:nvSpPr>
        <p:spPr>
          <a:xfrm>
            <a:off x="758952" y="4572000"/>
            <a:ext cx="678484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p:nvPr>
            <p:ph idx="2" type="pic"/>
          </p:nvPr>
        </p:nvSpPr>
        <p:spPr>
          <a:xfrm>
            <a:off x="777240" y="457200"/>
            <a:ext cx="7543800" cy="2895600"/>
          </a:xfrm>
          <a:prstGeom prst="rect">
            <a:avLst/>
          </a:prstGeom>
          <a:noFill/>
          <a:ln cap="flat" cmpd="sng" w="9525">
            <a:solidFill>
              <a:schemeClr val="dk2"/>
            </a:solidFill>
            <a:prstDash val="solid"/>
            <a:round/>
            <a:headEnd len="sm" w="sm" type="none"/>
            <a:tailEnd len="sm" w="sm" type="none"/>
          </a:ln>
        </p:spPr>
      </p:sp>
      <p:sp>
        <p:nvSpPr>
          <p:cNvPr id="38" name="Google Shape;38;p5"/>
          <p:cNvSpPr txBox="1"/>
          <p:nvPr>
            <p:ph idx="1" type="body"/>
          </p:nvPr>
        </p:nvSpPr>
        <p:spPr>
          <a:xfrm>
            <a:off x="850392" y="3505200"/>
            <a:ext cx="7391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39" name="Google Shape;39;p5"/>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 type="body"/>
          </p:nvPr>
        </p:nvSpPr>
        <p:spPr>
          <a:xfrm>
            <a:off x="762000" y="609601"/>
            <a:ext cx="3657600" cy="3767328"/>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4" name="Google Shape;54;p8"/>
          <p:cNvSpPr txBox="1"/>
          <p:nvPr>
            <p:ph idx="2" type="body"/>
          </p:nvPr>
        </p:nvSpPr>
        <p:spPr>
          <a:xfrm>
            <a:off x="4648200" y="609601"/>
            <a:ext cx="3657600" cy="3767328"/>
          </a:xfrm>
          <a:prstGeom prst="rect">
            <a:avLst/>
          </a:prstGeom>
          <a:noFill/>
          <a:ln>
            <a:noFill/>
          </a:ln>
        </p:spPr>
        <p:txBody>
          <a:bodyPr anchorCtr="0" anchor="ctr"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5" name="Google Shape;55;p8"/>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6" name="Shape 66"/>
        <p:cNvGrpSpPr/>
        <p:nvPr/>
      </p:nvGrpSpPr>
      <p:grpSpPr>
        <a:xfrm>
          <a:off x="0" y="0"/>
          <a:ext cx="0" cy="0"/>
          <a:chOff x="0" y="0"/>
          <a:chExt cx="0" cy="0"/>
        </a:xfrm>
      </p:grpSpPr>
      <p:sp>
        <p:nvSpPr>
          <p:cNvPr id="67" name="Google Shape;67;p10"/>
          <p:cNvSpPr txBox="1"/>
          <p:nvPr>
            <p:ph type="ctrTitle"/>
          </p:nvPr>
        </p:nvSpPr>
        <p:spPr>
          <a:xfrm>
            <a:off x="762000" y="3200400"/>
            <a:ext cx="7543800" cy="1524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8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subTitle"/>
          </p:nvPr>
        </p:nvSpPr>
        <p:spPr>
          <a:xfrm>
            <a:off x="762000" y="4724400"/>
            <a:ext cx="6858000" cy="990600"/>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SzPts val="2800"/>
              <a:buNone/>
              <a:defRPr sz="2800">
                <a:solidFill>
                  <a:schemeClr val="dk2"/>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69" name="Google Shape;69;p10"/>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0" name="Shape 80"/>
        <p:cNvGrpSpPr/>
        <p:nvPr/>
      </p:nvGrpSpPr>
      <p:grpSpPr>
        <a:xfrm>
          <a:off x="0" y="0"/>
          <a:ext cx="0" cy="0"/>
          <a:chOff x="0" y="0"/>
          <a:chExt cx="0" cy="0"/>
        </a:xfrm>
      </p:grpSpPr>
      <p:sp>
        <p:nvSpPr>
          <p:cNvPr id="81" name="Google Shape;81;p12"/>
          <p:cNvSpPr txBox="1"/>
          <p:nvPr>
            <p:ph type="title"/>
          </p:nvPr>
        </p:nvSpPr>
        <p:spPr>
          <a:xfrm>
            <a:off x="762000" y="3276600"/>
            <a:ext cx="75438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 type="body"/>
          </p:nvPr>
        </p:nvSpPr>
        <p:spPr>
          <a:xfrm>
            <a:off x="762000" y="4953000"/>
            <a:ext cx="6858000" cy="914400"/>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SzPts val="2800"/>
              <a:buNone/>
              <a:defRPr sz="2800">
                <a:solidFill>
                  <a:schemeClr val="dk2"/>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83" name="Google Shape;83;p12"/>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200">
                <a:solidFill>
                  <a:srgbClr val="45454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200">
                <a:solidFill>
                  <a:srgbClr val="45454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8.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cap="none" strike="noStrik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cap="none" strike="noStrike">
                <a:solidFill>
                  <a:srgbClr val="45454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cap="none" strike="noStrik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Google Shape;15;p1"/>
          <p:cNvSpPr txBox="1"/>
          <p:nvPr/>
        </p:nvSpPr>
        <p:spPr>
          <a:xfrm>
            <a:off x="777875" y="0"/>
            <a:ext cx="75438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1"/>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nvSpPr>
        <p:spPr>
          <a:xfrm>
            <a:off x="777875" y="0"/>
            <a:ext cx="7543800" cy="30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 name="Google Shape;60;p9"/>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9"/>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62" name="Google Shape;62;p9"/>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63" name="Google Shape;63;p9"/>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4" name="Google Shape;64;p9"/>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45454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5" name="Google Shape;65;p9"/>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2" name="Shape 72"/>
        <p:cNvGrpSpPr/>
        <p:nvPr/>
      </p:nvGrpSpPr>
      <p:grpSpPr>
        <a:xfrm>
          <a:off x="0" y="0"/>
          <a:ext cx="0" cy="0"/>
          <a:chOff x="0" y="0"/>
          <a:chExt cx="0" cy="0"/>
        </a:xfrm>
      </p:grpSpPr>
      <p:sp>
        <p:nvSpPr>
          <p:cNvPr id="73" name="Google Shape;73;p11"/>
          <p:cNvSpPr txBox="1"/>
          <p:nvPr/>
        </p:nvSpPr>
        <p:spPr>
          <a:xfrm>
            <a:off x="777875" y="0"/>
            <a:ext cx="7543800" cy="304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4" name="Google Shape;74;p11"/>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5" name="Google Shape;75;p11"/>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6" name="Google Shape;76;p11"/>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77" name="Google Shape;77;p11"/>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8" name="Google Shape;78;p11"/>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45454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9" name="Google Shape;79;p11"/>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6" name="Shape 86"/>
        <p:cNvGrpSpPr/>
        <p:nvPr/>
      </p:nvGrpSpPr>
      <p:grpSpPr>
        <a:xfrm>
          <a:off x="0" y="0"/>
          <a:ext cx="0" cy="0"/>
          <a:chOff x="0" y="0"/>
          <a:chExt cx="0" cy="0"/>
        </a:xfrm>
      </p:grpSpPr>
      <p:sp>
        <p:nvSpPr>
          <p:cNvPr id="87" name="Google Shape;87;p13"/>
          <p:cNvSpPr txBox="1"/>
          <p:nvPr/>
        </p:nvSpPr>
        <p:spPr>
          <a:xfrm>
            <a:off x="777875" y="0"/>
            <a:ext cx="75438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8" name="Google Shape;88;p13"/>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89" name="Google Shape;89;p13"/>
          <p:cNvCxnSpPr/>
          <p:nvPr/>
        </p:nvCxnSpPr>
        <p:spPr>
          <a:xfrm>
            <a:off x="758825" y="1249362"/>
            <a:ext cx="3657600" cy="1587"/>
          </a:xfrm>
          <a:prstGeom prst="straightConnector1">
            <a:avLst/>
          </a:prstGeom>
          <a:noFill/>
          <a:ln cap="flat" cmpd="sng" w="15875">
            <a:solidFill>
              <a:schemeClr val="accent1"/>
            </a:solidFill>
            <a:prstDash val="solid"/>
            <a:miter lim="800000"/>
            <a:headEnd len="med" w="med" type="none"/>
            <a:tailEnd len="med" w="med" type="none"/>
          </a:ln>
        </p:spPr>
      </p:cxnSp>
      <p:cxnSp>
        <p:nvCxnSpPr>
          <p:cNvPr id="90" name="Google Shape;90;p13"/>
          <p:cNvCxnSpPr/>
          <p:nvPr/>
        </p:nvCxnSpPr>
        <p:spPr>
          <a:xfrm>
            <a:off x="4645025" y="1249362"/>
            <a:ext cx="3657600" cy="1587"/>
          </a:xfrm>
          <a:prstGeom prst="straightConnector1">
            <a:avLst/>
          </a:prstGeom>
          <a:noFill/>
          <a:ln cap="flat" cmpd="sng" w="15875">
            <a:solidFill>
              <a:schemeClr val="accent1"/>
            </a:solidFill>
            <a:prstDash val="solid"/>
            <a:miter lim="800000"/>
            <a:headEnd len="med" w="med" type="none"/>
            <a:tailEnd len="med" w="med" type="none"/>
          </a:ln>
        </p:spPr>
      </p:cxnSp>
      <p:sp>
        <p:nvSpPr>
          <p:cNvPr id="91" name="Google Shape;91;p13"/>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92" name="Google Shape;92;p13"/>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93" name="Google Shape;93;p13"/>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4" name="Google Shape;94;p13"/>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45454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5" name="Google Shape;95;p13"/>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5" name="Shape 105"/>
        <p:cNvGrpSpPr/>
        <p:nvPr/>
      </p:nvGrpSpPr>
      <p:grpSpPr>
        <a:xfrm>
          <a:off x="0" y="0"/>
          <a:ext cx="0" cy="0"/>
          <a:chOff x="0" y="0"/>
          <a:chExt cx="0" cy="0"/>
        </a:xfrm>
      </p:grpSpPr>
      <p:sp>
        <p:nvSpPr>
          <p:cNvPr id="106" name="Google Shape;106;p15"/>
          <p:cNvSpPr txBox="1"/>
          <p:nvPr/>
        </p:nvSpPr>
        <p:spPr>
          <a:xfrm>
            <a:off x="777875" y="0"/>
            <a:ext cx="7543800" cy="38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 name="Google Shape;107;p15"/>
          <p:cNvSpPr txBox="1"/>
          <p:nvPr/>
        </p:nvSpPr>
        <p:spPr>
          <a:xfrm>
            <a:off x="777875" y="6172200"/>
            <a:ext cx="7543800" cy="269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08" name="Google Shape;108;p15"/>
          <p:cNvCxnSpPr/>
          <p:nvPr/>
        </p:nvCxnSpPr>
        <p:spPr>
          <a:xfrm rot="5400000">
            <a:off x="1677193" y="2515393"/>
            <a:ext cx="3810000" cy="1587"/>
          </a:xfrm>
          <a:prstGeom prst="straightConnector1">
            <a:avLst/>
          </a:prstGeom>
          <a:noFill/>
          <a:ln cap="flat" cmpd="sng" w="15875">
            <a:solidFill>
              <a:srgbClr val="989898"/>
            </a:solidFill>
            <a:prstDash val="solid"/>
            <a:miter lim="800000"/>
            <a:headEnd len="med" w="med" type="none"/>
            <a:tailEnd len="med" w="med" type="none"/>
          </a:ln>
        </p:spPr>
      </p:cxnSp>
      <p:sp>
        <p:nvSpPr>
          <p:cNvPr id="109" name="Google Shape;109;p15"/>
          <p:cNvSpPr txBox="1"/>
          <p:nvPr>
            <p:ph type="title"/>
          </p:nvPr>
        </p:nvSpPr>
        <p:spPr>
          <a:xfrm>
            <a:off x="762000" y="4572000"/>
            <a:ext cx="6781800"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1pPr>
            <a:lvl2pPr lvl="1"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2pPr>
            <a:lvl3pPr lvl="2"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3pPr>
            <a:lvl4pPr lvl="3"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4pPr>
            <a:lvl5pPr lvl="4" marR="0" rtl="0" algn="l">
              <a:spcBef>
                <a:spcPts val="0"/>
              </a:spcBef>
              <a:spcAft>
                <a:spcPts val="0"/>
              </a:spcAft>
              <a:buSzPts val="1400"/>
              <a:buNone/>
              <a:defRPr b="0" i="0" sz="5400" u="none" cap="none" strike="noStrike">
                <a:solidFill>
                  <a:srgbClr val="262626"/>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0" name="Google Shape;110;p15"/>
          <p:cNvSpPr txBox="1"/>
          <p:nvPr>
            <p:ph idx="1" type="body"/>
          </p:nvPr>
        </p:nvSpPr>
        <p:spPr>
          <a:xfrm>
            <a:off x="762000" y="685800"/>
            <a:ext cx="7543800" cy="3886200"/>
          </a:xfrm>
          <a:prstGeom prst="rect">
            <a:avLst/>
          </a:prstGeom>
          <a:noFill/>
          <a:ln>
            <a:noFill/>
          </a:ln>
        </p:spPr>
        <p:txBody>
          <a:bodyPr anchorCtr="0" anchor="ctr" bIns="45700" lIns="91425" spcFirstLastPara="1" rIns="91425" wrap="square" tIns="45700">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Times New Roman"/>
                <a:ea typeface="Times New Roman"/>
                <a:cs typeface="Times New Roman"/>
                <a:sym typeface="Times New Roman"/>
              </a:defRPr>
            </a:lvl1pPr>
            <a:lvl2pPr indent="-368300" lvl="1" marL="914400" marR="0" rtl="0" algn="l">
              <a:spcBef>
                <a:spcPts val="440"/>
              </a:spcBef>
              <a:spcAft>
                <a:spcPts val="0"/>
              </a:spcAft>
              <a:buClr>
                <a:schemeClr val="accent1"/>
              </a:buClr>
              <a:buSzPts val="2200"/>
              <a:buFont typeface="Arial"/>
              <a:buChar char="•"/>
              <a:defRPr b="0" i="0" sz="2200" u="none" cap="none" strike="noStrike">
                <a:solidFill>
                  <a:schemeClr val="dk2"/>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accent1"/>
              </a:buClr>
              <a:buSzPts val="2000"/>
              <a:buFont typeface="Arial"/>
              <a:buChar char="•"/>
              <a:defRPr b="0" i="0" sz="2000" u="none" cap="none" strike="noStrike">
                <a:solidFill>
                  <a:schemeClr val="dk2"/>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2"/>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Times New Roman"/>
                <a:ea typeface="Times New Roman"/>
                <a:cs typeface="Times New Roman"/>
                <a:sym typeface="Times New Roman"/>
              </a:defRPr>
            </a:lvl9pPr>
          </a:lstStyle>
          <a:p/>
        </p:txBody>
      </p:sp>
      <p:sp>
        <p:nvSpPr>
          <p:cNvPr id="111" name="Google Shape;111;p15"/>
          <p:cNvSpPr txBox="1"/>
          <p:nvPr>
            <p:ph idx="10" type="dt"/>
          </p:nvPr>
        </p:nvSpPr>
        <p:spPr>
          <a:xfrm>
            <a:off x="6248400" y="6208712"/>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200" u="none">
                <a:solidFill>
                  <a:srgbClr val="454545"/>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2" name="Google Shape;112;p15"/>
          <p:cNvSpPr txBox="1"/>
          <p:nvPr>
            <p:ph idx="11" type="ftr"/>
          </p:nvPr>
        </p:nvSpPr>
        <p:spPr>
          <a:xfrm>
            <a:off x="762000" y="6208712"/>
            <a:ext cx="48736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200" u="none">
                <a:solidFill>
                  <a:srgbClr val="45454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3" name="Google Shape;113;p15"/>
          <p:cNvSpPr txBox="1"/>
          <p:nvPr>
            <p:ph idx="12" type="sldNum"/>
          </p:nvPr>
        </p:nvSpPr>
        <p:spPr>
          <a:xfrm>
            <a:off x="7620000" y="5688012"/>
            <a:ext cx="7620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1pPr>
            <a:lvl2pPr indent="0" lvl="1"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2pPr>
            <a:lvl3pPr indent="0" lvl="2"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3pPr>
            <a:lvl4pPr indent="0" lvl="3"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4pPr>
            <a:lvl5pPr indent="0" lvl="4"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5pPr>
            <a:lvl6pPr indent="0" lvl="5"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6pPr>
            <a:lvl7pPr indent="0" lvl="6"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7pPr>
            <a:lvl8pPr indent="0" lvl="7"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8pPr>
            <a:lvl9pPr indent="0" lvl="8" marL="0" marR="0" rtl="0" algn="r">
              <a:lnSpc>
                <a:spcPct val="100000"/>
              </a:lnSpc>
              <a:spcBef>
                <a:spcPts val="0"/>
              </a:spcBef>
              <a:spcAft>
                <a:spcPts val="0"/>
              </a:spcAft>
              <a:buClr>
                <a:srgbClr val="262626"/>
              </a:buClr>
              <a:buSzPts val="2400"/>
              <a:buFont typeface="Impact"/>
              <a:buNone/>
              <a:defRPr b="0" i="0" sz="2400" u="none">
                <a:solidFill>
                  <a:srgbClr val="262626"/>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990600" y="44958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Lecture 1: Chapter 1</a:t>
            </a:r>
            <a:endParaRPr/>
          </a:p>
        </p:txBody>
      </p:sp>
      <p:sp>
        <p:nvSpPr>
          <p:cNvPr id="127" name="Google Shape;127;p17"/>
          <p:cNvSpPr txBox="1"/>
          <p:nvPr>
            <p:ph idx="1" type="body"/>
          </p:nvPr>
        </p:nvSpPr>
        <p:spPr>
          <a:xfrm>
            <a:off x="838200" y="1752600"/>
            <a:ext cx="7543800" cy="213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1" i="0" lang="en-US" sz="2400" u="none" cap="none" strike="noStrike">
                <a:solidFill>
                  <a:schemeClr val="folHlink"/>
                </a:solidFill>
                <a:latin typeface="Times New Roman"/>
                <a:ea typeface="Times New Roman"/>
                <a:cs typeface="Times New Roman"/>
                <a:sym typeface="Times New Roman"/>
              </a:rPr>
              <a:t>Software &amp; Software Engineering</a:t>
            </a:r>
            <a:endParaRPr/>
          </a:p>
        </p:txBody>
      </p:sp>
      <p:sp>
        <p:nvSpPr>
          <p:cNvPr id="128" name="Google Shape;128;p17"/>
          <p:cNvSpPr txBox="1"/>
          <p:nvPr/>
        </p:nvSpPr>
        <p:spPr>
          <a:xfrm>
            <a:off x="1066800" y="2819400"/>
            <a:ext cx="7467600" cy="2770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Helvetica Neue"/>
              <a:buNone/>
            </a:pPr>
            <a:br>
              <a:rPr b="0" i="1" lang="en-US" sz="3200" u="none">
                <a:solidFill>
                  <a:schemeClr val="dk2"/>
                </a:solidFill>
                <a:latin typeface="Helvetica Neue"/>
                <a:ea typeface="Helvetica Neue"/>
                <a:cs typeface="Helvetica Neue"/>
                <a:sym typeface="Helvetica Neue"/>
              </a:rPr>
            </a:br>
            <a:r>
              <a:rPr b="0" i="1" lang="en-US" sz="1400" u="none">
                <a:solidFill>
                  <a:schemeClr val="dk2"/>
                </a:solidFill>
                <a:latin typeface="Helvetica Neue"/>
                <a:ea typeface="Helvetica Neue"/>
                <a:cs typeface="Helvetica Neue"/>
                <a:sym typeface="Helvetica Neue"/>
              </a:rPr>
              <a:t>Software Engineering: A Practitioner’s Approach, 7/e </a:t>
            </a:r>
            <a:endParaRPr/>
          </a:p>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by Roger S. Pressman</a:t>
            </a:r>
            <a:endParaRPr/>
          </a:p>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Slides copyright © 1996, 2001, 2005, 2009</a:t>
            </a:r>
            <a:r>
              <a:rPr b="0" i="0" lang="en-US" sz="1400" u="none">
                <a:solidFill>
                  <a:schemeClr val="dk1"/>
                </a:solidFill>
                <a:latin typeface="Arial"/>
                <a:ea typeface="Arial"/>
                <a:cs typeface="Arial"/>
                <a:sym typeface="Arial"/>
              </a:rPr>
              <a:t> </a:t>
            </a:r>
            <a:r>
              <a:rPr b="1" i="0" lang="en-US" sz="1400" u="none">
                <a:solidFill>
                  <a:schemeClr val="dk1"/>
                </a:solidFill>
                <a:latin typeface="Arial"/>
                <a:ea typeface="Arial"/>
                <a:cs typeface="Arial"/>
                <a:sym typeface="Arial"/>
              </a:rPr>
              <a:t>by Roger S. Pressman</a:t>
            </a:r>
            <a:endParaRPr/>
          </a:p>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Helvetica Neue"/>
              <a:buNone/>
            </a:pPr>
            <a:r>
              <a:rPr b="0" i="1" lang="en-US" sz="1400" u="none">
                <a:solidFill>
                  <a:schemeClr val="dk2"/>
                </a:solidFill>
                <a:latin typeface="Helvetica Neue"/>
                <a:ea typeface="Helvetica Neue"/>
                <a:cs typeface="Helvetica Neue"/>
                <a:sym typeface="Helvetica Neue"/>
              </a:rPr>
              <a:t>Software Engineering  9/e</a:t>
            </a:r>
            <a:endParaRPr/>
          </a:p>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By Ian Sommerville </a:t>
            </a:r>
            <a:endParaRPr/>
          </a:p>
          <a:p>
            <a:pPr indent="0" lvl="0" marL="0" marR="0" rtl="0" algn="l">
              <a:lnSpc>
                <a:spcPct val="100000"/>
              </a:lnSpc>
              <a:spcBef>
                <a:spcPts val="0"/>
              </a:spcBef>
              <a:spcAft>
                <a:spcPts val="0"/>
              </a:spcAft>
              <a:buClr>
                <a:schemeClr val="dk1"/>
              </a:buClr>
              <a:buSzPts val="1800"/>
              <a:buFont typeface="Arial"/>
              <a:buNone/>
            </a:pPr>
            <a:r>
              <a:t/>
            </a:r>
            <a:endParaRPr b="1" i="1" sz="18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129" name="Google Shape;129;p17"/>
          <p:cNvSpPr txBox="1"/>
          <p:nvPr/>
        </p:nvSpPr>
        <p:spPr>
          <a:xfrm>
            <a:off x="838200" y="762000"/>
            <a:ext cx="8305800" cy="1662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600"/>
              <a:buFont typeface="Helvetica Neue"/>
              <a:buNone/>
            </a:pPr>
            <a:r>
              <a:rPr b="1" i="1" lang="en-US" sz="3600" u="none">
                <a:solidFill>
                  <a:schemeClr val="dk2"/>
                </a:solidFill>
                <a:latin typeface="Helvetica Neue"/>
                <a:ea typeface="Helvetica Neue"/>
                <a:cs typeface="Helvetica Neue"/>
                <a:sym typeface="Helvetica Neue"/>
              </a:rPr>
              <a:t>			CS435</a:t>
            </a:r>
            <a:endParaRPr/>
          </a:p>
          <a:p>
            <a:pPr indent="0" lvl="0" marL="0" marR="0" rtl="0" algn="l">
              <a:lnSpc>
                <a:spcPct val="100000"/>
              </a:lnSpc>
              <a:spcBef>
                <a:spcPts val="0"/>
              </a:spcBef>
              <a:spcAft>
                <a:spcPts val="0"/>
              </a:spcAft>
              <a:buClr>
                <a:schemeClr val="dk2"/>
              </a:buClr>
              <a:buSzPts val="3600"/>
              <a:buFont typeface="Helvetica Neue"/>
              <a:buNone/>
            </a:pPr>
            <a:r>
              <a:rPr b="1" i="1" lang="en-US" sz="3600" u="none">
                <a:solidFill>
                  <a:schemeClr val="dk2"/>
                </a:solidFill>
                <a:latin typeface="Helvetica Neue"/>
                <a:ea typeface="Helvetica Neue"/>
                <a:cs typeface="Helvetica Neue"/>
                <a:sym typeface="Helvetica Neue"/>
              </a:rPr>
              <a:t>Introduction to Software Engineering</a:t>
            </a:r>
            <a:endParaRPr/>
          </a:p>
          <a:p>
            <a:pPr indent="0" lvl="0" marL="0" marR="0" rtl="0" algn="l">
              <a:lnSpc>
                <a:spcPct val="100000"/>
              </a:lnSpc>
              <a:spcBef>
                <a:spcPts val="0"/>
              </a:spcBef>
              <a:spcAft>
                <a:spcPts val="0"/>
              </a:spcAft>
              <a:buNone/>
            </a:pPr>
            <a:r>
              <a:t/>
            </a:r>
            <a:endParaRPr b="1" i="1" sz="3600" u="none">
              <a:solidFill>
                <a:schemeClr val="dk2"/>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nvSpPr>
        <p:spPr>
          <a:xfrm>
            <a:off x="762000" y="3581400"/>
            <a:ext cx="7772400" cy="2346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IEEE definition:</a:t>
            </a:r>
            <a:endParaRPr/>
          </a:p>
          <a:p>
            <a:pPr indent="0" lvl="1" marL="457200" marR="0" rtl="0" algn="l">
              <a:lnSpc>
                <a:spcPct val="100000"/>
              </a:lnSpc>
              <a:spcBef>
                <a:spcPts val="30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Software Engineering: (1) The application of a </a:t>
            </a:r>
            <a:r>
              <a:rPr b="0" i="1" lang="en-US" sz="2400" u="none" cap="none" strike="noStrike">
                <a:solidFill>
                  <a:srgbClr val="AD0101"/>
                </a:solidFill>
                <a:latin typeface="Times New Roman"/>
                <a:ea typeface="Times New Roman"/>
                <a:cs typeface="Times New Roman"/>
                <a:sym typeface="Times New Roman"/>
              </a:rPr>
              <a:t>systematic, disciplined, quantifiable approach </a:t>
            </a:r>
            <a:r>
              <a:rPr b="0" i="1" lang="en-US" sz="2400" u="none" cap="none" strike="noStrike">
                <a:solidFill>
                  <a:schemeClr val="dk1"/>
                </a:solidFill>
                <a:latin typeface="Times New Roman"/>
                <a:ea typeface="Times New Roman"/>
                <a:cs typeface="Times New Roman"/>
                <a:sym typeface="Times New Roman"/>
              </a:rPr>
              <a:t>to the </a:t>
            </a:r>
            <a:r>
              <a:rPr b="0" i="1" lang="en-US" sz="2400" u="none" cap="none" strike="noStrike">
                <a:solidFill>
                  <a:srgbClr val="AD0101"/>
                </a:solidFill>
                <a:latin typeface="Times New Roman"/>
                <a:ea typeface="Times New Roman"/>
                <a:cs typeface="Times New Roman"/>
                <a:sym typeface="Times New Roman"/>
              </a:rPr>
              <a:t>development, operation, and maintenance </a:t>
            </a:r>
            <a:r>
              <a:rPr b="0" i="1" lang="en-US" sz="2400" u="none" cap="none" strike="noStrike">
                <a:solidFill>
                  <a:schemeClr val="dk1"/>
                </a:solidFill>
                <a:latin typeface="Times New Roman"/>
                <a:ea typeface="Times New Roman"/>
                <a:cs typeface="Times New Roman"/>
                <a:sym typeface="Times New Roman"/>
              </a:rPr>
              <a:t>of software; that is, the application of engineering to software.  (2) The study of approaches as in (1).</a:t>
            </a:r>
            <a:endParaRPr/>
          </a:p>
        </p:txBody>
      </p:sp>
      <p:sp>
        <p:nvSpPr>
          <p:cNvPr id="200" name="Google Shape;200;p26"/>
          <p:cNvSpPr txBox="1"/>
          <p:nvPr/>
        </p:nvSpPr>
        <p:spPr>
          <a:xfrm>
            <a:off x="685800" y="1447800"/>
            <a:ext cx="75438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seminal definition:</a:t>
            </a:r>
            <a:endParaRPr b="0" i="1" sz="2400" u="non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[Software engineering is] the establishment and use of </a:t>
            </a:r>
            <a:r>
              <a:rPr b="0" i="1" lang="en-US" sz="2400" u="none" cap="none" strike="noStrike">
                <a:solidFill>
                  <a:srgbClr val="AD0101"/>
                </a:solidFill>
                <a:latin typeface="Times New Roman"/>
                <a:ea typeface="Times New Roman"/>
                <a:cs typeface="Times New Roman"/>
                <a:sym typeface="Times New Roman"/>
              </a:rPr>
              <a:t>sound engineering principles </a:t>
            </a:r>
            <a:r>
              <a:rPr b="0" i="1" lang="en-US" sz="2400" u="none" cap="none" strike="noStrike">
                <a:solidFill>
                  <a:schemeClr val="dk1"/>
                </a:solidFill>
                <a:latin typeface="Times New Roman"/>
                <a:ea typeface="Times New Roman"/>
                <a:cs typeface="Times New Roman"/>
                <a:sym typeface="Times New Roman"/>
              </a:rPr>
              <a:t>in order to obtain </a:t>
            </a:r>
            <a:r>
              <a:rPr b="0" i="1" lang="en-US" sz="2400" u="none" cap="none" strike="noStrike">
                <a:solidFill>
                  <a:srgbClr val="AD0101"/>
                </a:solidFill>
                <a:latin typeface="Times New Roman"/>
                <a:ea typeface="Times New Roman"/>
                <a:cs typeface="Times New Roman"/>
                <a:sym typeface="Times New Roman"/>
              </a:rPr>
              <a:t>economically</a:t>
            </a:r>
            <a:r>
              <a:rPr b="0" i="1" lang="en-US" sz="2400" u="none" cap="none" strike="noStrike">
                <a:solidFill>
                  <a:schemeClr val="dk1"/>
                </a:solidFill>
                <a:latin typeface="Times New Roman"/>
                <a:ea typeface="Times New Roman"/>
                <a:cs typeface="Times New Roman"/>
                <a:sym typeface="Times New Roman"/>
              </a:rPr>
              <a:t> software that is </a:t>
            </a:r>
            <a:r>
              <a:rPr b="0" i="1" lang="en-US" sz="2400" u="none" cap="none" strike="noStrike">
                <a:solidFill>
                  <a:srgbClr val="AD0101"/>
                </a:solidFill>
                <a:latin typeface="Times New Roman"/>
                <a:ea typeface="Times New Roman"/>
                <a:cs typeface="Times New Roman"/>
                <a:sym typeface="Times New Roman"/>
              </a:rPr>
              <a:t>reliable and works efficiently on real machines.</a:t>
            </a:r>
            <a:endParaRPr/>
          </a:p>
        </p:txBody>
      </p:sp>
      <p:sp>
        <p:nvSpPr>
          <p:cNvPr id="201" name="Google Shape;201;p26"/>
          <p:cNvSpPr txBox="1"/>
          <p:nvPr>
            <p:ph type="title"/>
          </p:nvPr>
        </p:nvSpPr>
        <p:spPr>
          <a:xfrm>
            <a:off x="152400" y="661987"/>
            <a:ext cx="8686800" cy="7858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Software Engineering Definition</a:t>
            </a:r>
            <a:endParaRPr/>
          </a:p>
        </p:txBody>
      </p:sp>
      <p:sp>
        <p:nvSpPr>
          <p:cNvPr id="202" name="Google Shape;202;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457200" y="274637"/>
            <a:ext cx="8077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US" sz="4000" u="none">
                <a:solidFill>
                  <a:srgbClr val="262626"/>
                </a:solidFill>
                <a:latin typeface="Impact"/>
                <a:ea typeface="Impact"/>
                <a:cs typeface="Impact"/>
                <a:sym typeface="Impact"/>
              </a:rPr>
              <a:t>Importance of Software Engineering</a:t>
            </a:r>
            <a:endParaRPr/>
          </a:p>
        </p:txBody>
      </p:sp>
      <p:sp>
        <p:nvSpPr>
          <p:cNvPr id="208" name="Google Shape;208;p27"/>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More and more, individuals and society rely on advanced software systems. We need to be able to produce </a:t>
            </a:r>
            <a:r>
              <a:rPr b="0" i="0" lang="en-US" sz="2400" u="none" cap="none" strike="noStrike">
                <a:solidFill>
                  <a:srgbClr val="AD0101"/>
                </a:solidFill>
                <a:latin typeface="Times New Roman"/>
                <a:ea typeface="Times New Roman"/>
                <a:cs typeface="Times New Roman"/>
                <a:sym typeface="Times New Roman"/>
              </a:rPr>
              <a:t>reliable and trustworthy systems economically and quickly.</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It is usually </a:t>
            </a:r>
            <a:r>
              <a:rPr b="0" i="0" lang="en-US" sz="2400" u="none" cap="none" strike="noStrike">
                <a:solidFill>
                  <a:srgbClr val="AD0101"/>
                </a:solidFill>
                <a:latin typeface="Times New Roman"/>
                <a:ea typeface="Times New Roman"/>
                <a:cs typeface="Times New Roman"/>
                <a:sym typeface="Times New Roman"/>
              </a:rPr>
              <a:t>cheaper, in the long run</a:t>
            </a:r>
            <a:r>
              <a:rPr b="0" i="0" lang="en-US" sz="2400" u="none" cap="none" strike="noStrike">
                <a:solidFill>
                  <a:schemeClr val="dk2"/>
                </a:solidFill>
                <a:latin typeface="Times New Roman"/>
                <a:ea typeface="Times New Roman"/>
                <a:cs typeface="Times New Roman"/>
                <a:sym typeface="Times New Roman"/>
              </a:rPr>
              <a:t>, to use software engineering methods and techniques for software systems rather than just write the programs as if it was a personal programming project. For most types of system, the majority of costs are the </a:t>
            </a:r>
            <a:r>
              <a:rPr b="0" i="0" lang="en-US" sz="2400" u="none" cap="none" strike="noStrike">
                <a:solidFill>
                  <a:srgbClr val="AD0101"/>
                </a:solidFill>
                <a:latin typeface="Times New Roman"/>
                <a:ea typeface="Times New Roman"/>
                <a:cs typeface="Times New Roman"/>
                <a:sym typeface="Times New Roman"/>
              </a:rPr>
              <a:t>costs of changing </a:t>
            </a:r>
            <a:r>
              <a:rPr b="0" i="0" lang="en-US" sz="2400" u="none" cap="none" strike="noStrike">
                <a:solidFill>
                  <a:schemeClr val="dk2"/>
                </a:solidFill>
                <a:latin typeface="Times New Roman"/>
                <a:ea typeface="Times New Roman"/>
                <a:cs typeface="Times New Roman"/>
                <a:sym typeface="Times New Roman"/>
              </a:rPr>
              <a:t>the software after it has gone into use.</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Times New Roman"/>
              <a:ea typeface="Times New Roman"/>
              <a:cs typeface="Times New Roman"/>
              <a:sym typeface="Times New Roman"/>
            </a:endParaRPr>
          </a:p>
        </p:txBody>
      </p:sp>
      <p:sp>
        <p:nvSpPr>
          <p:cNvPr id="209" name="Google Shape;209;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457200" y="457200"/>
            <a:ext cx="8305800" cy="9953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FAQ about software engineering</a:t>
            </a:r>
            <a:br>
              <a:rPr b="0" i="0" lang="en-US" sz="3200" u="none">
                <a:solidFill>
                  <a:srgbClr val="262626"/>
                </a:solidFill>
                <a:latin typeface="Impact"/>
                <a:ea typeface="Impact"/>
                <a:cs typeface="Impact"/>
                <a:sym typeface="Impact"/>
              </a:rPr>
            </a:br>
            <a:endParaRPr/>
          </a:p>
        </p:txBody>
      </p:sp>
      <p:sp>
        <p:nvSpPr>
          <p:cNvPr id="215" name="Google Shape;215;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graphicFrame>
        <p:nvGraphicFramePr>
          <p:cNvPr id="216" name="Google Shape;216;p28"/>
          <p:cNvGraphicFramePr/>
          <p:nvPr/>
        </p:nvGraphicFramePr>
        <p:xfrm>
          <a:off x="457200" y="1636712"/>
          <a:ext cx="3000000" cy="3000000"/>
        </p:xfrm>
        <a:graphic>
          <a:graphicData uri="http://schemas.openxmlformats.org/drawingml/2006/table">
            <a:tbl>
              <a:tblPr>
                <a:noFill/>
                <a:tableStyleId>{33F8E078-011A-4D6F-A74F-9A8A46579119}</a:tableStyleId>
              </a:tblPr>
              <a:tblGrid>
                <a:gridCol w="3463925"/>
                <a:gridCol w="4625975"/>
              </a:tblGrid>
              <a:tr h="474650">
                <a:tc>
                  <a:txBody>
                    <a:bodyPr/>
                    <a:lstStyle/>
                    <a:p>
                      <a:pPr indent="0" lvl="0" marL="0" marR="0" rtl="0" algn="just">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Question</a:t>
                      </a:r>
                      <a:endParaRPr/>
                    </a:p>
                  </a:txBody>
                  <a:tcPr marT="73025" marB="73025"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Answer</a:t>
                      </a:r>
                      <a:endParaRPr/>
                    </a:p>
                  </a:txBody>
                  <a:tcPr marT="73025" marB="73025"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r>
              <a:tr h="9223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software?</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Computer programs, data structures and associated documentation. Software products may be developed for a particular customer or may be developed for a general market.</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7080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are the attributes of good software?</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Good software should deliver the required functionality and performance to the user and should be maintainable, dependable and usable.</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49687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software engineering?</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Software engineering is an engineering discipline that is concerned with all aspects of software production.</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r h="7080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a:t>
                      </a:r>
                      <a:r>
                        <a:rPr b="0" i="0" lang="en-US" sz="1400" u="none" cap="none" strike="noStrike">
                          <a:solidFill>
                            <a:srgbClr val="AD0101"/>
                          </a:solidFill>
                          <a:latin typeface="Arial"/>
                          <a:ea typeface="Arial"/>
                          <a:cs typeface="Arial"/>
                          <a:sym typeface="Arial"/>
                        </a:rPr>
                        <a:t>difference</a:t>
                      </a:r>
                      <a:r>
                        <a:rPr b="0" i="0" lang="en-US" sz="1400" u="none" cap="none" strike="noStrike">
                          <a:solidFill>
                            <a:srgbClr val="000000"/>
                          </a:solidFill>
                          <a:latin typeface="Arial"/>
                          <a:ea typeface="Arial"/>
                          <a:cs typeface="Arial"/>
                          <a:sym typeface="Arial"/>
                        </a:rPr>
                        <a:t> between software engineering and computer science?</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Computer science focuses on theory and fundamentals; software engineering is concerned with the practicalities of developing and delivering useful software.</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r>
              <a:tr h="922325">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What is the </a:t>
                      </a:r>
                      <a:r>
                        <a:rPr b="0" i="0" lang="en-US" sz="1400" u="none" cap="none" strike="noStrike">
                          <a:solidFill>
                            <a:srgbClr val="AD0101"/>
                          </a:solidFill>
                          <a:latin typeface="Arial"/>
                          <a:ea typeface="Arial"/>
                          <a:cs typeface="Arial"/>
                          <a:sym typeface="Arial"/>
                        </a:rPr>
                        <a:t>difference</a:t>
                      </a:r>
                      <a:r>
                        <a:rPr b="0" i="0" lang="en-US" sz="1400" u="none" cap="none" strike="noStrike">
                          <a:solidFill>
                            <a:srgbClr val="000000"/>
                          </a:solidFill>
                          <a:latin typeface="Arial"/>
                          <a:ea typeface="Arial"/>
                          <a:cs typeface="Arial"/>
                          <a:sym typeface="Arial"/>
                        </a:rPr>
                        <a:t> between software engineering and system engineering?</a:t>
                      </a:r>
                      <a:endParaRPr/>
                    </a:p>
                  </a:txBody>
                  <a:tcPr marT="0" marB="68600" marR="73025" marL="73025">
                    <a:lnL cap="flat" cmpd="sng" w="12700">
                      <a:solidFill>
                        <a:schemeClr val="accent1"/>
                      </a:solidFill>
                      <a:prstDash val="solid"/>
                      <a:round/>
                      <a:headEnd len="sm" w="sm" type="none"/>
                      <a:tailEnd len="sm" w="sm" type="none"/>
                    </a:lnL>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c>
                  <a:txBody>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System engineering is concerned with all aspects of computer-based systems development including hardware, software and process engineering. Software engineering is part of this more general process.</a:t>
                      </a:r>
                      <a:endParaRPr/>
                    </a:p>
                  </a:txBody>
                  <a:tcPr marT="0" marB="68600" marR="73025" marL="73025">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F1E7E7"/>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1112837" y="762000"/>
            <a:ext cx="7405687" cy="620712"/>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3700"/>
              <a:buFont typeface="Impact"/>
              <a:buNone/>
            </a:pPr>
            <a:r>
              <a:rPr b="0" i="0" lang="en-US" sz="3700" u="none">
                <a:solidFill>
                  <a:srgbClr val="262626"/>
                </a:solidFill>
                <a:latin typeface="Impact"/>
                <a:ea typeface="Impact"/>
                <a:cs typeface="Impact"/>
                <a:sym typeface="Impact"/>
              </a:rPr>
              <a:t>A Layered Technology</a:t>
            </a:r>
            <a:endParaRPr/>
          </a:p>
        </p:txBody>
      </p:sp>
      <p:sp>
        <p:nvSpPr>
          <p:cNvPr id="222" name="Google Shape;222;p29"/>
          <p:cNvSpPr txBox="1"/>
          <p:nvPr/>
        </p:nvSpPr>
        <p:spPr>
          <a:xfrm>
            <a:off x="152400" y="381000"/>
            <a:ext cx="3084512" cy="417512"/>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folHlink"/>
              </a:buClr>
              <a:buSzPts val="2400"/>
              <a:buFont typeface="Palatino"/>
              <a:buNone/>
            </a:pPr>
            <a:r>
              <a:rPr b="1" i="1" lang="en-US" sz="2400" u="none">
                <a:solidFill>
                  <a:schemeClr val="folHlink"/>
                </a:solidFill>
                <a:latin typeface="Palatino"/>
                <a:ea typeface="Palatino"/>
                <a:cs typeface="Palatino"/>
                <a:sym typeface="Palatino"/>
              </a:rPr>
              <a:t>Software Engineering</a:t>
            </a:r>
            <a:endParaRPr/>
          </a:p>
        </p:txBody>
      </p:sp>
      <p:sp>
        <p:nvSpPr>
          <p:cNvPr id="223" name="Google Shape;223;p29"/>
          <p:cNvSpPr/>
          <p:nvPr/>
        </p:nvSpPr>
        <p:spPr>
          <a:xfrm>
            <a:off x="1004887" y="2486025"/>
            <a:ext cx="7620000" cy="1285875"/>
          </a:xfrm>
          <a:prstGeom prst="ellipse">
            <a:avLst/>
          </a:prstGeom>
          <a:solidFill>
            <a:srgbClr val="01EA89"/>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4" name="Google Shape;224;p29"/>
          <p:cNvSpPr/>
          <p:nvPr/>
        </p:nvSpPr>
        <p:spPr>
          <a:xfrm>
            <a:off x="1462087" y="2057400"/>
            <a:ext cx="6629400" cy="1200150"/>
          </a:xfrm>
          <a:prstGeom prst="ellipse">
            <a:avLst/>
          </a:prstGeom>
          <a:solidFill>
            <a:srgbClr val="BC3700"/>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5" name="Google Shape;225;p29"/>
          <p:cNvSpPr/>
          <p:nvPr/>
        </p:nvSpPr>
        <p:spPr>
          <a:xfrm>
            <a:off x="1995487" y="1600200"/>
            <a:ext cx="5486400" cy="1028700"/>
          </a:xfrm>
          <a:prstGeom prst="ellipse">
            <a:avLst/>
          </a:prstGeom>
          <a:solidFill>
            <a:schemeClr val="dk2"/>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6" name="Google Shape;226;p29"/>
          <p:cNvSpPr/>
          <p:nvPr/>
        </p:nvSpPr>
        <p:spPr>
          <a:xfrm>
            <a:off x="2376487" y="1371600"/>
            <a:ext cx="4724400" cy="685800"/>
          </a:xfrm>
          <a:prstGeom prst="ellipse">
            <a:avLst/>
          </a:prstGeom>
          <a:solidFill>
            <a:srgbClr val="790015"/>
          </a:solidFill>
          <a:ln>
            <a:noFill/>
          </a:ln>
          <a:effectLst>
            <a:outerShdw blurRad="63500" dir="2700000" dist="107763">
              <a:srgbClr val="000000">
                <a:alpha val="7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7" name="Google Shape;227;p29"/>
          <p:cNvSpPr txBox="1"/>
          <p:nvPr/>
        </p:nvSpPr>
        <p:spPr>
          <a:xfrm>
            <a:off x="3657600" y="3327400"/>
            <a:ext cx="2141537"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000"/>
              <a:buFont typeface="Palatino"/>
              <a:buNone/>
            </a:pPr>
            <a:r>
              <a:rPr b="1" i="0" lang="en-US" sz="2000" u="none">
                <a:solidFill>
                  <a:schemeClr val="dk1"/>
                </a:solidFill>
                <a:latin typeface="Palatino"/>
                <a:ea typeface="Palatino"/>
                <a:cs typeface="Palatino"/>
                <a:sym typeface="Palatino"/>
              </a:rPr>
              <a:t>a “quality” focus</a:t>
            </a:r>
            <a:endParaRPr/>
          </a:p>
        </p:txBody>
      </p:sp>
      <p:sp>
        <p:nvSpPr>
          <p:cNvPr id="228" name="Google Shape;228;p29"/>
          <p:cNvSpPr txBox="1"/>
          <p:nvPr/>
        </p:nvSpPr>
        <p:spPr>
          <a:xfrm>
            <a:off x="3759200" y="2727325"/>
            <a:ext cx="18383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US" sz="2000" u="none">
                <a:solidFill>
                  <a:srgbClr val="DADADA"/>
                </a:solidFill>
                <a:latin typeface="Palatino"/>
                <a:ea typeface="Palatino"/>
                <a:cs typeface="Palatino"/>
                <a:sym typeface="Palatino"/>
              </a:rPr>
              <a:t>process model</a:t>
            </a:r>
            <a:endParaRPr/>
          </a:p>
        </p:txBody>
      </p:sp>
      <p:sp>
        <p:nvSpPr>
          <p:cNvPr id="229" name="Google Shape;229;p29"/>
          <p:cNvSpPr txBox="1"/>
          <p:nvPr/>
        </p:nvSpPr>
        <p:spPr>
          <a:xfrm>
            <a:off x="4114800" y="2127250"/>
            <a:ext cx="1182687"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US" sz="2000" u="none">
                <a:solidFill>
                  <a:srgbClr val="DADADA"/>
                </a:solidFill>
                <a:latin typeface="Palatino"/>
                <a:ea typeface="Palatino"/>
                <a:cs typeface="Palatino"/>
                <a:sym typeface="Palatino"/>
              </a:rPr>
              <a:t>methods</a:t>
            </a:r>
            <a:endParaRPr/>
          </a:p>
        </p:txBody>
      </p:sp>
      <p:sp>
        <p:nvSpPr>
          <p:cNvPr id="230" name="Google Shape;230;p29"/>
          <p:cNvSpPr txBox="1"/>
          <p:nvPr/>
        </p:nvSpPr>
        <p:spPr>
          <a:xfrm>
            <a:off x="4419600" y="1527175"/>
            <a:ext cx="74612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ADADA"/>
              </a:buClr>
              <a:buSzPts val="2000"/>
              <a:buFont typeface="Palatino"/>
              <a:buNone/>
            </a:pPr>
            <a:r>
              <a:rPr b="1" i="0" lang="en-US" sz="2000" u="none">
                <a:solidFill>
                  <a:srgbClr val="DADADA"/>
                </a:solidFill>
                <a:latin typeface="Palatino"/>
                <a:ea typeface="Palatino"/>
                <a:cs typeface="Palatino"/>
                <a:sym typeface="Palatino"/>
              </a:rPr>
              <a:t>tools</a:t>
            </a:r>
            <a:endParaRPr/>
          </a:p>
        </p:txBody>
      </p:sp>
      <p:sp>
        <p:nvSpPr>
          <p:cNvPr id="231" name="Google Shape;231;p29"/>
          <p:cNvSpPr txBox="1"/>
          <p:nvPr/>
        </p:nvSpPr>
        <p:spPr>
          <a:xfrm>
            <a:off x="68262" y="3768725"/>
            <a:ext cx="9220200" cy="2657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200"/>
              <a:buFont typeface="Noto Sans Symbols"/>
              <a:buChar char="■"/>
            </a:pPr>
            <a:r>
              <a:rPr b="0" i="0" lang="en-US" sz="1600" u="none">
                <a:solidFill>
                  <a:schemeClr val="dk1"/>
                </a:solidFill>
                <a:latin typeface="Helvetica Neue"/>
                <a:ea typeface="Helvetica Neue"/>
                <a:cs typeface="Helvetica Neue"/>
                <a:sym typeface="Helvetica Neue"/>
              </a:rPr>
              <a:t>Any engineering approach must rest on organizational commitment to </a:t>
            </a:r>
            <a:r>
              <a:rPr b="1" i="0" lang="en-US" sz="1600" u="none">
                <a:solidFill>
                  <a:srgbClr val="AD0101"/>
                </a:solidFill>
                <a:latin typeface="Helvetica Neue"/>
                <a:ea typeface="Helvetica Neue"/>
                <a:cs typeface="Helvetica Neue"/>
                <a:sym typeface="Helvetica Neue"/>
              </a:rPr>
              <a:t>quality</a:t>
            </a:r>
            <a:r>
              <a:rPr b="0" i="0" lang="en-US" sz="1600" u="none">
                <a:solidFill>
                  <a:srgbClr val="AD010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which fosters a continuous process improvement culture. </a:t>
            </a:r>
            <a:endParaRPr/>
          </a:p>
          <a:p>
            <a:pPr indent="-342900" lvl="0" marL="342900" marR="0" rtl="0" algn="l">
              <a:lnSpc>
                <a:spcPct val="100000"/>
              </a:lnSpc>
              <a:spcBef>
                <a:spcPts val="320"/>
              </a:spcBef>
              <a:spcAft>
                <a:spcPts val="0"/>
              </a:spcAft>
              <a:buClr>
                <a:schemeClr val="folHlink"/>
              </a:buClr>
              <a:buSzPts val="1200"/>
              <a:buFont typeface="Noto Sans Symbols"/>
              <a:buChar char="■"/>
            </a:pPr>
            <a:r>
              <a:rPr b="1" i="0" lang="en-US" sz="1600" u="none">
                <a:solidFill>
                  <a:srgbClr val="AD0101"/>
                </a:solidFill>
                <a:latin typeface="Helvetica Neue"/>
                <a:ea typeface="Helvetica Neue"/>
                <a:cs typeface="Helvetica Neue"/>
                <a:sym typeface="Helvetica Neue"/>
              </a:rPr>
              <a:t>Process</a:t>
            </a:r>
            <a:r>
              <a:rPr b="0" i="0" lang="en-US" sz="1600" u="none">
                <a:solidFill>
                  <a:srgbClr val="AD010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layer as the foundation defines a framework with activities for effective delivery of software engineering technology. Establish the context where products (model, data, report, and forms) are produced, milestone are established, quality is ensured and change is managed. </a:t>
            </a:r>
            <a:endParaRPr/>
          </a:p>
          <a:p>
            <a:pPr indent="-342900" lvl="0" marL="342900" marR="0" rtl="0" algn="l">
              <a:lnSpc>
                <a:spcPct val="100000"/>
              </a:lnSpc>
              <a:spcBef>
                <a:spcPts val="320"/>
              </a:spcBef>
              <a:spcAft>
                <a:spcPts val="0"/>
              </a:spcAft>
              <a:buClr>
                <a:schemeClr val="folHlink"/>
              </a:buClr>
              <a:buSzPts val="1200"/>
              <a:buFont typeface="Noto Sans Symbols"/>
              <a:buChar char="■"/>
            </a:pPr>
            <a:r>
              <a:rPr b="1" i="0" lang="en-US" sz="1600" u="none">
                <a:solidFill>
                  <a:srgbClr val="AD0101"/>
                </a:solidFill>
                <a:latin typeface="Helvetica Neue"/>
                <a:ea typeface="Helvetica Neue"/>
                <a:cs typeface="Helvetica Neue"/>
                <a:sym typeface="Helvetica Neue"/>
              </a:rPr>
              <a:t>Method</a:t>
            </a:r>
            <a:r>
              <a:rPr b="0" i="0" lang="en-US" sz="1600" u="none">
                <a:solidFill>
                  <a:srgbClr val="AD010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provides technical how-to’s for building software. It encompasses many tasks including  communication, requirement analysis, design modeling, program construction, testing and support. </a:t>
            </a:r>
            <a:endParaRPr/>
          </a:p>
          <a:p>
            <a:pPr indent="-342900" lvl="0" marL="342900" marR="0" rtl="0" algn="l">
              <a:lnSpc>
                <a:spcPct val="100000"/>
              </a:lnSpc>
              <a:spcBef>
                <a:spcPts val="320"/>
              </a:spcBef>
              <a:spcAft>
                <a:spcPts val="0"/>
              </a:spcAft>
              <a:buClr>
                <a:schemeClr val="folHlink"/>
              </a:buClr>
              <a:buSzPts val="1200"/>
              <a:buFont typeface="Noto Sans Symbols"/>
              <a:buChar char="■"/>
            </a:pPr>
            <a:r>
              <a:rPr b="1" i="0" lang="en-US" sz="1600" u="none">
                <a:solidFill>
                  <a:srgbClr val="AD0101"/>
                </a:solidFill>
                <a:latin typeface="Helvetica Neue"/>
                <a:ea typeface="Helvetica Neue"/>
                <a:cs typeface="Helvetica Neue"/>
                <a:sym typeface="Helvetica Neue"/>
              </a:rPr>
              <a:t>Tools</a:t>
            </a:r>
            <a:r>
              <a:rPr b="0" i="0" lang="en-US" sz="1600" u="none">
                <a:solidFill>
                  <a:srgbClr val="AD010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provide automated or semi-automated support for the process and methods.  </a:t>
            </a:r>
            <a:endParaRPr/>
          </a:p>
        </p:txBody>
      </p:sp>
      <p:sp>
        <p:nvSpPr>
          <p:cNvPr id="232" name="Google Shape;232;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685800" y="2286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Process</a:t>
            </a:r>
            <a:endParaRPr/>
          </a:p>
        </p:txBody>
      </p:sp>
      <p:sp>
        <p:nvSpPr>
          <p:cNvPr id="238" name="Google Shape;238;p30"/>
          <p:cNvSpPr txBox="1"/>
          <p:nvPr>
            <p:ph idx="1" type="body"/>
          </p:nvPr>
        </p:nvSpPr>
        <p:spPr>
          <a:xfrm>
            <a:off x="609600" y="21336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 process is a collection of activities, actions and tasks that are performed when some work product is to be created. It is </a:t>
            </a:r>
            <a:r>
              <a:rPr b="1" i="0" lang="en-US" sz="2400" u="none">
                <a:solidFill>
                  <a:srgbClr val="AD0101"/>
                </a:solidFill>
                <a:latin typeface="Times New Roman"/>
                <a:ea typeface="Times New Roman"/>
                <a:cs typeface="Times New Roman"/>
                <a:sym typeface="Times New Roman"/>
              </a:rPr>
              <a:t>not a rigid prescription </a:t>
            </a:r>
            <a:r>
              <a:rPr b="0" i="0" lang="en-US" sz="2400" u="none">
                <a:solidFill>
                  <a:schemeClr val="dk2"/>
                </a:solidFill>
                <a:latin typeface="Times New Roman"/>
                <a:ea typeface="Times New Roman"/>
                <a:cs typeface="Times New Roman"/>
                <a:sym typeface="Times New Roman"/>
              </a:rPr>
              <a:t>for how to build computer software. Rather, it is an adaptable approach that enables the people doing the work to pick and choose the </a:t>
            </a:r>
            <a:r>
              <a:rPr b="1" i="0" lang="en-US" sz="2400" u="none">
                <a:solidFill>
                  <a:srgbClr val="AD0101"/>
                </a:solidFill>
                <a:latin typeface="Times New Roman"/>
                <a:ea typeface="Times New Roman"/>
                <a:cs typeface="Times New Roman"/>
                <a:sym typeface="Times New Roman"/>
              </a:rPr>
              <a:t>appropriate</a:t>
            </a:r>
            <a:r>
              <a:rPr b="1" i="0" lang="en-US" sz="2400" u="none">
                <a:solidFill>
                  <a:schemeClr val="dk2"/>
                </a:solidFill>
                <a:latin typeface="Times New Roman"/>
                <a:ea typeface="Times New Roman"/>
                <a:cs typeface="Times New Roman"/>
                <a:sym typeface="Times New Roman"/>
              </a:rPr>
              <a:t> set of work actions </a:t>
            </a:r>
            <a:r>
              <a:rPr b="0" i="0" lang="en-US" sz="2400" u="none">
                <a:solidFill>
                  <a:schemeClr val="dk2"/>
                </a:solidFill>
                <a:latin typeface="Times New Roman"/>
                <a:ea typeface="Times New Roman"/>
                <a:cs typeface="Times New Roman"/>
                <a:sym typeface="Times New Roman"/>
              </a:rPr>
              <a:t>and tasks.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Purpose of process is to deliver software in a timely manner and with sufficient quality to satisfy those who have sponsored its creation and those who will use it. </a:t>
            </a:r>
            <a:endParaRPr/>
          </a:p>
        </p:txBody>
      </p:sp>
      <p:sp>
        <p:nvSpPr>
          <p:cNvPr id="239" name="Google Shape;239;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762000" y="2286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Impact"/>
              <a:buNone/>
            </a:pPr>
            <a:r>
              <a:rPr b="0" i="0" lang="en-US" sz="4000" u="none">
                <a:solidFill>
                  <a:srgbClr val="262626"/>
                </a:solidFill>
                <a:latin typeface="Impact"/>
                <a:ea typeface="Impact"/>
                <a:cs typeface="Impact"/>
                <a:sym typeface="Impact"/>
              </a:rPr>
              <a:t>Five Activities of a Generic Process framework</a:t>
            </a:r>
            <a:endParaRPr/>
          </a:p>
        </p:txBody>
      </p:sp>
      <p:sp>
        <p:nvSpPr>
          <p:cNvPr id="245" name="Google Shape;245;p31"/>
          <p:cNvSpPr txBox="1"/>
          <p:nvPr>
            <p:ph idx="1" type="body"/>
          </p:nvPr>
        </p:nvSpPr>
        <p:spPr>
          <a:xfrm>
            <a:off x="762000" y="1905000"/>
            <a:ext cx="7924800" cy="43434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800"/>
              <a:buFont typeface="Arial"/>
              <a:buChar char="•"/>
            </a:pPr>
            <a:r>
              <a:rPr b="0" i="0" lang="en-US" sz="1800" u="none">
                <a:solidFill>
                  <a:srgbClr val="AD0101"/>
                </a:solidFill>
                <a:latin typeface="Times New Roman"/>
                <a:ea typeface="Times New Roman"/>
                <a:cs typeface="Times New Roman"/>
                <a:sym typeface="Times New Roman"/>
              </a:rPr>
              <a:t>Communication</a:t>
            </a:r>
            <a:r>
              <a:rPr b="0" i="0" lang="en-US" sz="1800" u="none">
                <a:solidFill>
                  <a:schemeClr val="dk2"/>
                </a:solidFill>
                <a:latin typeface="Times New Roman"/>
                <a:ea typeface="Times New Roman"/>
                <a:cs typeface="Times New Roman"/>
                <a:sym typeface="Times New Roman"/>
              </a:rPr>
              <a:t>: communicate with customer to understand objectives and gather requirements</a:t>
            </a:r>
            <a:endParaRPr/>
          </a:p>
          <a:p>
            <a:pPr indent="-273050" lvl="0" marL="273050" marR="0" rtl="0" algn="l">
              <a:lnSpc>
                <a:spcPct val="80000"/>
              </a:lnSpc>
              <a:spcBef>
                <a:spcPts val="360"/>
              </a:spcBef>
              <a:spcAft>
                <a:spcPts val="0"/>
              </a:spcAft>
              <a:buClr>
                <a:schemeClr val="accent1"/>
              </a:buClr>
              <a:buSzPts val="1800"/>
              <a:buFont typeface="Arial"/>
              <a:buChar char="•"/>
            </a:pPr>
            <a:r>
              <a:rPr b="0" i="0" lang="en-US" sz="1800" u="none">
                <a:solidFill>
                  <a:srgbClr val="AD0101"/>
                </a:solidFill>
                <a:latin typeface="Times New Roman"/>
                <a:ea typeface="Times New Roman"/>
                <a:cs typeface="Times New Roman"/>
                <a:sym typeface="Times New Roman"/>
              </a:rPr>
              <a:t>Planning</a:t>
            </a:r>
            <a:r>
              <a:rPr b="0" i="0" lang="en-US" sz="1800" u="none">
                <a:solidFill>
                  <a:schemeClr val="dk2"/>
                </a:solidFill>
                <a:latin typeface="Times New Roman"/>
                <a:ea typeface="Times New Roman"/>
                <a:cs typeface="Times New Roman"/>
                <a:sym typeface="Times New Roman"/>
              </a:rPr>
              <a:t>: creates a “map” defines the work by describing the tasks, risks and resources, work products and work schedule. </a:t>
            </a:r>
            <a:endParaRPr/>
          </a:p>
          <a:p>
            <a:pPr indent="-273050" lvl="0" marL="273050" marR="0" rtl="0" algn="l">
              <a:lnSpc>
                <a:spcPct val="80000"/>
              </a:lnSpc>
              <a:spcBef>
                <a:spcPts val="360"/>
              </a:spcBef>
              <a:spcAft>
                <a:spcPts val="0"/>
              </a:spcAft>
              <a:buClr>
                <a:schemeClr val="accent1"/>
              </a:buClr>
              <a:buSzPts val="1800"/>
              <a:buFont typeface="Arial"/>
              <a:buChar char="•"/>
            </a:pPr>
            <a:r>
              <a:rPr b="0" i="0" lang="en-US" sz="1800" u="none">
                <a:solidFill>
                  <a:srgbClr val="AD0101"/>
                </a:solidFill>
                <a:latin typeface="Times New Roman"/>
                <a:ea typeface="Times New Roman"/>
                <a:cs typeface="Times New Roman"/>
                <a:sym typeface="Times New Roman"/>
              </a:rPr>
              <a:t>Modeling</a:t>
            </a:r>
            <a:r>
              <a:rPr b="0" i="0" lang="en-US" sz="1800" u="none">
                <a:solidFill>
                  <a:schemeClr val="dk2"/>
                </a:solidFill>
                <a:latin typeface="Times New Roman"/>
                <a:ea typeface="Times New Roman"/>
                <a:cs typeface="Times New Roman"/>
                <a:sym typeface="Times New Roman"/>
              </a:rPr>
              <a:t>: Create a “sketch”, what it looks like architecturally, how the constituent parts fit together and other characteristics. </a:t>
            </a:r>
            <a:endParaRPr/>
          </a:p>
          <a:p>
            <a:pPr indent="-273050" lvl="0" marL="273050" marR="0" rtl="0" algn="l">
              <a:lnSpc>
                <a:spcPct val="80000"/>
              </a:lnSpc>
              <a:spcBef>
                <a:spcPts val="360"/>
              </a:spcBef>
              <a:spcAft>
                <a:spcPts val="0"/>
              </a:spcAft>
              <a:buClr>
                <a:schemeClr val="accent1"/>
              </a:buClr>
              <a:buSzPts val="1800"/>
              <a:buFont typeface="Arial"/>
              <a:buChar char="•"/>
            </a:pPr>
            <a:r>
              <a:rPr b="0" i="0" lang="en-US" sz="1800" u="none">
                <a:solidFill>
                  <a:srgbClr val="AD0101"/>
                </a:solidFill>
                <a:latin typeface="Times New Roman"/>
                <a:ea typeface="Times New Roman"/>
                <a:cs typeface="Times New Roman"/>
                <a:sym typeface="Times New Roman"/>
              </a:rPr>
              <a:t>Construction</a:t>
            </a:r>
            <a:r>
              <a:rPr b="0" i="0" lang="en-US" sz="1800" u="none">
                <a:solidFill>
                  <a:schemeClr val="dk2"/>
                </a:solidFill>
                <a:latin typeface="Times New Roman"/>
                <a:ea typeface="Times New Roman"/>
                <a:cs typeface="Times New Roman"/>
                <a:sym typeface="Times New Roman"/>
              </a:rPr>
              <a:t>: code generation and the testing. </a:t>
            </a:r>
            <a:endParaRPr/>
          </a:p>
          <a:p>
            <a:pPr indent="-273050" lvl="0" marL="273050" marR="0" rtl="0" algn="l">
              <a:lnSpc>
                <a:spcPct val="80000"/>
              </a:lnSpc>
              <a:spcBef>
                <a:spcPts val="360"/>
              </a:spcBef>
              <a:spcAft>
                <a:spcPts val="0"/>
              </a:spcAft>
              <a:buClr>
                <a:schemeClr val="accent1"/>
              </a:buClr>
              <a:buSzPts val="1800"/>
              <a:buFont typeface="Arial"/>
              <a:buChar char="•"/>
            </a:pPr>
            <a:r>
              <a:rPr b="0" i="0" lang="en-US" sz="1800" u="none">
                <a:solidFill>
                  <a:srgbClr val="AD0101"/>
                </a:solidFill>
                <a:latin typeface="Times New Roman"/>
                <a:ea typeface="Times New Roman"/>
                <a:cs typeface="Times New Roman"/>
                <a:sym typeface="Times New Roman"/>
              </a:rPr>
              <a:t>Deployment</a:t>
            </a:r>
            <a:r>
              <a:rPr b="0" i="0" lang="en-US" sz="1800" u="none">
                <a:solidFill>
                  <a:schemeClr val="dk2"/>
                </a:solidFill>
                <a:latin typeface="Times New Roman"/>
                <a:ea typeface="Times New Roman"/>
                <a:cs typeface="Times New Roman"/>
                <a:sym typeface="Times New Roman"/>
              </a:rPr>
              <a:t>: Delivered to the customer who evaluates the products and provides feedback based on the evaluation. </a:t>
            </a:r>
            <a:endParaRPr/>
          </a:p>
          <a:p>
            <a:pPr indent="-165100" lvl="0" marL="273050" marR="0" rtl="0" algn="l">
              <a:lnSpc>
                <a:spcPct val="80000"/>
              </a:lnSpc>
              <a:spcBef>
                <a:spcPts val="340"/>
              </a:spcBef>
              <a:spcAft>
                <a:spcPts val="0"/>
              </a:spcAft>
              <a:buClr>
                <a:schemeClr val="accent1"/>
              </a:buClr>
              <a:buSzPts val="1700"/>
              <a:buFont typeface="Arial"/>
              <a:buNone/>
            </a:pPr>
            <a:r>
              <a:t/>
            </a:r>
            <a:endParaRPr b="0" i="0" sz="1700" u="none">
              <a:solidFill>
                <a:schemeClr val="dk2"/>
              </a:solidFill>
              <a:latin typeface="Times New Roman"/>
              <a:ea typeface="Times New Roman"/>
              <a:cs typeface="Times New Roman"/>
              <a:sym typeface="Times New Roman"/>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chemeClr val="dk2"/>
                </a:solidFill>
                <a:latin typeface="Times New Roman"/>
                <a:ea typeface="Times New Roman"/>
                <a:cs typeface="Times New Roman"/>
                <a:sym typeface="Times New Roman"/>
              </a:rPr>
              <a:t>These five framework activities can be used to all software development regardless of the application domain, size of the project, complexity of the efforts etc.</a:t>
            </a:r>
            <a:endParaRPr/>
          </a:p>
          <a:p>
            <a:pPr indent="-273050" lvl="1" marL="593725" marR="0" rtl="0" algn="l">
              <a:lnSpc>
                <a:spcPct val="80000"/>
              </a:lnSpc>
              <a:spcBef>
                <a:spcPts val="300"/>
              </a:spcBef>
              <a:spcAft>
                <a:spcPts val="0"/>
              </a:spcAft>
              <a:buClr>
                <a:schemeClr val="accent1"/>
              </a:buClr>
              <a:buSzPts val="1500"/>
              <a:buFont typeface="Arial"/>
              <a:buChar char="•"/>
            </a:pPr>
            <a:r>
              <a:rPr b="0" i="0" lang="en-US" sz="1500" u="none" cap="none" strike="noStrike">
                <a:solidFill>
                  <a:schemeClr val="dk2"/>
                </a:solidFill>
                <a:latin typeface="Times New Roman"/>
                <a:ea typeface="Times New Roman"/>
                <a:cs typeface="Times New Roman"/>
                <a:sym typeface="Times New Roman"/>
              </a:rPr>
              <a:t>The details will be different in each case. </a:t>
            </a:r>
            <a:endParaRPr b="0" i="0" sz="1700" u="none" cap="none" strike="noStrike">
              <a:solidFill>
                <a:schemeClr val="dk2"/>
              </a:solidFill>
              <a:latin typeface="Times New Roman"/>
              <a:ea typeface="Times New Roman"/>
              <a:cs typeface="Times New Roman"/>
              <a:sym typeface="Times New Roman"/>
            </a:endParaRPr>
          </a:p>
          <a:p>
            <a:pPr indent="-273050" lvl="0" marL="273050" marR="0" rtl="0" algn="l">
              <a:lnSpc>
                <a:spcPct val="80000"/>
              </a:lnSpc>
              <a:spcBef>
                <a:spcPts val="340"/>
              </a:spcBef>
              <a:spcAft>
                <a:spcPts val="0"/>
              </a:spcAft>
              <a:buClr>
                <a:schemeClr val="accent1"/>
              </a:buClr>
              <a:buSzPts val="1700"/>
              <a:buFont typeface="Arial"/>
              <a:buChar char="•"/>
            </a:pPr>
            <a:r>
              <a:rPr b="0" i="0" lang="en-US" sz="1700" u="none">
                <a:solidFill>
                  <a:schemeClr val="dk2"/>
                </a:solidFill>
                <a:latin typeface="Times New Roman"/>
                <a:ea typeface="Times New Roman"/>
                <a:cs typeface="Times New Roman"/>
                <a:sym typeface="Times New Roman"/>
              </a:rPr>
              <a:t>For many software projects, these framework activities are applied </a:t>
            </a:r>
            <a:r>
              <a:rPr b="1" i="0" lang="en-US" sz="1700" u="none">
                <a:solidFill>
                  <a:srgbClr val="AD0101"/>
                </a:solidFill>
                <a:latin typeface="Times New Roman"/>
                <a:ea typeface="Times New Roman"/>
                <a:cs typeface="Times New Roman"/>
                <a:sym typeface="Times New Roman"/>
              </a:rPr>
              <a:t>iteratively</a:t>
            </a:r>
            <a:r>
              <a:rPr b="0" i="0" lang="en-US" sz="1700" u="none">
                <a:solidFill>
                  <a:srgbClr val="AD0101"/>
                </a:solidFill>
                <a:latin typeface="Times New Roman"/>
                <a:ea typeface="Times New Roman"/>
                <a:cs typeface="Times New Roman"/>
                <a:sym typeface="Times New Roman"/>
              </a:rPr>
              <a:t> </a:t>
            </a:r>
            <a:r>
              <a:rPr b="0" i="0" lang="en-US" sz="1700" u="none">
                <a:solidFill>
                  <a:schemeClr val="dk2"/>
                </a:solidFill>
                <a:latin typeface="Times New Roman"/>
                <a:ea typeface="Times New Roman"/>
                <a:cs typeface="Times New Roman"/>
                <a:sym typeface="Times New Roman"/>
              </a:rPr>
              <a:t>as a project progresses. </a:t>
            </a:r>
            <a:endParaRPr/>
          </a:p>
          <a:p>
            <a:pPr indent="-273050" lvl="1" marL="593725" marR="0" rtl="0" algn="l">
              <a:lnSpc>
                <a:spcPct val="80000"/>
              </a:lnSpc>
              <a:spcBef>
                <a:spcPts val="300"/>
              </a:spcBef>
              <a:spcAft>
                <a:spcPts val="0"/>
              </a:spcAft>
              <a:buClr>
                <a:schemeClr val="accent1"/>
              </a:buClr>
              <a:buSzPts val="1500"/>
              <a:buFont typeface="Arial"/>
              <a:buChar char="•"/>
            </a:pPr>
            <a:r>
              <a:rPr b="0" i="0" lang="en-US" sz="1500" u="none" cap="none" strike="noStrike">
                <a:solidFill>
                  <a:schemeClr val="dk2"/>
                </a:solidFill>
                <a:latin typeface="Times New Roman"/>
                <a:ea typeface="Times New Roman"/>
                <a:cs typeface="Times New Roman"/>
                <a:sym typeface="Times New Roman"/>
              </a:rPr>
              <a:t>Each iteration produces a software increment that provides a subset of overall software features and functionality. </a:t>
            </a:r>
            <a:endParaRPr/>
          </a:p>
          <a:p>
            <a:pPr indent="-177800" lvl="0" marL="273050" marR="0" rtl="0" algn="l">
              <a:spcBef>
                <a:spcPts val="300"/>
              </a:spcBef>
              <a:spcAft>
                <a:spcPts val="0"/>
              </a:spcAft>
              <a:buClr>
                <a:schemeClr val="accent1"/>
              </a:buClr>
              <a:buSzPts val="1500"/>
              <a:buFont typeface="Arial"/>
              <a:buNone/>
            </a:pPr>
            <a:r>
              <a:t/>
            </a:r>
            <a:endParaRPr b="0" i="0" sz="1500" u="none" cap="none" strike="noStrike">
              <a:solidFill>
                <a:schemeClr val="dk2"/>
              </a:solidFill>
              <a:latin typeface="Times New Roman"/>
              <a:ea typeface="Times New Roman"/>
              <a:cs typeface="Times New Roman"/>
              <a:sym typeface="Times New Roman"/>
            </a:endParaRPr>
          </a:p>
        </p:txBody>
      </p:sp>
      <p:sp>
        <p:nvSpPr>
          <p:cNvPr id="246" name="Google Shape;246;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066800" y="838200"/>
            <a:ext cx="6324600" cy="6334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Umbrella Activities</a:t>
            </a:r>
            <a:endParaRPr/>
          </a:p>
        </p:txBody>
      </p:sp>
      <p:sp>
        <p:nvSpPr>
          <p:cNvPr id="252" name="Google Shape;252;p32"/>
          <p:cNvSpPr txBox="1"/>
          <p:nvPr>
            <p:ph idx="1" type="body"/>
          </p:nvPr>
        </p:nvSpPr>
        <p:spPr>
          <a:xfrm>
            <a:off x="533400" y="1828800"/>
            <a:ext cx="7727950" cy="4075112"/>
          </a:xfrm>
          <a:prstGeom prst="rect">
            <a:avLst/>
          </a:prstGeom>
          <a:noFill/>
          <a:ln>
            <a:noFill/>
          </a:ln>
        </p:spPr>
        <p:txBody>
          <a:bodyPr anchorCtr="0" anchor="ctr" bIns="44450" lIns="90475" spcFirstLastPara="1" rIns="90475" wrap="square" tIns="44450">
            <a:noAutofit/>
          </a:bodyPr>
          <a:lstStyle/>
          <a:p>
            <a:pPr indent="-285750" lvl="0" marL="285750" marR="0" rtl="0" algn="l">
              <a:lnSpc>
                <a:spcPct val="80000"/>
              </a:lnSpc>
              <a:spcBef>
                <a:spcPts val="0"/>
              </a:spcBef>
              <a:spcAft>
                <a:spcPts val="0"/>
              </a:spcAft>
              <a:buClr>
                <a:schemeClr val="accent1"/>
              </a:buClr>
              <a:buSzPts val="1700"/>
              <a:buFont typeface="Arial"/>
              <a:buNone/>
            </a:pPr>
            <a:r>
              <a:rPr b="0" i="0" lang="en-US" sz="1700" u="none">
                <a:solidFill>
                  <a:schemeClr val="dk2"/>
                </a:solidFill>
                <a:latin typeface="Times New Roman"/>
                <a:ea typeface="Times New Roman"/>
                <a:cs typeface="Times New Roman"/>
                <a:sym typeface="Times New Roman"/>
              </a:rPr>
              <a:t>Complement the five process framework activities and help team </a:t>
            </a:r>
            <a:r>
              <a:rPr b="0" i="0" lang="en-US" sz="1700" u="none">
                <a:solidFill>
                  <a:srgbClr val="3366FF"/>
                </a:solidFill>
                <a:latin typeface="Times New Roman"/>
                <a:ea typeface="Times New Roman"/>
                <a:cs typeface="Times New Roman"/>
                <a:sym typeface="Times New Roman"/>
              </a:rPr>
              <a:t>manage and control </a:t>
            </a:r>
            <a:r>
              <a:rPr b="0" i="0" lang="en-US" sz="1700" u="none">
                <a:solidFill>
                  <a:schemeClr val="dk2"/>
                </a:solidFill>
                <a:latin typeface="Times New Roman"/>
                <a:ea typeface="Times New Roman"/>
                <a:cs typeface="Times New Roman"/>
                <a:sym typeface="Times New Roman"/>
              </a:rPr>
              <a:t>progress, quality, change, and risk.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Software project tracking and control:</a:t>
            </a:r>
            <a:r>
              <a:rPr b="0" i="0" lang="en-US" sz="1700" u="none">
                <a:solidFill>
                  <a:schemeClr val="dk2"/>
                </a:solidFill>
                <a:latin typeface="Times New Roman"/>
                <a:ea typeface="Times New Roman"/>
                <a:cs typeface="Times New Roman"/>
                <a:sym typeface="Times New Roman"/>
              </a:rPr>
              <a:t> assess progress against the plan and take actions to maintain the schedule.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Risk management</a:t>
            </a:r>
            <a:r>
              <a:rPr b="0" i="0" lang="en-US" sz="1700" u="none">
                <a:solidFill>
                  <a:schemeClr val="dk2"/>
                </a:solidFill>
                <a:latin typeface="Times New Roman"/>
                <a:ea typeface="Times New Roman"/>
                <a:cs typeface="Times New Roman"/>
                <a:sym typeface="Times New Roman"/>
              </a:rPr>
              <a:t>: assesses risks that may affect the outcome and quality.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Software quality assurance</a:t>
            </a:r>
            <a:r>
              <a:rPr b="0" i="0" lang="en-US" sz="1700" u="none">
                <a:solidFill>
                  <a:schemeClr val="dk2"/>
                </a:solidFill>
                <a:latin typeface="Times New Roman"/>
                <a:ea typeface="Times New Roman"/>
                <a:cs typeface="Times New Roman"/>
                <a:sym typeface="Times New Roman"/>
              </a:rPr>
              <a:t>: defines and conduct activities to ensure quality.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Technical reviews</a:t>
            </a:r>
            <a:r>
              <a:rPr b="0" i="0" lang="en-US" sz="1700" u="none">
                <a:solidFill>
                  <a:schemeClr val="dk2"/>
                </a:solidFill>
                <a:latin typeface="Times New Roman"/>
                <a:ea typeface="Times New Roman"/>
                <a:cs typeface="Times New Roman"/>
                <a:sym typeface="Times New Roman"/>
              </a:rPr>
              <a:t>: assesses work products to uncover and remove errors before going to the next activity.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Measurement:</a:t>
            </a:r>
            <a:r>
              <a:rPr b="0" i="0" lang="en-US" sz="1700" u="none">
                <a:solidFill>
                  <a:schemeClr val="dk2"/>
                </a:solidFill>
                <a:latin typeface="Times New Roman"/>
                <a:ea typeface="Times New Roman"/>
                <a:cs typeface="Times New Roman"/>
                <a:sym typeface="Times New Roman"/>
              </a:rPr>
              <a:t> define and collects process, project, and product measures to ensure stakeholder’s needs are met.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Software configuration management</a:t>
            </a:r>
            <a:r>
              <a:rPr b="0" i="0" lang="en-US" sz="1700" u="none">
                <a:solidFill>
                  <a:schemeClr val="dk2"/>
                </a:solidFill>
                <a:latin typeface="Times New Roman"/>
                <a:ea typeface="Times New Roman"/>
                <a:cs typeface="Times New Roman"/>
                <a:sym typeface="Times New Roman"/>
              </a:rPr>
              <a:t>: manage the effects of change throughout the software process.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Reusability management</a:t>
            </a:r>
            <a:r>
              <a:rPr b="0" i="0" lang="en-US" sz="1700" u="none">
                <a:solidFill>
                  <a:schemeClr val="dk2"/>
                </a:solidFill>
                <a:latin typeface="Times New Roman"/>
                <a:ea typeface="Times New Roman"/>
                <a:cs typeface="Times New Roman"/>
                <a:sym typeface="Times New Roman"/>
              </a:rPr>
              <a:t>: defines criteria for work product reuse and establishes mechanism to achieve reusable components. </a:t>
            </a:r>
            <a:endParaRPr/>
          </a:p>
          <a:p>
            <a:pPr indent="-285750" lvl="0" marL="285750" marR="0" rtl="0" algn="l">
              <a:lnSpc>
                <a:spcPct val="80000"/>
              </a:lnSpc>
              <a:spcBef>
                <a:spcPts val="340"/>
              </a:spcBef>
              <a:spcAft>
                <a:spcPts val="0"/>
              </a:spcAft>
              <a:buClr>
                <a:schemeClr val="accent1"/>
              </a:buClr>
              <a:buSzPts val="1700"/>
              <a:buFont typeface="Arial"/>
              <a:buChar char="•"/>
            </a:pPr>
            <a:r>
              <a:rPr b="0" i="0" lang="en-US" sz="1700" u="none">
                <a:solidFill>
                  <a:srgbClr val="AD0101"/>
                </a:solidFill>
                <a:latin typeface="Times New Roman"/>
                <a:ea typeface="Times New Roman"/>
                <a:cs typeface="Times New Roman"/>
                <a:sym typeface="Times New Roman"/>
              </a:rPr>
              <a:t>Work product preparation and production</a:t>
            </a:r>
            <a:r>
              <a:rPr b="0" i="0" lang="en-US" sz="1700" u="none">
                <a:solidFill>
                  <a:schemeClr val="dk2"/>
                </a:solidFill>
                <a:latin typeface="Times New Roman"/>
                <a:ea typeface="Times New Roman"/>
                <a:cs typeface="Times New Roman"/>
                <a:sym typeface="Times New Roman"/>
              </a:rPr>
              <a:t>: create work products such as models, documents, logs, forms and lists. </a:t>
            </a:r>
            <a:endParaRPr/>
          </a:p>
        </p:txBody>
      </p:sp>
      <p:sp>
        <p:nvSpPr>
          <p:cNvPr id="253" name="Google Shape;253;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762000" y="533400"/>
            <a:ext cx="67818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Adapting a Process Model</a:t>
            </a:r>
            <a:endParaRPr/>
          </a:p>
        </p:txBody>
      </p:sp>
      <p:sp>
        <p:nvSpPr>
          <p:cNvPr id="259" name="Google Shape;259;p33"/>
          <p:cNvSpPr txBox="1"/>
          <p:nvPr>
            <p:ph idx="1" type="body"/>
          </p:nvPr>
        </p:nvSpPr>
        <p:spPr>
          <a:xfrm>
            <a:off x="152400" y="1371600"/>
            <a:ext cx="8839200" cy="4876800"/>
          </a:xfrm>
          <a:prstGeom prst="rect">
            <a:avLst/>
          </a:prstGeom>
          <a:noFill/>
          <a:ln>
            <a:noFill/>
          </a:ln>
        </p:spPr>
        <p:txBody>
          <a:bodyPr anchorCtr="0" anchor="ctr" bIns="45700" lIns="91425" spcFirstLastPara="1" rIns="91425" wrap="square" tIns="45700">
            <a:noAutofit/>
          </a:bodyPr>
          <a:lstStyle/>
          <a:p>
            <a:pPr indent="-285749" lvl="1" marL="604837" marR="0" rtl="0" algn="l">
              <a:lnSpc>
                <a:spcPct val="90000"/>
              </a:lnSpc>
              <a:spcBef>
                <a:spcPts val="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The process should be </a:t>
            </a:r>
            <a:r>
              <a:rPr b="1" i="0" lang="en-US" sz="1800" u="none" cap="none" strike="noStrike">
                <a:solidFill>
                  <a:srgbClr val="800000"/>
                </a:solidFill>
                <a:latin typeface="Palatino"/>
                <a:ea typeface="Palatino"/>
                <a:cs typeface="Palatino"/>
                <a:sym typeface="Palatino"/>
              </a:rPr>
              <a:t>agile and adaptable</a:t>
            </a:r>
            <a:r>
              <a:rPr b="0" i="0" lang="en-US" sz="1800" u="none" cap="none" strike="noStrike">
                <a:solidFill>
                  <a:srgbClr val="FFC000"/>
                </a:solidFill>
                <a:latin typeface="Palatino"/>
                <a:ea typeface="Palatino"/>
                <a:cs typeface="Palatino"/>
                <a:sym typeface="Palatino"/>
              </a:rPr>
              <a:t> </a:t>
            </a:r>
            <a:r>
              <a:rPr b="0" i="0" lang="en-US" sz="1800" u="none" cap="none" strike="noStrike">
                <a:solidFill>
                  <a:schemeClr val="dk2"/>
                </a:solidFill>
                <a:latin typeface="Palatino"/>
                <a:ea typeface="Palatino"/>
                <a:cs typeface="Palatino"/>
                <a:sym typeface="Palatino"/>
              </a:rPr>
              <a:t>to problems. </a:t>
            </a:r>
            <a:endParaRPr/>
          </a:p>
          <a:p>
            <a:pPr indent="-285749" lvl="1" marL="604837" marR="0" rtl="0" algn="l">
              <a:lnSpc>
                <a:spcPct val="90000"/>
              </a:lnSpc>
              <a:spcBef>
                <a:spcPts val="60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Process adopted for one project might be significantly different than a process adopted from another project. (to the problem, the project, the team, organizational culture). Among the differences are:</a:t>
            </a:r>
            <a:endParaRPr/>
          </a:p>
          <a:p>
            <a:pPr indent="-285749" lvl="1" marL="604837" marR="0" rtl="0" algn="l">
              <a:lnSpc>
                <a:spcPct val="90000"/>
              </a:lnSpc>
              <a:spcBef>
                <a:spcPts val="600"/>
              </a:spcBef>
              <a:spcAft>
                <a:spcPts val="0"/>
              </a:spcAft>
              <a:buClr>
                <a:schemeClr val="accent1"/>
              </a:buClr>
              <a:buSzPts val="1800"/>
              <a:buFont typeface="Arial"/>
              <a:buNone/>
            </a:pPr>
            <a:r>
              <a:t/>
            </a:r>
            <a:endParaRPr b="0" i="0" sz="1800" u="none" cap="none" strike="noStrike">
              <a:solidFill>
                <a:schemeClr val="dk2"/>
              </a:solidFill>
              <a:latin typeface="Palatino"/>
              <a:ea typeface="Palatino"/>
              <a:cs typeface="Palatino"/>
              <a:sym typeface="Palatino"/>
            </a:endParaRPr>
          </a:p>
          <a:p>
            <a:pPr indent="-101600" lvl="2" marL="593725" marR="0" rtl="0" algn="l">
              <a:lnSpc>
                <a:spcPct val="90000"/>
              </a:lnSpc>
              <a:spcBef>
                <a:spcPts val="60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a:t>
            </a:r>
            <a:r>
              <a:rPr b="0" i="0" lang="en-US" sz="1600" u="none" cap="none" strike="noStrike">
                <a:solidFill>
                  <a:srgbClr val="800000"/>
                </a:solidFill>
                <a:latin typeface="Palatino"/>
                <a:ea typeface="Palatino"/>
                <a:cs typeface="Palatino"/>
                <a:sym typeface="Palatino"/>
              </a:rPr>
              <a:t>overall flow </a:t>
            </a:r>
            <a:r>
              <a:rPr b="0" i="0" lang="en-US" sz="1600" u="none" cap="none" strike="noStrike">
                <a:solidFill>
                  <a:schemeClr val="dk2"/>
                </a:solidFill>
                <a:latin typeface="Palatino"/>
                <a:ea typeface="Palatino"/>
                <a:cs typeface="Palatino"/>
                <a:sym typeface="Palatino"/>
              </a:rPr>
              <a:t>of activities, actions, and tasks and the interdependencies among them</a:t>
            </a:r>
            <a:endParaRPr/>
          </a:p>
          <a:p>
            <a:pPr indent="-101600" lvl="2" marL="593725" marR="0" rtl="0" algn="l">
              <a:lnSpc>
                <a:spcPct val="90000"/>
              </a:lnSpc>
              <a:spcBef>
                <a:spcPts val="30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a:t>
            </a:r>
            <a:r>
              <a:rPr b="0" i="0" lang="en-US" sz="1600" u="none" cap="none" strike="noStrike">
                <a:solidFill>
                  <a:srgbClr val="800000"/>
                </a:solidFill>
                <a:latin typeface="Palatino"/>
                <a:ea typeface="Palatino"/>
                <a:cs typeface="Palatino"/>
                <a:sym typeface="Palatino"/>
              </a:rPr>
              <a:t>degree</a:t>
            </a:r>
            <a:r>
              <a:rPr b="0" i="0" lang="en-US" sz="1600" u="none" cap="none" strike="noStrike">
                <a:solidFill>
                  <a:schemeClr val="dk2"/>
                </a:solidFill>
                <a:latin typeface="Palatino"/>
                <a:ea typeface="Palatino"/>
                <a:cs typeface="Palatino"/>
                <a:sym typeface="Palatino"/>
              </a:rPr>
              <a:t> to which actions and tasks are defined within each framework activity</a:t>
            </a:r>
            <a:endParaRPr/>
          </a:p>
          <a:p>
            <a:pPr indent="-101600" lvl="2" marL="593725" marR="0" rtl="0" algn="l">
              <a:lnSpc>
                <a:spcPct val="90000"/>
              </a:lnSpc>
              <a:spcBef>
                <a:spcPts val="32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degree to which work products are identified and required</a:t>
            </a:r>
            <a:endParaRPr/>
          </a:p>
          <a:p>
            <a:pPr indent="-101600" lvl="2" marL="593725" marR="0" rtl="0" algn="l">
              <a:lnSpc>
                <a:spcPct val="90000"/>
              </a:lnSpc>
              <a:spcBef>
                <a:spcPts val="32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manner which quality assurance activities are applied</a:t>
            </a:r>
            <a:endParaRPr/>
          </a:p>
          <a:p>
            <a:pPr indent="-101600" lvl="2" marL="593725" marR="0" rtl="0" algn="l">
              <a:lnSpc>
                <a:spcPct val="90000"/>
              </a:lnSpc>
              <a:spcBef>
                <a:spcPts val="32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manner in which project tracking and control activities are applied</a:t>
            </a:r>
            <a:endParaRPr/>
          </a:p>
          <a:p>
            <a:pPr indent="-101600" lvl="2" marL="593725" marR="0" rtl="0" algn="l">
              <a:lnSpc>
                <a:spcPct val="90000"/>
              </a:lnSpc>
              <a:spcBef>
                <a:spcPts val="32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overall degree of detail and rigor with which the process is described</a:t>
            </a:r>
            <a:endParaRPr/>
          </a:p>
          <a:p>
            <a:pPr indent="-101600" lvl="2" marL="593725" marR="0" rtl="0" algn="l">
              <a:lnSpc>
                <a:spcPct val="90000"/>
              </a:lnSpc>
              <a:spcBef>
                <a:spcPts val="32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degree to which the customer and other stakeholders are involved with the project</a:t>
            </a:r>
            <a:endParaRPr/>
          </a:p>
          <a:p>
            <a:pPr indent="-101600" lvl="2" marL="593725" marR="0" rtl="0" algn="l">
              <a:lnSpc>
                <a:spcPct val="90000"/>
              </a:lnSpc>
              <a:spcBef>
                <a:spcPts val="32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level of autonomy given to the software team</a:t>
            </a:r>
            <a:endParaRPr/>
          </a:p>
          <a:p>
            <a:pPr indent="-101600" lvl="2" marL="593725" marR="0" rtl="0" algn="l">
              <a:lnSpc>
                <a:spcPct val="90000"/>
              </a:lnSpc>
              <a:spcBef>
                <a:spcPts val="320"/>
              </a:spcBef>
              <a:spcAft>
                <a:spcPts val="0"/>
              </a:spcAft>
              <a:buClr>
                <a:schemeClr val="accent1"/>
              </a:buClr>
              <a:buSzPts val="1600"/>
              <a:buFont typeface="Arial"/>
              <a:buChar char="•"/>
            </a:pPr>
            <a:r>
              <a:rPr b="0" i="0" lang="en-US" sz="1600" u="none" cap="none" strike="noStrike">
                <a:solidFill>
                  <a:schemeClr val="dk2"/>
                </a:solidFill>
                <a:latin typeface="Palatino"/>
                <a:ea typeface="Palatino"/>
                <a:cs typeface="Palatino"/>
                <a:sym typeface="Palatino"/>
              </a:rPr>
              <a:t>the degree to which team organization and roles are prescribed</a:t>
            </a:r>
            <a:endParaRPr/>
          </a:p>
          <a:p>
            <a:pPr indent="-171450" lvl="0" marL="273050" marR="0" rtl="0" algn="l">
              <a:spcBef>
                <a:spcPts val="320"/>
              </a:spcBef>
              <a:spcAft>
                <a:spcPts val="0"/>
              </a:spcAft>
              <a:buClr>
                <a:schemeClr val="accent1"/>
              </a:buClr>
              <a:buSzPts val="1600"/>
              <a:buFont typeface="Arial"/>
              <a:buNone/>
            </a:pPr>
            <a:r>
              <a:t/>
            </a:r>
            <a:endParaRPr b="0" i="0" sz="1600" u="none" cap="none" strike="noStrike">
              <a:solidFill>
                <a:schemeClr val="dk2"/>
              </a:solidFill>
              <a:latin typeface="Palatino"/>
              <a:ea typeface="Palatino"/>
              <a:cs typeface="Palatino"/>
              <a:sym typeface="Palatino"/>
            </a:endParaRPr>
          </a:p>
        </p:txBody>
      </p:sp>
      <p:sp>
        <p:nvSpPr>
          <p:cNvPr id="260" name="Google Shape;260;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685800" y="381000"/>
            <a:ext cx="6781800" cy="1600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Prescriptive and Agile Process Models</a:t>
            </a:r>
            <a:endParaRPr/>
          </a:p>
        </p:txBody>
      </p:sp>
      <p:sp>
        <p:nvSpPr>
          <p:cNvPr id="266" name="Google Shape;266;p34"/>
          <p:cNvSpPr txBox="1"/>
          <p:nvPr>
            <p:ph idx="1" type="body"/>
          </p:nvPr>
        </p:nvSpPr>
        <p:spPr>
          <a:xfrm>
            <a:off x="457200" y="2133600"/>
            <a:ext cx="8686800" cy="4038600"/>
          </a:xfrm>
          <a:prstGeom prst="rect">
            <a:avLst/>
          </a:prstGeom>
          <a:noFill/>
          <a:ln>
            <a:noFill/>
          </a:ln>
        </p:spPr>
        <p:txBody>
          <a:bodyPr anchorCtr="0" anchor="ctr" bIns="45700" lIns="91425" spcFirstLastPara="1" rIns="91425" wrap="square" tIns="45700">
            <a:noAutofit/>
          </a:bodyPr>
          <a:lstStyle/>
          <a:p>
            <a:pPr indent="0" lvl="1" marL="319087" marR="0" rtl="0" algn="l">
              <a:lnSpc>
                <a:spcPct val="90000"/>
              </a:lnSpc>
              <a:spcBef>
                <a:spcPts val="0"/>
              </a:spcBef>
              <a:spcAft>
                <a:spcPts val="0"/>
              </a:spcAft>
              <a:buClr>
                <a:schemeClr val="accent1"/>
              </a:buClr>
              <a:buSzPts val="1800"/>
              <a:buFont typeface="Arial"/>
              <a:buNone/>
            </a:pPr>
            <a:r>
              <a:t/>
            </a:r>
            <a:endParaRPr b="0" i="0" sz="1800" u="none" cap="none" strike="noStrike">
              <a:solidFill>
                <a:schemeClr val="dk2"/>
              </a:solidFill>
              <a:latin typeface="Palatino"/>
              <a:ea typeface="Palatino"/>
              <a:cs typeface="Palatino"/>
              <a:sym typeface="Palatino"/>
            </a:endParaRPr>
          </a:p>
          <a:p>
            <a:pPr indent="-127000" lvl="1" marL="319087" marR="0" rtl="0" algn="l">
              <a:lnSpc>
                <a:spcPct val="90000"/>
              </a:lnSpc>
              <a:spcBef>
                <a:spcPts val="600"/>
              </a:spcBef>
              <a:spcAft>
                <a:spcPts val="0"/>
              </a:spcAft>
              <a:buClr>
                <a:schemeClr val="accent1"/>
              </a:buClr>
              <a:buSzPts val="2000"/>
              <a:buFont typeface="Arial"/>
              <a:buChar char="•"/>
            </a:pPr>
            <a:r>
              <a:rPr b="0" i="0" lang="en-US" sz="2000" u="none" cap="none" strike="noStrike">
                <a:solidFill>
                  <a:schemeClr val="dk2"/>
                </a:solidFill>
                <a:latin typeface="Palatino"/>
                <a:ea typeface="Palatino"/>
                <a:cs typeface="Palatino"/>
                <a:sym typeface="Palatino"/>
              </a:rPr>
              <a:t>The </a:t>
            </a:r>
            <a:r>
              <a:rPr b="1" i="0" lang="en-US" sz="2000" u="none" cap="none" strike="noStrike">
                <a:solidFill>
                  <a:srgbClr val="800000"/>
                </a:solidFill>
                <a:latin typeface="Palatino"/>
                <a:ea typeface="Palatino"/>
                <a:cs typeface="Palatino"/>
                <a:sym typeface="Palatino"/>
              </a:rPr>
              <a:t>prescriptive process </a:t>
            </a:r>
            <a:r>
              <a:rPr b="0" i="0" lang="en-US" sz="2000" u="none" cap="none" strike="noStrike">
                <a:solidFill>
                  <a:schemeClr val="dk2"/>
                </a:solidFill>
                <a:latin typeface="Palatino"/>
                <a:ea typeface="Palatino"/>
                <a:cs typeface="Palatino"/>
                <a:sym typeface="Palatino"/>
              </a:rPr>
              <a:t>models stress detailed definition, identification, and application of process activates and tasks. </a:t>
            </a:r>
            <a:endParaRPr/>
          </a:p>
          <a:p>
            <a:pPr indent="-114300" lvl="2" marL="593725" marR="0" rtl="0" algn="l">
              <a:lnSpc>
                <a:spcPct val="90000"/>
              </a:lnSpc>
              <a:spcBef>
                <a:spcPts val="60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Intent is to improve system quality, make projects more manageable, make delivery dates and costs more predictable, and guide teams of software engineers as they perform the work required to build a system. </a:t>
            </a:r>
            <a:endParaRPr/>
          </a:p>
          <a:p>
            <a:pPr indent="-114300" lvl="2" marL="593725" marR="0" rtl="0" algn="l">
              <a:lnSpc>
                <a:spcPct val="90000"/>
              </a:lnSpc>
              <a:spcBef>
                <a:spcPts val="60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Unfortunately, there have been times when these objectives were not achieved. If prescriptive models are applied dogmatically and without adaptation, they can increase the level of bureaucracy.</a:t>
            </a:r>
            <a:endParaRPr b="0" i="0" sz="2000" u="none" cap="none" strike="noStrike">
              <a:solidFill>
                <a:schemeClr val="dk2"/>
              </a:solidFill>
              <a:latin typeface="Palatino"/>
              <a:ea typeface="Palatino"/>
              <a:cs typeface="Palatino"/>
              <a:sym typeface="Palatino"/>
            </a:endParaRPr>
          </a:p>
          <a:p>
            <a:pPr indent="-127000" lvl="1" marL="319087" marR="0" rtl="0" algn="l">
              <a:lnSpc>
                <a:spcPct val="90000"/>
              </a:lnSpc>
              <a:spcBef>
                <a:spcPts val="600"/>
              </a:spcBef>
              <a:spcAft>
                <a:spcPts val="0"/>
              </a:spcAft>
              <a:buClr>
                <a:schemeClr val="accent1"/>
              </a:buClr>
              <a:buSzPts val="2000"/>
              <a:buFont typeface="Arial"/>
              <a:buChar char="•"/>
            </a:pPr>
            <a:r>
              <a:rPr b="1" i="0" lang="en-US" sz="2000" u="none" cap="none" strike="noStrike">
                <a:solidFill>
                  <a:srgbClr val="800000"/>
                </a:solidFill>
                <a:latin typeface="Palatino"/>
                <a:ea typeface="Palatino"/>
                <a:cs typeface="Palatino"/>
                <a:sym typeface="Palatino"/>
              </a:rPr>
              <a:t>Agile process models </a:t>
            </a:r>
            <a:r>
              <a:rPr b="0" i="0" lang="en-US" sz="2000" u="none" cap="none" strike="noStrike">
                <a:solidFill>
                  <a:schemeClr val="dk2"/>
                </a:solidFill>
                <a:latin typeface="Palatino"/>
                <a:ea typeface="Palatino"/>
                <a:cs typeface="Palatino"/>
                <a:sym typeface="Palatino"/>
              </a:rPr>
              <a:t>emphasize project “agility” and follow a set of principles that lead to a more informal approach to software process.</a:t>
            </a:r>
            <a:endParaRPr/>
          </a:p>
          <a:p>
            <a:pPr indent="-114300" lvl="2" marL="593725" marR="0" rtl="0" algn="l">
              <a:lnSpc>
                <a:spcPct val="90000"/>
              </a:lnSpc>
              <a:spcBef>
                <a:spcPts val="60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 It emphasizes maneuverability and adaptability. It is particularly useful when Web applications are engineered. </a:t>
            </a:r>
            <a:endParaRPr/>
          </a:p>
          <a:p>
            <a:pPr indent="0" lvl="2" marL="593725" marR="0" rtl="0" algn="l">
              <a:lnSpc>
                <a:spcPct val="90000"/>
              </a:lnSpc>
              <a:spcBef>
                <a:spcPts val="600"/>
              </a:spcBef>
              <a:spcAft>
                <a:spcPts val="0"/>
              </a:spcAft>
              <a:buClr>
                <a:schemeClr val="accent1"/>
              </a:buClr>
              <a:buSzPts val="1800"/>
              <a:buFont typeface="Arial"/>
              <a:buNone/>
            </a:pPr>
            <a:r>
              <a:t/>
            </a:r>
            <a:endParaRPr b="0" i="0" sz="1800" u="none" cap="none" strike="noStrike">
              <a:solidFill>
                <a:schemeClr val="dk2"/>
              </a:solidFill>
              <a:latin typeface="Palatino"/>
              <a:ea typeface="Palatino"/>
              <a:cs typeface="Palatino"/>
              <a:sym typeface="Palatino"/>
            </a:endParaRPr>
          </a:p>
          <a:p>
            <a:pPr indent="0" lvl="2" marL="593725" marR="0" rtl="0" algn="l">
              <a:lnSpc>
                <a:spcPct val="90000"/>
              </a:lnSpc>
              <a:spcBef>
                <a:spcPts val="600"/>
              </a:spcBef>
              <a:spcAft>
                <a:spcPts val="0"/>
              </a:spcAft>
              <a:buClr>
                <a:schemeClr val="accent1"/>
              </a:buClr>
              <a:buSzPts val="1800"/>
              <a:buFont typeface="Arial"/>
              <a:buNone/>
            </a:pPr>
            <a:r>
              <a:rPr b="1" i="0" lang="en-US" sz="1800" u="none" cap="none" strike="noStrike">
                <a:solidFill>
                  <a:schemeClr val="dk2"/>
                </a:solidFill>
                <a:latin typeface="Palatino"/>
                <a:ea typeface="Palatino"/>
                <a:cs typeface="Palatino"/>
                <a:sym typeface="Palatino"/>
              </a:rPr>
              <a:t>			MORE TO COME LATER</a:t>
            </a:r>
            <a:endParaRPr/>
          </a:p>
          <a:p>
            <a:pPr indent="0" lvl="1" marL="319087" marR="0" rtl="0" algn="l">
              <a:lnSpc>
                <a:spcPct val="90000"/>
              </a:lnSpc>
              <a:spcBef>
                <a:spcPts val="600"/>
              </a:spcBef>
              <a:spcAft>
                <a:spcPts val="0"/>
              </a:spcAft>
              <a:buClr>
                <a:schemeClr val="accent1"/>
              </a:buClr>
              <a:buSzPts val="1800"/>
              <a:buFont typeface="Arial"/>
              <a:buNone/>
            </a:pPr>
            <a:r>
              <a:t/>
            </a:r>
            <a:endParaRPr b="0" i="0" sz="1800" u="none" cap="none" strike="noStrike">
              <a:solidFill>
                <a:schemeClr val="dk2"/>
              </a:solidFill>
              <a:latin typeface="Palatino"/>
              <a:ea typeface="Palatino"/>
              <a:cs typeface="Palatino"/>
              <a:sym typeface="Palatino"/>
            </a:endParaRPr>
          </a:p>
          <a:p>
            <a:pPr indent="-158750" lvl="0" marL="273050" marR="0" rtl="0" algn="l">
              <a:spcBef>
                <a:spcPts val="360"/>
              </a:spcBef>
              <a:spcAft>
                <a:spcPts val="0"/>
              </a:spcAft>
              <a:buClr>
                <a:schemeClr val="accent1"/>
              </a:buClr>
              <a:buSzPts val="1800"/>
              <a:buFont typeface="Arial"/>
              <a:buNone/>
            </a:pPr>
            <a:r>
              <a:t/>
            </a:r>
            <a:endParaRPr b="0" i="0" sz="1800" u="none" cap="none" strike="noStrike">
              <a:solidFill>
                <a:schemeClr val="dk2"/>
              </a:solidFill>
              <a:latin typeface="Palatino"/>
              <a:ea typeface="Palatino"/>
              <a:cs typeface="Palatino"/>
              <a:sym typeface="Palatino"/>
            </a:endParaRPr>
          </a:p>
        </p:txBody>
      </p:sp>
      <p:sp>
        <p:nvSpPr>
          <p:cNvPr id="267" name="Google Shape;267;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685800" y="381000"/>
            <a:ext cx="6781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The Essence of Practice</a:t>
            </a:r>
            <a:endParaRPr/>
          </a:p>
        </p:txBody>
      </p:sp>
      <p:sp>
        <p:nvSpPr>
          <p:cNvPr id="273" name="Google Shape;273;p35"/>
          <p:cNvSpPr txBox="1"/>
          <p:nvPr>
            <p:ph idx="1" type="body"/>
          </p:nvPr>
        </p:nvSpPr>
        <p:spPr>
          <a:xfrm>
            <a:off x="685800" y="1524000"/>
            <a:ext cx="7924800" cy="43434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How does the practice of software engineering fit in the process activities mentioned above? Namely, communication, planning, modeling, construction and deployment.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George Polya outlines the essence of problem solving, suggests:</a:t>
            </a:r>
            <a:endParaRPr/>
          </a:p>
          <a:p>
            <a:pPr indent="-228599" lvl="2" marL="868362" marR="0" rtl="0" algn="l">
              <a:lnSpc>
                <a:spcPct val="100000"/>
              </a:lnSpc>
              <a:spcBef>
                <a:spcPts val="6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1.	Understand the problem</a:t>
            </a:r>
            <a:r>
              <a:rPr b="0" i="0" lang="en-US" sz="2000" u="none" cap="none" strike="noStrike">
                <a:solidFill>
                  <a:schemeClr val="dk2"/>
                </a:solidFill>
                <a:latin typeface="Palatino"/>
                <a:ea typeface="Palatino"/>
                <a:cs typeface="Palatino"/>
                <a:sym typeface="Palatino"/>
              </a:rPr>
              <a:t> (communication and analysis).</a:t>
            </a:r>
            <a:endParaRPr/>
          </a:p>
          <a:p>
            <a:pPr indent="-228599" lvl="2" marL="868362" marR="0" rtl="0" algn="l">
              <a:lnSpc>
                <a:spcPct val="100000"/>
              </a:lnSpc>
              <a:spcBef>
                <a:spcPts val="4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2.	Plan a solution</a:t>
            </a:r>
            <a:r>
              <a:rPr b="0" i="0" lang="en-US" sz="2000" u="none" cap="none" strike="noStrike">
                <a:solidFill>
                  <a:schemeClr val="dk2"/>
                </a:solidFill>
                <a:latin typeface="Palatino"/>
                <a:ea typeface="Palatino"/>
                <a:cs typeface="Palatino"/>
                <a:sym typeface="Palatino"/>
              </a:rPr>
              <a:t> (modeling and software design).</a:t>
            </a:r>
            <a:endParaRPr/>
          </a:p>
          <a:p>
            <a:pPr indent="-228599" lvl="2" marL="868362" marR="0" rtl="0" algn="l">
              <a:lnSpc>
                <a:spcPct val="100000"/>
              </a:lnSpc>
              <a:spcBef>
                <a:spcPts val="4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3.	Carry out the plan</a:t>
            </a:r>
            <a:r>
              <a:rPr b="0" i="0" lang="en-US" sz="2000" u="none" cap="none" strike="noStrike">
                <a:solidFill>
                  <a:schemeClr val="dk2"/>
                </a:solidFill>
                <a:latin typeface="Palatino"/>
                <a:ea typeface="Palatino"/>
                <a:cs typeface="Palatino"/>
                <a:sym typeface="Palatino"/>
              </a:rPr>
              <a:t> (code generation).</a:t>
            </a:r>
            <a:endParaRPr/>
          </a:p>
          <a:p>
            <a:pPr indent="-228599" lvl="2" marL="868362" marR="0" rtl="0" algn="l">
              <a:lnSpc>
                <a:spcPct val="100000"/>
              </a:lnSpc>
              <a:spcBef>
                <a:spcPts val="400"/>
              </a:spcBef>
              <a:spcAft>
                <a:spcPts val="0"/>
              </a:spcAft>
              <a:buClr>
                <a:schemeClr val="accent1"/>
              </a:buClr>
              <a:buSzPts val="2000"/>
              <a:buFont typeface="Arial"/>
              <a:buNone/>
            </a:pPr>
            <a:r>
              <a:rPr b="0" i="1" lang="en-US" sz="2000" u="none" cap="none" strike="noStrike">
                <a:solidFill>
                  <a:schemeClr val="dk2"/>
                </a:solidFill>
                <a:latin typeface="Palatino"/>
                <a:ea typeface="Palatino"/>
                <a:cs typeface="Palatino"/>
                <a:sym typeface="Palatino"/>
              </a:rPr>
              <a:t>4.	Examine the result for accuracy</a:t>
            </a:r>
            <a:r>
              <a:rPr b="0" i="0" lang="en-US" sz="2000" u="none" cap="none" strike="noStrike">
                <a:solidFill>
                  <a:schemeClr val="dk2"/>
                </a:solidFill>
                <a:latin typeface="Palatino"/>
                <a:ea typeface="Palatino"/>
                <a:cs typeface="Palatino"/>
                <a:sym typeface="Palatino"/>
              </a:rPr>
              <a:t> (testing and quality assurance).</a:t>
            </a:r>
            <a:endParaRPr/>
          </a:p>
          <a:p>
            <a:pPr indent="-146050" lvl="0" marL="273050" marR="0" rtl="0" algn="l">
              <a:spcBef>
                <a:spcPts val="400"/>
              </a:spcBef>
              <a:spcAft>
                <a:spcPts val="0"/>
              </a:spcAft>
              <a:buClr>
                <a:schemeClr val="accent1"/>
              </a:buClr>
              <a:buSzPts val="2000"/>
              <a:buFont typeface="Arial"/>
              <a:buNone/>
            </a:pPr>
            <a:r>
              <a:t/>
            </a:r>
            <a:endParaRPr b="0" i="0" sz="2000" u="none" cap="none" strike="noStrike">
              <a:solidFill>
                <a:schemeClr val="dk2"/>
              </a:solidFill>
              <a:latin typeface="Palatino"/>
              <a:ea typeface="Palatino"/>
              <a:cs typeface="Palatino"/>
              <a:sym typeface="Palatino"/>
            </a:endParaRPr>
          </a:p>
        </p:txBody>
      </p:sp>
      <p:sp>
        <p:nvSpPr>
          <p:cNvPr id="274" name="Google Shape;274;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295400" y="990600"/>
            <a:ext cx="4249737"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What is Software?</a:t>
            </a:r>
            <a:endParaRPr/>
          </a:p>
        </p:txBody>
      </p:sp>
      <p:sp>
        <p:nvSpPr>
          <p:cNvPr id="136" name="Google Shape;136;p18"/>
          <p:cNvSpPr txBox="1"/>
          <p:nvPr/>
        </p:nvSpPr>
        <p:spPr>
          <a:xfrm>
            <a:off x="2216150" y="2797175"/>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37" name="Google Shape;137;p18"/>
          <p:cNvSpPr txBox="1"/>
          <p:nvPr/>
        </p:nvSpPr>
        <p:spPr>
          <a:xfrm>
            <a:off x="2216150" y="3511550"/>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38" name="Google Shape;138;p18"/>
          <p:cNvSpPr txBox="1"/>
          <p:nvPr/>
        </p:nvSpPr>
        <p:spPr>
          <a:xfrm>
            <a:off x="2216150" y="4225925"/>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39" name="Google Shape;139;p18"/>
          <p:cNvSpPr txBox="1"/>
          <p:nvPr/>
        </p:nvSpPr>
        <p:spPr>
          <a:xfrm>
            <a:off x="2216150" y="4940300"/>
            <a:ext cx="180975" cy="7826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Arial"/>
              <a:buNone/>
            </a:pPr>
            <a:r>
              <a:t/>
            </a:r>
            <a:endParaRPr b="1" i="0" sz="2400" u="none">
              <a:solidFill>
                <a:schemeClr val="dk1"/>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b="1" i="0" sz="2400" u="none">
              <a:solidFill>
                <a:schemeClr val="dk1"/>
              </a:solidFill>
              <a:latin typeface="Palatino"/>
              <a:ea typeface="Palatino"/>
              <a:cs typeface="Palatino"/>
              <a:sym typeface="Palatino"/>
            </a:endParaRPr>
          </a:p>
        </p:txBody>
      </p:sp>
      <p:sp>
        <p:nvSpPr>
          <p:cNvPr id="140" name="Google Shape;140;p18"/>
          <p:cNvSpPr txBox="1"/>
          <p:nvPr/>
        </p:nvSpPr>
        <p:spPr>
          <a:xfrm>
            <a:off x="533400" y="2057400"/>
            <a:ext cx="8077200" cy="3754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The product that software professionals </a:t>
            </a:r>
            <a:r>
              <a:rPr b="0" i="1" lang="en-US" sz="2800" u="none">
                <a:solidFill>
                  <a:srgbClr val="AD0101"/>
                </a:solidFill>
                <a:latin typeface="Times New Roman"/>
                <a:ea typeface="Times New Roman"/>
                <a:cs typeface="Times New Roman"/>
                <a:sym typeface="Times New Roman"/>
              </a:rPr>
              <a:t>build </a:t>
            </a:r>
            <a:r>
              <a:rPr b="0" i="1" lang="en-US" sz="2800" u="none">
                <a:solidFill>
                  <a:schemeClr val="dk1"/>
                </a:solidFill>
                <a:latin typeface="Times New Roman"/>
                <a:ea typeface="Times New Roman"/>
                <a:cs typeface="Times New Roman"/>
                <a:sym typeface="Times New Roman"/>
              </a:rPr>
              <a:t>and then </a:t>
            </a:r>
            <a:r>
              <a:rPr b="0" i="1" lang="en-US" sz="2800" u="none">
                <a:solidFill>
                  <a:srgbClr val="AD0101"/>
                </a:solidFill>
                <a:latin typeface="Times New Roman"/>
                <a:ea typeface="Times New Roman"/>
                <a:cs typeface="Times New Roman"/>
                <a:sym typeface="Times New Roman"/>
              </a:rPr>
              <a:t>support </a:t>
            </a:r>
            <a:r>
              <a:rPr b="0" i="1" lang="en-US" sz="2800" u="none">
                <a:solidFill>
                  <a:schemeClr val="dk1"/>
                </a:solidFill>
                <a:latin typeface="Times New Roman"/>
                <a:ea typeface="Times New Roman"/>
                <a:cs typeface="Times New Roman"/>
                <a:sym typeface="Times New Roman"/>
              </a:rPr>
              <a:t>over the long term.</a:t>
            </a:r>
            <a:endParaRPr/>
          </a:p>
          <a:p>
            <a:pPr indent="0" lvl="0" marL="0" marR="0" rtl="0" algn="l">
              <a:lnSpc>
                <a:spcPct val="100000"/>
              </a:lnSpc>
              <a:spcBef>
                <a:spcPts val="1400"/>
              </a:spcBef>
              <a:spcAft>
                <a:spcPts val="0"/>
              </a:spcAft>
              <a:buClr>
                <a:schemeClr val="dk1"/>
              </a:buClr>
              <a:buSzPts val="2800"/>
              <a:buFont typeface="Times New Roman"/>
              <a:buNone/>
            </a:pPr>
            <a:r>
              <a:rPr b="0" i="1" lang="en-US" sz="2800" u="none">
                <a:solidFill>
                  <a:schemeClr val="dk1"/>
                </a:solidFill>
                <a:latin typeface="Times New Roman"/>
                <a:ea typeface="Times New Roman"/>
                <a:cs typeface="Times New Roman"/>
                <a:sym typeface="Times New Roman"/>
              </a:rPr>
              <a:t>Software encompasses: (1) </a:t>
            </a:r>
            <a:r>
              <a:rPr b="0" i="1" lang="en-US" sz="2800" u="none">
                <a:solidFill>
                  <a:schemeClr val="folHlink"/>
                </a:solidFill>
                <a:latin typeface="Times New Roman"/>
                <a:ea typeface="Times New Roman"/>
                <a:cs typeface="Times New Roman"/>
                <a:sym typeface="Times New Roman"/>
              </a:rPr>
              <a:t>instructions</a:t>
            </a:r>
            <a:r>
              <a:rPr b="0" i="1" lang="en-US" sz="2800" u="none">
                <a:solidFill>
                  <a:schemeClr val="dk1"/>
                </a:solidFill>
                <a:latin typeface="Times New Roman"/>
                <a:ea typeface="Times New Roman"/>
                <a:cs typeface="Times New Roman"/>
                <a:sym typeface="Times New Roman"/>
              </a:rPr>
              <a:t> (computer programs) that when executed provide desired features, function, and performance;  (2) </a:t>
            </a:r>
            <a:r>
              <a:rPr b="0" i="1" lang="en-US" sz="2800" u="none">
                <a:solidFill>
                  <a:schemeClr val="folHlink"/>
                </a:solidFill>
                <a:latin typeface="Times New Roman"/>
                <a:ea typeface="Times New Roman"/>
                <a:cs typeface="Times New Roman"/>
                <a:sym typeface="Times New Roman"/>
              </a:rPr>
              <a:t>data structures</a:t>
            </a:r>
            <a:r>
              <a:rPr b="0" i="1" lang="en-US" sz="2800" u="none">
                <a:solidFill>
                  <a:schemeClr val="dk1"/>
                </a:solidFill>
                <a:latin typeface="Times New Roman"/>
                <a:ea typeface="Times New Roman"/>
                <a:cs typeface="Times New Roman"/>
                <a:sym typeface="Times New Roman"/>
              </a:rPr>
              <a:t> that enable the programs to adequately store and manipulate information and (3) </a:t>
            </a:r>
            <a:r>
              <a:rPr b="0" i="1" lang="en-US" sz="2800" u="none">
                <a:solidFill>
                  <a:schemeClr val="folHlink"/>
                </a:solidFill>
                <a:latin typeface="Times New Roman"/>
                <a:ea typeface="Times New Roman"/>
                <a:cs typeface="Times New Roman"/>
                <a:sym typeface="Times New Roman"/>
              </a:rPr>
              <a:t>documentation</a:t>
            </a:r>
            <a:r>
              <a:rPr b="0" i="1" lang="en-US" sz="2800" u="none">
                <a:solidFill>
                  <a:schemeClr val="dk1"/>
                </a:solidFill>
                <a:latin typeface="Times New Roman"/>
                <a:ea typeface="Times New Roman"/>
                <a:cs typeface="Times New Roman"/>
                <a:sym typeface="Times New Roman"/>
              </a:rPr>
              <a:t> that describes the operation and use of the programs.</a:t>
            </a:r>
            <a:r>
              <a:rPr b="0" i="0" lang="en-US" sz="2800" u="none">
                <a:solidFill>
                  <a:schemeClr val="dk1"/>
                </a:solidFill>
                <a:latin typeface="Times New Roman"/>
                <a:ea typeface="Times New Roman"/>
                <a:cs typeface="Times New Roman"/>
                <a:sym typeface="Times New Roman"/>
              </a:rPr>
              <a:t> </a:t>
            </a:r>
            <a:endParaRPr/>
          </a:p>
        </p:txBody>
      </p:sp>
      <p:sp>
        <p:nvSpPr>
          <p:cNvPr id="141" name="Google Shape;141;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685800" y="381000"/>
            <a:ext cx="67818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Understand the Problem</a:t>
            </a:r>
            <a:endParaRPr/>
          </a:p>
        </p:txBody>
      </p:sp>
      <p:sp>
        <p:nvSpPr>
          <p:cNvPr id="280" name="Google Shape;280;p36"/>
          <p:cNvSpPr txBox="1"/>
          <p:nvPr>
            <p:ph idx="1" type="body"/>
          </p:nvPr>
        </p:nvSpPr>
        <p:spPr>
          <a:xfrm>
            <a:off x="762000" y="1981200"/>
            <a:ext cx="77724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Who has a stake in the solution to the problem?</a:t>
            </a:r>
            <a:r>
              <a:rPr b="0" i="0" lang="en-US" sz="2400" u="none">
                <a:solidFill>
                  <a:schemeClr val="dk2"/>
                </a:solidFill>
                <a:latin typeface="Palatino"/>
                <a:ea typeface="Palatino"/>
                <a:cs typeface="Palatino"/>
                <a:sym typeface="Palatino"/>
              </a:rPr>
              <a:t> </a:t>
            </a:r>
            <a:endParaRPr/>
          </a:p>
          <a:p>
            <a:pPr indent="-273050" lvl="1" marL="593725" marR="0" rtl="0" algn="l">
              <a:lnSpc>
                <a:spcPct val="90000"/>
              </a:lnSpc>
              <a:spcBef>
                <a:spcPts val="60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That is, who are the stakeholders?</a:t>
            </a:r>
            <a:endParaRPr/>
          </a:p>
          <a:p>
            <a:pPr indent="-273050" lvl="0" marL="273050" marR="0" rtl="0" algn="l">
              <a:lnSpc>
                <a:spcPct val="9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What are the unknowns?</a:t>
            </a:r>
            <a:r>
              <a:rPr b="0" i="1" lang="en-US" sz="2400" u="none">
                <a:solidFill>
                  <a:schemeClr val="dk2"/>
                </a:solidFill>
                <a:latin typeface="Palatino"/>
                <a:ea typeface="Palatino"/>
                <a:cs typeface="Palatino"/>
                <a:sym typeface="Palatino"/>
              </a:rPr>
              <a:t>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What data, functions, and features are required to properly solve the problem?</a:t>
            </a:r>
            <a:endParaRPr/>
          </a:p>
          <a:p>
            <a:pPr indent="-273050" lvl="0" marL="273050" marR="0" rtl="0" algn="l">
              <a:lnSpc>
                <a:spcPct val="9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Can the problem be compartmentalized?</a:t>
            </a:r>
            <a:r>
              <a:rPr b="0" i="0" lang="en-US" sz="2400" u="none">
                <a:solidFill>
                  <a:schemeClr val="dk2"/>
                </a:solidFill>
                <a:latin typeface="Palatino"/>
                <a:ea typeface="Palatino"/>
                <a:cs typeface="Palatino"/>
                <a:sym typeface="Palatino"/>
              </a:rPr>
              <a:t>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Is it possible to represent smaller problems that may be easier to understand?</a:t>
            </a:r>
            <a:endParaRPr/>
          </a:p>
          <a:p>
            <a:pPr indent="-273050" lvl="0" marL="273050" marR="0" rtl="0" algn="l">
              <a:lnSpc>
                <a:spcPct val="9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Can the problem be represented graphically?</a:t>
            </a:r>
            <a:r>
              <a:rPr b="0" i="0" lang="en-US" sz="2400" u="none">
                <a:solidFill>
                  <a:schemeClr val="dk2"/>
                </a:solidFill>
                <a:latin typeface="Palatino"/>
                <a:ea typeface="Palatino"/>
                <a:cs typeface="Palatino"/>
                <a:sym typeface="Palatino"/>
              </a:rPr>
              <a:t>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Can an analysis model be created?</a:t>
            </a:r>
            <a:endParaRPr/>
          </a:p>
          <a:p>
            <a:pPr indent="-133350" lvl="0" marL="273050" marR="0" rtl="0" algn="l">
              <a:spcBef>
                <a:spcPts val="440"/>
              </a:spcBef>
              <a:spcAft>
                <a:spcPts val="0"/>
              </a:spcAft>
              <a:buClr>
                <a:schemeClr val="accent1"/>
              </a:buClr>
              <a:buSzPts val="2200"/>
              <a:buFont typeface="Arial"/>
              <a:buNone/>
            </a:pPr>
            <a:r>
              <a:t/>
            </a:r>
            <a:endParaRPr b="0" i="0" sz="2200" u="none" cap="none" strike="noStrike">
              <a:solidFill>
                <a:schemeClr val="dk2"/>
              </a:solidFill>
              <a:latin typeface="Palatino"/>
              <a:ea typeface="Palatino"/>
              <a:cs typeface="Palatino"/>
              <a:sym typeface="Palatino"/>
            </a:endParaRPr>
          </a:p>
        </p:txBody>
      </p:sp>
      <p:sp>
        <p:nvSpPr>
          <p:cNvPr id="281" name="Google Shape;281;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685800" y="457200"/>
            <a:ext cx="67818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Plan the Solution</a:t>
            </a:r>
            <a:endParaRPr/>
          </a:p>
        </p:txBody>
      </p:sp>
      <p:sp>
        <p:nvSpPr>
          <p:cNvPr id="287" name="Google Shape;287;p37"/>
          <p:cNvSpPr txBox="1"/>
          <p:nvPr>
            <p:ph idx="1" type="body"/>
          </p:nvPr>
        </p:nvSpPr>
        <p:spPr>
          <a:xfrm>
            <a:off x="762000" y="1905000"/>
            <a:ext cx="78486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Have you seen similar problems before?</a:t>
            </a:r>
            <a:r>
              <a:rPr b="0" i="1" lang="en-US" sz="2000" u="none">
                <a:solidFill>
                  <a:schemeClr val="dk2"/>
                </a:solidFill>
                <a:latin typeface="Palatino"/>
                <a:ea typeface="Palatino"/>
                <a:cs typeface="Palatino"/>
                <a:sym typeface="Palatino"/>
              </a:rPr>
              <a:t> </a:t>
            </a:r>
            <a:endParaRPr/>
          </a:p>
          <a:p>
            <a:pPr indent="-273050" lvl="1" marL="593725" marR="0" rtl="0" algn="l">
              <a:lnSpc>
                <a:spcPct val="100000"/>
              </a:lnSpc>
              <a:spcBef>
                <a:spcPts val="60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Are there patterns that are recognizable in a potential solution? </a:t>
            </a:r>
            <a:endParaRPr/>
          </a:p>
          <a:p>
            <a:pPr indent="-273050" lvl="1" marL="593725" marR="0" rtl="0" algn="l">
              <a:lnSpc>
                <a:spcPct val="100000"/>
              </a:lnSpc>
              <a:spcBef>
                <a:spcPts val="60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Is there existing software that implements the data, functions, and features that are required? </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Has a similar problem been solved?</a:t>
            </a:r>
            <a:r>
              <a:rPr b="0" i="0" lang="en-US" sz="2000" u="none">
                <a:solidFill>
                  <a:schemeClr val="dk2"/>
                </a:solidFill>
                <a:latin typeface="Palatino"/>
                <a:ea typeface="Palatino"/>
                <a:cs typeface="Palatino"/>
                <a:sym typeface="Palatino"/>
              </a:rPr>
              <a:t> </a:t>
            </a:r>
            <a:endParaRPr/>
          </a:p>
          <a:p>
            <a:pPr indent="-273050" lvl="1" marL="593725" marR="0" rtl="0" algn="l">
              <a:lnSpc>
                <a:spcPct val="100000"/>
              </a:lnSpc>
              <a:spcBef>
                <a:spcPts val="36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If so, are elements of the solution reusable?</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Can subproblems be defined?</a:t>
            </a:r>
            <a:r>
              <a:rPr b="0" i="0" lang="en-US" sz="2000" u="none">
                <a:solidFill>
                  <a:schemeClr val="dk2"/>
                </a:solidFill>
                <a:latin typeface="Palatino"/>
                <a:ea typeface="Palatino"/>
                <a:cs typeface="Palatino"/>
                <a:sym typeface="Palatino"/>
              </a:rPr>
              <a:t> </a:t>
            </a:r>
            <a:endParaRPr/>
          </a:p>
          <a:p>
            <a:pPr indent="-273050" lvl="1" marL="593725" marR="0" rtl="0" algn="l">
              <a:lnSpc>
                <a:spcPct val="100000"/>
              </a:lnSpc>
              <a:spcBef>
                <a:spcPts val="360"/>
              </a:spcBef>
              <a:spcAft>
                <a:spcPts val="0"/>
              </a:spcAft>
              <a:buClr>
                <a:schemeClr val="accent1"/>
              </a:buClr>
              <a:buSzPts val="1800"/>
              <a:buFont typeface="Arial"/>
              <a:buChar char="•"/>
            </a:pPr>
            <a:r>
              <a:rPr b="0" i="0" lang="en-US" sz="1800" u="none" cap="none" strike="noStrike">
                <a:solidFill>
                  <a:schemeClr val="dk2"/>
                </a:solidFill>
                <a:latin typeface="Palatino"/>
                <a:ea typeface="Palatino"/>
                <a:cs typeface="Palatino"/>
                <a:sym typeface="Palatino"/>
              </a:rPr>
              <a:t>If so, are solutions readily apparent for the subproblems?</a:t>
            </a:r>
            <a:endParaRPr/>
          </a:p>
          <a:p>
            <a:pPr indent="-273050" lvl="0" marL="273050" marR="0" rtl="0" algn="l">
              <a:lnSpc>
                <a:spcPct val="100000"/>
              </a:lnSpc>
              <a:spcBef>
                <a:spcPts val="400"/>
              </a:spcBef>
              <a:spcAft>
                <a:spcPts val="0"/>
              </a:spcAft>
              <a:buClr>
                <a:schemeClr val="accent1"/>
              </a:buClr>
              <a:buSzPts val="2000"/>
              <a:buFont typeface="Arial"/>
              <a:buChar char="•"/>
            </a:pPr>
            <a:r>
              <a:rPr b="0" i="1" lang="en-US" sz="2000" u="none">
                <a:solidFill>
                  <a:schemeClr val="folHlink"/>
                </a:solidFill>
                <a:latin typeface="Palatino"/>
                <a:ea typeface="Palatino"/>
                <a:cs typeface="Palatino"/>
                <a:sym typeface="Palatino"/>
              </a:rPr>
              <a:t>Can you represent a solution in a manner that leads to effective implementation?</a:t>
            </a:r>
            <a:endParaRPr/>
          </a:p>
          <a:p>
            <a:pPr indent="-273050" lvl="1" marL="593725" marR="0" rtl="0" algn="l">
              <a:lnSpc>
                <a:spcPct val="100000"/>
              </a:lnSpc>
              <a:spcBef>
                <a:spcPts val="360"/>
              </a:spcBef>
              <a:spcAft>
                <a:spcPts val="0"/>
              </a:spcAft>
              <a:buClr>
                <a:schemeClr val="accent1"/>
              </a:buClr>
              <a:buSzPts val="1800"/>
              <a:buFont typeface="Arial"/>
              <a:buChar char="•"/>
            </a:pPr>
            <a:r>
              <a:rPr b="0" i="1" lang="en-US" sz="1800" u="none" cap="none" strike="noStrike">
                <a:solidFill>
                  <a:schemeClr val="folHlink"/>
                </a:solidFill>
                <a:latin typeface="Palatino"/>
                <a:ea typeface="Palatino"/>
                <a:cs typeface="Palatino"/>
                <a:sym typeface="Palatino"/>
              </a:rPr>
              <a:t> </a:t>
            </a:r>
            <a:r>
              <a:rPr b="0" i="0" lang="en-US" sz="1800" u="none" cap="none" strike="noStrike">
                <a:solidFill>
                  <a:schemeClr val="dk2"/>
                </a:solidFill>
                <a:latin typeface="Palatino"/>
                <a:ea typeface="Palatino"/>
                <a:cs typeface="Palatino"/>
                <a:sym typeface="Palatino"/>
              </a:rPr>
              <a:t>Can a design model be created?</a:t>
            </a:r>
            <a:endParaRPr/>
          </a:p>
          <a:p>
            <a:pPr indent="-158750" lvl="0" marL="273050" marR="0" rtl="0" algn="l">
              <a:spcBef>
                <a:spcPts val="360"/>
              </a:spcBef>
              <a:spcAft>
                <a:spcPts val="0"/>
              </a:spcAft>
              <a:buClr>
                <a:schemeClr val="accent1"/>
              </a:buClr>
              <a:buSzPts val="1800"/>
              <a:buFont typeface="Arial"/>
              <a:buNone/>
            </a:pPr>
            <a:r>
              <a:t/>
            </a:r>
            <a:endParaRPr b="0" i="0" sz="1800" u="none" cap="none" strike="noStrike">
              <a:solidFill>
                <a:schemeClr val="dk2"/>
              </a:solidFill>
              <a:latin typeface="Palatino"/>
              <a:ea typeface="Palatino"/>
              <a:cs typeface="Palatino"/>
              <a:sym typeface="Palatino"/>
            </a:endParaRPr>
          </a:p>
        </p:txBody>
      </p:sp>
      <p:sp>
        <p:nvSpPr>
          <p:cNvPr id="288" name="Google Shape;288;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838200" y="228600"/>
            <a:ext cx="67818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Carry Out the Plan</a:t>
            </a:r>
            <a:endParaRPr/>
          </a:p>
        </p:txBody>
      </p:sp>
      <p:sp>
        <p:nvSpPr>
          <p:cNvPr id="294" name="Google Shape;294;p38"/>
          <p:cNvSpPr txBox="1"/>
          <p:nvPr>
            <p:ph idx="1" type="body"/>
          </p:nvPr>
        </p:nvSpPr>
        <p:spPr>
          <a:xfrm>
            <a:off x="762000" y="17526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Does the solutions conform to the plan?</a:t>
            </a:r>
            <a:r>
              <a:rPr b="0" i="0" lang="en-US" sz="2400" u="none">
                <a:solidFill>
                  <a:schemeClr val="dk2"/>
                </a:solidFill>
                <a:latin typeface="Palatino"/>
                <a:ea typeface="Palatino"/>
                <a:cs typeface="Palatino"/>
                <a:sym typeface="Palatino"/>
              </a:rPr>
              <a:t> </a:t>
            </a:r>
            <a:endParaRPr/>
          </a:p>
          <a:p>
            <a:pPr indent="-273050" lvl="1" marL="593725" marR="0" rtl="0" algn="l">
              <a:lnSpc>
                <a:spcPct val="100000"/>
              </a:lnSpc>
              <a:spcBef>
                <a:spcPts val="60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Is source code traceable to the design model?</a:t>
            </a:r>
            <a:endParaRPr b="0" i="1" sz="2200" u="none" cap="none" strike="noStrike">
              <a:solidFill>
                <a:schemeClr val="dk2"/>
              </a:solidFill>
              <a:latin typeface="Palatino"/>
              <a:ea typeface="Palatino"/>
              <a:cs typeface="Palatino"/>
              <a:sym typeface="Palatino"/>
            </a:endParaRPr>
          </a:p>
          <a:p>
            <a:pPr indent="-273050" lvl="0" marL="273050" marR="0" rtl="0" algn="l">
              <a:lnSpc>
                <a:spcPct val="10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Is each component part of the solution provably correct?</a:t>
            </a:r>
            <a:r>
              <a:rPr b="0" i="0" lang="en-US" sz="2400" u="none">
                <a:solidFill>
                  <a:schemeClr val="dk2"/>
                </a:solidFill>
                <a:latin typeface="Palatino"/>
                <a:ea typeface="Palatino"/>
                <a:cs typeface="Palatino"/>
                <a:sym typeface="Palatino"/>
              </a:rPr>
              <a:t> </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Has the design and code been reviewed, or better, have correctness proofs been applied to algorithm?</a:t>
            </a:r>
            <a:endParaRPr/>
          </a:p>
          <a:p>
            <a:pPr indent="-133350" lvl="0" marL="273050" marR="0" rtl="0" algn="l">
              <a:spcBef>
                <a:spcPts val="440"/>
              </a:spcBef>
              <a:spcAft>
                <a:spcPts val="0"/>
              </a:spcAft>
              <a:buClr>
                <a:schemeClr val="accent1"/>
              </a:buClr>
              <a:buSzPts val="2200"/>
              <a:buFont typeface="Arial"/>
              <a:buNone/>
            </a:pPr>
            <a:r>
              <a:t/>
            </a:r>
            <a:endParaRPr b="0" i="0" sz="2200" u="none" cap="none" strike="noStrike">
              <a:solidFill>
                <a:schemeClr val="dk2"/>
              </a:solidFill>
              <a:latin typeface="Palatino"/>
              <a:ea typeface="Palatino"/>
              <a:cs typeface="Palatino"/>
              <a:sym typeface="Palatino"/>
            </a:endParaRPr>
          </a:p>
        </p:txBody>
      </p:sp>
      <p:sp>
        <p:nvSpPr>
          <p:cNvPr id="295" name="Google Shape;295;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685800" y="381000"/>
            <a:ext cx="6781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Examine the Result</a:t>
            </a:r>
            <a:endParaRPr/>
          </a:p>
        </p:txBody>
      </p:sp>
      <p:sp>
        <p:nvSpPr>
          <p:cNvPr id="301" name="Google Shape;301;p39"/>
          <p:cNvSpPr txBox="1"/>
          <p:nvPr>
            <p:ph idx="1" type="body"/>
          </p:nvPr>
        </p:nvSpPr>
        <p:spPr>
          <a:xfrm>
            <a:off x="762000" y="1828800"/>
            <a:ext cx="7543800" cy="38862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Is it possible to test each component part of the solution?</a:t>
            </a:r>
            <a:r>
              <a:rPr b="0" i="1" lang="en-US" sz="2400" u="none">
                <a:solidFill>
                  <a:schemeClr val="dk2"/>
                </a:solidFill>
                <a:latin typeface="Palatino"/>
                <a:ea typeface="Palatino"/>
                <a:cs typeface="Palatino"/>
                <a:sym typeface="Palatino"/>
              </a:rPr>
              <a:t> </a:t>
            </a:r>
            <a:endParaRPr/>
          </a:p>
          <a:p>
            <a:pPr indent="-273050" lvl="1" marL="593725" marR="0" rtl="0" algn="l">
              <a:lnSpc>
                <a:spcPct val="100000"/>
              </a:lnSpc>
              <a:spcBef>
                <a:spcPts val="60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Has a reasonable testing strategy been implemented?</a:t>
            </a:r>
            <a:endParaRPr b="0" i="1" sz="2200" u="none" cap="none" strike="noStrike">
              <a:solidFill>
                <a:schemeClr val="dk2"/>
              </a:solidFill>
              <a:latin typeface="Palatino"/>
              <a:ea typeface="Palatino"/>
              <a:cs typeface="Palatino"/>
              <a:sym typeface="Palatino"/>
            </a:endParaRPr>
          </a:p>
          <a:p>
            <a:pPr indent="-273050" lvl="0" marL="273050" marR="0" rtl="0" algn="l">
              <a:lnSpc>
                <a:spcPct val="100000"/>
              </a:lnSpc>
              <a:spcBef>
                <a:spcPts val="480"/>
              </a:spcBef>
              <a:spcAft>
                <a:spcPts val="0"/>
              </a:spcAft>
              <a:buClr>
                <a:schemeClr val="accent1"/>
              </a:buClr>
              <a:buSzPts val="2400"/>
              <a:buFont typeface="Arial"/>
              <a:buChar char="•"/>
            </a:pPr>
            <a:r>
              <a:rPr b="0" i="1" lang="en-US" sz="2400" u="none">
                <a:solidFill>
                  <a:schemeClr val="folHlink"/>
                </a:solidFill>
                <a:latin typeface="Palatino"/>
                <a:ea typeface="Palatino"/>
                <a:cs typeface="Palatino"/>
                <a:sym typeface="Palatino"/>
              </a:rPr>
              <a:t>Does the solution produce results that conform to the data, functions, and features that are required?</a:t>
            </a:r>
            <a:r>
              <a:rPr b="0" i="1" lang="en-US" sz="2400" u="none">
                <a:solidFill>
                  <a:schemeClr val="dk2"/>
                </a:solidFill>
                <a:latin typeface="Palatino"/>
                <a:ea typeface="Palatino"/>
                <a:cs typeface="Palatino"/>
                <a:sym typeface="Palatino"/>
              </a:rPr>
              <a:t> </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Palatino"/>
                <a:ea typeface="Palatino"/>
                <a:cs typeface="Palatino"/>
                <a:sym typeface="Palatino"/>
              </a:rPr>
              <a:t>Has the software been validated against all stakeholder requirements?</a:t>
            </a:r>
            <a:endParaRPr b="0" i="1" sz="2200" u="none" cap="none" strike="noStrike">
              <a:solidFill>
                <a:schemeClr val="dk2"/>
              </a:solidFill>
              <a:latin typeface="Palatino"/>
              <a:ea typeface="Palatino"/>
              <a:cs typeface="Palatino"/>
              <a:sym typeface="Palatino"/>
            </a:endParaRPr>
          </a:p>
          <a:p>
            <a:pPr indent="-133350" lvl="0" marL="273050" marR="0" rtl="0" algn="l">
              <a:spcBef>
                <a:spcPts val="440"/>
              </a:spcBef>
              <a:spcAft>
                <a:spcPts val="0"/>
              </a:spcAft>
              <a:buClr>
                <a:schemeClr val="accent1"/>
              </a:buClr>
              <a:buSzPts val="2200"/>
              <a:buFont typeface="Arial"/>
              <a:buNone/>
            </a:pPr>
            <a:r>
              <a:t/>
            </a:r>
            <a:endParaRPr b="0" i="1" sz="2200" u="none" cap="none" strike="noStrike">
              <a:solidFill>
                <a:schemeClr val="dk2"/>
              </a:solidFill>
              <a:latin typeface="Palatino"/>
              <a:ea typeface="Palatino"/>
              <a:cs typeface="Palatino"/>
              <a:sym typeface="Palatino"/>
            </a:endParaRPr>
          </a:p>
        </p:txBody>
      </p:sp>
      <p:sp>
        <p:nvSpPr>
          <p:cNvPr id="302" name="Google Shape;302;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685800" y="152400"/>
            <a:ext cx="8458200" cy="1600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3200"/>
              <a:buFont typeface="Impact"/>
              <a:buNone/>
            </a:pPr>
            <a:r>
              <a:rPr b="0" i="0" lang="en-US" sz="3200" u="none">
                <a:solidFill>
                  <a:srgbClr val="262626"/>
                </a:solidFill>
                <a:latin typeface="Impact"/>
                <a:ea typeface="Impact"/>
                <a:cs typeface="Impact"/>
                <a:sym typeface="Impact"/>
              </a:rPr>
              <a:t>Hooker’s General Principles for Software Engineering Practice: important underlying law</a:t>
            </a:r>
            <a:endParaRPr/>
          </a:p>
        </p:txBody>
      </p:sp>
      <p:sp>
        <p:nvSpPr>
          <p:cNvPr id="309" name="Google Shape;309;p40"/>
          <p:cNvSpPr txBox="1"/>
          <p:nvPr>
            <p:ph idx="1" type="body"/>
          </p:nvPr>
        </p:nvSpPr>
        <p:spPr>
          <a:xfrm>
            <a:off x="762000" y="1905000"/>
            <a:ext cx="8229600" cy="39624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Palatino"/>
                <a:ea typeface="Palatino"/>
                <a:cs typeface="Palatino"/>
                <a:sym typeface="Palatino"/>
              </a:rPr>
              <a:t>Help you establish mind-set for solid software engineering practice (David Hooker 96). </a:t>
            </a:r>
            <a:endParaRPr/>
          </a:p>
          <a:p>
            <a:pPr indent="0" lvl="1" marL="320675" marR="0" rtl="0" algn="l">
              <a:lnSpc>
                <a:spcPct val="100000"/>
              </a:lnSpc>
              <a:spcBef>
                <a:spcPts val="600"/>
              </a:spcBef>
              <a:spcAft>
                <a:spcPts val="0"/>
              </a:spcAft>
              <a:buClr>
                <a:schemeClr val="accent1"/>
              </a:buClr>
              <a:buSzPts val="1800"/>
              <a:buFont typeface="Arial"/>
              <a:buNone/>
            </a:pPr>
            <a:r>
              <a:rPr b="0" i="0" lang="en-US" sz="1800" u="none" cap="none" strike="noStrike">
                <a:solidFill>
                  <a:schemeClr val="dk2"/>
                </a:solidFill>
                <a:latin typeface="Palatino"/>
                <a:ea typeface="Palatino"/>
                <a:cs typeface="Palatino"/>
                <a:sym typeface="Palatino"/>
              </a:rPr>
              <a:t>1: </a:t>
            </a:r>
            <a:r>
              <a:rPr b="0" i="1" lang="en-US" sz="1800" u="none" cap="none" strike="noStrike">
                <a:solidFill>
                  <a:schemeClr val="dk2"/>
                </a:solidFill>
                <a:latin typeface="Palatino"/>
                <a:ea typeface="Palatino"/>
                <a:cs typeface="Palatino"/>
                <a:sym typeface="Palatino"/>
              </a:rPr>
              <a:t>The Reason It All Exists: provide values to users </a:t>
            </a:r>
            <a:endParaRPr/>
          </a:p>
          <a:p>
            <a:pPr indent="0" lvl="1" marL="320675" marR="0" rtl="0" algn="l">
              <a:lnSpc>
                <a:spcPct val="100000"/>
              </a:lnSpc>
              <a:spcBef>
                <a:spcPts val="600"/>
              </a:spcBef>
              <a:spcAft>
                <a:spcPts val="0"/>
              </a:spcAft>
              <a:buClr>
                <a:schemeClr val="accent1"/>
              </a:buClr>
              <a:buSzPts val="1800"/>
              <a:buFont typeface="Arial"/>
              <a:buNone/>
            </a:pPr>
            <a:r>
              <a:rPr b="0" i="0" lang="en-US" sz="1800" u="none" cap="none" strike="noStrike">
                <a:solidFill>
                  <a:srgbClr val="000000"/>
                </a:solidFill>
                <a:latin typeface="Palatino"/>
                <a:ea typeface="Palatino"/>
                <a:cs typeface="Palatino"/>
                <a:sym typeface="Palatino"/>
              </a:rPr>
              <a:t>2: </a:t>
            </a:r>
            <a:r>
              <a:rPr b="0" i="1" lang="en-US" sz="1800" u="none" cap="none" strike="noStrike">
                <a:solidFill>
                  <a:srgbClr val="000000"/>
                </a:solidFill>
                <a:latin typeface="Palatino"/>
                <a:ea typeface="Palatino"/>
                <a:cs typeface="Palatino"/>
                <a:sym typeface="Palatino"/>
              </a:rPr>
              <a:t>KISS (Keep It Simple, Stupid! As simple as possible)</a:t>
            </a:r>
            <a:endParaRPr/>
          </a:p>
          <a:p>
            <a:pPr indent="0" lvl="1" marL="320675" marR="0" rtl="0" algn="l">
              <a:lnSpc>
                <a:spcPct val="100000"/>
              </a:lnSpc>
              <a:spcBef>
                <a:spcPts val="600"/>
              </a:spcBef>
              <a:spcAft>
                <a:spcPts val="0"/>
              </a:spcAft>
              <a:buClr>
                <a:schemeClr val="accent1"/>
              </a:buClr>
              <a:buSzPts val="1800"/>
              <a:buFont typeface="Arial"/>
              <a:buNone/>
            </a:pPr>
            <a:r>
              <a:rPr b="0" i="0" lang="en-US" sz="1800" u="none" cap="none" strike="noStrike">
                <a:solidFill>
                  <a:srgbClr val="000000"/>
                </a:solidFill>
                <a:latin typeface="Palatino"/>
                <a:ea typeface="Palatino"/>
                <a:cs typeface="Palatino"/>
                <a:sym typeface="Palatino"/>
              </a:rPr>
              <a:t>3: </a:t>
            </a:r>
            <a:r>
              <a:rPr b="0" i="1" lang="en-US" sz="1800" u="none" cap="none" strike="noStrike">
                <a:solidFill>
                  <a:srgbClr val="000000"/>
                </a:solidFill>
                <a:latin typeface="Palatino"/>
                <a:ea typeface="Palatino"/>
                <a:cs typeface="Palatino"/>
                <a:sym typeface="Palatino"/>
              </a:rPr>
              <a:t>Maintain the Vision (otherwise, incompatible design)</a:t>
            </a:r>
            <a:endParaRPr/>
          </a:p>
          <a:p>
            <a:pPr indent="0" lvl="1" marL="320675" marR="0" rtl="0" algn="l">
              <a:lnSpc>
                <a:spcPct val="100000"/>
              </a:lnSpc>
              <a:spcBef>
                <a:spcPts val="600"/>
              </a:spcBef>
              <a:spcAft>
                <a:spcPts val="0"/>
              </a:spcAft>
              <a:buClr>
                <a:schemeClr val="accent1"/>
              </a:buClr>
              <a:buSzPts val="1800"/>
              <a:buFont typeface="Arial"/>
              <a:buNone/>
            </a:pPr>
            <a:r>
              <a:rPr b="0" i="0" lang="en-US" sz="1800" u="none" cap="none" strike="noStrike">
                <a:solidFill>
                  <a:srgbClr val="000000"/>
                </a:solidFill>
                <a:latin typeface="Palatino"/>
                <a:ea typeface="Palatino"/>
                <a:cs typeface="Palatino"/>
                <a:sym typeface="Palatino"/>
              </a:rPr>
              <a:t>4: </a:t>
            </a:r>
            <a:r>
              <a:rPr b="0" i="1" lang="en-US" sz="1800" u="none" cap="none" strike="noStrike">
                <a:solidFill>
                  <a:srgbClr val="000000"/>
                </a:solidFill>
                <a:latin typeface="Palatino"/>
                <a:ea typeface="Palatino"/>
                <a:cs typeface="Palatino"/>
                <a:sym typeface="Palatino"/>
              </a:rPr>
              <a:t>What You Produce, Others Will Consume</a:t>
            </a:r>
            <a:r>
              <a:rPr b="0" i="0" lang="en-US" sz="1800" u="none" cap="none" strike="noStrike">
                <a:solidFill>
                  <a:srgbClr val="000000"/>
                </a:solidFill>
                <a:latin typeface="Palatino"/>
                <a:ea typeface="Palatino"/>
                <a:cs typeface="Palatino"/>
                <a:sym typeface="Palatino"/>
              </a:rPr>
              <a:t> (code with concern for those that must maintain and extend the system)</a:t>
            </a:r>
            <a:endParaRPr/>
          </a:p>
          <a:p>
            <a:pPr indent="0" lvl="1" marL="320675" marR="0" rtl="0" algn="l">
              <a:lnSpc>
                <a:spcPct val="100000"/>
              </a:lnSpc>
              <a:spcBef>
                <a:spcPts val="600"/>
              </a:spcBef>
              <a:spcAft>
                <a:spcPts val="0"/>
              </a:spcAft>
              <a:buClr>
                <a:schemeClr val="accent1"/>
              </a:buClr>
              <a:buSzPts val="1800"/>
              <a:buFont typeface="Arial"/>
              <a:buNone/>
            </a:pPr>
            <a:r>
              <a:rPr b="0" i="0" lang="en-US" sz="1800" u="none" cap="none" strike="noStrike">
                <a:solidFill>
                  <a:srgbClr val="000000"/>
                </a:solidFill>
                <a:latin typeface="Palatino"/>
                <a:ea typeface="Palatino"/>
                <a:cs typeface="Palatino"/>
                <a:sym typeface="Palatino"/>
              </a:rPr>
              <a:t>5: </a:t>
            </a:r>
            <a:r>
              <a:rPr b="0" i="1" lang="en-US" sz="1800" u="none" cap="none" strike="noStrike">
                <a:solidFill>
                  <a:srgbClr val="000000"/>
                </a:solidFill>
                <a:latin typeface="Palatino"/>
                <a:ea typeface="Palatino"/>
                <a:cs typeface="Palatino"/>
                <a:sym typeface="Palatino"/>
              </a:rPr>
              <a:t>Be Open to the Future </a:t>
            </a:r>
            <a:r>
              <a:rPr b="0" i="0" lang="en-US" sz="1800" u="none" cap="none" strike="noStrike">
                <a:solidFill>
                  <a:srgbClr val="000000"/>
                </a:solidFill>
                <a:latin typeface="Palatino"/>
                <a:ea typeface="Palatino"/>
                <a:cs typeface="Palatino"/>
                <a:sym typeface="Palatino"/>
              </a:rPr>
              <a:t> (never design yourself into a corner as specification and hardware changes)</a:t>
            </a:r>
            <a:endParaRPr/>
          </a:p>
          <a:p>
            <a:pPr indent="0" lvl="1" marL="320675" marR="0" rtl="0" algn="l">
              <a:lnSpc>
                <a:spcPct val="100000"/>
              </a:lnSpc>
              <a:spcBef>
                <a:spcPts val="600"/>
              </a:spcBef>
              <a:spcAft>
                <a:spcPts val="0"/>
              </a:spcAft>
              <a:buClr>
                <a:schemeClr val="accent1"/>
              </a:buClr>
              <a:buSzPts val="1800"/>
              <a:buFont typeface="Arial"/>
              <a:buNone/>
            </a:pPr>
            <a:r>
              <a:rPr b="0" i="0" lang="en-US" sz="1800" u="none" cap="none" strike="noStrike">
                <a:solidFill>
                  <a:schemeClr val="dk2"/>
                </a:solidFill>
                <a:latin typeface="Palatino"/>
                <a:ea typeface="Palatino"/>
                <a:cs typeface="Palatino"/>
                <a:sym typeface="Palatino"/>
              </a:rPr>
              <a:t>6: </a:t>
            </a:r>
            <a:r>
              <a:rPr b="0" i="1" lang="en-US" sz="1800" u="none" cap="none" strike="noStrike">
                <a:solidFill>
                  <a:srgbClr val="000000"/>
                </a:solidFill>
                <a:latin typeface="Palatino"/>
                <a:ea typeface="Palatino"/>
                <a:cs typeface="Palatino"/>
                <a:sym typeface="Palatino"/>
              </a:rPr>
              <a:t>Plan Ahead for Reuse</a:t>
            </a:r>
            <a:endParaRPr/>
          </a:p>
          <a:p>
            <a:pPr indent="0" lvl="1" marL="320675" marR="0" rtl="0" algn="l">
              <a:lnSpc>
                <a:spcPct val="100000"/>
              </a:lnSpc>
              <a:spcBef>
                <a:spcPts val="600"/>
              </a:spcBef>
              <a:spcAft>
                <a:spcPts val="0"/>
              </a:spcAft>
              <a:buClr>
                <a:schemeClr val="accent1"/>
              </a:buClr>
              <a:buSzPts val="1800"/>
              <a:buFont typeface="Arial"/>
              <a:buNone/>
            </a:pPr>
            <a:r>
              <a:rPr b="0" i="0" lang="en-US" sz="1800" u="none" cap="none" strike="noStrike">
                <a:solidFill>
                  <a:srgbClr val="000000"/>
                </a:solidFill>
                <a:latin typeface="Palatino"/>
                <a:ea typeface="Palatino"/>
                <a:cs typeface="Palatino"/>
                <a:sym typeface="Palatino"/>
              </a:rPr>
              <a:t>7</a:t>
            </a:r>
            <a:r>
              <a:rPr b="0" i="1" lang="en-US" sz="1800" u="none" cap="none" strike="noStrike">
                <a:solidFill>
                  <a:srgbClr val="000000"/>
                </a:solidFill>
                <a:latin typeface="Palatino"/>
                <a:ea typeface="Palatino"/>
                <a:cs typeface="Palatino"/>
                <a:sym typeface="Palatino"/>
              </a:rPr>
              <a:t>: Think! Place clear complete thought before action produces better results.</a:t>
            </a:r>
            <a:endParaRPr/>
          </a:p>
        </p:txBody>
      </p:sp>
      <p:sp>
        <p:nvSpPr>
          <p:cNvPr id="310" name="Google Shape;310;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914400" y="685800"/>
            <a:ext cx="4359275" cy="7096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Software Myths</a:t>
            </a:r>
            <a:endParaRPr/>
          </a:p>
        </p:txBody>
      </p:sp>
      <p:sp>
        <p:nvSpPr>
          <p:cNvPr id="317" name="Google Shape;317;p41"/>
          <p:cNvSpPr txBox="1"/>
          <p:nvPr>
            <p:ph idx="1" type="body"/>
          </p:nvPr>
        </p:nvSpPr>
        <p:spPr>
          <a:xfrm>
            <a:off x="914400" y="1600200"/>
            <a:ext cx="7620000" cy="434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400"/>
              <a:buFont typeface="Arial"/>
              <a:buNone/>
            </a:pPr>
            <a:r>
              <a:rPr b="0" i="0" lang="en-US" sz="2400" u="none">
                <a:solidFill>
                  <a:schemeClr val="dk2"/>
                </a:solidFill>
                <a:latin typeface="Times New Roman"/>
                <a:ea typeface="Times New Roman"/>
                <a:cs typeface="Times New Roman"/>
                <a:sym typeface="Times New Roman"/>
              </a:rPr>
              <a:t>Erroneous beliefs about software and the process that is used to build it.</a:t>
            </a:r>
            <a:endParaRPr/>
          </a:p>
          <a:p>
            <a:pPr indent="-152400" lvl="0" marL="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Affect managers, customers (and other non-technical stakeholders) and practitioners</a:t>
            </a:r>
            <a:endParaRPr/>
          </a:p>
          <a:p>
            <a:pPr indent="-152400" lvl="0" marL="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Are believable because they often have elements of truth, </a:t>
            </a:r>
            <a:endParaRPr/>
          </a:p>
          <a:p>
            <a:pPr indent="0" lvl="0" marL="0" marR="0" rtl="0" algn="l">
              <a:lnSpc>
                <a:spcPct val="100000"/>
              </a:lnSpc>
              <a:spcBef>
                <a:spcPts val="480"/>
              </a:spcBef>
              <a:spcAft>
                <a:spcPts val="0"/>
              </a:spcAft>
              <a:buClr>
                <a:schemeClr val="accent1"/>
              </a:buClr>
              <a:buSzPts val="2400"/>
              <a:buFont typeface="Arial"/>
              <a:buNone/>
            </a:pPr>
            <a:r>
              <a:rPr b="0" i="1" lang="en-US" sz="2400" u="none">
                <a:solidFill>
                  <a:schemeClr val="folHlink"/>
                </a:solidFill>
                <a:latin typeface="Times New Roman"/>
                <a:ea typeface="Times New Roman"/>
                <a:cs typeface="Times New Roman"/>
                <a:sym typeface="Times New Roman"/>
              </a:rPr>
              <a:t>but …</a:t>
            </a:r>
            <a:endParaRPr b="0" i="0" sz="2400" u="none">
              <a:solidFill>
                <a:schemeClr val="dk2"/>
              </a:solidFill>
              <a:latin typeface="Times New Roman"/>
              <a:ea typeface="Times New Roman"/>
              <a:cs typeface="Times New Roman"/>
              <a:sym typeface="Times New Roman"/>
            </a:endParaRPr>
          </a:p>
          <a:p>
            <a:pPr indent="-152400" lvl="0" marL="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Invariably lead to bad decisions, </a:t>
            </a:r>
            <a:endParaRPr/>
          </a:p>
          <a:p>
            <a:pPr indent="0" lvl="0" marL="0" marR="0" rtl="0" algn="l">
              <a:lnSpc>
                <a:spcPct val="100000"/>
              </a:lnSpc>
              <a:spcBef>
                <a:spcPts val="480"/>
              </a:spcBef>
              <a:spcAft>
                <a:spcPts val="0"/>
              </a:spcAft>
              <a:buClr>
                <a:schemeClr val="accent1"/>
              </a:buClr>
              <a:buSzPts val="2400"/>
              <a:buFont typeface="Arial"/>
              <a:buNone/>
            </a:pPr>
            <a:r>
              <a:rPr b="0" i="1" lang="en-US" sz="2400" u="none">
                <a:solidFill>
                  <a:schemeClr val="folHlink"/>
                </a:solidFill>
                <a:latin typeface="Times New Roman"/>
                <a:ea typeface="Times New Roman"/>
                <a:cs typeface="Times New Roman"/>
                <a:sym typeface="Times New Roman"/>
              </a:rPr>
              <a:t>therefore …</a:t>
            </a:r>
            <a:endParaRPr b="0" i="0" sz="2400" u="none">
              <a:solidFill>
                <a:schemeClr val="dk2"/>
              </a:solidFill>
              <a:latin typeface="Times New Roman"/>
              <a:ea typeface="Times New Roman"/>
              <a:cs typeface="Times New Roman"/>
              <a:sym typeface="Times New Roman"/>
            </a:endParaRPr>
          </a:p>
          <a:p>
            <a:pPr indent="-152400" lvl="0" marL="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Insist on reality as you navigate your way through software engineering</a:t>
            </a:r>
            <a:endParaRPr/>
          </a:p>
        </p:txBody>
      </p:sp>
      <p:sp>
        <p:nvSpPr>
          <p:cNvPr id="318" name="Google Shape;318;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685800" y="585787"/>
            <a:ext cx="8153400" cy="7096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Software Myths - Programmers</a:t>
            </a:r>
            <a:endParaRPr/>
          </a:p>
        </p:txBody>
      </p:sp>
      <p:sp>
        <p:nvSpPr>
          <p:cNvPr id="325" name="Google Shape;325;p42"/>
          <p:cNvSpPr txBox="1"/>
          <p:nvPr>
            <p:ph idx="1" type="body"/>
          </p:nvPr>
        </p:nvSpPr>
        <p:spPr>
          <a:xfrm>
            <a:off x="609600" y="1371600"/>
            <a:ext cx="8534400" cy="48006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1:</a:t>
            </a:r>
            <a:r>
              <a:rPr b="0" i="0" lang="en-US" sz="1600" u="none">
                <a:solidFill>
                  <a:schemeClr val="dk2"/>
                </a:solidFill>
                <a:latin typeface="Times New Roman"/>
                <a:ea typeface="Times New Roman"/>
                <a:cs typeface="Times New Roman"/>
                <a:sym typeface="Times New Roman"/>
              </a:rPr>
              <a:t> Once we write the program and get it to work, our job is done.</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the sooner you begin writing code, the longer it will take you to get done. 60% to 80% of all efforts are spent after software is delivered to the customer for the first time. </a:t>
            </a:r>
            <a:endParaRPr/>
          </a:p>
          <a:p>
            <a:pPr indent="-171450" lvl="0" marL="273050" marR="0" rtl="0" algn="l">
              <a:lnSpc>
                <a:spcPct val="100000"/>
              </a:lnSpc>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2:</a:t>
            </a:r>
            <a:r>
              <a:rPr b="0" i="0" lang="en-US" sz="1600" u="none">
                <a:solidFill>
                  <a:schemeClr val="dk2"/>
                </a:solidFill>
                <a:latin typeface="Times New Roman"/>
                <a:ea typeface="Times New Roman"/>
                <a:cs typeface="Times New Roman"/>
                <a:sym typeface="Times New Roman"/>
              </a:rPr>
              <a:t> Until I get the program running, I have no way of assessing its quality.</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technical reviews are a quality filter that can be used to find certain classes of software defects from the inception of a project. </a:t>
            </a:r>
            <a:endParaRPr/>
          </a:p>
          <a:p>
            <a:pPr indent="-171450" lvl="0" marL="273050" marR="0" rtl="0" algn="l">
              <a:lnSpc>
                <a:spcPct val="100000"/>
              </a:lnSpc>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3</a:t>
            </a:r>
            <a:r>
              <a:rPr b="0" i="0" lang="en-US" sz="1600" u="none">
                <a:solidFill>
                  <a:schemeClr val="dk2"/>
                </a:solidFill>
                <a:latin typeface="Times New Roman"/>
                <a:ea typeface="Times New Roman"/>
                <a:cs typeface="Times New Roman"/>
                <a:sym typeface="Times New Roman"/>
              </a:rPr>
              <a:t>: software engineering will make us create voluminous and unnecessary documentation and will invariably slow us down. </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it is not about creating documents. It is about creating a quality product. Better quality leads to a reduced rework. Reduced work results in faster delivery times. </a:t>
            </a:r>
            <a:endParaRPr/>
          </a:p>
          <a:p>
            <a:pPr indent="-158750" lvl="0" marL="273050" marR="0" rtl="0" algn="l">
              <a:lnSpc>
                <a:spcPct val="100000"/>
              </a:lnSpc>
              <a:spcBef>
                <a:spcPts val="360"/>
              </a:spcBef>
              <a:spcAft>
                <a:spcPts val="0"/>
              </a:spcAft>
              <a:buClr>
                <a:schemeClr val="accent1"/>
              </a:buClr>
              <a:buSzPts val="1800"/>
              <a:buFont typeface="Arial"/>
              <a:buNone/>
            </a:pPr>
            <a:r>
              <a:t/>
            </a:r>
            <a:endParaRPr b="0" i="0" sz="1800" u="none">
              <a:solidFill>
                <a:schemeClr val="dk2"/>
              </a:solidFill>
              <a:latin typeface="Times New Roman"/>
              <a:ea typeface="Times New Roman"/>
              <a:cs typeface="Times New Roman"/>
              <a:sym typeface="Times New Roman"/>
            </a:endParaRPr>
          </a:p>
          <a:p>
            <a:pPr indent="0" lvl="1" marL="320675" marR="0" rtl="0" algn="l">
              <a:lnSpc>
                <a:spcPct val="100000"/>
              </a:lnSpc>
              <a:spcBef>
                <a:spcPts val="440"/>
              </a:spcBef>
              <a:spcAft>
                <a:spcPts val="0"/>
              </a:spcAft>
              <a:buClr>
                <a:schemeClr val="accent1"/>
              </a:buClr>
              <a:buSzPts val="1600"/>
              <a:buFont typeface="Arial"/>
              <a:buNone/>
            </a:pPr>
            <a:r>
              <a:rPr b="0" i="0" lang="en-US" sz="1600" u="none" cap="none" strike="noStrike">
                <a:solidFill>
                  <a:srgbClr val="800000"/>
                </a:solidFill>
                <a:latin typeface="Times New Roman"/>
                <a:ea typeface="Times New Roman"/>
                <a:cs typeface="Times New Roman"/>
                <a:sym typeface="Times New Roman"/>
              </a:rPr>
              <a:t>Many people recognize the fallacy of the myths. Regrettably, habitual attitudes and methods foster poor management and technical practices, even when reality dictates a better approach</a:t>
            </a:r>
            <a:r>
              <a:rPr b="0" i="0" lang="en-US" sz="2200" u="none" cap="none" strike="noStrike">
                <a:solidFill>
                  <a:srgbClr val="800000"/>
                </a:solidFill>
                <a:latin typeface="Times New Roman"/>
                <a:ea typeface="Times New Roman"/>
                <a:cs typeface="Times New Roman"/>
                <a:sym typeface="Times New Roman"/>
              </a:rPr>
              <a:t>. </a:t>
            </a:r>
            <a:endParaRPr/>
          </a:p>
        </p:txBody>
      </p:sp>
      <p:sp>
        <p:nvSpPr>
          <p:cNvPr id="326" name="Google Shape;326;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304800" y="609600"/>
            <a:ext cx="9067800" cy="7096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000"/>
              <a:buFont typeface="Impact"/>
              <a:buNone/>
            </a:pPr>
            <a:r>
              <a:rPr b="0" i="0" lang="en-US" sz="4000" u="none">
                <a:solidFill>
                  <a:srgbClr val="262626"/>
                </a:solidFill>
                <a:latin typeface="Impact"/>
                <a:ea typeface="Impact"/>
                <a:cs typeface="Impact"/>
                <a:sym typeface="Impact"/>
              </a:rPr>
              <a:t>Software Myths Examples - Managers</a:t>
            </a:r>
            <a:endParaRPr/>
          </a:p>
        </p:txBody>
      </p:sp>
      <p:sp>
        <p:nvSpPr>
          <p:cNvPr id="333" name="Google Shape;333;p43"/>
          <p:cNvSpPr txBox="1"/>
          <p:nvPr>
            <p:ph idx="1" type="body"/>
          </p:nvPr>
        </p:nvSpPr>
        <p:spPr>
          <a:xfrm>
            <a:off x="457200" y="1371600"/>
            <a:ext cx="8534400" cy="48006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1:</a:t>
            </a:r>
            <a:r>
              <a:rPr b="0" i="0" lang="en-US" sz="1600" u="none">
                <a:solidFill>
                  <a:schemeClr val="dk2"/>
                </a:solidFill>
                <a:latin typeface="Times New Roman"/>
                <a:ea typeface="Times New Roman"/>
                <a:cs typeface="Times New Roman"/>
                <a:sym typeface="Times New Roman"/>
              </a:rPr>
              <a:t> We have already have a lot of materials and books for building software. This should provide my people everything they need to know. </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They may exist but are they used and reflect modern engineering. </a:t>
            </a:r>
            <a:endParaRPr/>
          </a:p>
          <a:p>
            <a:pPr indent="-171450" lvl="0" marL="273050" marR="0" rtl="0" algn="l">
              <a:lnSpc>
                <a:spcPct val="100000"/>
              </a:lnSpc>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2:</a:t>
            </a:r>
            <a:r>
              <a:rPr b="0" i="0" lang="en-US" sz="1600" u="none">
                <a:solidFill>
                  <a:schemeClr val="dk2"/>
                </a:solidFill>
                <a:latin typeface="Times New Roman"/>
                <a:ea typeface="Times New Roman"/>
                <a:cs typeface="Times New Roman"/>
                <a:sym typeface="Times New Roman"/>
              </a:rPr>
              <a:t> If we add more programmers, we can catch up with the schedule. </a:t>
            </a:r>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Software Engineering is not a manufacturing process. It makes things worse. </a:t>
            </a:r>
            <a:endParaRPr/>
          </a:p>
          <a:p>
            <a:pPr indent="-171450" lvl="0" marL="273050" marR="0" rtl="0" algn="l">
              <a:lnSpc>
                <a:spcPct val="100000"/>
              </a:lnSpc>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rgbClr val="800000"/>
                </a:solidFill>
                <a:latin typeface="Times New Roman"/>
                <a:ea typeface="Times New Roman"/>
                <a:cs typeface="Times New Roman"/>
                <a:sym typeface="Times New Roman"/>
              </a:rPr>
              <a:t>Myth 3</a:t>
            </a:r>
            <a:r>
              <a:rPr b="0" i="0" lang="en-US" sz="1600" u="none">
                <a:solidFill>
                  <a:schemeClr val="dk2"/>
                </a:solidFill>
                <a:latin typeface="Times New Roman"/>
                <a:ea typeface="Times New Roman"/>
                <a:cs typeface="Times New Roman"/>
                <a:sym typeface="Times New Roman"/>
              </a:rPr>
              <a:t>: We can outsource the project to a third party and relax.  </a:t>
            </a:r>
            <a:endParaRPr b="0" i="0" sz="1600" u="none">
              <a:solidFill>
                <a:schemeClr val="dk2"/>
              </a:solidFill>
              <a:latin typeface="Times New Roman"/>
              <a:ea typeface="Times New Roman"/>
              <a:cs typeface="Times New Roman"/>
              <a:sym typeface="Times New Roman"/>
            </a:endParaRPr>
          </a:p>
          <a:p>
            <a:pPr indent="-273050" lvl="0" marL="273050" marR="0" rtl="0" algn="l">
              <a:lnSpc>
                <a:spcPct val="100000"/>
              </a:lnSpc>
              <a:spcBef>
                <a:spcPts val="320"/>
              </a:spcBef>
              <a:spcAft>
                <a:spcPts val="0"/>
              </a:spcAft>
              <a:buClr>
                <a:schemeClr val="accent1"/>
              </a:buClr>
              <a:buSzPts val="1600"/>
              <a:buFont typeface="Arial"/>
              <a:buChar char="•"/>
            </a:pPr>
            <a:r>
              <a:rPr b="0" i="0" lang="en-US" sz="1600" u="none">
                <a:solidFill>
                  <a:schemeClr val="dk2"/>
                </a:solidFill>
                <a:latin typeface="Times New Roman"/>
                <a:ea typeface="Times New Roman"/>
                <a:cs typeface="Times New Roman"/>
                <a:sym typeface="Times New Roman"/>
              </a:rPr>
              <a:t>Reality: If you do not know how to manage and control software projects, you will struggle when you outsource them </a:t>
            </a:r>
            <a:endParaRPr b="0" i="0" sz="1600" u="none">
              <a:solidFill>
                <a:schemeClr val="dk2"/>
              </a:solidFill>
              <a:latin typeface="Times New Roman"/>
              <a:ea typeface="Times New Roman"/>
              <a:cs typeface="Times New Roman"/>
              <a:sym typeface="Times New Roman"/>
            </a:endParaRPr>
          </a:p>
          <a:p>
            <a:pPr indent="-171450" lvl="0" marL="273050" marR="0" rtl="0" algn="l">
              <a:spcBef>
                <a:spcPts val="320"/>
              </a:spcBef>
              <a:spcAft>
                <a:spcPts val="0"/>
              </a:spcAft>
              <a:buClr>
                <a:schemeClr val="accent1"/>
              </a:buClr>
              <a:buSzPts val="1600"/>
              <a:buFont typeface="Arial"/>
              <a:buNone/>
            </a:pPr>
            <a:r>
              <a:t/>
            </a:r>
            <a:endParaRPr b="0" i="0" sz="1600" u="none">
              <a:solidFill>
                <a:schemeClr val="dk2"/>
              </a:solidFill>
              <a:latin typeface="Times New Roman"/>
              <a:ea typeface="Times New Roman"/>
              <a:cs typeface="Times New Roman"/>
              <a:sym typeface="Times New Roman"/>
            </a:endParaRPr>
          </a:p>
        </p:txBody>
      </p:sp>
      <p:sp>
        <p:nvSpPr>
          <p:cNvPr id="334" name="Google Shape;334;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Case studies</a:t>
            </a:r>
            <a:endParaRPr/>
          </a:p>
        </p:txBody>
      </p:sp>
      <p:sp>
        <p:nvSpPr>
          <p:cNvPr id="340" name="Google Shape;340;p44"/>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 personal insulin pump</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An embedded system in an insulin pump used by diabetics to maintain blood glucose control.</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 mental health case patient management system</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A system used to maintain records of people receiving care for mental health problems.</a:t>
            </a:r>
            <a:endParaRPr/>
          </a:p>
        </p:txBody>
      </p:sp>
      <p:sp>
        <p:nvSpPr>
          <p:cNvPr id="341" name="Google Shape;341;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457200" y="609600"/>
            <a:ext cx="8001000" cy="80803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Insulin pump control system</a:t>
            </a:r>
            <a:endParaRPr/>
          </a:p>
        </p:txBody>
      </p:sp>
      <p:sp>
        <p:nvSpPr>
          <p:cNvPr id="347" name="Google Shape;347;p45"/>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Collects data from a blood sugar sensor and calculates the amount of insulin required to be injected.</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Calculation based on the rate of change of blood sugar levels.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Sends signals to a micro-pump to deliver the correct dose of insulin.</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Safety-critical system as low blood sugars can lead to brain malfunctioning, coma and death; high-blood sugar levels have long-term consequences such as eye and kidney damage.</a:t>
            </a:r>
            <a:endParaRPr/>
          </a:p>
        </p:txBody>
      </p:sp>
      <p:sp>
        <p:nvSpPr>
          <p:cNvPr id="348" name="Google Shape;348;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products</a:t>
            </a:r>
            <a:endParaRPr/>
          </a:p>
        </p:txBody>
      </p:sp>
      <p:sp>
        <p:nvSpPr>
          <p:cNvPr id="147" name="Google Shape;147;p19"/>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cap="none" strike="noStrike">
                <a:solidFill>
                  <a:srgbClr val="AD0101"/>
                </a:solidFill>
                <a:latin typeface="Times New Roman"/>
                <a:ea typeface="Times New Roman"/>
                <a:cs typeface="Times New Roman"/>
                <a:sym typeface="Times New Roman"/>
              </a:rPr>
              <a:t>Generic products</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Stand-alone systems that are marketed and sold to </a:t>
            </a:r>
            <a:r>
              <a:rPr b="1" i="0" lang="en-US" sz="2200" u="none" cap="none" strike="noStrike">
                <a:solidFill>
                  <a:schemeClr val="dk2"/>
                </a:solidFill>
                <a:latin typeface="Times New Roman"/>
                <a:ea typeface="Times New Roman"/>
                <a:cs typeface="Times New Roman"/>
                <a:sym typeface="Times New Roman"/>
              </a:rPr>
              <a:t>any customer </a:t>
            </a:r>
            <a:r>
              <a:rPr b="0" i="0" lang="en-US" sz="2200" u="none" cap="none" strike="noStrike">
                <a:solidFill>
                  <a:schemeClr val="dk2"/>
                </a:solidFill>
                <a:latin typeface="Times New Roman"/>
                <a:ea typeface="Times New Roman"/>
                <a:cs typeface="Times New Roman"/>
                <a:sym typeface="Times New Roman"/>
              </a:rPr>
              <a:t>who wishes to buy them.</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Examples – PC software such as editing, graphics programs, project management tools; CAD software; software for specific markets such as appointments systems for dentists.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rgbClr val="AD0101"/>
                </a:solidFill>
                <a:latin typeface="Times New Roman"/>
                <a:ea typeface="Times New Roman"/>
                <a:cs typeface="Times New Roman"/>
                <a:sym typeface="Times New Roman"/>
              </a:rPr>
              <a:t>Customized products</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Software that is commissioned by </a:t>
            </a:r>
            <a:r>
              <a:rPr b="1" i="0" lang="en-US" sz="2200" u="none" cap="none" strike="noStrike">
                <a:solidFill>
                  <a:schemeClr val="dk2"/>
                </a:solidFill>
                <a:latin typeface="Times New Roman"/>
                <a:ea typeface="Times New Roman"/>
                <a:cs typeface="Times New Roman"/>
                <a:sym typeface="Times New Roman"/>
              </a:rPr>
              <a:t>a specific customer </a:t>
            </a:r>
            <a:r>
              <a:rPr b="0" i="0" lang="en-US" sz="2200" u="none" cap="none" strike="noStrike">
                <a:solidFill>
                  <a:schemeClr val="dk2"/>
                </a:solidFill>
                <a:latin typeface="Times New Roman"/>
                <a:ea typeface="Times New Roman"/>
                <a:cs typeface="Times New Roman"/>
                <a:sym typeface="Times New Roman"/>
              </a:rPr>
              <a:t>to meet their own needs. </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Examples – embedded control systems, air traffic control software, traffic monitoring systems.</a:t>
            </a:r>
            <a:endParaRPr/>
          </a:p>
        </p:txBody>
      </p:sp>
      <p:sp>
        <p:nvSpPr>
          <p:cNvPr id="148" name="Google Shape;148;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609600" y="7620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Insulin pump hardware architecture</a:t>
            </a:r>
            <a:endParaRPr/>
          </a:p>
        </p:txBody>
      </p:sp>
      <p:sp>
        <p:nvSpPr>
          <p:cNvPr id="354" name="Google Shape;354;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pic>
        <p:nvPicPr>
          <p:cNvPr descr="1.4 InsulinPumpHW.eps" id="355" name="Google Shape;355;p46"/>
          <p:cNvPicPr preferRelativeResize="0"/>
          <p:nvPr/>
        </p:nvPicPr>
        <p:blipFill rotWithShape="1">
          <a:blip r:embed="rId3">
            <a:alphaModFix/>
          </a:blip>
          <a:srcRect b="0" l="0" r="0" t="0"/>
          <a:stretch/>
        </p:blipFill>
        <p:spPr>
          <a:xfrm>
            <a:off x="1911350" y="2068512"/>
            <a:ext cx="5345112" cy="34020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609600" y="914400"/>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Activity model of the insulin pump</a:t>
            </a:r>
            <a:endParaRPr/>
          </a:p>
        </p:txBody>
      </p:sp>
      <p:sp>
        <p:nvSpPr>
          <p:cNvPr id="361" name="Google Shape;361;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pic>
        <p:nvPicPr>
          <p:cNvPr descr="1.5 InsulinPumpActDiag.eps" id="362" name="Google Shape;362;p47"/>
          <p:cNvPicPr preferRelativeResize="0"/>
          <p:nvPr/>
        </p:nvPicPr>
        <p:blipFill rotWithShape="1">
          <a:blip r:embed="rId3">
            <a:alphaModFix/>
          </a:blip>
          <a:srcRect b="0" l="0" r="0" t="0"/>
          <a:stretch/>
        </p:blipFill>
        <p:spPr>
          <a:xfrm>
            <a:off x="1522412" y="2498725"/>
            <a:ext cx="6537325" cy="2238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8"/>
          <p:cNvSpPr txBox="1"/>
          <p:nvPr>
            <p:ph type="title"/>
          </p:nvPr>
        </p:nvSpPr>
        <p:spPr>
          <a:xfrm>
            <a:off x="609600" y="762000"/>
            <a:ext cx="77724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Essential high-level requirements</a:t>
            </a:r>
            <a:endParaRPr/>
          </a:p>
        </p:txBody>
      </p:sp>
      <p:sp>
        <p:nvSpPr>
          <p:cNvPr id="368" name="Google Shape;368;p48"/>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The system shall be available to deliver insulin when required.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The system shall perform reliably and deliver the correct amount of insulin to counteract the current level of blood sugar.</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The system must therefore be designed and implemented to ensure that the system always meets these requirements. </a:t>
            </a:r>
            <a:endParaRPr/>
          </a:p>
        </p:txBody>
      </p:sp>
      <p:sp>
        <p:nvSpPr>
          <p:cNvPr id="369" name="Google Shape;369;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457200" y="609600"/>
            <a:ext cx="8153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200"/>
              <a:buFont typeface="Impact"/>
              <a:buNone/>
            </a:pPr>
            <a:r>
              <a:rPr b="0" i="0" lang="en-US" sz="4200" u="none">
                <a:solidFill>
                  <a:srgbClr val="262626"/>
                </a:solidFill>
                <a:latin typeface="Impact"/>
                <a:ea typeface="Impact"/>
                <a:cs typeface="Impact"/>
                <a:sym typeface="Impact"/>
              </a:rPr>
              <a:t>A patient information system for mental health care</a:t>
            </a:r>
            <a:endParaRPr/>
          </a:p>
        </p:txBody>
      </p:sp>
      <p:sp>
        <p:nvSpPr>
          <p:cNvPr id="375" name="Google Shape;375;p49"/>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 patient information system to support mental health care is a medical information system that maintains information about patients suffering from mental health problems and the treatments that they have received.</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Most mental health patients do not require dedicated hospital treatment but need to attend specialist clinics regularly where they can meet a doctor who has detailed knowledge of their problems.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To make it easier for patients to attend, these clinics are not just run in hospitals. They may also be held in local medical practices or community centres. </a:t>
            </a:r>
            <a:endParaRPr/>
          </a:p>
        </p:txBody>
      </p:sp>
      <p:sp>
        <p:nvSpPr>
          <p:cNvPr id="376" name="Google Shape;376;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0"/>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MHC-PMS</a:t>
            </a:r>
            <a:endParaRPr/>
          </a:p>
        </p:txBody>
      </p:sp>
      <p:sp>
        <p:nvSpPr>
          <p:cNvPr id="382" name="Google Shape;382;p50"/>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The MHC-PMS (Mental Health Care-Patient Management System) is an information system that is intended for use in clinics.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It makes use of a centralized database of patient information but has also been designed to run on a PC, so that it may be accessed and used from sites that do not have secure network connectivity.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When the local systems have secure network access, they use patient information in the database but they can download and use local copies of patient records when they are disconnected. </a:t>
            </a:r>
            <a:endParaRPr/>
          </a:p>
        </p:txBody>
      </p:sp>
      <p:sp>
        <p:nvSpPr>
          <p:cNvPr id="383" name="Google Shape;383;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MHC-PMS goals</a:t>
            </a:r>
            <a:endParaRPr/>
          </a:p>
        </p:txBody>
      </p:sp>
      <p:sp>
        <p:nvSpPr>
          <p:cNvPr id="389" name="Google Shape;389;p51"/>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To generate management information that allows health service managers to assess performance against local and government targets.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To provide medical staff with timely information to support the treatment of patients.</a:t>
            </a:r>
            <a:endParaRPr/>
          </a:p>
          <a:p>
            <a:pPr indent="-120650" lvl="0" marL="273050" marR="0" rtl="0" algn="l">
              <a:spcBef>
                <a:spcPts val="480"/>
              </a:spcBef>
              <a:spcAft>
                <a:spcPts val="0"/>
              </a:spcAft>
              <a:buClr>
                <a:schemeClr val="accent1"/>
              </a:buClr>
              <a:buSzPts val="2400"/>
              <a:buFont typeface="Arial"/>
              <a:buNone/>
            </a:pPr>
            <a:r>
              <a:t/>
            </a:r>
            <a:endParaRPr b="0" i="0" sz="2400" u="none">
              <a:solidFill>
                <a:schemeClr val="dk2"/>
              </a:solidFill>
              <a:latin typeface="Times New Roman"/>
              <a:ea typeface="Times New Roman"/>
              <a:cs typeface="Times New Roman"/>
              <a:sym typeface="Times New Roman"/>
            </a:endParaRPr>
          </a:p>
        </p:txBody>
      </p:sp>
      <p:sp>
        <p:nvSpPr>
          <p:cNvPr id="390" name="Google Shape;390;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457200" y="609600"/>
            <a:ext cx="8382000" cy="8080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200"/>
              <a:buFont typeface="Impact"/>
              <a:buNone/>
            </a:pPr>
            <a:r>
              <a:rPr b="0" i="0" lang="en-US" sz="4200" u="none">
                <a:solidFill>
                  <a:srgbClr val="262626"/>
                </a:solidFill>
                <a:latin typeface="Impact"/>
                <a:ea typeface="Impact"/>
                <a:cs typeface="Impact"/>
                <a:sym typeface="Impact"/>
              </a:rPr>
              <a:t>The organization of the MHC-PMS </a:t>
            </a:r>
            <a:endParaRPr/>
          </a:p>
        </p:txBody>
      </p:sp>
      <p:sp>
        <p:nvSpPr>
          <p:cNvPr id="396" name="Google Shape;396;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pic>
        <p:nvPicPr>
          <p:cNvPr descr="1.6 MHC-PMS.eps" id="397" name="Google Shape;397;p52"/>
          <p:cNvPicPr preferRelativeResize="0"/>
          <p:nvPr/>
        </p:nvPicPr>
        <p:blipFill rotWithShape="1">
          <a:blip r:embed="rId3">
            <a:alphaModFix/>
          </a:blip>
          <a:srcRect b="0" l="0" r="0" t="0"/>
          <a:stretch/>
        </p:blipFill>
        <p:spPr>
          <a:xfrm>
            <a:off x="2203450" y="1898650"/>
            <a:ext cx="5289550" cy="3340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3"/>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MHC-PMS key features</a:t>
            </a:r>
            <a:endParaRPr/>
          </a:p>
        </p:txBody>
      </p:sp>
      <p:sp>
        <p:nvSpPr>
          <p:cNvPr id="403" name="Google Shape;403;p53"/>
          <p:cNvSpPr txBox="1"/>
          <p:nvPr>
            <p:ph idx="1" type="body"/>
          </p:nvPr>
        </p:nvSpPr>
        <p:spPr>
          <a:xfrm>
            <a:off x="457200" y="1600200"/>
            <a:ext cx="8474075"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Individual care management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Clinicians can create records for patients, edit the information in the system, view patient history, etc. The system supports data summaries so that doctors can quickly learn about the key problems and treatments that have been prescribed.</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Patient monitoring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The system monitors the records of patients that are involved in treatment and issues warnings if possible problems are detected. </a:t>
            </a:r>
            <a:endParaRPr/>
          </a:p>
          <a:p>
            <a:pPr indent="-273050" lvl="0" marL="273050" marR="0" rtl="0" algn="l">
              <a:lnSpc>
                <a:spcPct val="9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Administrative reporting </a:t>
            </a:r>
            <a:endParaRPr/>
          </a:p>
          <a:p>
            <a:pPr indent="-273050" lvl="1" marL="593725"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The system generates monthly management reports showing the number of patients treated at each clinic, the number of patients who have entered and left the care system, number of patients sectioned, the drugs prescribed and their costs, etc. </a:t>
            </a:r>
            <a:endParaRPr/>
          </a:p>
        </p:txBody>
      </p:sp>
      <p:sp>
        <p:nvSpPr>
          <p:cNvPr id="404" name="Google Shape;404;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4"/>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MHC-PMS concerns</a:t>
            </a:r>
            <a:endParaRPr/>
          </a:p>
        </p:txBody>
      </p:sp>
      <p:sp>
        <p:nvSpPr>
          <p:cNvPr id="410" name="Google Shape;410;p54"/>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Privacy</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It is essential that patient information is confidential and is never disclosed to anyone apart from authorised medical staff and the patient themselves. </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a:solidFill>
                  <a:schemeClr val="dk2"/>
                </a:solidFill>
                <a:latin typeface="Times New Roman"/>
                <a:ea typeface="Times New Roman"/>
                <a:cs typeface="Times New Roman"/>
                <a:sym typeface="Times New Roman"/>
              </a:rPr>
              <a:t>Safety</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Some mental illnesses cause patients to become suicidal or a danger to other people. Wherever possible, the system should warn medical staff about potentially suicidal or dangerous patients. </a:t>
            </a:r>
            <a:endParaRPr/>
          </a:p>
          <a:p>
            <a:pPr indent="-273050" lvl="1" marL="593725" marR="0" rtl="0" algn="l">
              <a:lnSpc>
                <a:spcPct val="100000"/>
              </a:lnSpc>
              <a:spcBef>
                <a:spcPts val="440"/>
              </a:spcBef>
              <a:spcAft>
                <a:spcPts val="0"/>
              </a:spcAft>
              <a:buClr>
                <a:schemeClr val="accent1"/>
              </a:buClr>
              <a:buSzPts val="2200"/>
              <a:buFont typeface="Arial"/>
              <a:buChar char="•"/>
            </a:pPr>
            <a:r>
              <a:rPr b="0" i="0" lang="en-US" sz="2200" u="none" cap="none" strike="noStrike">
                <a:solidFill>
                  <a:schemeClr val="dk2"/>
                </a:solidFill>
                <a:latin typeface="Times New Roman"/>
                <a:ea typeface="Times New Roman"/>
                <a:cs typeface="Times New Roman"/>
                <a:sym typeface="Times New Roman"/>
              </a:rPr>
              <a:t>The system must be available when needed otherwise safety may be compromised and it may be impossible to prescribe the correct medication to patients. </a:t>
            </a:r>
            <a:endParaRPr/>
          </a:p>
        </p:txBody>
      </p:sp>
      <p:sp>
        <p:nvSpPr>
          <p:cNvPr id="411" name="Google Shape;411;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Why Software is Important?</a:t>
            </a:r>
            <a:endParaRPr/>
          </a:p>
        </p:txBody>
      </p:sp>
      <p:sp>
        <p:nvSpPr>
          <p:cNvPr id="154" name="Google Shape;154;p20"/>
          <p:cNvSpPr txBox="1"/>
          <p:nvPr>
            <p:ph idx="1" type="body"/>
          </p:nvPr>
        </p:nvSpPr>
        <p:spPr>
          <a:xfrm>
            <a:off x="228600" y="1600200"/>
            <a:ext cx="88392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The economies of ALL developed nations are dependent on software.</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More and more systems are software controlled ( transportation, medical, telecommunications, military, industrial, entertainment,)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Software engineering is concerned with theories, methods and tools for professional software development.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Expenditure on software represents a </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significant fraction of GNP in all developed countries.</a:t>
            </a:r>
            <a:endParaRPr/>
          </a:p>
        </p:txBody>
      </p:sp>
      <p:sp>
        <p:nvSpPr>
          <p:cNvPr id="155" name="Google Shape;155;p20"/>
          <p:cNvSpPr txBox="1"/>
          <p:nvPr/>
        </p:nvSpPr>
        <p:spPr>
          <a:xfrm>
            <a:off x="7924800" y="6340475"/>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57200" y="274637"/>
            <a:ext cx="72929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costs</a:t>
            </a:r>
            <a:endParaRPr/>
          </a:p>
        </p:txBody>
      </p:sp>
      <p:sp>
        <p:nvSpPr>
          <p:cNvPr id="161" name="Google Shape;161;p21"/>
          <p:cNvSpPr txBox="1"/>
          <p:nvPr>
            <p:ph idx="1" type="body"/>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Software costs often dominate computer system costs. The costs of software on a PC are often greater than the hardware cost.</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Software costs </a:t>
            </a:r>
            <a:r>
              <a:rPr b="1" i="0" lang="en-US" sz="2400" u="none" cap="none" strike="noStrike">
                <a:solidFill>
                  <a:srgbClr val="AD0101"/>
                </a:solidFill>
                <a:latin typeface="Times New Roman"/>
                <a:ea typeface="Times New Roman"/>
                <a:cs typeface="Times New Roman"/>
                <a:sym typeface="Times New Roman"/>
              </a:rPr>
              <a:t>more to maintain </a:t>
            </a:r>
            <a:r>
              <a:rPr b="0" i="0" lang="en-US" sz="2400" u="none" cap="none" strike="noStrike">
                <a:solidFill>
                  <a:schemeClr val="dk2"/>
                </a:solidFill>
                <a:latin typeface="Times New Roman"/>
                <a:ea typeface="Times New Roman"/>
                <a:cs typeface="Times New Roman"/>
                <a:sym typeface="Times New Roman"/>
              </a:rPr>
              <a:t>than it does to develop. For systems with a long life, maintenance costs may be several times development costs.</a:t>
            </a:r>
            <a:endParaRPr/>
          </a:p>
          <a:p>
            <a:pPr indent="-273050" lvl="0" marL="273050" marR="0" rtl="0" algn="l">
              <a:lnSpc>
                <a:spcPct val="100000"/>
              </a:lnSpc>
              <a:spcBef>
                <a:spcPts val="48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Software engineering is concerned with cost-effective software development.</a:t>
            </a:r>
            <a:endParaRPr/>
          </a:p>
        </p:txBody>
      </p:sp>
      <p:sp>
        <p:nvSpPr>
          <p:cNvPr id="162" name="Google Shape;162;p21"/>
          <p:cNvSpPr txBox="1"/>
          <p:nvPr/>
        </p:nvSpPr>
        <p:spPr>
          <a:xfrm>
            <a:off x="7924800" y="6324600"/>
            <a:ext cx="7620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838200" y="685800"/>
            <a:ext cx="5867400" cy="70961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Features of Software?</a:t>
            </a:r>
            <a:endParaRPr/>
          </a:p>
        </p:txBody>
      </p:sp>
      <p:sp>
        <p:nvSpPr>
          <p:cNvPr id="168" name="Google Shape;168;p22"/>
          <p:cNvSpPr txBox="1"/>
          <p:nvPr>
            <p:ph idx="1" type="body"/>
          </p:nvPr>
        </p:nvSpPr>
        <p:spPr>
          <a:xfrm>
            <a:off x="381000" y="1371600"/>
            <a:ext cx="8229600" cy="4572000"/>
          </a:xfrm>
          <a:prstGeom prst="rect">
            <a:avLst/>
          </a:prstGeom>
          <a:noFill/>
          <a:ln>
            <a:noFill/>
          </a:ln>
        </p:spPr>
        <p:txBody>
          <a:bodyPr anchorCtr="0" anchor="ctr"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400"/>
              <a:buFont typeface="Arial"/>
              <a:buChar char="•"/>
            </a:pPr>
            <a:r>
              <a:rPr b="0" i="0" lang="en-US" sz="2400" u="none" cap="none" strike="noStrike">
                <a:solidFill>
                  <a:schemeClr val="dk2"/>
                </a:solidFill>
                <a:latin typeface="Times New Roman"/>
                <a:ea typeface="Times New Roman"/>
                <a:cs typeface="Times New Roman"/>
                <a:sym typeface="Times New Roman"/>
              </a:rPr>
              <a:t>Its characteristics that make it different from other things human being build.</a:t>
            </a:r>
            <a:endParaRPr/>
          </a:p>
          <a:p>
            <a:pPr indent="-273050" lvl="1" marL="593725"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Software is developed or </a:t>
            </a:r>
            <a:r>
              <a:rPr b="0" i="0" lang="en-US" sz="2000" u="none" cap="none" strike="noStrike">
                <a:solidFill>
                  <a:srgbClr val="AD0101"/>
                </a:solidFill>
                <a:latin typeface="Times New Roman"/>
                <a:ea typeface="Times New Roman"/>
                <a:cs typeface="Times New Roman"/>
                <a:sym typeface="Times New Roman"/>
              </a:rPr>
              <a:t>engineered</a:t>
            </a:r>
            <a:r>
              <a:rPr b="0" i="0" lang="en-US" sz="2000" u="none" cap="none" strike="noStrike">
                <a:solidFill>
                  <a:schemeClr val="dk2"/>
                </a:solidFill>
                <a:latin typeface="Times New Roman"/>
                <a:ea typeface="Times New Roman"/>
                <a:cs typeface="Times New Roman"/>
                <a:sym typeface="Times New Roman"/>
              </a:rPr>
              <a:t>, it is not manufactured in the classical sense which has quality problem.</a:t>
            </a:r>
            <a:endParaRPr/>
          </a:p>
          <a:p>
            <a:pPr indent="-273050" lvl="1" marL="593725"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Software </a:t>
            </a:r>
            <a:r>
              <a:rPr b="0" i="0" lang="en-US" sz="2000" u="none" cap="none" strike="noStrike">
                <a:solidFill>
                  <a:srgbClr val="AD0101"/>
                </a:solidFill>
                <a:latin typeface="Times New Roman"/>
                <a:ea typeface="Times New Roman"/>
                <a:cs typeface="Times New Roman"/>
                <a:sym typeface="Times New Roman"/>
              </a:rPr>
              <a:t>doesn't "wear out.” </a:t>
            </a:r>
            <a:r>
              <a:rPr b="0" i="0" lang="en-US" sz="2000" u="none" cap="none" strike="noStrike">
                <a:solidFill>
                  <a:schemeClr val="dk2"/>
                </a:solidFill>
                <a:latin typeface="Times New Roman"/>
                <a:ea typeface="Times New Roman"/>
                <a:cs typeface="Times New Roman"/>
                <a:sym typeface="Times New Roman"/>
              </a:rPr>
              <a:t>but it deteriorates (due to change). Hardware has bathtub curve of failure rate ( high failure rate in the beginning, then drop to steady state, then cumulative effects of dust, vibration, abuse occurs). </a:t>
            </a:r>
            <a:endParaRPr/>
          </a:p>
          <a:p>
            <a:pPr indent="-273050" lvl="1" marL="593725"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Although the industry is moving toward component-based construction (e.g. standard screws and off-the-shelf integrated circuits), most software continues to be </a:t>
            </a:r>
            <a:r>
              <a:rPr b="0" i="0" lang="en-US" sz="2000" u="none" cap="none" strike="noStrike">
                <a:solidFill>
                  <a:schemeClr val="accent1"/>
                </a:solidFill>
                <a:latin typeface="Times New Roman"/>
                <a:ea typeface="Times New Roman"/>
                <a:cs typeface="Times New Roman"/>
                <a:sym typeface="Times New Roman"/>
              </a:rPr>
              <a:t>custom-built. </a:t>
            </a:r>
            <a:r>
              <a:rPr b="0" i="0" lang="en-US" sz="2000" u="none" cap="none" strike="noStrike">
                <a:solidFill>
                  <a:schemeClr val="dk2"/>
                </a:solidFill>
                <a:latin typeface="Times New Roman"/>
                <a:ea typeface="Times New Roman"/>
                <a:cs typeface="Times New Roman"/>
                <a:sym typeface="Times New Roman"/>
              </a:rPr>
              <a:t>Modern reusable components encapsulate data and processing into software parts to be reused by different programs. E.g. graphical user interface, window, pull-down menus in library etc.</a:t>
            </a:r>
            <a:r>
              <a:rPr b="0" i="1" lang="en-US" sz="2000" u="none" cap="none" strike="noStrike">
                <a:solidFill>
                  <a:schemeClr val="dk2"/>
                </a:solidFill>
                <a:latin typeface="Times New Roman"/>
                <a:ea typeface="Times New Roman"/>
                <a:cs typeface="Times New Roman"/>
                <a:sym typeface="Times New Roman"/>
              </a:rPr>
              <a:t>  </a:t>
            </a:r>
            <a:endParaRPr/>
          </a:p>
        </p:txBody>
      </p:sp>
      <p:sp>
        <p:nvSpPr>
          <p:cNvPr id="169" name="Google Shape;169;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295400" y="609600"/>
            <a:ext cx="5180012"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Wear vs. Deterioration</a:t>
            </a:r>
            <a:endParaRPr/>
          </a:p>
        </p:txBody>
      </p:sp>
      <p:sp>
        <p:nvSpPr>
          <p:cNvPr id="176" name="Google Shape;176;p23"/>
          <p:cNvSpPr txBox="1"/>
          <p:nvPr/>
        </p:nvSpPr>
        <p:spPr>
          <a:xfrm>
            <a:off x="1219200" y="1524000"/>
            <a:ext cx="6781800" cy="4438650"/>
          </a:xfrm>
          <a:prstGeom prst="rect">
            <a:avLst/>
          </a:prstGeom>
          <a:solidFill>
            <a:srgbClr val="96E3FE"/>
          </a:solidFill>
          <a:ln>
            <a:noFill/>
          </a:ln>
          <a:effectLst>
            <a:outerShdw blurRad="63500" dir="2700000" dist="71842">
              <a:schemeClr val="lt2">
                <a:alpha val="74901"/>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177" name="Google Shape;177;p23"/>
          <p:cNvPicPr preferRelativeResize="0"/>
          <p:nvPr/>
        </p:nvPicPr>
        <p:blipFill rotWithShape="1">
          <a:blip r:embed="rId3">
            <a:alphaModFix/>
          </a:blip>
          <a:srcRect b="0" l="0" r="0" t="0"/>
          <a:stretch/>
        </p:blipFill>
        <p:spPr>
          <a:xfrm>
            <a:off x="1219200" y="1525587"/>
            <a:ext cx="6600825" cy="4208462"/>
          </a:xfrm>
          <a:prstGeom prst="rect">
            <a:avLst/>
          </a:prstGeom>
          <a:noFill/>
          <a:ln>
            <a:noFill/>
          </a:ln>
        </p:spPr>
      </p:pic>
      <p:sp>
        <p:nvSpPr>
          <p:cNvPr id="178" name="Google Shape;178;p23"/>
          <p:cNvSpPr txBox="1"/>
          <p:nvPr/>
        </p:nvSpPr>
        <p:spPr>
          <a:xfrm>
            <a:off x="6553200" y="640080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1219200" y="685800"/>
            <a:ext cx="5011737"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rgbClr val="262626"/>
              </a:buClr>
              <a:buSzPts val="5400"/>
              <a:buFont typeface="Impact"/>
              <a:buNone/>
            </a:pPr>
            <a:r>
              <a:rPr b="0" i="0" lang="en-US" sz="5400" u="none">
                <a:solidFill>
                  <a:srgbClr val="262626"/>
                </a:solidFill>
                <a:latin typeface="Impact"/>
                <a:ea typeface="Impact"/>
                <a:cs typeface="Impact"/>
                <a:sym typeface="Impact"/>
              </a:rPr>
              <a:t>Software Applications</a:t>
            </a:r>
            <a:endParaRPr/>
          </a:p>
        </p:txBody>
      </p:sp>
      <p:sp>
        <p:nvSpPr>
          <p:cNvPr id="185" name="Google Shape;185;p24"/>
          <p:cNvSpPr txBox="1"/>
          <p:nvPr>
            <p:ph idx="1" type="body"/>
          </p:nvPr>
        </p:nvSpPr>
        <p:spPr>
          <a:xfrm>
            <a:off x="457200" y="1447800"/>
            <a:ext cx="8610600" cy="4800600"/>
          </a:xfrm>
          <a:prstGeom prst="rect">
            <a:avLst/>
          </a:prstGeom>
          <a:noFill/>
          <a:ln>
            <a:noFill/>
          </a:ln>
        </p:spPr>
        <p:txBody>
          <a:bodyPr anchorCtr="0" anchor="ctr" bIns="44450" lIns="90475" spcFirstLastPara="1" rIns="90475" wrap="square" tIns="44450">
            <a:noAutofit/>
          </a:bodyPr>
          <a:lstStyle/>
          <a:p>
            <a:pPr indent="0" lvl="0" marL="0" marR="0" rtl="0" algn="l">
              <a:lnSpc>
                <a:spcPct val="110000"/>
              </a:lnSpc>
              <a:spcBef>
                <a:spcPts val="0"/>
              </a:spcBef>
              <a:spcAft>
                <a:spcPts val="0"/>
              </a:spcAft>
              <a:buClr>
                <a:schemeClr val="accent1"/>
              </a:buClr>
              <a:buSzPts val="1900"/>
              <a:buFont typeface="Arial"/>
              <a:buNone/>
            </a:pPr>
            <a:r>
              <a:rPr b="0" i="0" lang="en-US" sz="1900" u="none" cap="none" strike="noStrike">
                <a:solidFill>
                  <a:schemeClr val="folHlink"/>
                </a:solidFill>
                <a:latin typeface="Times New Roman"/>
                <a:ea typeface="Times New Roman"/>
                <a:cs typeface="Times New Roman"/>
                <a:sym typeface="Times New Roman"/>
              </a:rPr>
              <a:t>1. System software: </a:t>
            </a:r>
            <a:r>
              <a:rPr b="0" i="0" lang="en-US" sz="1900" u="none" cap="none" strike="noStrike">
                <a:solidFill>
                  <a:schemeClr val="dk2"/>
                </a:solidFill>
                <a:latin typeface="Times New Roman"/>
                <a:ea typeface="Times New Roman"/>
                <a:cs typeface="Times New Roman"/>
                <a:sym typeface="Times New Roman"/>
              </a:rPr>
              <a:t>such as compilers, editors, file management utilities</a:t>
            </a:r>
            <a:endParaRPr/>
          </a:p>
          <a:p>
            <a:pPr indent="0" lvl="0" marL="0" marR="0" rtl="0" algn="l">
              <a:lnSpc>
                <a:spcPct val="110000"/>
              </a:lnSpc>
              <a:spcBef>
                <a:spcPts val="380"/>
              </a:spcBef>
              <a:spcAft>
                <a:spcPts val="0"/>
              </a:spcAft>
              <a:buClr>
                <a:schemeClr val="accent1"/>
              </a:buClr>
              <a:buSzPts val="1900"/>
              <a:buFont typeface="Arial"/>
              <a:buNone/>
            </a:pPr>
            <a:r>
              <a:rPr b="0" i="0" lang="en-US" sz="1900" u="none" cap="none" strike="noStrike">
                <a:solidFill>
                  <a:schemeClr val="folHlink"/>
                </a:solidFill>
                <a:latin typeface="Times New Roman"/>
                <a:ea typeface="Times New Roman"/>
                <a:cs typeface="Times New Roman"/>
                <a:sym typeface="Times New Roman"/>
              </a:rPr>
              <a:t>2. Application software</a:t>
            </a:r>
            <a:r>
              <a:rPr b="1" i="0" lang="en-US" sz="1900" u="none" cap="none" strike="noStrike">
                <a:solidFill>
                  <a:schemeClr val="dk2"/>
                </a:solidFill>
                <a:latin typeface="Times New Roman"/>
                <a:ea typeface="Times New Roman"/>
                <a:cs typeface="Times New Roman"/>
                <a:sym typeface="Times New Roman"/>
              </a:rPr>
              <a:t>: </a:t>
            </a:r>
            <a:r>
              <a:rPr b="0" i="0" lang="en-US" sz="1900" u="none" cap="none" strike="noStrike">
                <a:solidFill>
                  <a:schemeClr val="dk2"/>
                </a:solidFill>
                <a:latin typeface="Times New Roman"/>
                <a:ea typeface="Times New Roman"/>
                <a:cs typeface="Times New Roman"/>
                <a:sym typeface="Times New Roman"/>
              </a:rPr>
              <a:t>stand-alone programs for specific needs.  </a:t>
            </a:r>
            <a:endParaRPr/>
          </a:p>
          <a:p>
            <a:pPr indent="0" lvl="0" marL="0" marR="0" rtl="0" algn="l">
              <a:lnSpc>
                <a:spcPct val="110000"/>
              </a:lnSpc>
              <a:spcBef>
                <a:spcPts val="380"/>
              </a:spcBef>
              <a:spcAft>
                <a:spcPts val="0"/>
              </a:spcAft>
              <a:buClr>
                <a:schemeClr val="accent1"/>
              </a:buClr>
              <a:buSzPts val="1900"/>
              <a:buFont typeface="Arial"/>
              <a:buNone/>
            </a:pPr>
            <a:r>
              <a:rPr b="0" i="0" lang="en-US" sz="1900" u="none" cap="none" strike="noStrike">
                <a:solidFill>
                  <a:schemeClr val="folHlink"/>
                </a:solidFill>
                <a:latin typeface="Times New Roman"/>
                <a:ea typeface="Times New Roman"/>
                <a:cs typeface="Times New Roman"/>
                <a:sym typeface="Times New Roman"/>
              </a:rPr>
              <a:t>3. Engineering/scientific software: </a:t>
            </a:r>
            <a:r>
              <a:rPr b="0" i="0" lang="en-US" sz="1900" u="none" cap="none" strike="noStrike">
                <a:solidFill>
                  <a:schemeClr val="dk2"/>
                </a:solidFill>
                <a:latin typeface="Times New Roman"/>
                <a:ea typeface="Times New Roman"/>
                <a:cs typeface="Times New Roman"/>
                <a:sym typeface="Times New Roman"/>
              </a:rPr>
              <a:t>Characterized by “number crunching”algorithms. such as automotive stress analysis, molecular biology, orbital dynamics etc. </a:t>
            </a:r>
            <a:endParaRPr/>
          </a:p>
          <a:p>
            <a:pPr indent="0" lvl="0" marL="0" marR="0" rtl="0" algn="l">
              <a:lnSpc>
                <a:spcPct val="110000"/>
              </a:lnSpc>
              <a:spcBef>
                <a:spcPts val="380"/>
              </a:spcBef>
              <a:spcAft>
                <a:spcPts val="0"/>
              </a:spcAft>
              <a:buClr>
                <a:schemeClr val="accent1"/>
              </a:buClr>
              <a:buSzPts val="1900"/>
              <a:buFont typeface="Arial"/>
              <a:buNone/>
            </a:pPr>
            <a:r>
              <a:rPr b="0" i="0" lang="en-US" sz="1900" u="none" cap="none" strike="noStrike">
                <a:solidFill>
                  <a:schemeClr val="folHlink"/>
                </a:solidFill>
                <a:latin typeface="Times New Roman"/>
                <a:ea typeface="Times New Roman"/>
                <a:cs typeface="Times New Roman"/>
                <a:sym typeface="Times New Roman"/>
              </a:rPr>
              <a:t>4. Embedded software </a:t>
            </a:r>
            <a:r>
              <a:rPr b="0" i="0" lang="en-US" sz="1900" u="none" cap="none" strike="noStrike">
                <a:solidFill>
                  <a:schemeClr val="dk2"/>
                </a:solidFill>
                <a:latin typeface="Times New Roman"/>
                <a:ea typeface="Times New Roman"/>
                <a:cs typeface="Times New Roman"/>
                <a:sym typeface="Times New Roman"/>
              </a:rPr>
              <a:t>resides within a product or system. (key pad control of a microwave oven, digital function of dashboard display in a car)</a:t>
            </a:r>
            <a:endParaRPr/>
          </a:p>
          <a:p>
            <a:pPr indent="0" lvl="0" marL="0" marR="0" rtl="0" algn="l">
              <a:lnSpc>
                <a:spcPct val="110000"/>
              </a:lnSpc>
              <a:spcBef>
                <a:spcPts val="380"/>
              </a:spcBef>
              <a:spcAft>
                <a:spcPts val="0"/>
              </a:spcAft>
              <a:buClr>
                <a:schemeClr val="accent1"/>
              </a:buClr>
              <a:buSzPts val="1900"/>
              <a:buFont typeface="Arial"/>
              <a:buNone/>
            </a:pPr>
            <a:r>
              <a:rPr b="0" i="0" lang="en-US" sz="1900" u="none" cap="none" strike="noStrike">
                <a:solidFill>
                  <a:schemeClr val="folHlink"/>
                </a:solidFill>
                <a:latin typeface="Times New Roman"/>
                <a:ea typeface="Times New Roman"/>
                <a:cs typeface="Times New Roman"/>
                <a:sym typeface="Times New Roman"/>
              </a:rPr>
              <a:t>5. Product-line software </a:t>
            </a:r>
            <a:r>
              <a:rPr b="0" i="0" lang="en-US" sz="1900" u="none" cap="none" strike="noStrike">
                <a:solidFill>
                  <a:schemeClr val="dk2"/>
                </a:solidFill>
                <a:latin typeface="Times New Roman"/>
                <a:ea typeface="Times New Roman"/>
                <a:cs typeface="Times New Roman"/>
                <a:sym typeface="Times New Roman"/>
              </a:rPr>
              <a:t>focus on a limited marketplace to address mass consumer market. (word processing, graphics, database management)</a:t>
            </a:r>
            <a:endParaRPr/>
          </a:p>
          <a:p>
            <a:pPr indent="0" lvl="0" marL="0" marR="0" rtl="0" algn="l">
              <a:lnSpc>
                <a:spcPct val="110000"/>
              </a:lnSpc>
              <a:spcBef>
                <a:spcPts val="380"/>
              </a:spcBef>
              <a:spcAft>
                <a:spcPts val="0"/>
              </a:spcAft>
              <a:buClr>
                <a:schemeClr val="accent1"/>
              </a:buClr>
              <a:buSzPts val="1900"/>
              <a:buFont typeface="Arial"/>
              <a:buNone/>
            </a:pPr>
            <a:r>
              <a:rPr b="0" i="0" lang="en-US" sz="1900" u="none" cap="none" strike="noStrike">
                <a:solidFill>
                  <a:schemeClr val="folHlink"/>
                </a:solidFill>
                <a:latin typeface="Times New Roman"/>
                <a:ea typeface="Times New Roman"/>
                <a:cs typeface="Times New Roman"/>
                <a:sym typeface="Times New Roman"/>
              </a:rPr>
              <a:t>6. WebApps </a:t>
            </a:r>
            <a:r>
              <a:rPr b="0" i="0" lang="en-US" sz="1900" u="none" cap="none" strike="noStrike">
                <a:solidFill>
                  <a:schemeClr val="dk2"/>
                </a:solidFill>
                <a:latin typeface="Times New Roman"/>
                <a:ea typeface="Times New Roman"/>
                <a:cs typeface="Times New Roman"/>
                <a:sym typeface="Times New Roman"/>
              </a:rPr>
              <a:t>(Web applications) network centric software. As web 2.0 emerges, more sophisticated computing environments is supported integrated with remote database and business applications. </a:t>
            </a:r>
            <a:endParaRPr/>
          </a:p>
          <a:p>
            <a:pPr indent="0" lvl="0" marL="0" marR="0" rtl="0" algn="l">
              <a:lnSpc>
                <a:spcPct val="110000"/>
              </a:lnSpc>
              <a:spcBef>
                <a:spcPts val="380"/>
              </a:spcBef>
              <a:spcAft>
                <a:spcPts val="0"/>
              </a:spcAft>
              <a:buClr>
                <a:schemeClr val="accent1"/>
              </a:buClr>
              <a:buSzPts val="1900"/>
              <a:buFont typeface="Arial"/>
              <a:buNone/>
            </a:pPr>
            <a:r>
              <a:rPr b="0" i="0" lang="en-US" sz="1900" u="none" cap="none" strike="noStrike">
                <a:solidFill>
                  <a:schemeClr val="folHlink"/>
                </a:solidFill>
                <a:latin typeface="Times New Roman"/>
                <a:ea typeface="Times New Roman"/>
                <a:cs typeface="Times New Roman"/>
                <a:sym typeface="Times New Roman"/>
              </a:rPr>
              <a:t>7. AI </a:t>
            </a:r>
            <a:r>
              <a:rPr b="0" i="0" lang="en-US" sz="1900" u="none" cap="none" strike="noStrike">
                <a:solidFill>
                  <a:schemeClr val="dk2"/>
                </a:solidFill>
                <a:latin typeface="Times New Roman"/>
                <a:ea typeface="Times New Roman"/>
                <a:cs typeface="Times New Roman"/>
                <a:sym typeface="Times New Roman"/>
              </a:rPr>
              <a:t>software uses non-numerical algorithm to solve complex problem. Robotics, expert system, pattern recognition game playing</a:t>
            </a:r>
            <a:endParaRPr/>
          </a:p>
        </p:txBody>
      </p:sp>
      <p:sp>
        <p:nvSpPr>
          <p:cNvPr id="186" name="Google Shape;186;p24"/>
          <p:cNvSpPr txBox="1"/>
          <p:nvPr/>
        </p:nvSpPr>
        <p:spPr>
          <a:xfrm>
            <a:off x="6553200" y="6340475"/>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1219200" y="966787"/>
            <a:ext cx="7640637"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262626"/>
              </a:buClr>
              <a:buSzPts val="4900"/>
              <a:buFont typeface="Impact"/>
              <a:buNone/>
            </a:pPr>
            <a:r>
              <a:rPr b="0" i="0" lang="en-US" sz="4900" u="none">
                <a:solidFill>
                  <a:srgbClr val="262626"/>
                </a:solidFill>
                <a:latin typeface="Impact"/>
                <a:ea typeface="Impact"/>
                <a:cs typeface="Impact"/>
                <a:sym typeface="Impact"/>
              </a:rPr>
              <a:t>Software—New Categories</a:t>
            </a:r>
            <a:endParaRPr/>
          </a:p>
        </p:txBody>
      </p:sp>
      <p:sp>
        <p:nvSpPr>
          <p:cNvPr id="193" name="Google Shape;193;p25"/>
          <p:cNvSpPr txBox="1"/>
          <p:nvPr>
            <p:ph idx="1" type="body"/>
          </p:nvPr>
        </p:nvSpPr>
        <p:spPr>
          <a:xfrm>
            <a:off x="228600" y="1905000"/>
            <a:ext cx="8686800" cy="3836987"/>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90000"/>
              </a:lnSpc>
              <a:spcBef>
                <a:spcPts val="0"/>
              </a:spcBef>
              <a:spcAft>
                <a:spcPts val="0"/>
              </a:spcAft>
              <a:buClr>
                <a:schemeClr val="accent1"/>
              </a:buClr>
              <a:buSzPts val="2000"/>
              <a:buFont typeface="Arial"/>
              <a:buChar char="•"/>
            </a:pPr>
            <a:r>
              <a:rPr b="0" i="0" lang="en-US" sz="2000" u="none" cap="none" strike="noStrike">
                <a:solidFill>
                  <a:schemeClr val="folHlink"/>
                </a:solidFill>
                <a:latin typeface="Times New Roman"/>
                <a:ea typeface="Times New Roman"/>
                <a:cs typeface="Times New Roman"/>
                <a:sym typeface="Times New Roman"/>
              </a:rPr>
              <a:t>Open world computing—</a:t>
            </a:r>
            <a:r>
              <a:rPr b="0" i="0" lang="en-US" sz="2000" u="none" cap="none" strike="noStrike">
                <a:solidFill>
                  <a:schemeClr val="dk2"/>
                </a:solidFill>
                <a:latin typeface="Times New Roman"/>
                <a:ea typeface="Times New Roman"/>
                <a:cs typeface="Times New Roman"/>
                <a:sym typeface="Times New Roman"/>
              </a:rPr>
              <a:t>pervasive,</a:t>
            </a:r>
            <a:r>
              <a:rPr b="0" i="0" lang="en-US" sz="2000" u="none" cap="none" strike="noStrike">
                <a:solidFill>
                  <a:schemeClr val="folHlink"/>
                </a:solidFill>
                <a:latin typeface="Times New Roman"/>
                <a:ea typeface="Times New Roman"/>
                <a:cs typeface="Times New Roman"/>
                <a:sym typeface="Times New Roman"/>
              </a:rPr>
              <a:t> </a:t>
            </a:r>
            <a:r>
              <a:rPr b="0" i="0" lang="en-US" sz="2000" u="none" cap="none" strike="noStrike">
                <a:solidFill>
                  <a:schemeClr val="dk2"/>
                </a:solidFill>
                <a:latin typeface="Times New Roman"/>
                <a:ea typeface="Times New Roman"/>
                <a:cs typeface="Times New Roman"/>
                <a:sym typeface="Times New Roman"/>
              </a:rPr>
              <a:t>ubiquitous, distributed computing due to wireless networking. How to allow mobile devices, personal computer, enterprise system to </a:t>
            </a:r>
            <a:r>
              <a:rPr b="1" i="0" lang="en-US" sz="2000" u="none" cap="none" strike="noStrike">
                <a:solidFill>
                  <a:schemeClr val="dk2"/>
                </a:solidFill>
                <a:latin typeface="Times New Roman"/>
                <a:ea typeface="Times New Roman"/>
                <a:cs typeface="Times New Roman"/>
                <a:sym typeface="Times New Roman"/>
              </a:rPr>
              <a:t>communicate across vast network</a:t>
            </a:r>
            <a:r>
              <a:rPr b="0" i="0" lang="en-US" sz="2000" u="none" cap="none" strike="noStrike">
                <a:solidFill>
                  <a:schemeClr val="dk2"/>
                </a:solidFill>
                <a:latin typeface="Times New Roman"/>
                <a:ea typeface="Times New Roman"/>
                <a:cs typeface="Times New Roman"/>
                <a:sym typeface="Times New Roman"/>
              </a:rPr>
              <a:t>.</a:t>
            </a:r>
            <a:endParaRPr/>
          </a:p>
          <a:p>
            <a:pPr indent="-285750" lvl="0" marL="285750"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folHlink"/>
                </a:solidFill>
                <a:latin typeface="Times New Roman"/>
                <a:ea typeface="Times New Roman"/>
                <a:cs typeface="Times New Roman"/>
                <a:sym typeface="Times New Roman"/>
              </a:rPr>
              <a:t>Netsourcing</a:t>
            </a:r>
            <a:r>
              <a:rPr b="0" i="0" lang="en-US" sz="2000" u="none" cap="none" strike="noStrike">
                <a:solidFill>
                  <a:schemeClr val="dk2"/>
                </a:solidFill>
                <a:latin typeface="Times New Roman"/>
                <a:ea typeface="Times New Roman"/>
                <a:cs typeface="Times New Roman"/>
                <a:sym typeface="Times New Roman"/>
              </a:rPr>
              <a:t>—the Web as a computing engine. How to architect simple and sophisticated applications to target end-users worldwide.</a:t>
            </a:r>
            <a:endParaRPr/>
          </a:p>
          <a:p>
            <a:pPr indent="-285750" lvl="0" marL="285750"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folHlink"/>
                </a:solidFill>
                <a:latin typeface="Times New Roman"/>
                <a:ea typeface="Times New Roman"/>
                <a:cs typeface="Times New Roman"/>
                <a:sym typeface="Times New Roman"/>
              </a:rPr>
              <a:t>Open source</a:t>
            </a:r>
            <a:r>
              <a:rPr b="0" i="0" lang="en-US" sz="2000" u="none" cap="none" strike="noStrike">
                <a:solidFill>
                  <a:schemeClr val="dk2"/>
                </a:solidFill>
                <a:latin typeface="Times New Roman"/>
                <a:ea typeface="Times New Roman"/>
                <a:cs typeface="Times New Roman"/>
                <a:sym typeface="Times New Roman"/>
              </a:rPr>
              <a:t>—”free” source code open to the computing community (a blessing, but also a potential curse!)</a:t>
            </a:r>
            <a:endParaRPr/>
          </a:p>
          <a:p>
            <a:pPr indent="-285750" lvl="0" marL="285750" marR="0" rtl="0" algn="l">
              <a:lnSpc>
                <a:spcPct val="90000"/>
              </a:lnSpc>
              <a:spcBef>
                <a:spcPts val="400"/>
              </a:spcBef>
              <a:spcAft>
                <a:spcPts val="0"/>
              </a:spcAft>
              <a:buClr>
                <a:schemeClr val="accent1"/>
              </a:buClr>
              <a:buSzPts val="2000"/>
              <a:buFont typeface="Arial"/>
              <a:buChar char="•"/>
            </a:pPr>
            <a:r>
              <a:rPr b="0" i="0" lang="en-US" sz="2000" u="none" cap="none" strike="noStrike">
                <a:solidFill>
                  <a:schemeClr val="dk2"/>
                </a:solidFill>
                <a:latin typeface="Times New Roman"/>
                <a:ea typeface="Times New Roman"/>
                <a:cs typeface="Times New Roman"/>
                <a:sym typeface="Times New Roman"/>
              </a:rPr>
              <a:t>Also … (see Chapter 31)</a:t>
            </a:r>
            <a:endParaRPr/>
          </a:p>
          <a:p>
            <a:pPr indent="-228600" lvl="1" marL="685800" marR="0" rtl="0" algn="l">
              <a:lnSpc>
                <a:spcPct val="90000"/>
              </a:lnSpc>
              <a:spcBef>
                <a:spcPts val="340"/>
              </a:spcBef>
              <a:spcAft>
                <a:spcPts val="0"/>
              </a:spcAft>
              <a:buClr>
                <a:schemeClr val="accent1"/>
              </a:buClr>
              <a:buSzPts val="1700"/>
              <a:buFont typeface="Arial"/>
              <a:buChar char="•"/>
            </a:pPr>
            <a:r>
              <a:rPr b="0" i="0" lang="en-US" sz="1700" u="none" cap="none" strike="noStrike">
                <a:solidFill>
                  <a:schemeClr val="folHlink"/>
                </a:solidFill>
                <a:latin typeface="Times New Roman"/>
                <a:ea typeface="Times New Roman"/>
                <a:cs typeface="Times New Roman"/>
                <a:sym typeface="Times New Roman"/>
              </a:rPr>
              <a:t>Data mining</a:t>
            </a:r>
            <a:endParaRPr/>
          </a:p>
          <a:p>
            <a:pPr indent="-228600" lvl="1" marL="685800" marR="0" rtl="0" algn="l">
              <a:lnSpc>
                <a:spcPct val="90000"/>
              </a:lnSpc>
              <a:spcBef>
                <a:spcPts val="340"/>
              </a:spcBef>
              <a:spcAft>
                <a:spcPts val="0"/>
              </a:spcAft>
              <a:buClr>
                <a:schemeClr val="accent1"/>
              </a:buClr>
              <a:buSzPts val="1700"/>
              <a:buFont typeface="Arial"/>
              <a:buChar char="•"/>
            </a:pPr>
            <a:r>
              <a:rPr b="0" i="0" lang="en-US" sz="1700" u="none" cap="none" strike="noStrike">
                <a:solidFill>
                  <a:schemeClr val="folHlink"/>
                </a:solidFill>
                <a:latin typeface="Times New Roman"/>
                <a:ea typeface="Times New Roman"/>
                <a:cs typeface="Times New Roman"/>
                <a:sym typeface="Times New Roman"/>
              </a:rPr>
              <a:t>Grid computing</a:t>
            </a:r>
            <a:endParaRPr/>
          </a:p>
          <a:p>
            <a:pPr indent="-228600" lvl="1" marL="685800" marR="0" rtl="0" algn="l">
              <a:lnSpc>
                <a:spcPct val="90000"/>
              </a:lnSpc>
              <a:spcBef>
                <a:spcPts val="340"/>
              </a:spcBef>
              <a:spcAft>
                <a:spcPts val="0"/>
              </a:spcAft>
              <a:buClr>
                <a:schemeClr val="accent1"/>
              </a:buClr>
              <a:buSzPts val="1700"/>
              <a:buFont typeface="Arial"/>
              <a:buChar char="•"/>
            </a:pPr>
            <a:r>
              <a:rPr b="0" i="0" lang="en-US" sz="1700" u="none" cap="none" strike="noStrike">
                <a:solidFill>
                  <a:schemeClr val="folHlink"/>
                </a:solidFill>
                <a:latin typeface="Times New Roman"/>
                <a:ea typeface="Times New Roman"/>
                <a:cs typeface="Times New Roman"/>
                <a:sym typeface="Times New Roman"/>
              </a:rPr>
              <a:t>Cognitive machines</a:t>
            </a:r>
            <a:endParaRPr/>
          </a:p>
          <a:p>
            <a:pPr indent="-228600" lvl="1" marL="685800" marR="0" rtl="0" algn="l">
              <a:lnSpc>
                <a:spcPct val="90000"/>
              </a:lnSpc>
              <a:spcBef>
                <a:spcPts val="340"/>
              </a:spcBef>
              <a:spcAft>
                <a:spcPts val="0"/>
              </a:spcAft>
              <a:buClr>
                <a:schemeClr val="accent1"/>
              </a:buClr>
              <a:buSzPts val="1700"/>
              <a:buFont typeface="Arial"/>
              <a:buChar char="•"/>
            </a:pPr>
            <a:r>
              <a:rPr b="0" i="0" lang="en-US" sz="1700" u="none" cap="none" strike="noStrike">
                <a:solidFill>
                  <a:schemeClr val="folHlink"/>
                </a:solidFill>
                <a:latin typeface="Times New Roman"/>
                <a:ea typeface="Times New Roman"/>
                <a:cs typeface="Times New Roman"/>
                <a:sym typeface="Times New Roman"/>
              </a:rPr>
              <a:t>Software for nanotechnologies</a:t>
            </a:r>
            <a:endParaRPr/>
          </a:p>
        </p:txBody>
      </p:sp>
      <p:sp>
        <p:nvSpPr>
          <p:cNvPr id="194" name="Google Shape;194;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262626"/>
              </a:buClr>
              <a:buSzPts val="2400"/>
              <a:buFont typeface="Impact"/>
              <a:buNone/>
            </a:pPr>
            <a:fld id="{00000000-1234-1234-1234-123412341234}" type="slidenum">
              <a:rPr b="0" i="0" lang="en-US" sz="2400" u="none">
                <a:solidFill>
                  <a:srgbClr val="262626"/>
                </a:solidFill>
                <a:latin typeface="Impact"/>
                <a:ea typeface="Impact"/>
                <a:cs typeface="Impact"/>
                <a:sym typeface="Impact"/>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NewsPrint">
  <a:themeElements>
    <a:clrScheme name="NewsPrint">
      <a:dk1>
        <a:srgbClr val="000000"/>
      </a:dk1>
      <a:lt1>
        <a:srgbClr val="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