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 Transmission Control Protocol/Internet Protocol - Allows computers to communicate at long distances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a58645f1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a58645f1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a58645f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a58645f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a125fe8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a125fe8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a125fe8c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a125fe8c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a58645d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a58645d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58645f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58645f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Week 2</a:t>
            </a:r>
            <a:endParaRPr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For this topic, we will only be discussing two model types: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Mathematical and Computer Models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83100" y="354525"/>
            <a:ext cx="86205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STEPS of the Modeling Process</a:t>
            </a:r>
            <a:endParaRPr sz="3900"/>
          </a:p>
        </p:txBody>
      </p:sp>
      <p:sp>
        <p:nvSpPr>
          <p:cNvPr id="132" name="Google Shape;132;p23"/>
          <p:cNvSpPr/>
          <p:nvPr/>
        </p:nvSpPr>
        <p:spPr>
          <a:xfrm>
            <a:off x="333800" y="1731850"/>
            <a:ext cx="2022300" cy="1113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3172450" y="1720125"/>
            <a:ext cx="2305200" cy="1113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471800" y="1940625"/>
            <a:ext cx="17463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Analyze the Problem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3480050" y="1903125"/>
            <a:ext cx="15582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Formulate the model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Quotes for illustration purposes only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6162200" y="1658375"/>
            <a:ext cx="2305200" cy="1113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6469800" y="1841375"/>
            <a:ext cx="15582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Solve the model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333800" y="3314750"/>
            <a:ext cx="2022300" cy="1113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471800" y="3523525"/>
            <a:ext cx="17463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Verify and Validate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172450" y="3361975"/>
            <a:ext cx="2022300" cy="1113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3310450" y="3570750"/>
            <a:ext cx="17463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Report on the model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6237750" y="3361975"/>
            <a:ext cx="2022300" cy="1113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6375750" y="3570750"/>
            <a:ext cx="17463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Maintain the model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2506575" y="2159950"/>
            <a:ext cx="5154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5562225" y="2086475"/>
            <a:ext cx="5154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-232300" y="3742850"/>
            <a:ext cx="5154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2506575" y="3742850"/>
            <a:ext cx="5154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5458550" y="3778350"/>
            <a:ext cx="5154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 rot="5400000">
            <a:off x="7187050" y="4654975"/>
            <a:ext cx="5154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 rot="5400000">
            <a:off x="965300" y="1271825"/>
            <a:ext cx="5154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8100" y="552050"/>
            <a:ext cx="4045200" cy="10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</a:rPr>
              <a:t>Predator and Prey</a:t>
            </a:r>
            <a:endParaRPr sz="3400">
              <a:solidFill>
                <a:schemeClr val="dk2"/>
              </a:solidFill>
            </a:endParaRPr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318100" y="1462050"/>
            <a:ext cx="40452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-"/>
            </a:pPr>
            <a:r>
              <a:rPr b="0" lang="en" sz="2500">
                <a:solidFill>
                  <a:schemeClr val="dk2"/>
                </a:solidFill>
              </a:rPr>
              <a:t>Analyze the Problem</a:t>
            </a:r>
            <a:endParaRPr b="0"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-"/>
            </a:pPr>
            <a:r>
              <a:rPr b="0" lang="en" sz="2500">
                <a:solidFill>
                  <a:schemeClr val="dk2"/>
                </a:solidFill>
              </a:rPr>
              <a:t>Formulate the Model</a:t>
            </a:r>
            <a:endParaRPr b="0"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-"/>
            </a:pPr>
            <a:r>
              <a:rPr b="0" lang="en" sz="2500">
                <a:solidFill>
                  <a:schemeClr val="dk2"/>
                </a:solidFill>
              </a:rPr>
              <a:t>Solve the Model</a:t>
            </a:r>
            <a:endParaRPr b="0"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-"/>
            </a:pPr>
            <a:r>
              <a:rPr b="0" lang="en" sz="2500">
                <a:solidFill>
                  <a:schemeClr val="dk2"/>
                </a:solidFill>
              </a:rPr>
              <a:t>Verify and Validate</a:t>
            </a:r>
            <a:endParaRPr b="0"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-"/>
            </a:pPr>
            <a:r>
              <a:rPr b="0" lang="en" sz="2500">
                <a:solidFill>
                  <a:schemeClr val="dk2"/>
                </a:solidFill>
              </a:rPr>
              <a:t>Report on the Model</a:t>
            </a:r>
            <a:endParaRPr b="0"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-"/>
            </a:pPr>
            <a:r>
              <a:rPr b="0" lang="en" sz="2500">
                <a:solidFill>
                  <a:schemeClr val="dk2"/>
                </a:solidFill>
              </a:rPr>
              <a:t>Maintain the Model</a:t>
            </a:r>
            <a:endParaRPr b="0" sz="2500">
              <a:solidFill>
                <a:schemeClr val="dk2"/>
              </a:solidFill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100" y="944150"/>
            <a:ext cx="4475900" cy="32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14093" l="2132" r="6751" t="655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type="title"/>
          </p:nvPr>
        </p:nvSpPr>
        <p:spPr>
          <a:xfrm>
            <a:off x="2241750" y="1974350"/>
            <a:ext cx="4660500" cy="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401125" y="326000"/>
            <a:ext cx="819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History of Performance </a:t>
            </a:r>
            <a:endParaRPr sz="2200"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250" y="920325"/>
            <a:ext cx="5580151" cy="33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483850" y="4549325"/>
            <a:ext cx="81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Source: http://www.cs.columbia.edu/~sedwards/classes/2012/3827-spring/advanced-arch-2011.pdf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the years, our innovative capacity have led to cheaper computing. </a:t>
            </a:r>
            <a:endParaRPr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 much of computing power, where can we use it for?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 much of computing power, where can we use it for?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9900"/>
                </a:highlight>
              </a:rPr>
              <a:t>To better understand our world</a:t>
            </a:r>
            <a:endParaRPr>
              <a:highlight>
                <a:srgbClr val="FF99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title"/>
          </p:nvPr>
        </p:nvSpPr>
        <p:spPr>
          <a:xfrm>
            <a:off x="535775" y="712150"/>
            <a:ext cx="7973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Computation Science is a versatile field which can be used in the following areas: 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00" name="Google Shape;100;p18"/>
          <p:cNvSpPr txBox="1"/>
          <p:nvPr>
            <p:ph idx="4294967295" type="title"/>
          </p:nvPr>
        </p:nvSpPr>
        <p:spPr>
          <a:xfrm>
            <a:off x="535775" y="1480150"/>
            <a:ext cx="7910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Virology e.g. HIV and Hepathitis C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Meteorology e.g. Weather Forcast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Ecology e.g. Predator and Prey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Linguistics e.g. Roots of languages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Seismology e.g. Earthquakes simulation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83100" y="712150"/>
            <a:ext cx="8631600" cy="270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In Computational Science, modeling and simulation can be used to achieve our purpose.  </a:t>
            </a:r>
            <a:endParaRPr sz="3700">
              <a:highlight>
                <a:srgbClr val="FF9900"/>
              </a:highlight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550" y="3326125"/>
            <a:ext cx="63627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4294967295" type="title"/>
          </p:nvPr>
        </p:nvSpPr>
        <p:spPr>
          <a:xfrm>
            <a:off x="535775" y="712150"/>
            <a:ext cx="7973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Types  of Models</a:t>
            </a:r>
            <a:endParaRPr sz="2400">
              <a:highlight>
                <a:srgbClr val="000000"/>
              </a:highlight>
            </a:endParaRPr>
          </a:p>
        </p:txBody>
      </p:sp>
      <p:sp>
        <p:nvSpPr>
          <p:cNvPr id="112" name="Google Shape;112;p20"/>
          <p:cNvSpPr txBox="1"/>
          <p:nvPr>
            <p:ph idx="4294967295" type="title"/>
          </p:nvPr>
        </p:nvSpPr>
        <p:spPr>
          <a:xfrm>
            <a:off x="535775" y="2009025"/>
            <a:ext cx="79104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Physical Models</a:t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Mathematical Models</a:t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Computer Models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574" y="226125"/>
            <a:ext cx="1661950" cy="21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9875"/>
            <a:ext cx="2886725" cy="14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1474" y="2987199"/>
            <a:ext cx="3386200" cy="17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4294967295" type="title"/>
          </p:nvPr>
        </p:nvSpPr>
        <p:spPr>
          <a:xfrm>
            <a:off x="535775" y="712150"/>
            <a:ext cx="7973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Model Classifications</a:t>
            </a:r>
            <a:endParaRPr sz="2400">
              <a:highlight>
                <a:srgbClr val="000000"/>
              </a:highlight>
            </a:endParaRPr>
          </a:p>
        </p:txBody>
      </p:sp>
      <p:sp>
        <p:nvSpPr>
          <p:cNvPr id="121" name="Google Shape;121;p21"/>
          <p:cNvSpPr txBox="1"/>
          <p:nvPr>
            <p:ph idx="4294967295" type="title"/>
          </p:nvPr>
        </p:nvSpPr>
        <p:spPr>
          <a:xfrm>
            <a:off x="535775" y="2009025"/>
            <a:ext cx="79104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Stochastic vs Deterministic</a:t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Static vs Dynamic</a:t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b="0" lang="en" sz="2400">
                <a:latin typeface="Lato"/>
                <a:ea typeface="Lato"/>
                <a:cs typeface="Lato"/>
                <a:sym typeface="Lato"/>
              </a:rPr>
              <a:t>Continuous vs Discreet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