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a58645d3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a58645d3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a58645d3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a58645d3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a58645d3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a58645d3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58645d3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a58645d3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a58645d3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a58645d3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a58645d3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a58645d3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a58645d3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a58645d3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a58645d3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a58645d3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a58645d3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a58645d3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TCP/IP Transmission Control Protocol/Internet Protocol - Allows computers to communicate at long distances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a58645d3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a58645d3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965474a9_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965474a9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a125fe8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a125fe8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a125fe8c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a125fe8c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a58645d3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a58645d3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a58645d3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a58645d3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/>
              <a:t>Week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4294967295" type="title"/>
          </p:nvPr>
        </p:nvSpPr>
        <p:spPr>
          <a:xfrm>
            <a:off x="535775" y="712150"/>
            <a:ext cx="7973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Search - Concordance</a:t>
            </a:r>
            <a:endParaRPr sz="2400">
              <a:highlight>
                <a:srgbClr val="000000"/>
              </a:highlight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25" y="1480149"/>
            <a:ext cx="6684575" cy="26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632850" y="4196850"/>
            <a:ext cx="787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NOTE: Concordance method is used to find the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occurrence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of the word and the context on where the word can be used.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idx="4294967295" type="title"/>
          </p:nvPr>
        </p:nvSpPr>
        <p:spPr>
          <a:xfrm>
            <a:off x="535775" y="712150"/>
            <a:ext cx="7973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Search - Similarities</a:t>
            </a:r>
            <a:endParaRPr sz="2400">
              <a:highlight>
                <a:srgbClr val="000000"/>
              </a:highlight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704725" y="3649875"/>
            <a:ext cx="787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NOTE: 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similar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method finds the words that has the same context as the provided word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040" y="2009025"/>
            <a:ext cx="7547674" cy="9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idx="4294967295" type="title"/>
          </p:nvPr>
        </p:nvSpPr>
        <p:spPr>
          <a:xfrm>
            <a:off x="535775" y="712150"/>
            <a:ext cx="7973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Search - Finding contexts</a:t>
            </a:r>
            <a:endParaRPr sz="2400">
              <a:highlight>
                <a:srgbClr val="000000"/>
              </a:highlight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704725" y="3649875"/>
            <a:ext cx="787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NOTE: 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common_contexts methods returns some contexts where all the words in a list share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599" y="2207213"/>
            <a:ext cx="6082549" cy="7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75" y="19358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51" name="Google Shape;151;p2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1463875" y="17815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/>
        </p:nvSpPr>
        <p:spPr>
          <a:xfrm>
            <a:off x="783425" y="7182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Recitation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" name="Google Shape;153;p25"/>
          <p:cNvSpPr txBox="1"/>
          <p:nvPr>
            <p:ph idx="4294967295" type="body"/>
          </p:nvPr>
        </p:nvSpPr>
        <p:spPr>
          <a:xfrm>
            <a:off x="783425" y="140833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Raleway"/>
                <a:ea typeface="Raleway"/>
                <a:cs typeface="Raleway"/>
                <a:sym typeface="Raleway"/>
              </a:rPr>
              <a:t>What hints do you think a computer’s NLP find at searching using the methods discussed?</a:t>
            </a:r>
            <a:endParaRPr sz="2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2375" y="655625"/>
            <a:ext cx="4752975" cy="1857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2363" y="2944875"/>
            <a:ext cx="47529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42375" y="3879647"/>
            <a:ext cx="4752976" cy="559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idx="4294967295" type="title"/>
          </p:nvPr>
        </p:nvSpPr>
        <p:spPr>
          <a:xfrm>
            <a:off x="535775" y="712150"/>
            <a:ext cx="7973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Plotting </a:t>
            </a:r>
            <a:r>
              <a:rPr lang="en" sz="3600">
                <a:solidFill>
                  <a:schemeClr val="dk1"/>
                </a:solidFill>
              </a:rPr>
              <a:t>- </a:t>
            </a:r>
            <a:r>
              <a:rPr lang="en" sz="3600">
                <a:solidFill>
                  <a:schemeClr val="dk1"/>
                </a:solidFill>
              </a:rPr>
              <a:t>Dispersion</a:t>
            </a:r>
            <a:r>
              <a:rPr lang="en" sz="3600">
                <a:solidFill>
                  <a:schemeClr val="dk1"/>
                </a:solidFill>
              </a:rPr>
              <a:t> Plot</a:t>
            </a:r>
            <a:endParaRPr sz="2400">
              <a:highlight>
                <a:srgbClr val="000000"/>
              </a:highlight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632850" y="4238925"/>
            <a:ext cx="787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NOTE: 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This representation plots the occurrence of a word and the position where it was found in a vocabulary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013" y="1480150"/>
            <a:ext cx="3887475" cy="2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8375" y="2127900"/>
            <a:ext cx="4311199" cy="14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idx="4294967295" type="title"/>
          </p:nvPr>
        </p:nvSpPr>
        <p:spPr>
          <a:xfrm>
            <a:off x="537450" y="480725"/>
            <a:ext cx="7973700" cy="12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Counting </a:t>
            </a:r>
            <a:r>
              <a:rPr lang="en" sz="3600">
                <a:solidFill>
                  <a:schemeClr val="dk1"/>
                </a:solidFill>
              </a:rPr>
              <a:t>- Vocabulary e.g. sentence, paragraph, book, phrase</a:t>
            </a:r>
            <a:endParaRPr sz="2400">
              <a:highlight>
                <a:srgbClr val="000000"/>
              </a:highlight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632850" y="3084150"/>
            <a:ext cx="787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Vocabulary: collection of words used in a particular language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len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method counts the number tokens or ‘words’ in a vocabulary including duplicates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556" y="1992556"/>
            <a:ext cx="2104850" cy="5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idx="4294967295" type="title"/>
          </p:nvPr>
        </p:nvSpPr>
        <p:spPr>
          <a:xfrm>
            <a:off x="535775" y="712150"/>
            <a:ext cx="7973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Counting - Vocabulary ...</a:t>
            </a:r>
            <a:endParaRPr sz="2400">
              <a:highlight>
                <a:srgbClr val="000000"/>
              </a:highlight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632850" y="3084150"/>
            <a:ext cx="787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Vocabulary: collection of words used in a particular language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set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method method returns the number of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distinct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words in a given vocabulary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= {a, e, b,c,d} // list of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elements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and cannot have duplicates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406" y="1819675"/>
            <a:ext cx="2913275" cy="6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idx="4294967295" type="title"/>
          </p:nvPr>
        </p:nvSpPr>
        <p:spPr>
          <a:xfrm>
            <a:off x="535775" y="712150"/>
            <a:ext cx="7973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Counting - Example</a:t>
            </a:r>
            <a:endParaRPr sz="2400">
              <a:highlight>
                <a:srgbClr val="000000"/>
              </a:highlight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632850" y="1527450"/>
            <a:ext cx="78783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50">
                <a:solidFill>
                  <a:schemeClr val="dk2"/>
                </a:solidFill>
                <a:highlight>
                  <a:srgbClr val="FFFFFF"/>
                </a:highlight>
              </a:rPr>
              <a:t>Lorem Ipsum</a:t>
            </a:r>
            <a:r>
              <a:rPr lang="en" sz="2450">
                <a:solidFill>
                  <a:schemeClr val="dk2"/>
                </a:solidFill>
                <a:highlight>
                  <a:srgbClr val="FFFFFF"/>
                </a:highlight>
              </a:rPr>
              <a:t> is simply dummy text of the printing and typesetting industry. </a:t>
            </a:r>
            <a:r>
              <a:rPr lang="en" sz="2450">
                <a:solidFill>
                  <a:schemeClr val="dk2"/>
                </a:solidFill>
                <a:highlight>
                  <a:srgbClr val="FFFFFF"/>
                </a:highlight>
              </a:rPr>
              <a:t>Lorem Ipsum </a:t>
            </a:r>
            <a:r>
              <a:rPr lang="en" sz="2450">
                <a:solidFill>
                  <a:schemeClr val="dk2"/>
                </a:solidFill>
                <a:highlight>
                  <a:srgbClr val="FFFFFF"/>
                </a:highlight>
              </a:rPr>
              <a:t>has been the industry's standard </a:t>
            </a:r>
            <a:r>
              <a:rPr lang="en" sz="2450">
                <a:solidFill>
                  <a:schemeClr val="dk2"/>
                </a:solidFill>
                <a:highlight>
                  <a:srgbClr val="FFFFFF"/>
                </a:highlight>
              </a:rPr>
              <a:t>dummy </a:t>
            </a:r>
            <a:r>
              <a:rPr lang="en" sz="2450">
                <a:solidFill>
                  <a:schemeClr val="dk2"/>
                </a:solidFill>
                <a:highlight>
                  <a:srgbClr val="FFFFFF"/>
                </a:highlight>
              </a:rPr>
              <a:t>text ever since the 1500s, when an unknown printer took a galley of type and scrambled it to make a type specimen book.</a:t>
            </a:r>
            <a:endParaRPr sz="24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50">
                <a:solidFill>
                  <a:schemeClr val="dk2"/>
                </a:solidFill>
                <a:highlight>
                  <a:srgbClr val="FFFFFF"/>
                </a:highlight>
              </a:rPr>
              <a:t># </a:t>
            </a:r>
            <a:r>
              <a:rPr lang="en" sz="2450">
                <a:solidFill>
                  <a:schemeClr val="dk2"/>
                </a:solidFill>
                <a:highlight>
                  <a:srgbClr val="FFFFFF"/>
                </a:highlight>
              </a:rPr>
              <a:t>tokens(words) -  43 words</a:t>
            </a:r>
            <a:endParaRPr sz="24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50">
                <a:solidFill>
                  <a:schemeClr val="dk2"/>
                </a:solidFill>
                <a:highlight>
                  <a:srgbClr val="FFFFFF"/>
                </a:highlight>
              </a:rPr>
              <a:t># of distinct tokens - </a:t>
            </a:r>
            <a:endParaRPr sz="245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90" name="Google Shape;190;p3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1408700" y="136776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/>
        </p:nvSpPr>
        <p:spPr>
          <a:xfrm>
            <a:off x="7282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 Recitation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2" name="Google Shape;192;p30"/>
          <p:cNvSpPr txBox="1"/>
          <p:nvPr>
            <p:ph idx="4294967295" type="body"/>
          </p:nvPr>
        </p:nvSpPr>
        <p:spPr>
          <a:xfrm>
            <a:off x="7282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300">
                <a:latin typeface="Raleway"/>
                <a:ea typeface="Raleway"/>
                <a:cs typeface="Raleway"/>
                <a:sym typeface="Raleway"/>
              </a:rPr>
              <a:t>What hints do you think a computer’s NLP find at using the methods discussed?</a:t>
            </a:r>
            <a:endParaRPr sz="2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2256" y="1377481"/>
            <a:ext cx="2104850" cy="5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2202" y="2571738"/>
            <a:ext cx="2204925" cy="5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idx="4294967295" type="title"/>
          </p:nvPr>
        </p:nvSpPr>
        <p:spPr>
          <a:xfrm>
            <a:off x="535775" y="712150"/>
            <a:ext cx="7973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Counting ...</a:t>
            </a:r>
            <a:endParaRPr sz="2400">
              <a:highlight>
                <a:srgbClr val="000000"/>
              </a:highlight>
            </a:endParaRPr>
          </a:p>
        </p:txBody>
      </p:sp>
      <p:sp>
        <p:nvSpPr>
          <p:cNvPr id="200" name="Google Shape;200;p31"/>
          <p:cNvSpPr txBox="1"/>
          <p:nvPr/>
        </p:nvSpPr>
        <p:spPr>
          <a:xfrm>
            <a:off x="632850" y="1527450"/>
            <a:ext cx="78783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50">
                <a:solidFill>
                  <a:schemeClr val="dk2"/>
                </a:solidFill>
                <a:highlight>
                  <a:srgbClr val="FFFFFF"/>
                </a:highlight>
              </a:rPr>
              <a:t>With counting, you can find how </a:t>
            </a:r>
            <a:r>
              <a:rPr lang="en" sz="2450">
                <a:solidFill>
                  <a:schemeClr val="dk2"/>
                </a:solidFill>
                <a:highlight>
                  <a:srgbClr val="FFFFFF"/>
                </a:highlight>
              </a:rPr>
              <a:t>diverse or rich the vocabulary of a person can be:</a:t>
            </a:r>
            <a:endParaRPr sz="245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625" y="3491875"/>
            <a:ext cx="3457100" cy="45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6050" y="3491875"/>
            <a:ext cx="3545693" cy="45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/>
        </p:nvSpPr>
        <p:spPr>
          <a:xfrm>
            <a:off x="676625" y="2513750"/>
            <a:ext cx="17532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50">
                <a:solidFill>
                  <a:schemeClr val="dk2"/>
                </a:solidFill>
                <a:highlight>
                  <a:srgbClr val="FFFFFF"/>
                </a:highlight>
              </a:rPr>
              <a:t>Example: </a:t>
            </a:r>
            <a:endParaRPr sz="245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676625" y="3075650"/>
            <a:ext cx="1753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2"/>
                </a:solidFill>
                <a:highlight>
                  <a:srgbClr val="FFFFFF"/>
                </a:highlight>
              </a:rPr>
              <a:t>Student A</a:t>
            </a:r>
            <a:endParaRPr sz="195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5096050" y="3075650"/>
            <a:ext cx="1753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2"/>
                </a:solidFill>
                <a:highlight>
                  <a:srgbClr val="FFFFFF"/>
                </a:highlight>
              </a:rPr>
              <a:t>Student B</a:t>
            </a:r>
            <a:endParaRPr sz="195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idx="4294967295" type="title"/>
          </p:nvPr>
        </p:nvSpPr>
        <p:spPr>
          <a:xfrm>
            <a:off x="474750" y="1672350"/>
            <a:ext cx="8194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400">
                <a:solidFill>
                  <a:schemeClr val="dk1"/>
                </a:solidFill>
              </a:rPr>
              <a:t>Natural Language =  Human Language</a:t>
            </a:r>
            <a:endParaRPr sz="2200"/>
          </a:p>
        </p:txBody>
      </p:sp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427300" y="2624150"/>
            <a:ext cx="8194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400">
                <a:solidFill>
                  <a:srgbClr val="000000"/>
                </a:solidFill>
                <a:highlight>
                  <a:srgbClr val="FFFFFF"/>
                </a:highlight>
              </a:rPr>
              <a:t>What languages can you speak?</a:t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idx="4294967295" type="title"/>
          </p:nvPr>
        </p:nvSpPr>
        <p:spPr>
          <a:xfrm>
            <a:off x="535775" y="712150"/>
            <a:ext cx="7973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Counting ...</a:t>
            </a:r>
            <a:endParaRPr sz="2400">
              <a:highlight>
                <a:srgbClr val="000000"/>
              </a:highlight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632850" y="1527450"/>
            <a:ext cx="78783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50">
                <a:solidFill>
                  <a:schemeClr val="dk2"/>
                </a:solidFill>
                <a:highlight>
                  <a:srgbClr val="FFFFFF"/>
                </a:highlight>
              </a:rPr>
              <a:t>We can also identify the percentage of usage for a certain word in a vocabulary: </a:t>
            </a:r>
            <a:endParaRPr sz="245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676625" y="2513750"/>
            <a:ext cx="17532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50">
                <a:solidFill>
                  <a:schemeClr val="dk2"/>
                </a:solidFill>
                <a:highlight>
                  <a:srgbClr val="FFFFFF"/>
                </a:highlight>
              </a:rPr>
              <a:t>Example: </a:t>
            </a:r>
            <a:endParaRPr sz="245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358" y="3259600"/>
            <a:ext cx="6250550" cy="57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/>
          <p:nvPr/>
        </p:nvSpPr>
        <p:spPr>
          <a:xfrm>
            <a:off x="1178075" y="4259950"/>
            <a:ext cx="3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REVIEW: How do you read this output?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5" name="Google Shape;215;p32"/>
          <p:cNvCxnSpPr>
            <a:stCxn id="214" idx="0"/>
          </p:cNvCxnSpPr>
          <p:nvPr/>
        </p:nvCxnSpPr>
        <p:spPr>
          <a:xfrm flipH="1" rot="10800000">
            <a:off x="2850575" y="3997150"/>
            <a:ext cx="10500" cy="2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286550" y="1425075"/>
            <a:ext cx="4045200" cy="18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300">
                <a:solidFill>
                  <a:schemeClr val="dk2"/>
                </a:solidFill>
              </a:rPr>
              <a:t>Where can NLP be used?</a:t>
            </a:r>
            <a:endParaRPr b="0" sz="4300">
              <a:solidFill>
                <a:schemeClr val="dk2"/>
              </a:solidFill>
            </a:endParaRPr>
          </a:p>
        </p:txBody>
      </p:sp>
      <p:sp>
        <p:nvSpPr>
          <p:cNvPr id="221" name="Google Shape;221;p33"/>
          <p:cNvSpPr txBox="1"/>
          <p:nvPr>
            <p:ph type="title"/>
          </p:nvPr>
        </p:nvSpPr>
        <p:spPr>
          <a:xfrm>
            <a:off x="4825100" y="1425075"/>
            <a:ext cx="4045200" cy="18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Artificial</a:t>
            </a:r>
            <a:r>
              <a:rPr lang="en" sz="2400">
                <a:solidFill>
                  <a:srgbClr val="FFFFFF"/>
                </a:solidFill>
              </a:rPr>
              <a:t> Intelligence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FFFFFF"/>
                </a:solidFill>
              </a:rPr>
              <a:t>Data Science</a:t>
            </a:r>
            <a:endParaRPr b="0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FFFFFF"/>
                </a:solidFill>
              </a:rPr>
              <a:t>Human Resource </a:t>
            </a:r>
            <a:endParaRPr b="0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FFFFFF"/>
                </a:solidFill>
              </a:rPr>
              <a:t>Grammar Checkers</a:t>
            </a:r>
            <a:endParaRPr b="0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FFFFFF"/>
                </a:solidFill>
              </a:rPr>
              <a:t>Genomics</a:t>
            </a:r>
            <a:endParaRPr b="0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4"/>
          <p:cNvPicPr preferRelativeResize="0"/>
          <p:nvPr/>
        </p:nvPicPr>
        <p:blipFill rotWithShape="1">
          <a:blip r:embed="rId3">
            <a:alphaModFix/>
          </a:blip>
          <a:srcRect b="14093" l="2132" r="6751" t="6554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4"/>
          <p:cNvSpPr txBox="1"/>
          <p:nvPr>
            <p:ph type="title"/>
          </p:nvPr>
        </p:nvSpPr>
        <p:spPr>
          <a:xfrm>
            <a:off x="2241750" y="1974350"/>
            <a:ext cx="4660500" cy="8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4294967295" type="title"/>
          </p:nvPr>
        </p:nvSpPr>
        <p:spPr>
          <a:xfrm>
            <a:off x="535775" y="712150"/>
            <a:ext cx="7973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Natural Language </a:t>
            </a:r>
            <a:r>
              <a:rPr lang="en" sz="3600">
                <a:solidFill>
                  <a:schemeClr val="dk1"/>
                </a:solidFill>
                <a:highlight>
                  <a:srgbClr val="000000"/>
                </a:highlight>
              </a:rPr>
              <a:t>Processing?</a:t>
            </a:r>
            <a:endParaRPr sz="2400">
              <a:highlight>
                <a:srgbClr val="000000"/>
              </a:highlight>
            </a:endParaRPr>
          </a:p>
        </p:txBody>
      </p:sp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535775" y="1480150"/>
            <a:ext cx="79104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Recitation: Find the number of occurrences of the words ‘it’, and ‘Ipsum’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 sz="16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Lorem </a:t>
            </a:r>
            <a:r>
              <a:rPr i="1" lang="en" sz="1650"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Ipsum</a:t>
            </a:r>
            <a:r>
              <a:rPr b="0" i="1" lang="en" sz="1650"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" sz="16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simply dummy text of the printing and typesetting industry. Lorem </a:t>
            </a:r>
            <a:r>
              <a:rPr b="0" i="1" lang="en" sz="1650"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Ipsum </a:t>
            </a:r>
            <a:r>
              <a:rPr b="0" i="1" lang="en" sz="16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has been the industry's standard dummy text ever since the 1500s, when an unknown printer took a galley of type and scrambled </a:t>
            </a:r>
            <a:r>
              <a:rPr b="0" i="1" lang="en" sz="1650"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it</a:t>
            </a:r>
            <a:r>
              <a:rPr b="0" i="1" lang="en" sz="16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 make a type specimen book. </a:t>
            </a:r>
            <a:r>
              <a:rPr b="0" i="1" lang="en" sz="1650"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It</a:t>
            </a:r>
            <a:r>
              <a:rPr b="0" i="1" lang="en" sz="16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has survived not only five centuries, but also the leap into electronic typesetting, remaining essentially unchanged. </a:t>
            </a:r>
            <a:r>
              <a:rPr b="0" i="1" lang="en" sz="1650"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It</a:t>
            </a:r>
            <a:r>
              <a:rPr b="0" i="1" lang="en" sz="16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was popularised in the 1960s with the release of Letraset sheets containing Lorem </a:t>
            </a:r>
            <a:r>
              <a:rPr b="0" i="1" lang="en" sz="1650"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Ipsum </a:t>
            </a:r>
            <a:r>
              <a:rPr b="0" i="1" lang="en" sz="16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passages, and more recently with desktop publishing software like Aldus PageMaker including versions of Lorem </a:t>
            </a:r>
            <a:r>
              <a:rPr b="0" i="1" lang="en" sz="1650"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Ipsum</a:t>
            </a:r>
            <a:r>
              <a:rPr b="0" i="1" lang="en" sz="16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0" i="1"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do process our own </a:t>
            </a:r>
            <a:r>
              <a:rPr lang="en"/>
              <a:t>language</a:t>
            </a:r>
            <a:r>
              <a:rPr lang="en"/>
              <a:t> but </a:t>
            </a:r>
            <a:r>
              <a:rPr lang="en">
                <a:highlight>
                  <a:srgbClr val="FF9900"/>
                </a:highlight>
              </a:rPr>
              <a:t>how long would it take?</a:t>
            </a:r>
            <a:endParaRPr>
              <a:highlight>
                <a:srgbClr val="FF99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the help of </a:t>
            </a:r>
            <a:r>
              <a:rPr lang="en">
                <a:highlight>
                  <a:srgbClr val="FF9900"/>
                </a:highlight>
              </a:rPr>
              <a:t>computers</a:t>
            </a:r>
            <a:endParaRPr>
              <a:highlight>
                <a:srgbClr val="FF9900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4294967295" type="title"/>
          </p:nvPr>
        </p:nvSpPr>
        <p:spPr>
          <a:xfrm>
            <a:off x="535775" y="712150"/>
            <a:ext cx="7973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But computers doesn’t know our language</a:t>
            </a:r>
            <a:endParaRPr sz="2400">
              <a:highlight>
                <a:srgbClr val="000000"/>
              </a:highlight>
            </a:endParaRPr>
          </a:p>
        </p:txBody>
      </p:sp>
      <p:sp>
        <p:nvSpPr>
          <p:cNvPr id="100" name="Google Shape;100;p18"/>
          <p:cNvSpPr txBox="1"/>
          <p:nvPr>
            <p:ph idx="4294967295" type="title"/>
          </p:nvPr>
        </p:nvSpPr>
        <p:spPr>
          <a:xfrm>
            <a:off x="535775" y="2009025"/>
            <a:ext cx="7910400" cy="25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-"/>
            </a:pPr>
            <a:r>
              <a:rPr b="0" lang="en" sz="2400">
                <a:latin typeface="Lato"/>
                <a:ea typeface="Lato"/>
                <a:cs typeface="Lato"/>
                <a:sym typeface="Lato"/>
              </a:rPr>
              <a:t>Computers treat our language as raw data 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(input)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-"/>
            </a:pPr>
            <a:r>
              <a:rPr b="0" lang="en" sz="2400">
                <a:latin typeface="Lato"/>
                <a:ea typeface="Lato"/>
                <a:cs typeface="Lato"/>
                <a:sym typeface="Lato"/>
              </a:rPr>
              <a:t>We need to teach computers the way to process this input 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(process)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-"/>
            </a:pPr>
            <a:r>
              <a:rPr b="0" lang="en" sz="2400">
                <a:latin typeface="Lato"/>
                <a:ea typeface="Lato"/>
                <a:cs typeface="Lato"/>
                <a:sym typeface="Lato"/>
              </a:rPr>
              <a:t>Generate the outcome we want e.g. no. of ‘it’ in a sentence 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(output)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Luckily for us, tools for this type of processing is already made. E.g. Python and NLTK library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NLP</a:t>
            </a:r>
            <a:endParaRPr sz="3900"/>
          </a:p>
        </p:txBody>
      </p:sp>
      <p:sp>
        <p:nvSpPr>
          <p:cNvPr id="111" name="Google Shape;111;p20"/>
          <p:cNvSpPr/>
          <p:nvPr/>
        </p:nvSpPr>
        <p:spPr>
          <a:xfrm>
            <a:off x="333800" y="2247400"/>
            <a:ext cx="2022300" cy="1113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3172450" y="2247400"/>
            <a:ext cx="2305200" cy="1113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type="title"/>
          </p:nvPr>
        </p:nvSpPr>
        <p:spPr>
          <a:xfrm>
            <a:off x="471800" y="2456175"/>
            <a:ext cx="17463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Interpreter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3480050" y="2430400"/>
            <a:ext cx="15582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Library for NLP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Quotes for illustration purposes only</a:t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2635425" y="2637550"/>
            <a:ext cx="257700" cy="257700"/>
          </a:xfrm>
          <a:prstGeom prst="mathPlus">
            <a:avLst>
              <a:gd fmla="val 23520" name="adj1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FFFFF"/>
              </a:highlight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5756975" y="2637550"/>
            <a:ext cx="257700" cy="2577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6206900" y="2247400"/>
            <a:ext cx="2305200" cy="1113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6514500" y="2430400"/>
            <a:ext cx="15582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Process NLP!!</a:t>
            </a:r>
            <a:endParaRPr b="0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So, what are some of the </a:t>
            </a:r>
            <a:r>
              <a:rPr lang="en">
                <a:solidFill>
                  <a:schemeClr val="accent5"/>
                </a:solidFill>
                <a:highlight>
                  <a:srgbClr val="FFFFFF"/>
                </a:highlight>
              </a:rPr>
              <a:t>processes </a:t>
            </a:r>
            <a:r>
              <a:rPr lang="en">
                <a:solidFill>
                  <a:schemeClr val="accent5"/>
                </a:solidFill>
              </a:rPr>
              <a:t>you do with words, paragraphs, sentences using the mentioned tools?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