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74" r:id="rId4"/>
    <p:sldId id="260" r:id="rId5"/>
    <p:sldId id="257" r:id="rId6"/>
    <p:sldId id="278" r:id="rId7"/>
    <p:sldId id="275" r:id="rId8"/>
    <p:sldId id="272" r:id="rId9"/>
    <p:sldId id="268" r:id="rId10"/>
    <p:sldId id="258" r:id="rId11"/>
    <p:sldId id="271" r:id="rId12"/>
    <p:sldId id="263" r:id="rId13"/>
    <p:sldId id="259" r:id="rId14"/>
    <p:sldId id="267" r:id="rId15"/>
    <p:sldId id="262" r:id="rId16"/>
    <p:sldId id="261" r:id="rId17"/>
    <p:sldId id="264" r:id="rId18"/>
    <p:sldId id="266" r:id="rId19"/>
    <p:sldId id="279" r:id="rId20"/>
    <p:sldId id="277" r:id="rId21"/>
    <p:sldId id="265" r:id="rId22"/>
    <p:sldId id="269" r:id="rId23"/>
    <p:sldId id="276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1FC81-692C-4C91-8D81-81F46012F65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E273-2624-40C0-BEBC-1A1F021A9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3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636A-292E-4943-903B-C51A8A336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A650F-CEB4-4531-ADB0-EAB082DC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014C-C06B-4B25-B2E4-EFD442A4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06BD-0F74-4850-A1B4-94FFE518545C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BF72-9040-4DD2-83A0-35B804A6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4F34-1738-4A23-BE27-77ACA247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D6B4-805C-4409-9282-5E55B04A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B8ED6-A68A-4BF8-BBB8-2CE4A368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0CB7-E4F3-4A44-9B7D-4C9A564E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78D5-3948-4B67-9525-206C358468DC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68FE-7E2A-4BF1-A66B-01BD99CA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E309-36B2-4659-9A27-690A19B4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0C7B0-ABBF-45F0-9F80-63D1FC337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6F2D2-AEED-4177-A12A-17E8FA17E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7C9A-F733-40CC-9749-65FF4203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DDF1-F2E4-4A27-921E-927C8B14D6AB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9870-6653-4C1C-A602-CB8C3118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C366-8B60-40AE-9F57-5B2FD060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D820-C1C9-4CC4-896E-A6CB623D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A02C-C93F-46F8-BB76-B21F10FE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A972-BD8B-4924-8AEB-C7C3FAF9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3BDA-6044-46DF-B2F9-B6AB8D502411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BB23-5465-416D-B789-CEE08F9C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1689-6F29-4933-9299-CD686DF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4A2E-0129-489F-9F68-B8B978E4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0C58E-26FC-4E2B-9237-CA71A8444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2C3C-2DA4-4A11-A4D8-CDFEF597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DA0A-BA67-4FA6-9A08-70338E9BD561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33BA-3AAD-48D2-8424-4B0453E4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82412-ADAF-47FD-8290-3575A8E6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4BA1-732F-48E7-AD2A-99FEB3B8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0C6-DAB8-4C64-A741-944DC26E7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BAB92-14C3-42C6-8F19-BE45BB99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BE09-AD14-4DEE-B6E1-906BBC44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B648-D26A-41FB-9BF9-6EDF2E1496CB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CD1D9-960E-441D-8C1C-17BE1924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EA27-C79A-430B-B83C-FAB7D018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DEF5-9248-488B-985E-7F95C29F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963D4-2872-4F75-8887-3191C324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B891-28EA-4070-8BA0-2E8A60CF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A1850-FA2C-47A3-BB18-5C2AF9E7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F715D-A7B8-453E-91B6-EEB49143F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EC5E5-9693-4C32-8A49-0CF4D6C0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8B11-51BD-4B13-A0BB-90DE0BF477D9}" type="datetime1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C420B-BA56-4FB0-AB1C-9BEFEDA7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12951-DFDF-4DEB-B642-6085E338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59DB-D387-4366-9B61-1F76018C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18DCF-D747-4CCB-8C37-0EAFCD4A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5C35-AC21-46AD-9684-866EB8971C5D}" type="datetime1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89B04-9AE6-45E7-ACC0-569101AA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685B5-EBF9-4E93-A492-0B315ED8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C78FA-3C8A-42B8-A7DA-338A8615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E91B-0875-404A-A157-3683A4708740}" type="datetime1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F4BF1-7211-4D0A-8181-C28288CD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50B8-3645-4A72-9D70-2908F8D2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6B70-AADD-4128-B181-CB5DF98A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4FA9-7C96-4E02-9E94-2B13158E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7AB19-1FF1-4F19-89A7-A9FEF6B5C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9554C-6A8A-4BA7-9704-423DF17D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D513-CF53-412C-A592-E6791BF5CD09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1947-8D6B-44A4-AA4E-472631E4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57AA8-9461-4E09-87B6-DB80907F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DA8F-6387-48AD-B702-95389398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B8F8D-B580-41BA-B90D-CF2E2D31A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6D73C-B716-4600-8B6B-5894E5F4F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5FFE-41F9-44F4-AFCE-1BDF4D67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1C522-A885-492E-973A-7E81C99CC235}" type="datetime1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826C4-7832-4B35-B4F1-19823ACA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D30E3-72D9-4E97-9E4C-C745AEDA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F6E4F-6939-4FE5-AD6B-BD78F837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62C8-CD92-4B3E-8A64-8C0747FE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66F8-3117-469E-8009-4DB32EE1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3D59-B0F2-4280-8FF2-7CB59582C951}" type="datetime1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C382-CA9D-4D06-BA26-0D68068B0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72EF-3E64-4E61-8938-AE386003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95D9-E5C8-4169-8235-2A210B9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3CAF-F10F-449D-9D51-8FBDE5E4F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on Microsoft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EBED2-5C4B-4BF0-BB34-5302FFFD4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CinDay</a:t>
            </a:r>
            <a:r>
              <a:rPr lang="en-US" dirty="0"/>
              <a:t> R Users Group </a:t>
            </a:r>
          </a:p>
          <a:p>
            <a:r>
              <a:rPr lang="en-US" dirty="0"/>
              <a:t>May 22, 2018</a:t>
            </a:r>
          </a:p>
        </p:txBody>
      </p:sp>
    </p:spTree>
    <p:extLst>
      <p:ext uri="{BB962C8B-B14F-4D97-AF65-F5344CB8AC3E}">
        <p14:creationId xmlns:p14="http://schemas.microsoft.com/office/powerpoint/2010/main" val="405001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D47A-FEA5-45E8-842D-3FBDF3EB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benefits to R on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0368-528C-4552-8093-410B358C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333"/>
          </a:xfrm>
        </p:spPr>
        <p:txBody>
          <a:bodyPr>
            <a:normAutofit/>
          </a:bodyPr>
          <a:lstStyle/>
          <a:p>
            <a:r>
              <a:rPr lang="en-US" dirty="0"/>
              <a:t>Convenience of SQL Stored Procedures</a:t>
            </a:r>
          </a:p>
          <a:p>
            <a:pPr lvl="1"/>
            <a:r>
              <a:rPr lang="en-US" dirty="0"/>
              <a:t>SQL Stored Procedures are a simple and intuitive system</a:t>
            </a:r>
          </a:p>
          <a:p>
            <a:pPr lvl="1"/>
            <a:r>
              <a:rPr lang="en-US" dirty="0"/>
              <a:t>Automation/Scheduling (this may be the biggest help!)</a:t>
            </a:r>
          </a:p>
          <a:p>
            <a:pPr lvl="1"/>
            <a:r>
              <a:rPr lang="en-US" dirty="0"/>
              <a:t>IT is already using it</a:t>
            </a:r>
          </a:p>
          <a:p>
            <a:r>
              <a:rPr lang="en-US" dirty="0"/>
              <a:t>Bigger machines than your laptop (speed)</a:t>
            </a:r>
          </a:p>
          <a:p>
            <a:r>
              <a:rPr lang="en-US" dirty="0"/>
              <a:t>To share the process with people who don’t know R</a:t>
            </a:r>
          </a:p>
          <a:p>
            <a:pPr lvl="1"/>
            <a:r>
              <a:rPr lang="en-US" dirty="0"/>
              <a:t>Follows current permissions, so no extra IT burden</a:t>
            </a:r>
          </a:p>
          <a:p>
            <a:r>
              <a:rPr lang="en-US" dirty="0"/>
              <a:t>No need to move data (or at least not far)</a:t>
            </a:r>
          </a:p>
          <a:p>
            <a:pPr lvl="1"/>
            <a:r>
              <a:rPr lang="en-US" dirty="0"/>
              <a:t>No source is closer to your data</a:t>
            </a:r>
          </a:p>
          <a:p>
            <a:pPr lvl="1"/>
            <a:r>
              <a:rPr lang="en-US" dirty="0"/>
              <a:t>Ability to execute scripts even when remote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FA0FF-973C-4671-A42A-0FBE89EC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FA57-EFDF-4E0C-8D3F-C514ACDD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7D3B-1CEB-4955-9998-B7F13206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6251"/>
          </a:xfrm>
        </p:spPr>
        <p:txBody>
          <a:bodyPr>
            <a:normAutofit/>
          </a:bodyPr>
          <a:lstStyle/>
          <a:p>
            <a:r>
              <a:rPr lang="en-US" dirty="0"/>
              <a:t>SQL Server 2016 or 2017 (64 bit only)</a:t>
            </a:r>
          </a:p>
          <a:p>
            <a:pPr lvl="1"/>
            <a:r>
              <a:rPr lang="en-US" dirty="0"/>
              <a:t>That’s it. You just need to enable it.</a:t>
            </a:r>
          </a:p>
          <a:p>
            <a:pPr lvl="1"/>
            <a:r>
              <a:rPr lang="en-US" dirty="0"/>
              <a:t>R Services(In-Database) needs to be installed</a:t>
            </a:r>
          </a:p>
          <a:p>
            <a:pPr lvl="2"/>
            <a:r>
              <a:rPr lang="en-US" dirty="0"/>
              <a:t>SP_CONFIGURE 'external scripts enabled', 1</a:t>
            </a:r>
            <a:br>
              <a:rPr lang="en-US" dirty="0"/>
            </a:br>
            <a:r>
              <a:rPr lang="en-US" dirty="0"/>
              <a:t>GO</a:t>
            </a:r>
            <a:br>
              <a:rPr lang="en-US" dirty="0"/>
            </a:br>
            <a:r>
              <a:rPr lang="en-US" dirty="0"/>
              <a:t>RECONFIGURE</a:t>
            </a:r>
            <a:br>
              <a:rPr lang="en-US" dirty="0"/>
            </a:br>
            <a:r>
              <a:rPr lang="en-US" dirty="0"/>
              <a:t>GO</a:t>
            </a:r>
          </a:p>
          <a:p>
            <a:pPr lvl="1"/>
            <a:r>
              <a:rPr lang="en-US" dirty="0"/>
              <a:t>Set up permissions</a:t>
            </a:r>
          </a:p>
          <a:p>
            <a:pPr lvl="2"/>
            <a:r>
              <a:rPr lang="en-US" dirty="0"/>
              <a:t>Alter role </a:t>
            </a:r>
            <a:r>
              <a:rPr lang="en-US" dirty="0" err="1"/>
              <a:t>db_rrerole</a:t>
            </a:r>
            <a:r>
              <a:rPr lang="en-US" dirty="0"/>
              <a:t> add member </a:t>
            </a:r>
            <a:r>
              <a:rPr lang="en-US" dirty="0" err="1"/>
              <a:t>UserName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6D940-7953-4467-9BFC-6353D4B7CE99}"/>
              </a:ext>
            </a:extLst>
          </p:cNvPr>
          <p:cNvSpPr/>
          <p:nvPr/>
        </p:nvSpPr>
        <p:spPr>
          <a:xfrm>
            <a:off x="1002382" y="5366813"/>
            <a:ext cx="93293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It installs automatically with Microsoft R Server (MRS; it’s otherwise a paid 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Multi-threading, memory chunking,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60E0F-69A8-4B63-A01A-09E0044A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3E0D-3153-4DE9-A1D5-95A15EC5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7285-9898-4BE0-8B83-7FD18920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RStudio: fully explicit script – no environment assumptions</a:t>
            </a:r>
          </a:p>
          <a:p>
            <a:pPr lvl="1"/>
            <a:r>
              <a:rPr lang="en-US" sz="2800" dirty="0"/>
              <a:t>Know what libraries you are using</a:t>
            </a:r>
          </a:p>
          <a:p>
            <a:pPr lvl="2"/>
            <a:r>
              <a:rPr lang="en-US" sz="2400" i="1" dirty="0"/>
              <a:t>matrix::</a:t>
            </a:r>
            <a:r>
              <a:rPr lang="en-US" sz="2400" i="1" dirty="0" err="1"/>
              <a:t>as.matrix</a:t>
            </a:r>
            <a:r>
              <a:rPr lang="en-US" sz="2400" i="1" dirty="0"/>
              <a:t>(x)</a:t>
            </a:r>
            <a:endParaRPr lang="en-US" sz="2400" dirty="0"/>
          </a:p>
          <a:p>
            <a:r>
              <a:rPr lang="en-US" sz="3200" dirty="0"/>
              <a:t>SQL Script: Encapsulate R script </a:t>
            </a:r>
            <a:r>
              <a:rPr lang="en-US" sz="3200" dirty="0">
                <a:sym typeface="Wingdings" panose="05000000000000000000" pitchFamily="2" charset="2"/>
              </a:rPr>
              <a:t>into a stored procedure</a:t>
            </a:r>
            <a:endParaRPr lang="en-US" sz="3200" dirty="0"/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Error checking, code review (&amp; etc.) all follow existing developer framework</a:t>
            </a:r>
            <a:endParaRPr lang="en-US" sz="2800" dirty="0"/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Work with DB/IT groups to structure the stored procedure output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Use SQL server tools to schedule the stored procedure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Create error checking that is readable throughout the organization</a:t>
            </a:r>
          </a:p>
          <a:p>
            <a:pPr lvl="2"/>
            <a:r>
              <a:rPr lang="en-US" sz="2400" dirty="0"/>
              <a:t>Who notices when a category changes or gets deleted?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3B9A5-DA2C-4C9E-A555-7514AEBB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7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3DC0-4A3F-4A54-AEED-580A30A3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197D-DCB9-45A7-A932-2EE145D2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T-SQL performs DB commands: </a:t>
            </a:r>
            <a:r>
              <a:rPr lang="en-US" u="sng" dirty="0"/>
              <a:t>you don’t have to learn it</a:t>
            </a:r>
          </a:p>
          <a:p>
            <a:endParaRPr lang="en-US" u="sng" dirty="0"/>
          </a:p>
          <a:p>
            <a:r>
              <a:rPr lang="en-US" dirty="0"/>
              <a:t>Fill in this frame. Retain it a Stored Procedure.</a:t>
            </a:r>
          </a:p>
          <a:p>
            <a:pPr marL="0" indent="0">
              <a:buNone/>
            </a:pPr>
            <a:r>
              <a:rPr lang="en-US" b="1" dirty="0"/>
              <a:t>EXECUTE </a:t>
            </a:r>
            <a:r>
              <a:rPr lang="en-US" b="1" dirty="0" err="1"/>
              <a:t>sp_execute_external_script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@language = N'R'</a:t>
            </a:r>
          </a:p>
          <a:p>
            <a:pPr marL="0" indent="0">
              <a:buNone/>
            </a:pPr>
            <a:r>
              <a:rPr lang="en-US" b="1" dirty="0"/>
              <a:t>      , @script = N'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i="1" dirty="0">
                <a:solidFill>
                  <a:srgbClr val="FF0000"/>
                </a:solidFill>
              </a:rPr>
              <a:t>CODE GOES HERE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b="1" dirty="0"/>
              <a:t>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08B48-40E2-4FD4-AE73-C716AE03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91-86F8-4CCF-B9BB-32080758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37F9-F841-45C4-9DE6-7C7EB813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method is to use stdin and </a:t>
            </a:r>
            <a:r>
              <a:rPr lang="en-US" dirty="0" err="1"/>
              <a:t>stdout</a:t>
            </a:r>
            <a:r>
              <a:rPr lang="en-US" dirty="0"/>
              <a:t>, with each referencing a single table on the SQL Server</a:t>
            </a:r>
          </a:p>
          <a:p>
            <a:pPr lvl="1"/>
            <a:r>
              <a:rPr lang="en-US" dirty="0"/>
              <a:t>You also get </a:t>
            </a:r>
            <a:r>
              <a:rPr lang="en-US" dirty="0" err="1"/>
              <a:t>stderror</a:t>
            </a:r>
            <a:r>
              <a:rPr lang="en-US" dirty="0"/>
              <a:t>, which delivers all warnings and explicitly printed output</a:t>
            </a:r>
          </a:p>
          <a:p>
            <a:pPr lvl="2"/>
            <a:r>
              <a:rPr lang="en-US" dirty="0"/>
              <a:t>Get used to using print() a lot</a:t>
            </a:r>
          </a:p>
          <a:p>
            <a:r>
              <a:rPr lang="en-US" dirty="0"/>
              <a:t>The easiest way to connect is by installing RODBC and creating an ODBC connection like the session is taking place on an outside server</a:t>
            </a:r>
          </a:p>
          <a:p>
            <a:pPr lvl="1"/>
            <a:r>
              <a:rPr lang="en-US" dirty="0"/>
              <a:t>It’s also the easiest to test, because the session will then be the same on both the server and a local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E196A-BA61-4554-BBB0-AFD057CA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0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B69C-4939-42F0-9F98-4A0FB173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Demo:</a:t>
            </a:r>
            <a:r>
              <a:rPr lang="en-US" dirty="0"/>
              <a:t> Figure out your R session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FB97-C81A-4A01-8102-77A48FAC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EXECUTE </a:t>
            </a:r>
            <a:r>
              <a:rPr lang="en-US" b="1" dirty="0" err="1"/>
              <a:t>sp_execute_external_script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  @language = N'R'</a:t>
            </a:r>
          </a:p>
          <a:p>
            <a:pPr marL="0" indent="0">
              <a:buNone/>
            </a:pPr>
            <a:r>
              <a:rPr lang="en-US" b="1" dirty="0"/>
              <a:t>      , @script = N'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b="1" dirty="0" err="1">
                <a:solidFill>
                  <a:srgbClr val="FF0000"/>
                </a:solidFill>
              </a:rPr>
              <a:t>getwd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b="1" dirty="0"/>
              <a:t>'</a:t>
            </a:r>
          </a:p>
          <a:p>
            <a:pPr marL="0" indent="0">
              <a:buNone/>
            </a:pPr>
            <a:r>
              <a:rPr lang="en-US" b="1" dirty="0" err="1"/>
              <a:t>R.Version</a:t>
            </a:r>
            <a:r>
              <a:rPr lang="en-US" b="1" dirty="0"/>
              <a:t>(), </a:t>
            </a:r>
          </a:p>
          <a:p>
            <a:pPr marL="0" indent="0">
              <a:buNone/>
            </a:pPr>
            <a:r>
              <a:rPr lang="en-US" b="1" dirty="0" err="1"/>
              <a:t>installed.packages</a:t>
            </a:r>
            <a:r>
              <a:rPr lang="en-US" b="1" dirty="0"/>
              <a:t>(), </a:t>
            </a:r>
          </a:p>
          <a:p>
            <a:pPr marL="0" indent="0">
              <a:buNone/>
            </a:pP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stringr</a:t>
            </a:r>
            <a:r>
              <a:rPr lang="en-US" b="1" dirty="0"/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D968-A072-433C-B5CC-E508DB6F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689-6CAC-44C8-B208-F977DA73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Tips: 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FE6F-FC37-4F7F-8972-0BA35A93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server will not likely have the outside connection you need to get to CRAN/MRAN</a:t>
            </a:r>
          </a:p>
          <a:p>
            <a:pPr marL="457200" lvl="1" indent="0">
              <a:buNone/>
            </a:pPr>
            <a:r>
              <a:rPr lang="en-US" b="1" dirty="0"/>
              <a:t>EXECUTE </a:t>
            </a:r>
            <a:r>
              <a:rPr lang="en-US" b="1" dirty="0" err="1"/>
              <a:t>sp_execute_external_script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       @language = N'R'</a:t>
            </a:r>
          </a:p>
          <a:p>
            <a:pPr marL="457200" lvl="1" indent="0">
              <a:buNone/>
            </a:pPr>
            <a:r>
              <a:rPr lang="en-US" b="1" dirty="0"/>
              <a:t>      , @script = N'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  print(</a:t>
            </a:r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>
                <a:solidFill>
                  <a:srgbClr val="FF0000"/>
                </a:solidFill>
              </a:rPr>
              <a:t>(‘‘</a:t>
            </a:r>
            <a:r>
              <a:rPr lang="en-US" dirty="0" err="1">
                <a:solidFill>
                  <a:srgbClr val="FF0000"/>
                </a:solidFill>
              </a:rPr>
              <a:t>magrittr</a:t>
            </a:r>
            <a:r>
              <a:rPr lang="en-US" dirty="0">
                <a:solidFill>
                  <a:srgbClr val="FF0000"/>
                </a:solidFill>
              </a:rPr>
              <a:t>‘‘ ))</a:t>
            </a:r>
          </a:p>
          <a:p>
            <a:pPr marL="457200" lvl="1" indent="0">
              <a:buNone/>
            </a:pPr>
            <a:r>
              <a:rPr lang="en-US" dirty="0"/>
              <a:t>	  </a:t>
            </a:r>
            <a:r>
              <a:rPr lang="en-US" b="1" dirty="0"/>
              <a:t>‘</a:t>
            </a:r>
          </a:p>
          <a:p>
            <a:pPr marL="0" indent="0">
              <a:buNone/>
            </a:pPr>
            <a:r>
              <a:rPr lang="en-US" dirty="0"/>
              <a:t>Instead, find your </a:t>
            </a:r>
            <a:r>
              <a:rPr lang="en-US" dirty="0" err="1"/>
              <a:t>getwd</a:t>
            </a:r>
            <a:r>
              <a:rPr lang="en-US" dirty="0"/>
              <a:t>() on the server drive, download the package .zip from CRAN and use a local install that references that server space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print(</a:t>
            </a:r>
            <a:r>
              <a:rPr lang="en-US" sz="2400" dirty="0" err="1">
                <a:solidFill>
                  <a:srgbClr val="FF0000"/>
                </a:solidFill>
              </a:rPr>
              <a:t>install.packages</a:t>
            </a:r>
            <a:r>
              <a:rPr lang="en-US" sz="2400" dirty="0">
                <a:solidFill>
                  <a:srgbClr val="FF0000"/>
                </a:solidFill>
              </a:rPr>
              <a:t>(‘‘~/magrittr.zip‘‘, repos= NULL))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82FED-DFBD-42F8-B9AE-4BA544A9D941}"/>
              </a:ext>
            </a:extLst>
          </p:cNvPr>
          <p:cNvSpPr txBox="1"/>
          <p:nvPr/>
        </p:nvSpPr>
        <p:spPr>
          <a:xfrm>
            <a:off x="6158523" y="3416519"/>
            <a:ext cx="94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0000"/>
                </a:solidFill>
              </a:rPr>
              <a:t>Fails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33AFC-8B3D-4E90-BFC1-D8C434BBFFE2}"/>
              </a:ext>
            </a:extLst>
          </p:cNvPr>
          <p:cNvSpPr txBox="1"/>
          <p:nvPr/>
        </p:nvSpPr>
        <p:spPr>
          <a:xfrm>
            <a:off x="8382000" y="5402384"/>
            <a:ext cx="118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rgbClr val="00B050"/>
                </a:solidFill>
              </a:rPr>
              <a:t>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7586-4D12-4070-96E8-77AC93FA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01A2-28C2-4D90-9142-BB1FA83A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38EE-C5D3-4570-A082-844BFE2C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have the service installed</a:t>
            </a:r>
          </a:p>
          <a:p>
            <a:r>
              <a:rPr lang="en-US" dirty="0"/>
              <a:t>The R session needs to have permissions installed (to mirror the user, ideally)</a:t>
            </a:r>
          </a:p>
          <a:p>
            <a:r>
              <a:rPr lang="en-US" dirty="0"/>
              <a:t>Look out: You can do stupid things</a:t>
            </a:r>
          </a:p>
          <a:p>
            <a:pPr lvl="1"/>
            <a:r>
              <a:rPr lang="en-US" dirty="0"/>
              <a:t>You may be able to use all available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F97ED-57D5-4523-8840-5728B9D6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38" y="4297444"/>
            <a:ext cx="4113795" cy="23037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942E-C347-456A-9AA7-2F2F6897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D632-FDCA-4E61-BAD3-F6F3669E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Tips: What to do with your new R object?</a:t>
            </a:r>
            <a:br>
              <a:rPr lang="en-US" dirty="0"/>
            </a:br>
            <a:r>
              <a:rPr lang="en-US" dirty="0"/>
              <a:t>Store RDS objects as a </a:t>
            </a:r>
            <a:r>
              <a:rPr lang="en-US" dirty="0" err="1"/>
              <a:t>varbinary</a:t>
            </a:r>
            <a:r>
              <a:rPr lang="en-US" dirty="0"/>
              <a:t> table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36DB-55E4-4A88-B6A4-97FF3E3A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this, you have full access to all objects in your session</a:t>
            </a:r>
          </a:p>
          <a:p>
            <a:pPr lvl="1"/>
            <a:r>
              <a:rPr lang="en-US" dirty="0"/>
              <a:t>They can be made permanent</a:t>
            </a:r>
          </a:p>
          <a:p>
            <a:pPr lvl="1"/>
            <a:r>
              <a:rPr lang="en-US" dirty="0"/>
              <a:t>They can be referenced later (this allows versioning)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8C71F-C9DC-4C90-B35F-178EEE4E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9" y="3429000"/>
            <a:ext cx="5418290" cy="1981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5EE92-67D0-4C52-AD6E-C614C53F6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7" y="5587937"/>
            <a:ext cx="8649450" cy="7239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E4AD-B543-4B85-801E-49929F3A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082B-0003-43DF-AF89-359D9BC0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Tuning code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447A-70FB-46E2-AA38-2282F4B5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extremely limited packages installed</a:t>
            </a:r>
          </a:p>
          <a:p>
            <a:pPr marL="457200" lvl="1" indent="0">
              <a:buNone/>
            </a:pPr>
            <a:r>
              <a:rPr lang="en-US" i="1" dirty="0" err="1"/>
              <a:t>installed.packages</a:t>
            </a:r>
            <a:r>
              <a:rPr lang="en-US" i="1" dirty="0"/>
              <a:t>()</a:t>
            </a:r>
            <a:r>
              <a:rPr lang="en-US" dirty="0"/>
              <a:t> to check</a:t>
            </a:r>
            <a:endParaRPr lang="en-US" i="1" dirty="0"/>
          </a:p>
          <a:p>
            <a:r>
              <a:rPr lang="en-US" dirty="0"/>
              <a:t>Single-quotes have to doubled up or it closes the script!</a:t>
            </a:r>
          </a:p>
          <a:p>
            <a:pPr lvl="1"/>
            <a:r>
              <a:rPr lang="en-US" dirty="0"/>
              <a:t>Find  ' and replace with ''</a:t>
            </a:r>
          </a:p>
          <a:p>
            <a:r>
              <a:rPr lang="en-US" dirty="0"/>
              <a:t>Bringing in lots of data:</a:t>
            </a:r>
          </a:p>
          <a:p>
            <a:pPr lvl="1"/>
            <a:r>
              <a:rPr lang="en-US" dirty="0"/>
              <a:t>You are not limited to single input -- there are streaming (rows per read) and parallel parameters within the external script arguments</a:t>
            </a:r>
          </a:p>
          <a:p>
            <a:pPr lvl="1"/>
            <a:r>
              <a:rPr lang="en-US" dirty="0"/>
              <a:t>This is done even more simply by using ODBC 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B220FC-F51F-4526-B6CB-41C614C75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44BE-79A1-459D-A703-AC5C472D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E6-6883-40BD-811C-2A3A827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5DF7-D869-405E-90A1-CD5B3515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35"/>
            <a:ext cx="10515600" cy="5003440"/>
          </a:xfrm>
        </p:spPr>
        <p:txBody>
          <a:bodyPr>
            <a:normAutofit/>
          </a:bodyPr>
          <a:lstStyle/>
          <a:p>
            <a:r>
              <a:rPr lang="en-US" dirty="0"/>
              <a:t>What does it mean to run R?</a:t>
            </a:r>
          </a:p>
          <a:p>
            <a:pPr lvl="1"/>
            <a:r>
              <a:rPr lang="en-US" dirty="0"/>
              <a:t>Choosing platform</a:t>
            </a:r>
          </a:p>
          <a:p>
            <a:pPr lvl="1"/>
            <a:r>
              <a:rPr lang="en-US" dirty="0"/>
              <a:t>SQL, SQL Server in a business context</a:t>
            </a:r>
          </a:p>
          <a:p>
            <a:r>
              <a:rPr lang="en-US" dirty="0"/>
              <a:t>SQL basics, why it makes sense for 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“Production” and products</a:t>
            </a:r>
          </a:p>
          <a:p>
            <a:r>
              <a:rPr lang="en-US" dirty="0"/>
              <a:t>How-to of running R on SQL server</a:t>
            </a:r>
          </a:p>
          <a:p>
            <a:pPr lvl="1"/>
            <a:r>
              <a:rPr lang="en-US" dirty="0"/>
              <a:t>Setup / detective work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Tips</a:t>
            </a:r>
          </a:p>
          <a:p>
            <a:pPr lvl="1"/>
            <a:r>
              <a:rPr lang="en-US" dirty="0"/>
              <a:t>Pros/Cons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D130C-0E8C-4F26-8084-7FFC5D39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2725-3292-4772-9401-AF82CD0B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note: A different technique entirely: </a:t>
            </a:r>
            <a:r>
              <a:rPr lang="en-US" dirty="0" err="1"/>
              <a:t>RevoR</a:t>
            </a:r>
            <a:r>
              <a:rPr lang="en-US" dirty="0"/>
              <a:t>-enabled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4CC6-62FD-4514-9C98-55C6CB40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RevoScaleR</a:t>
            </a:r>
            <a:r>
              <a:rPr lang="en-US" b="1" dirty="0"/>
              <a:t> is a very different system. It’s a presentation on its own!</a:t>
            </a:r>
          </a:p>
          <a:p>
            <a:r>
              <a:rPr lang="en-US" dirty="0"/>
              <a:t>Can use </a:t>
            </a:r>
            <a:r>
              <a:rPr lang="en-US" dirty="0" err="1"/>
              <a:t>RevoScaleR</a:t>
            </a:r>
            <a:r>
              <a:rPr lang="en-US" dirty="0"/>
              <a:t> and switch file and compute contexts</a:t>
            </a:r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Can use any data source type</a:t>
            </a:r>
          </a:p>
          <a:p>
            <a:pPr lvl="2"/>
            <a:r>
              <a:rPr lang="en-US" dirty="0"/>
              <a:t>Hadoop; Azure</a:t>
            </a:r>
          </a:p>
          <a:p>
            <a:pPr lvl="1"/>
            <a:r>
              <a:rPr lang="en-US" dirty="0"/>
              <a:t>Microsoft has done the hard work of optimizing the system to them</a:t>
            </a:r>
          </a:p>
          <a:p>
            <a:pPr lvl="2"/>
            <a:r>
              <a:rPr lang="en-US" dirty="0"/>
              <a:t>Unlimited memory resources through chunking</a:t>
            </a:r>
          </a:p>
          <a:p>
            <a:pPr lvl="2"/>
            <a:r>
              <a:rPr lang="en-US" dirty="0"/>
              <a:t>Can be fast</a:t>
            </a:r>
          </a:p>
          <a:p>
            <a:pPr lvl="2"/>
            <a:r>
              <a:rPr lang="en-US" dirty="0"/>
              <a:t>Has decent support and upgrades through Microsoft</a:t>
            </a:r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You have to develop/understand </a:t>
            </a:r>
            <a:r>
              <a:rPr lang="en-US" dirty="0" err="1"/>
              <a:t>RevoScaleR</a:t>
            </a:r>
            <a:r>
              <a:rPr lang="en-US" dirty="0"/>
              <a:t> (</a:t>
            </a:r>
            <a:r>
              <a:rPr lang="en-US" i="1" dirty="0" err="1"/>
              <a:t>Rclient</a:t>
            </a:r>
            <a:r>
              <a:rPr lang="en-US" dirty="0"/>
              <a:t> for local)</a:t>
            </a:r>
          </a:p>
          <a:p>
            <a:pPr lvl="2"/>
            <a:r>
              <a:rPr lang="en-US" dirty="0"/>
              <a:t>It is different from Base R and </a:t>
            </a:r>
            <a:r>
              <a:rPr lang="en-US" dirty="0" err="1"/>
              <a:t>Tidyverse</a:t>
            </a:r>
            <a:r>
              <a:rPr lang="en-US" dirty="0"/>
              <a:t> R (decent, but less, support)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72E2-0BAA-40CC-B398-C4DE83EF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82DA-EA2C-46C0-9090-BB4C8C31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Overall: Other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570B-F122-46CA-9C2A-AB484C38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to “step back” from new tools to Base R (+ </a:t>
            </a:r>
            <a:r>
              <a:rPr lang="en-US" dirty="0" err="1"/>
              <a:t>RevoScaleR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only install some packages (and the permissions are iffy)</a:t>
            </a:r>
          </a:p>
          <a:p>
            <a:pPr lvl="2"/>
            <a:r>
              <a:rPr lang="en-US" dirty="0"/>
              <a:t>C++ based programs may be impossible</a:t>
            </a:r>
          </a:p>
          <a:p>
            <a:pPr lvl="2"/>
            <a:r>
              <a:rPr lang="en-US" dirty="0"/>
              <a:t>Probably the case for </a:t>
            </a:r>
            <a:r>
              <a:rPr lang="en-US" dirty="0" err="1"/>
              <a:t>rjava</a:t>
            </a:r>
            <a:r>
              <a:rPr lang="en-US" dirty="0"/>
              <a:t>, </a:t>
            </a:r>
            <a:r>
              <a:rPr lang="en-US" dirty="0" err="1"/>
              <a:t>devtools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Output is more difficult than in RStudio</a:t>
            </a:r>
          </a:p>
          <a:p>
            <a:pPr lvl="2"/>
            <a:r>
              <a:rPr lang="en-US" dirty="0"/>
              <a:t>There are creative possibilities, but they require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897F-73F1-45DE-AB0A-ED9A6A2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5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2F46-0892-46AF-9E05-EFFF30A9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Overall: Benefits are in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B1D5-0E05-4327-97A3-088A91D2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893"/>
            <a:ext cx="10515600" cy="4667250"/>
          </a:xfrm>
        </p:spPr>
        <p:txBody>
          <a:bodyPr>
            <a:normAutofit/>
          </a:bodyPr>
          <a:lstStyle/>
          <a:p>
            <a:r>
              <a:rPr lang="en-US" sz="3000" b="1" u="sng" dirty="0">
                <a:ln>
                  <a:solidFill>
                    <a:srgbClr val="FFFF00"/>
                  </a:solidFill>
                </a:ln>
              </a:rPr>
              <a:t>Software (from the Analytic Maturity article)</a:t>
            </a:r>
          </a:p>
          <a:p>
            <a:pPr lvl="1"/>
            <a:r>
              <a:rPr lang="en-US" sz="2600" dirty="0">
                <a:ln>
                  <a:solidFill>
                    <a:srgbClr val="FFFF00"/>
                  </a:solidFill>
                </a:ln>
              </a:rPr>
              <a:t>Data storage and processing workflows </a:t>
            </a:r>
            <a:r>
              <a:rPr lang="en-US" sz="2600" u="sng" dirty="0">
                <a:ln>
                  <a:solidFill>
                    <a:srgbClr val="FFFF00"/>
                  </a:solidFill>
                </a:ln>
              </a:rPr>
              <a:t>are</a:t>
            </a:r>
            <a:r>
              <a:rPr lang="en-US" sz="2600" dirty="0">
                <a:ln>
                  <a:solidFill>
                    <a:srgbClr val="FFFF00"/>
                  </a:solidFill>
                </a:ln>
              </a:rPr>
              <a:t> flexible, capable, and long-term</a:t>
            </a:r>
          </a:p>
          <a:p>
            <a:pPr lvl="1"/>
            <a:r>
              <a:rPr lang="en-US" sz="2600" dirty="0">
                <a:ln>
                  <a:solidFill>
                    <a:srgbClr val="FFFF00"/>
                  </a:solidFill>
                </a:ln>
              </a:rPr>
              <a:t>Processes can be run by IT, DBA, and analytics depts</a:t>
            </a:r>
          </a:p>
          <a:p>
            <a:r>
              <a:rPr lang="en-US" dirty="0"/>
              <a:t>Data flows allow productionizing</a:t>
            </a:r>
          </a:p>
          <a:p>
            <a:pPr lvl="1"/>
            <a:r>
              <a:rPr lang="en-US" dirty="0"/>
              <a:t>IT/DB collaboration</a:t>
            </a:r>
          </a:p>
          <a:p>
            <a:pPr lvl="1"/>
            <a:r>
              <a:rPr lang="en-US" dirty="0"/>
              <a:t>Scrutiny: stricter/more formal coding standards</a:t>
            </a:r>
          </a:p>
          <a:p>
            <a:pPr lvl="1"/>
            <a:r>
              <a:rPr lang="en-US" dirty="0"/>
              <a:t>Versioning/testing/failing well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Is it worth the effort?....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D50A5-09F1-40AE-B33D-D9349B7E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3A83-6C62-4F51-82EA-170202DC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big push toward integration </a:t>
            </a:r>
            <a:br>
              <a:rPr lang="en-US" dirty="0"/>
            </a:br>
            <a:endParaRPr lang="en-US" b="1" i="1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8974634-A080-4AD8-A645-8E815C8F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7" y="2159536"/>
            <a:ext cx="4179650" cy="311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wpdesign.com/images/people.jpg">
            <a:extLst>
              <a:ext uri="{FF2B5EF4-FFF2-40B4-BE49-F238E27FC236}">
                <a16:creationId xmlns:a16="http://schemas.microsoft.com/office/drawing/2014/main" id="{94417095-524C-46FD-A8DD-066A1D398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32" y="2277669"/>
            <a:ext cx="34671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F0ECF1-195B-4A37-A27C-1A08DF5E0EF6}"/>
              </a:ext>
            </a:extLst>
          </p:cNvPr>
          <p:cNvSpPr txBox="1">
            <a:spLocks/>
          </p:cNvSpPr>
          <p:nvPr/>
        </p:nvSpPr>
        <p:spPr>
          <a:xfrm>
            <a:off x="1718553" y="1715598"/>
            <a:ext cx="1968231" cy="51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SILOS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D991E-5CA1-4664-B62F-A38E0A43C067}"/>
              </a:ext>
            </a:extLst>
          </p:cNvPr>
          <p:cNvSpPr txBox="1">
            <a:spLocks/>
          </p:cNvSpPr>
          <p:nvPr/>
        </p:nvSpPr>
        <p:spPr>
          <a:xfrm>
            <a:off x="4701704" y="1690053"/>
            <a:ext cx="1968231" cy="51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5CBDA0-9366-44D0-ADC4-D8F65D96C189}"/>
              </a:ext>
            </a:extLst>
          </p:cNvPr>
          <p:cNvSpPr txBox="1">
            <a:spLocks/>
          </p:cNvSpPr>
          <p:nvPr/>
        </p:nvSpPr>
        <p:spPr>
          <a:xfrm>
            <a:off x="7023374" y="1715598"/>
            <a:ext cx="2600528" cy="51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INTEGRATION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027D46-A066-4AB7-B167-EFC3087D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7FCF-81E2-43B9-B381-97FAD957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29103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19CC-4024-4F1B-980E-2A0CBADD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F71B-1377-499B-A7DF-91053CB2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03718" cy="1325563"/>
          </a:xfrm>
        </p:spPr>
        <p:txBody>
          <a:bodyPr/>
          <a:lstStyle/>
          <a:p>
            <a:r>
              <a:rPr lang="en-US" dirty="0"/>
              <a:t>R = standard analytics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EF03-FF5B-4ECC-8E49-97533ED6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7441" cy="4876732"/>
          </a:xfrm>
        </p:spPr>
        <p:txBody>
          <a:bodyPr>
            <a:normAutofit/>
          </a:bodyPr>
          <a:lstStyle/>
          <a:p>
            <a:r>
              <a:rPr lang="en-US" dirty="0"/>
              <a:t>Platform choices is not a technical limitation. R runs on many systems.</a:t>
            </a:r>
          </a:p>
          <a:p>
            <a:pPr lvl="1"/>
            <a:r>
              <a:rPr lang="en-US" dirty="0"/>
              <a:t>SAS, Python, Julia, Mathematica, SAP, </a:t>
            </a:r>
            <a:r>
              <a:rPr lang="en-US" dirty="0" err="1"/>
              <a:t>PowerBI</a:t>
            </a:r>
            <a:r>
              <a:rPr lang="en-US" dirty="0"/>
              <a:t> … now SQL Server</a:t>
            </a:r>
          </a:p>
          <a:p>
            <a:pPr lvl="1"/>
            <a:endParaRPr lang="en-US" dirty="0"/>
          </a:p>
          <a:p>
            <a:r>
              <a:rPr lang="en-US" dirty="0"/>
              <a:t>Different tasks benefit from different platforms</a:t>
            </a:r>
          </a:p>
          <a:p>
            <a:pPr lvl="1"/>
            <a:r>
              <a:rPr lang="en-US" dirty="0"/>
              <a:t>Data sourcing, ETL</a:t>
            </a:r>
          </a:p>
          <a:p>
            <a:pPr lvl="1"/>
            <a:r>
              <a:rPr lang="en-US" dirty="0"/>
              <a:t>Creating models</a:t>
            </a:r>
          </a:p>
          <a:p>
            <a:pPr lvl="1"/>
            <a:r>
              <a:rPr lang="en-US" dirty="0"/>
              <a:t>Scoring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endParaRPr lang="en-US" dirty="0"/>
          </a:p>
        </p:txBody>
      </p:sp>
      <p:pic>
        <p:nvPicPr>
          <p:cNvPr id="2052" name="Picture 4" descr="Chevrolet Performance 12681429">
            <a:extLst>
              <a:ext uri="{FF2B5EF4-FFF2-40B4-BE49-F238E27FC236}">
                <a16:creationId xmlns:a16="http://schemas.microsoft.com/office/drawing/2014/main" id="{74A8FA42-A59D-4C36-8123-83A90E0C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30" y="640080"/>
            <a:ext cx="2609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lt;p&gt;This doesn't really require much explanation. What the goons at Flyin' Miata &lt;a href=&quot;http://www.roadandtrack.com/motorsports/videos/a25017/this-wild-br-z-is-powered-by-two-motorcycle-engines/&quot; target=&quot;_blank&quot;&gt;have done here&lt;/a&gt; is combine the amazing chassis of the current-generation Mazda Miata, with a 525-horse Small Block V8. Can we drive it?&lt;/p&gt;">
            <a:extLst>
              <a:ext uri="{FF2B5EF4-FFF2-40B4-BE49-F238E27FC236}">
                <a16:creationId xmlns:a16="http://schemas.microsoft.com/office/drawing/2014/main" id="{BB5B64A6-4964-4328-82FC-9F03740C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48" y="4335427"/>
            <a:ext cx="3383867" cy="225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84043-58AE-48B3-865E-2B34FE00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B106-37C9-417E-8822-9FA15ABE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A8A7-F27E-489E-8BFA-C1C4F3AA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Structured Query </a:t>
            </a:r>
            <a:r>
              <a:rPr lang="en-US" b="1" dirty="0"/>
              <a:t>Language</a:t>
            </a:r>
          </a:p>
          <a:p>
            <a:pPr lvl="1"/>
            <a:r>
              <a:rPr lang="en-US" dirty="0"/>
              <a:t>Provides rough structure for Extract-Transform-Load by relating data columns and rows from different tables</a:t>
            </a:r>
          </a:p>
          <a:p>
            <a:r>
              <a:rPr lang="en-US" b="1" dirty="0"/>
              <a:t>Specific software</a:t>
            </a:r>
            <a:r>
              <a:rPr lang="en-US" dirty="0"/>
              <a:t> that runs SQL</a:t>
            </a:r>
          </a:p>
          <a:p>
            <a:pPr lvl="1"/>
            <a:r>
              <a:rPr lang="en-US" dirty="0"/>
              <a:t>Oracle, Microsoft SQL Server, and MySQL keep floating between the top three spaces for relational databases</a:t>
            </a:r>
          </a:p>
          <a:p>
            <a:pPr lvl="1"/>
            <a:r>
              <a:rPr lang="en-US" dirty="0"/>
              <a:t>“SQL Server” usually refers specifically to Microsoft SQL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68A53-6C5E-465B-A593-2A0E5F20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8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E7BD-B0FD-43DD-87B2-AEB67A2C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75E4-1F1A-40A9-B7BD-F5ED9019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44" y="1550740"/>
            <a:ext cx="5109308" cy="3207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(Microsoft) SQL Server is well-developed</a:t>
            </a:r>
          </a:p>
          <a:p>
            <a:pPr lvl="1"/>
            <a:r>
              <a:rPr lang="en-US" dirty="0"/>
              <a:t>Runs locally and on cloud services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Capable and integrated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31AAD0-1FD0-40C5-8010-AF9BE447CAA9}"/>
              </a:ext>
            </a:extLst>
          </p:cNvPr>
          <p:cNvSpPr txBox="1">
            <a:spLocks/>
          </p:cNvSpPr>
          <p:nvPr/>
        </p:nvSpPr>
        <p:spPr>
          <a:xfrm>
            <a:off x="6696877" y="1550740"/>
            <a:ext cx="51093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Microsoft commitment to R</a:t>
            </a:r>
          </a:p>
          <a:p>
            <a:pPr lvl="1"/>
            <a:r>
              <a:rPr lang="en-US" dirty="0"/>
              <a:t>Bought </a:t>
            </a:r>
            <a:r>
              <a:rPr lang="en-US" dirty="0" err="1"/>
              <a:t>RevolutionR</a:t>
            </a:r>
            <a:r>
              <a:rPr lang="en-US" dirty="0"/>
              <a:t> in 2015</a:t>
            </a:r>
          </a:p>
          <a:p>
            <a:pPr lvl="1"/>
            <a:r>
              <a:rPr lang="en-US" dirty="0"/>
              <a:t>Microsoft R Server</a:t>
            </a:r>
          </a:p>
          <a:p>
            <a:pPr lvl="1"/>
            <a:r>
              <a:rPr lang="en-US" dirty="0"/>
              <a:t>Azure ML backbone is R</a:t>
            </a:r>
          </a:p>
          <a:p>
            <a:pPr lvl="1"/>
            <a:r>
              <a:rPr lang="en-US" dirty="0"/>
              <a:t>Microsoft wants R to run natively on everything!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04E371-7987-44A2-9930-9F0AED841FEA}"/>
              </a:ext>
            </a:extLst>
          </p:cNvPr>
          <p:cNvSpPr txBox="1">
            <a:spLocks/>
          </p:cNvSpPr>
          <p:nvPr/>
        </p:nvSpPr>
        <p:spPr>
          <a:xfrm>
            <a:off x="3506211" y="5025746"/>
            <a:ext cx="510930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 Server 2016 runs R</a:t>
            </a:r>
          </a:p>
          <a:p>
            <a:pPr lvl="1"/>
            <a:r>
              <a:rPr lang="en-US" dirty="0"/>
              <a:t>Python runs on SQL Server 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C0739-CD80-46BC-BE42-78357C542FE1}"/>
              </a:ext>
            </a:extLst>
          </p:cNvPr>
          <p:cNvSpPr txBox="1"/>
          <p:nvPr/>
        </p:nvSpPr>
        <p:spPr>
          <a:xfrm>
            <a:off x="5789399" y="1818594"/>
            <a:ext cx="53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02FDC-7F6C-49ED-ADFB-8B61FB263AC4}"/>
              </a:ext>
            </a:extLst>
          </p:cNvPr>
          <p:cNvSpPr txBox="1"/>
          <p:nvPr/>
        </p:nvSpPr>
        <p:spPr>
          <a:xfrm>
            <a:off x="5778533" y="4256305"/>
            <a:ext cx="539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F6FF-4654-4DDB-8D1C-BBFF819B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675-F880-42EE-9777-CE331A52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CE02-AF7D-4AED-81A6-AF8B48F1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138"/>
          </a:xfrm>
          <a:noFill/>
        </p:spPr>
        <p:txBody>
          <a:bodyPr>
            <a:normAutofit fontScale="92500"/>
          </a:bodyPr>
          <a:lstStyle/>
          <a:p>
            <a:r>
              <a:rPr lang="en-US" dirty="0"/>
              <a:t>LinearDigressions.com : Analytical Maturity article (5 areas)</a:t>
            </a:r>
          </a:p>
          <a:p>
            <a:pPr lvl="1"/>
            <a:r>
              <a:rPr lang="en-US" dirty="0"/>
              <a:t>Are </a:t>
            </a:r>
            <a:r>
              <a:rPr lang="en-US" b="1" u="sng" dirty="0"/>
              <a:t>Data</a:t>
            </a:r>
            <a:r>
              <a:rPr lang="en-US" b="1" dirty="0"/>
              <a:t> </a:t>
            </a:r>
            <a:r>
              <a:rPr lang="en-US" dirty="0"/>
              <a:t>organized for business purposes? </a:t>
            </a:r>
          </a:p>
          <a:p>
            <a:pPr lvl="2"/>
            <a:r>
              <a:rPr lang="en-US" dirty="0"/>
              <a:t>Relevance, access, comprehensive, high-quality </a:t>
            </a:r>
          </a:p>
          <a:p>
            <a:pPr lvl="1"/>
            <a:r>
              <a:rPr lang="en-US" dirty="0"/>
              <a:t>Does the </a:t>
            </a:r>
            <a:r>
              <a:rPr lang="en-US" b="1" u="sng" dirty="0"/>
              <a:t>Culture</a:t>
            </a:r>
            <a:r>
              <a:rPr lang="en-US" dirty="0"/>
              <a:t> value and use data?</a:t>
            </a:r>
          </a:p>
          <a:p>
            <a:pPr lvl="2"/>
            <a:r>
              <a:rPr lang="en-US" dirty="0"/>
              <a:t>“Gut feel” vs “prove it”</a:t>
            </a:r>
          </a:p>
          <a:p>
            <a:pPr lvl="1"/>
            <a:r>
              <a:rPr lang="en-US" b="1" u="sng" dirty="0"/>
              <a:t>People and Processes</a:t>
            </a:r>
          </a:p>
          <a:p>
            <a:pPr lvl="2"/>
            <a:r>
              <a:rPr lang="en-US" dirty="0"/>
              <a:t>Effective access: Are data science methods shared, understood, and impactful?</a:t>
            </a:r>
          </a:p>
          <a:p>
            <a:pPr lvl="1"/>
            <a:r>
              <a:rPr lang="en-US" sz="2800" b="1" u="sng" dirty="0">
                <a:ln>
                  <a:solidFill>
                    <a:srgbClr val="FFFF00"/>
                  </a:solidFill>
                </a:ln>
              </a:rPr>
              <a:t>Software (Platform)</a:t>
            </a:r>
          </a:p>
          <a:p>
            <a:pPr lvl="2"/>
            <a:r>
              <a:rPr lang="en-US" sz="2400" dirty="0">
                <a:ln>
                  <a:solidFill>
                    <a:srgbClr val="FFFF00"/>
                  </a:solidFill>
                </a:ln>
              </a:rPr>
              <a:t>Are data storage and processing workflows flexible, capable, and long-term?</a:t>
            </a:r>
          </a:p>
          <a:p>
            <a:pPr lvl="2"/>
            <a:r>
              <a:rPr lang="en-US" sz="2400" dirty="0">
                <a:ln>
                  <a:solidFill>
                    <a:srgbClr val="FFFF00"/>
                  </a:solidFill>
                </a:ln>
              </a:rPr>
              <a:t>Do they work between IT, DBA, business, and analytics as a mature workflow?</a:t>
            </a:r>
            <a:endParaRPr lang="en-US" dirty="0">
              <a:ln>
                <a:solidFill>
                  <a:srgbClr val="FFFF00"/>
                </a:solidFill>
              </a:ln>
            </a:endParaRPr>
          </a:p>
          <a:p>
            <a:pPr lvl="1"/>
            <a:r>
              <a:rPr lang="en-US" b="1" u="sng" dirty="0"/>
              <a:t>Science and Methods</a:t>
            </a:r>
          </a:p>
          <a:p>
            <a:pPr lvl="2"/>
            <a:r>
              <a:rPr lang="en-US" dirty="0"/>
              <a:t>Everything else: calculations, models, test/control, the techie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D520-5CAB-4BB2-82D4-2F6D5E7D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C273-F5F4-4D9E-BC01-F0086E38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is a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2100-53BA-4D80-BAB0-0986FD99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0" y="1485157"/>
            <a:ext cx="10515600" cy="1413686"/>
          </a:xfrm>
        </p:spPr>
        <p:txBody>
          <a:bodyPr/>
          <a:lstStyle/>
          <a:p>
            <a:r>
              <a:rPr lang="en-US" dirty="0"/>
              <a:t>How to match task to platform? </a:t>
            </a:r>
          </a:p>
          <a:p>
            <a:pPr lvl="2"/>
            <a:r>
              <a:rPr lang="en-US" dirty="0"/>
              <a:t>Ad-hoc? Sharing? Production? Aggregation?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4E3BD-ACAA-4851-B0C5-021039B5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9" y="2533096"/>
            <a:ext cx="4401544" cy="3649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501DB-16FF-48B5-94E0-7B6F6DCB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14" y="2541113"/>
            <a:ext cx="4743405" cy="36902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3A842-713F-4718-BC76-E9DC47E189A8}"/>
              </a:ext>
            </a:extLst>
          </p:cNvPr>
          <p:cNvSpPr/>
          <p:nvPr/>
        </p:nvSpPr>
        <p:spPr>
          <a:xfrm>
            <a:off x="2350635" y="6353946"/>
            <a:ext cx="6000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“What do you gain from moving your code out of RStudio?”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8757-7557-44D6-8011-2054FFA6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3A83-6C62-4F51-82EA-170202DC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production -&gt; data products: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/>
              <a:t>Can our platform help us be more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7390-02A8-4750-BA3F-463872E3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2" y="5392764"/>
            <a:ext cx="5243209" cy="10634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“I live in the server room.”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8974634-A080-4AD8-A645-8E815C8F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7" y="2159536"/>
            <a:ext cx="4179650" cy="311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003198-85FE-4FA6-AACE-EC66CDAEBA11}"/>
              </a:ext>
            </a:extLst>
          </p:cNvPr>
          <p:cNvSpPr txBox="1">
            <a:spLocks/>
          </p:cNvSpPr>
          <p:nvPr/>
        </p:nvSpPr>
        <p:spPr>
          <a:xfrm>
            <a:off x="5894860" y="5392764"/>
            <a:ext cx="5243209" cy="115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“Can I present this to shareholders?”</a:t>
            </a:r>
          </a:p>
        </p:txBody>
      </p:sp>
      <p:pic>
        <p:nvPicPr>
          <p:cNvPr id="1028" name="Picture 4" descr="http://www.ewpdesign.com/images/people.jpg">
            <a:extLst>
              <a:ext uri="{FF2B5EF4-FFF2-40B4-BE49-F238E27FC236}">
                <a16:creationId xmlns:a16="http://schemas.microsoft.com/office/drawing/2014/main" id="{94417095-524C-46FD-A8DD-066A1D398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32" y="2277669"/>
            <a:ext cx="34671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F0ECF1-195B-4A37-A27C-1A08DF5E0EF6}"/>
              </a:ext>
            </a:extLst>
          </p:cNvPr>
          <p:cNvSpPr txBox="1">
            <a:spLocks/>
          </p:cNvSpPr>
          <p:nvPr/>
        </p:nvSpPr>
        <p:spPr>
          <a:xfrm>
            <a:off x="1718553" y="1715598"/>
            <a:ext cx="1968231" cy="51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SILOS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DD991E-5CA1-4664-B62F-A38E0A43C067}"/>
              </a:ext>
            </a:extLst>
          </p:cNvPr>
          <p:cNvSpPr txBox="1">
            <a:spLocks/>
          </p:cNvSpPr>
          <p:nvPr/>
        </p:nvSpPr>
        <p:spPr>
          <a:xfrm>
            <a:off x="4701704" y="1690053"/>
            <a:ext cx="1968231" cy="51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5CBDA0-9366-44D0-ADC4-D8F65D96C189}"/>
              </a:ext>
            </a:extLst>
          </p:cNvPr>
          <p:cNvSpPr txBox="1">
            <a:spLocks/>
          </p:cNvSpPr>
          <p:nvPr/>
        </p:nvSpPr>
        <p:spPr>
          <a:xfrm>
            <a:off x="7023374" y="1715598"/>
            <a:ext cx="2600528" cy="51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6D38B-371A-4FC5-AA5C-D12F0F28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B4AF-98DE-4499-ADCA-FA0DC6D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SQL Server platform excel at?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CD78-947B-4789-80A6-061194A5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6261"/>
          </a:xfrm>
        </p:spPr>
        <p:txBody>
          <a:bodyPr>
            <a:normAutofit/>
          </a:bodyPr>
          <a:lstStyle/>
          <a:p>
            <a:r>
              <a:rPr lang="en-US" sz="3200" dirty="0"/>
              <a:t>“Production” means that it is an important job and can get run often</a:t>
            </a:r>
          </a:p>
          <a:p>
            <a:pPr lvl="1"/>
            <a:r>
              <a:rPr lang="en-US" sz="2800" dirty="0"/>
              <a:t>R widely used for production -- it’s mature and well-documented</a:t>
            </a:r>
          </a:p>
          <a:p>
            <a:pPr lvl="2"/>
            <a:r>
              <a:rPr lang="en-US" sz="2400" dirty="0"/>
              <a:t>BUT, R is infrequently used for CS training and in IT</a:t>
            </a:r>
          </a:p>
          <a:p>
            <a:r>
              <a:rPr lang="en-US" sz="3200" dirty="0"/>
              <a:t>R needs to integrate with existing Microsoft products, if your company is included toward Microsoft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F0E8-0646-49F4-9447-7F6B2013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95D9-E5C8-4169-8235-2A210B930D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1335</Words>
  <Application>Microsoft Office PowerPoint</Application>
  <PresentationFormat>Widescreen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R on Microsoft SQL Server</vt:lpstr>
      <vt:lpstr>Outline</vt:lpstr>
      <vt:lpstr>R = standard analytics engine?</vt:lpstr>
      <vt:lpstr>What is SQL?</vt:lpstr>
      <vt:lpstr>What is SQL Server?</vt:lpstr>
      <vt:lpstr>Integration questions</vt:lpstr>
      <vt:lpstr>Platform is a choice</vt:lpstr>
      <vt:lpstr>Model production -&gt; data products:   Can our platform help us be more useful?</vt:lpstr>
      <vt:lpstr>What does the SQL Server platform excel at?</vt:lpstr>
      <vt:lpstr>Specific benefits to R on SQL Server</vt:lpstr>
      <vt:lpstr>What do I need?</vt:lpstr>
      <vt:lpstr>Suggested workflow</vt:lpstr>
      <vt:lpstr>Language basics</vt:lpstr>
      <vt:lpstr>Tip: Inputs and outputs</vt:lpstr>
      <vt:lpstr>Demo: Figure out your R session environment</vt:lpstr>
      <vt:lpstr>Tips: Installing packages</vt:lpstr>
      <vt:lpstr>Tips: Permissions</vt:lpstr>
      <vt:lpstr>Tips: What to do with your new R object? Store RDS objects as a varbinary table entry</vt:lpstr>
      <vt:lpstr>Tips: Tuning code and processes</vt:lpstr>
      <vt:lpstr>Quick note: A different technique entirely: RevoR-enabled contexts</vt:lpstr>
      <vt:lpstr>Overall: Other limitations</vt:lpstr>
      <vt:lpstr>Overall: Benefits are in the process</vt:lpstr>
      <vt:lpstr>It’s a big push toward integration 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can, you probably should use R on Microsoft SQL Server</dc:title>
  <dc:creator>Neil Berg</dc:creator>
  <cp:lastModifiedBy>Neil Berg</cp:lastModifiedBy>
  <cp:revision>72</cp:revision>
  <dcterms:created xsi:type="dcterms:W3CDTF">2018-03-22T01:51:24Z</dcterms:created>
  <dcterms:modified xsi:type="dcterms:W3CDTF">2018-05-22T19:08:36Z</dcterms:modified>
</cp:coreProperties>
</file>