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4"/>
  </p:sldMasterIdLst>
  <p:notesMasterIdLst>
    <p:notesMasterId r:id="rId13"/>
  </p:notesMasterIdLst>
  <p:sldIdLst>
    <p:sldId id="256" r:id="rId5"/>
    <p:sldId id="259" r:id="rId6"/>
    <p:sldId id="260" r:id="rId7"/>
    <p:sldId id="261" r:id="rId8"/>
    <p:sldId id="270" r:id="rId9"/>
    <p:sldId id="267" r:id="rId10"/>
    <p:sldId id="268" r:id="rId11"/>
    <p:sldId id="269" r:id="rId12"/>
  </p:sldIdLst>
  <p:sldSz cx="9144000" cy="5143500" type="screen16x9"/>
  <p:notesSz cx="6858000" cy="9144000"/>
  <p:embeddedFontLst>
    <p:embeddedFont>
      <p:font typeface="Abel" panose="02000506030000020004" pitchFamily="2" charset="0"/>
      <p:regular r:id="rId14"/>
    </p:embeddedFont>
    <p:embeddedFont>
      <p:font typeface="Calibri" panose="020F0502020204030204" pitchFamily="34" charset="0"/>
      <p:regular r:id="rId15"/>
      <p:bold r:id="rId16"/>
      <p:italic r:id="rId17"/>
      <p:boldItalic r:id="rId18"/>
    </p:embeddedFont>
    <p:embeddedFont>
      <p:font typeface="Share Tech"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6">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620FE-9DA8-4867-A403-72060C29AB1F}" v="3" dt="2022-09-23T10:08:20.246"/>
  </p1510:revLst>
</p1510:revInfo>
</file>

<file path=ppt/tableStyles.xml><?xml version="1.0" encoding="utf-8"?>
<a:tblStyleLst xmlns:a="http://schemas.openxmlformats.org/drawingml/2006/main" def="{D1557737-FA13-4909-9600-AF738062DC04}">
  <a:tblStyle styleId="{D1557737-FA13-4909-9600-AF738062DC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59244" autoAdjust="0"/>
  </p:normalViewPr>
  <p:slideViewPr>
    <p:cSldViewPr snapToGrid="0">
      <p:cViewPr varScale="1">
        <p:scale>
          <a:sx n="88" d="100"/>
          <a:sy n="88" d="100"/>
        </p:scale>
        <p:origin x="660" y="68"/>
      </p:cViewPr>
      <p:guideLst>
        <p:guide orient="horz" pos="57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uthor.uat.ams.synopsys.com/content/synopsys/en-us/automotive/what-is-ada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orbes.com/sites/bradtempleton/2020/12/09/without-fanfare-waymo-opens-robotaxi-ride-service-to-the-public/?sh=61f238f4a34e" TargetMode="External"/><Relationship Id="rId7" Type="http://schemas.openxmlformats.org/officeDocument/2006/relationships/hyperlink" Target="https://www.businessinsider.com/self-driving-delivery-vehicle-startup-nuro-how-it-works-2020-11#according-to-a-report-by-techcrunch-nuro-now-has-a-5-billion-valuation-1"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businessinsider.com/dominos-nuro-autonomous-pizza-delivery-in-houston-2021-4" TargetMode="External"/><Relationship Id="rId5" Type="http://schemas.openxmlformats.org/officeDocument/2006/relationships/hyperlink" Target="https://selfdrivingdelivery.dominos.com/en" TargetMode="External"/><Relationship Id="rId4" Type="http://schemas.openxmlformats.org/officeDocument/2006/relationships/hyperlink" Target="https://www.latimes.com/business/technology/story/2021-07-21/ford-lyft-and-argo-team-up-to-deploy-robotaxi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In 2002 Steven Spielberg was directing a movie taking place in 2054: Minority Report. For the transportation Steven Spielberg asked Lexus to make cars for his upcoming movie because he knew that Lexus would be looking to designing how cars on the highways would be in the future.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Lexus delivered and designed two cars: the Lexus 2054 coupe and the Lexus 2054 Mag-lev pod.</a:t>
            </a:r>
          </a:p>
          <a:p>
            <a:pPr marL="457200" marR="0" lvl="0" indent="-298450" algn="l" defTabSz="914400" rtl="0" eaLnBrk="1" fontAlgn="auto" latinLnBrk="0" hangingPunct="1">
              <a:lnSpc>
                <a:spcPct val="107000"/>
              </a:lnSpc>
              <a:spcBef>
                <a:spcPts val="0"/>
              </a:spcBef>
              <a:spcAft>
                <a:spcPts val="800"/>
              </a:spcAft>
              <a:buClr>
                <a:srgbClr val="000000"/>
              </a:buClr>
              <a:buSzPts val="1100"/>
              <a:buFont typeface="Arial"/>
              <a:buChar char="●"/>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The Lexus 2054 coupe is : is a 2-seater personal sports car with organic recognition, personal DNA recognition entry and ignition system.</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The Lexus 2054 Maglev pod: is a personal transport pod that uses magnetic fields to move.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endParaRPr lang="nl-NL" dirty="0"/>
          </a:p>
        </p:txBody>
      </p:sp>
    </p:spTree>
    <p:extLst>
      <p:ext uri="{BB962C8B-B14F-4D97-AF65-F5344CB8AC3E}">
        <p14:creationId xmlns:p14="http://schemas.microsoft.com/office/powerpoint/2010/main" val="407556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Level 0 (No Driving Automation)</a:t>
            </a:r>
            <a:br>
              <a:rPr lang="en-GB" sz="1800" b="1"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Most vehicles on the road today are Level 0: manually controlled. </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Level 1 (Driver Assistance)</a:t>
            </a:r>
            <a:br>
              <a:rPr lang="en-GB" sz="1800" b="1"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This is the lowest level of automation. The vehicle features a single automated system for driver assistance, such as steering or accelerating (cruise control). Adaptive cruise control, where the vehicle can be kept at a safe distance behind the next car, qualifies as Level 1 because the human driver monitors the other aspects of driving such as steering and braking.</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Level 2 (Partial Driving Automation)</a:t>
            </a:r>
            <a:br>
              <a:rPr lang="en-GB" sz="1800" b="1"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This means </a:t>
            </a:r>
            <a:r>
              <a:rPr lang="en-GB" sz="1800" dirty="0">
                <a:solidFill>
                  <a:srgbClr val="316ACA"/>
                </a:solidFill>
                <a:effectLst/>
                <a:latin typeface="Calibri" panose="020F0502020204030204" pitchFamily="34" charset="0"/>
                <a:ea typeface="Calibri" panose="020F0502020204030204" pitchFamily="34" charset="0"/>
                <a:cs typeface="Arial" panose="020B0604020202020204" pitchFamily="34" charset="0"/>
                <a:hlinkClick r:id="rId3"/>
              </a:rPr>
              <a:t>advanced driver assistance systems</a:t>
            </a:r>
            <a:r>
              <a:rPr lang="en-GB" sz="1800" dirty="0">
                <a:effectLst/>
                <a:latin typeface="Calibri" panose="020F0502020204030204" pitchFamily="34" charset="0"/>
                <a:ea typeface="Calibri" panose="020F0502020204030204" pitchFamily="34" charset="0"/>
                <a:cs typeface="Arial" panose="020B0604020202020204" pitchFamily="34" charset="0"/>
              </a:rPr>
              <a:t> or </a:t>
            </a:r>
            <a:r>
              <a:rPr lang="en-GB" sz="1800" dirty="0">
                <a:solidFill>
                  <a:srgbClr val="316ACA"/>
                </a:solidFill>
                <a:effectLst/>
                <a:latin typeface="Calibri" panose="020F0502020204030204" pitchFamily="34" charset="0"/>
                <a:ea typeface="Calibri" panose="020F0502020204030204" pitchFamily="34" charset="0"/>
                <a:cs typeface="Arial" panose="020B0604020202020204" pitchFamily="34" charset="0"/>
                <a:hlinkClick r:id="rId3"/>
              </a:rPr>
              <a:t>ADAS</a:t>
            </a:r>
            <a:r>
              <a:rPr lang="en-GB" sz="1800" dirty="0">
                <a:effectLst/>
                <a:latin typeface="Calibri" panose="020F0502020204030204" pitchFamily="34" charset="0"/>
                <a:ea typeface="Calibri" panose="020F0502020204030204" pitchFamily="34" charset="0"/>
                <a:cs typeface="Arial" panose="020B0604020202020204" pitchFamily="34" charset="0"/>
              </a:rPr>
              <a:t>. The vehicle can control both steering and accelerating/decelerating. Here the automation falls short of self-driving because a human sits in the driver’s seat and can take control of the car at any time. Tesla Autopilot and Cadillac (General Motors) Super Cruise systems both qualify as Level 2.</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Level 3 (Conditional Driving Automation)</a:t>
            </a:r>
            <a:br>
              <a:rPr lang="en-GB" sz="1800" b="1"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Level 3 vehicles have “environmental detection” capabilities and can make informed decisions for themselves, such as accelerating past a slow-moving vehicle. But―they still require human override. The driver must remain alert and ready to take control if the system is unable to execute the task</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Level 4 (High Driving Automation)</a:t>
            </a:r>
            <a:br>
              <a:rPr lang="en-GB" sz="1800" b="1"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The key difference between Level 3 and Level 4 automation is that Level 4 vehicles can intervene if things go wrong or there is a system failure. In this sense, these cars do not require human interaction </a:t>
            </a:r>
            <a:r>
              <a:rPr lang="en-GB" sz="1800" i="1" dirty="0">
                <a:effectLst/>
                <a:latin typeface="Calibri" panose="020F0502020204030204" pitchFamily="34" charset="0"/>
                <a:ea typeface="Calibri" panose="020F0502020204030204" pitchFamily="34" charset="0"/>
                <a:cs typeface="Arial" panose="020B0604020202020204" pitchFamily="34" charset="0"/>
              </a:rPr>
              <a:t>in most circumstances</a:t>
            </a:r>
            <a:r>
              <a:rPr lang="en-GB" sz="1800" dirty="0">
                <a:effectLst/>
                <a:latin typeface="Calibri" panose="020F0502020204030204" pitchFamily="34" charset="0"/>
                <a:ea typeface="Calibri" panose="020F0502020204030204" pitchFamily="34" charset="0"/>
                <a:cs typeface="Arial" panose="020B0604020202020204" pitchFamily="34" charset="0"/>
              </a:rPr>
              <a:t>. However, a human still has the option to manually override.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Level 5 (Full Driving Automation)</a:t>
            </a:r>
            <a:br>
              <a:rPr lang="en-GB" sz="1800" b="1"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Level 5 vehicles do not require human attention―the “dynamic driving task” is eliminated. Level 5 cars won’t even have steering wheels or acceleration/braking pedals. They will be free from geofencing, able to go anywhere and do anything that an experienced human driver can do. Fully autonomous cars are undergoing testing in several pockets of the world, but none are yet available to the general public. </a:t>
            </a:r>
            <a:endParaRPr lang="nl-N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780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Self-driving shuttles</a:t>
            </a:r>
            <a:r>
              <a:rPr lang="en-GB" sz="1800" dirty="0">
                <a:effectLst/>
                <a:latin typeface="Calibri" panose="020F0502020204030204" pitchFamily="34" charset="0"/>
                <a:ea typeface="Calibri" panose="020F0502020204030204" pitchFamily="34" charset="0"/>
                <a:cs typeface="Arial" panose="020B0604020202020204" pitchFamily="34" charset="0"/>
              </a:rPr>
              <a:t> have made significant step in recent years. The shuttles in this program are expected to achieve Level 4 autonomy and enable fully automated driving. Both passengers and cargo will be transported in various geo-fenced settings.</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err="1">
                <a:effectLst/>
                <a:latin typeface="Calibri" panose="020F0502020204030204" pitchFamily="34" charset="0"/>
                <a:ea typeface="Calibri" panose="020F0502020204030204" pitchFamily="34" charset="0"/>
                <a:cs typeface="Arial" panose="020B0604020202020204" pitchFamily="34" charset="0"/>
              </a:rPr>
              <a:t>Robotaxis</a:t>
            </a:r>
            <a:r>
              <a:rPr lang="en-GB" sz="1800" dirty="0">
                <a:effectLst/>
                <a:latin typeface="Calibri" panose="020F0502020204030204" pitchFamily="34" charset="0"/>
                <a:ea typeface="Calibri" panose="020F0502020204030204" pitchFamily="34" charset="0"/>
                <a:cs typeface="Arial" panose="020B0604020202020204" pitchFamily="34" charset="0"/>
              </a:rPr>
              <a:t> like </a:t>
            </a:r>
            <a:r>
              <a:rPr lang="en-GB" sz="1800" u="none" strike="noStrike" dirty="0">
                <a:effectLst/>
                <a:latin typeface="Calibri" panose="020F0502020204030204" pitchFamily="34" charset="0"/>
                <a:ea typeface="Calibri" panose="020F0502020204030204" pitchFamily="34" charset="0"/>
                <a:cs typeface="Arial" panose="020B0604020202020204" pitchFamily="34" charset="0"/>
                <a:hlinkClick r:id="rId3"/>
              </a:rPr>
              <a:t>Waymo’s </a:t>
            </a:r>
            <a:r>
              <a:rPr lang="en-GB" sz="1800" u="none" strike="noStrike" dirty="0" err="1">
                <a:effectLst/>
                <a:latin typeface="Calibri" panose="020F0502020204030204" pitchFamily="34" charset="0"/>
                <a:ea typeface="Calibri" panose="020F0502020204030204" pitchFamily="34" charset="0"/>
                <a:cs typeface="Arial" panose="020B0604020202020204" pitchFamily="34" charset="0"/>
                <a:hlinkClick r:id="rId3"/>
              </a:rPr>
              <a:t>robotaxi</a:t>
            </a:r>
            <a:r>
              <a:rPr lang="en-GB" sz="1800" u="none" strike="noStrike" dirty="0">
                <a:effectLst/>
                <a:latin typeface="Calibri" panose="020F0502020204030204" pitchFamily="34" charset="0"/>
                <a:ea typeface="Calibri" panose="020F0502020204030204" pitchFamily="34" charset="0"/>
                <a:cs typeface="Arial" panose="020B0604020202020204" pitchFamily="34" charset="0"/>
                <a:hlinkClick r:id="rId3"/>
              </a:rPr>
              <a:t> project</a:t>
            </a:r>
            <a:r>
              <a:rPr lang="en-GB" sz="1800" dirty="0">
                <a:effectLst/>
                <a:latin typeface="Calibri" panose="020F0502020204030204" pitchFamily="34" charset="0"/>
                <a:ea typeface="Calibri" panose="020F0502020204030204" pitchFamily="34" charset="0"/>
                <a:cs typeface="Arial" panose="020B0604020202020204" pitchFamily="34" charset="0"/>
              </a:rPr>
              <a:t> and those in </a:t>
            </a:r>
            <a:r>
              <a:rPr lang="en-GB" sz="1800" u="none" strike="noStrike" dirty="0">
                <a:effectLst/>
                <a:latin typeface="Calibri" panose="020F0502020204030204" pitchFamily="34" charset="0"/>
                <a:ea typeface="Calibri" panose="020F0502020204030204" pitchFamily="34" charset="0"/>
                <a:cs typeface="Arial" panose="020B0604020202020204" pitchFamily="34" charset="0"/>
                <a:hlinkClick r:id="rId4"/>
              </a:rPr>
              <a:t>development</a:t>
            </a:r>
            <a:r>
              <a:rPr lang="en-GB" sz="1800" dirty="0">
                <a:effectLst/>
                <a:latin typeface="Calibri" panose="020F0502020204030204" pitchFamily="34" charset="0"/>
                <a:ea typeface="Calibri" panose="020F0502020204030204" pitchFamily="34" charset="0"/>
                <a:cs typeface="Arial" panose="020B0604020202020204" pitchFamily="34" charset="0"/>
              </a:rPr>
              <a:t> by other companies like Daimler, GM, and Ford seek to provide people with a convenient way to travel.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This year </a:t>
            </a:r>
            <a:r>
              <a:rPr lang="en-GB" sz="1800" u="none" strike="noStrike" dirty="0">
                <a:effectLst/>
                <a:latin typeface="Calibri" panose="020F0502020204030204" pitchFamily="34" charset="0"/>
                <a:ea typeface="Calibri" panose="020F0502020204030204" pitchFamily="34" charset="0"/>
                <a:cs typeface="Arial" panose="020B0604020202020204" pitchFamily="34" charset="0"/>
                <a:hlinkClick r:id="rId5"/>
              </a:rPr>
              <a:t>Dominos</a:t>
            </a:r>
            <a:r>
              <a:rPr lang="en-GB" sz="1800" dirty="0">
                <a:effectLst/>
                <a:latin typeface="Calibri" panose="020F0502020204030204" pitchFamily="34" charset="0"/>
                <a:ea typeface="Calibri" panose="020F0502020204030204" pitchFamily="34" charset="0"/>
                <a:cs typeface="Arial" panose="020B0604020202020204" pitchFamily="34" charset="0"/>
              </a:rPr>
              <a:t> announced the launch of its </a:t>
            </a:r>
            <a:r>
              <a:rPr lang="en-GB" sz="1800" b="1" u="none" strike="noStrike" dirty="0">
                <a:effectLst/>
                <a:latin typeface="Calibri" panose="020F0502020204030204" pitchFamily="34" charset="0"/>
                <a:ea typeface="Calibri" panose="020F0502020204030204" pitchFamily="34" charset="0"/>
                <a:cs typeface="Arial" panose="020B0604020202020204" pitchFamily="34" charset="0"/>
                <a:hlinkClick r:id="rId6"/>
              </a:rPr>
              <a:t>self-driving pizza delivery vehicle</a:t>
            </a:r>
            <a:r>
              <a:rPr lang="en-GB" sz="1800" dirty="0">
                <a:effectLst/>
                <a:latin typeface="Calibri" panose="020F0502020204030204" pitchFamily="34" charset="0"/>
                <a:ea typeface="Calibri" panose="020F0502020204030204" pitchFamily="34" charset="0"/>
                <a:cs typeface="Arial" panose="020B0604020202020204" pitchFamily="34" charset="0"/>
              </a:rPr>
              <a:t> pilot in partnership with </a:t>
            </a:r>
            <a:r>
              <a:rPr lang="en-GB" sz="1800" u="none" strike="noStrike" dirty="0" err="1">
                <a:effectLst/>
                <a:latin typeface="Calibri" panose="020F0502020204030204" pitchFamily="34" charset="0"/>
                <a:ea typeface="Calibri" panose="020F0502020204030204" pitchFamily="34" charset="0"/>
                <a:cs typeface="Arial" panose="020B0604020202020204" pitchFamily="34" charset="0"/>
                <a:hlinkClick r:id="rId7"/>
              </a:rPr>
              <a:t>Nuro</a:t>
            </a:r>
            <a:r>
              <a:rPr lang="en-GB" sz="1800" dirty="0">
                <a:effectLst/>
                <a:latin typeface="Calibri" panose="020F0502020204030204" pitchFamily="34" charset="0"/>
                <a:ea typeface="Calibri" panose="020F0502020204030204" pitchFamily="34" charset="0"/>
                <a:cs typeface="Arial" panose="020B0604020202020204" pitchFamily="34" charset="0"/>
              </a:rPr>
              <a:t>. The R2 was the first vehicle autonomously driven in states like Arizona, California, and Texas and Huston. Customers who opt to use </a:t>
            </a:r>
            <a:r>
              <a:rPr lang="en-GB" sz="1800" dirty="0" err="1">
                <a:effectLst/>
                <a:latin typeface="Calibri" panose="020F0502020204030204" pitchFamily="34" charset="0"/>
                <a:ea typeface="Calibri" panose="020F0502020204030204" pitchFamily="34" charset="0"/>
                <a:cs typeface="Arial" panose="020B0604020202020204" pitchFamily="34" charset="0"/>
              </a:rPr>
              <a:t>Nuro</a:t>
            </a:r>
            <a:r>
              <a:rPr lang="en-GB" sz="1800" dirty="0">
                <a:effectLst/>
                <a:latin typeface="Calibri" panose="020F0502020204030204" pitchFamily="34" charset="0"/>
                <a:ea typeface="Calibri" panose="020F0502020204030204" pitchFamily="34" charset="0"/>
                <a:cs typeface="Arial" panose="020B0604020202020204" pitchFamily="34" charset="0"/>
              </a:rPr>
              <a:t> will receive texts on the vehicle’s location during delivery and a PIN to enter to receive their pizza upon arrival.</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endParaRPr lang="nl-NL" dirty="0"/>
          </a:p>
        </p:txBody>
      </p:sp>
    </p:spTree>
    <p:extLst>
      <p:ext uri="{BB962C8B-B14F-4D97-AF65-F5344CB8AC3E}">
        <p14:creationId xmlns:p14="http://schemas.microsoft.com/office/powerpoint/2010/main" val="4393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e2e85277c2_0_3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e2e85277c2_0_3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dirty="0"/>
              <a:t>Connected and Automated Vehicles: it is an automated vehicle </a:t>
            </a:r>
            <a:r>
              <a:rPr lang="en-GB" dirty="0">
                <a:sym typeface="Wingdings" panose="05000000000000000000" pitchFamily="2" charset="2"/>
              </a:rPr>
              <a:t> no drivers</a:t>
            </a:r>
            <a:endParaRPr lang="en-GB" dirty="0"/>
          </a:p>
          <a:p>
            <a:pPr marL="171450" lvl="0" indent="-171450" algn="l" rtl="0">
              <a:spcBef>
                <a:spcPts val="0"/>
              </a:spcBef>
              <a:spcAft>
                <a:spcPts val="0"/>
              </a:spcAft>
            </a:pPr>
            <a:r>
              <a:rPr lang="en-GB" dirty="0"/>
              <a:t>Planning , Searching, Optimisation:  Planning the fastest way from home to work</a:t>
            </a:r>
          </a:p>
          <a:p>
            <a:pPr marL="171450" lvl="0" indent="-171450" algn="l" rtl="0">
              <a:spcBef>
                <a:spcPts val="0"/>
              </a:spcBef>
              <a:spcAft>
                <a:spcPts val="0"/>
              </a:spcAft>
            </a:pPr>
            <a:r>
              <a:rPr lang="en-GB" dirty="0"/>
              <a:t>Learning: pattern recognition with data (people crossing road,  </a:t>
            </a:r>
          </a:p>
          <a:p>
            <a:pPr marL="171450" lvl="0" indent="-171450" algn="l" rtl="0">
              <a:spcBef>
                <a:spcPts val="0"/>
              </a:spcBef>
              <a:spcAft>
                <a:spcPts val="0"/>
              </a:spcAft>
            </a:pPr>
            <a:r>
              <a:rPr lang="en-GB" dirty="0"/>
              <a:t>Computer Vision: Uses object recognition, sensor networks, gesture recognition</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196691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4350" y="420225"/>
            <a:ext cx="4416900" cy="1785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30675" y="2337913"/>
            <a:ext cx="38523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81700" y="-1396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466050" y="3657575"/>
            <a:ext cx="2909400" cy="290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542450" y="3501600"/>
            <a:ext cx="3161100" cy="3161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hasCustomPrompt="1"/>
          </p:nvPr>
        </p:nvSpPr>
        <p:spPr>
          <a:xfrm>
            <a:off x="1234935" y="1602638"/>
            <a:ext cx="1234500" cy="110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6" name="Google Shape;16;p3"/>
          <p:cNvSpPr txBox="1">
            <a:spLocks noGrp="1"/>
          </p:cNvSpPr>
          <p:nvPr>
            <p:ph type="subTitle" idx="1"/>
          </p:nvPr>
        </p:nvSpPr>
        <p:spPr>
          <a:xfrm>
            <a:off x="713401" y="3936588"/>
            <a:ext cx="24201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 name="Google Shape;17;p3"/>
          <p:cNvSpPr txBox="1">
            <a:spLocks noGrp="1"/>
          </p:cNvSpPr>
          <p:nvPr>
            <p:ph type="title" idx="2"/>
          </p:nvPr>
        </p:nvSpPr>
        <p:spPr>
          <a:xfrm>
            <a:off x="713400" y="2848038"/>
            <a:ext cx="4492200" cy="800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8" name="Google Shape;18;p3"/>
          <p:cNvGrpSpPr/>
          <p:nvPr/>
        </p:nvGrpSpPr>
        <p:grpSpPr>
          <a:xfrm>
            <a:off x="476375" y="464863"/>
            <a:ext cx="987245" cy="256500"/>
            <a:chOff x="713275" y="4065425"/>
            <a:chExt cx="987245" cy="256500"/>
          </a:xfrm>
        </p:grpSpPr>
        <p:sp>
          <p:nvSpPr>
            <p:cNvPr id="19" name="Google Shape;19;p3"/>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57"/>
        <p:cNvGrpSpPr/>
        <p:nvPr/>
      </p:nvGrpSpPr>
      <p:grpSpPr>
        <a:xfrm>
          <a:off x="0" y="0"/>
          <a:ext cx="0" cy="0"/>
          <a:chOff x="0" y="0"/>
          <a:chExt cx="0" cy="0"/>
        </a:xfrm>
      </p:grpSpPr>
      <p:sp>
        <p:nvSpPr>
          <p:cNvPr id="258" name="Google Shape;258;p27"/>
          <p:cNvSpPr/>
          <p:nvPr/>
        </p:nvSpPr>
        <p:spPr>
          <a:xfrm>
            <a:off x="1712850" y="-36411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81"/>
        <p:cNvGrpSpPr/>
        <p:nvPr/>
      </p:nvGrpSpPr>
      <p:grpSpPr>
        <a:xfrm>
          <a:off x="0" y="0"/>
          <a:ext cx="0" cy="0"/>
          <a:chOff x="0" y="0"/>
          <a:chExt cx="0" cy="0"/>
        </a:xfrm>
      </p:grpSpPr>
      <p:sp>
        <p:nvSpPr>
          <p:cNvPr id="182" name="Google Shape;182;p18"/>
          <p:cNvSpPr/>
          <p:nvPr/>
        </p:nvSpPr>
        <p:spPr>
          <a:xfrm>
            <a:off x="-1035875" y="3858700"/>
            <a:ext cx="2207400" cy="2207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3863825" y="35640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txBox="1">
            <a:spLocks noGrp="1"/>
          </p:cNvSpPr>
          <p:nvPr>
            <p:ph type="title"/>
          </p:nvPr>
        </p:nvSpPr>
        <p:spPr>
          <a:xfrm>
            <a:off x="715500" y="2354100"/>
            <a:ext cx="4039500" cy="61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5" name="Google Shape;185;p18"/>
          <p:cNvSpPr txBox="1">
            <a:spLocks noGrp="1"/>
          </p:cNvSpPr>
          <p:nvPr>
            <p:ph type="subTitle" idx="1"/>
          </p:nvPr>
        </p:nvSpPr>
        <p:spPr>
          <a:xfrm>
            <a:off x="713400" y="3188100"/>
            <a:ext cx="4041600" cy="14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
        <p:nvSpPr>
          <p:cNvPr id="186" name="Google Shape;186;p18"/>
          <p:cNvSpPr/>
          <p:nvPr/>
        </p:nvSpPr>
        <p:spPr>
          <a:xfrm>
            <a:off x="8488569" y="3741700"/>
            <a:ext cx="445800" cy="256500"/>
          </a:xfrm>
          <a:prstGeom prst="snip2DiagRect">
            <a:avLst>
              <a:gd name="adj1" fmla="val 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273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dk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445025"/>
            <a:ext cx="7717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713400" y="1152475"/>
            <a:ext cx="77172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Abel"/>
              <a:buChar char="●"/>
              <a:defRPr sz="1800">
                <a:solidFill>
                  <a:schemeClr val="lt1"/>
                </a:solidFill>
                <a:latin typeface="Abel"/>
                <a:ea typeface="Abel"/>
                <a:cs typeface="Abel"/>
                <a:sym typeface="Abel"/>
              </a:defRPr>
            </a:lvl1pPr>
            <a:lvl2pPr marL="914400" lvl="1"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2pPr>
            <a:lvl3pPr marL="1371600" lvl="2"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3pPr>
            <a:lvl4pPr marL="1828800" lvl="3"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4pPr>
            <a:lvl5pPr marL="2286000" lvl="4"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5pPr>
            <a:lvl6pPr marL="2743200" lvl="5"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6pPr>
            <a:lvl7pPr marL="3200400" lvl="6"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7pPr>
            <a:lvl8pPr marL="3657600" lvl="7"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8pPr>
            <a:lvl9pPr marL="4114800" lvl="8"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73" r:id="rId4"/>
    <p:sldLayoutId id="214748368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hitachi.com/rd/sc/aiblog/023/index.htm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dk2"/>
            </a:gs>
          </a:gsLst>
          <a:lin ang="2700006" scaled="0"/>
        </a:gradFill>
        <a:effectLst/>
      </p:bgPr>
    </p:bg>
    <p:spTree>
      <p:nvGrpSpPr>
        <p:cNvPr id="1" name="Shape 283"/>
        <p:cNvGrpSpPr/>
        <p:nvPr/>
      </p:nvGrpSpPr>
      <p:grpSpPr>
        <a:xfrm>
          <a:off x="0" y="0"/>
          <a:ext cx="0" cy="0"/>
          <a:chOff x="0" y="0"/>
          <a:chExt cx="0" cy="0"/>
        </a:xfrm>
      </p:grpSpPr>
      <p:pic>
        <p:nvPicPr>
          <p:cNvPr id="3076" name="Picture 4" descr="Road to 2030: the Future of Autonomous Vehicles (AVs)">
            <a:extLst>
              <a:ext uri="{FF2B5EF4-FFF2-40B4-BE49-F238E27FC236}">
                <a16:creationId xmlns:a16="http://schemas.microsoft.com/office/drawing/2014/main" id="{B33AAA25-95BD-7721-FA57-6BDEEA6A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866" y="2206051"/>
            <a:ext cx="4670841" cy="2627348"/>
          </a:xfrm>
          <a:prstGeom prst="rect">
            <a:avLst/>
          </a:prstGeom>
          <a:noFill/>
          <a:extLst>
            <a:ext uri="{909E8E84-426E-40DD-AFC4-6F175D3DCCD1}">
              <a14:hiddenFill xmlns:a14="http://schemas.microsoft.com/office/drawing/2010/main">
                <a:solidFill>
                  <a:srgbClr val="FFFFFF"/>
                </a:solidFill>
              </a14:hiddenFill>
            </a:ext>
          </a:extLst>
        </p:spPr>
      </p:pic>
      <p:sp>
        <p:nvSpPr>
          <p:cNvPr id="285" name="Google Shape;285;p31"/>
          <p:cNvSpPr/>
          <p:nvPr/>
        </p:nvSpPr>
        <p:spPr>
          <a:xfrm>
            <a:off x="332275" y="319250"/>
            <a:ext cx="5121600" cy="2704500"/>
          </a:xfrm>
          <a:prstGeom prst="snip2DiagRect">
            <a:avLst>
              <a:gd name="adj1" fmla="val 0"/>
              <a:gd name="adj2" fmla="val 16667"/>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748375" y="2337925"/>
            <a:ext cx="4416900" cy="461700"/>
          </a:xfrm>
          <a:prstGeom prst="snip2DiagRect">
            <a:avLst>
              <a:gd name="adj1" fmla="val 0"/>
              <a:gd name="adj2" fmla="val 414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txBox="1">
            <a:spLocks noGrp="1"/>
          </p:cNvSpPr>
          <p:nvPr>
            <p:ph type="ctrTitle"/>
          </p:nvPr>
        </p:nvSpPr>
        <p:spPr>
          <a:xfrm>
            <a:off x="734350" y="196350"/>
            <a:ext cx="4959600" cy="200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Autonomous car</a:t>
            </a:r>
            <a:endParaRPr dirty="0"/>
          </a:p>
        </p:txBody>
      </p:sp>
      <p:sp>
        <p:nvSpPr>
          <p:cNvPr id="288" name="Google Shape;288;p31"/>
          <p:cNvSpPr txBox="1">
            <a:spLocks noGrp="1"/>
          </p:cNvSpPr>
          <p:nvPr>
            <p:ph type="subTitle" idx="1"/>
          </p:nvPr>
        </p:nvSpPr>
        <p:spPr>
          <a:xfrm>
            <a:off x="1030675" y="2337913"/>
            <a:ext cx="3852300" cy="4617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dirty="0"/>
              <a:t>Neil Ross Daniel</a:t>
            </a:r>
            <a:endParaRPr dirty="0"/>
          </a:p>
        </p:txBody>
      </p:sp>
      <p:grpSp>
        <p:nvGrpSpPr>
          <p:cNvPr id="289" name="Google Shape;289;p31"/>
          <p:cNvGrpSpPr/>
          <p:nvPr/>
        </p:nvGrpSpPr>
        <p:grpSpPr>
          <a:xfrm>
            <a:off x="713275" y="3343925"/>
            <a:ext cx="987245" cy="256500"/>
            <a:chOff x="713275" y="4065425"/>
            <a:chExt cx="987245" cy="256500"/>
          </a:xfrm>
        </p:grpSpPr>
        <p:sp>
          <p:nvSpPr>
            <p:cNvPr id="290" name="Google Shape;290;p31"/>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31"/>
          <p:cNvGrpSpPr/>
          <p:nvPr/>
        </p:nvGrpSpPr>
        <p:grpSpPr>
          <a:xfrm flipH="1">
            <a:off x="5249200" y="3311600"/>
            <a:ext cx="3971000" cy="1636900"/>
            <a:chOff x="-790200" y="-1262950"/>
            <a:chExt cx="3971000" cy="1636900"/>
          </a:xfrm>
        </p:grpSpPr>
        <p:cxnSp>
          <p:nvCxnSpPr>
            <p:cNvPr id="294" name="Google Shape;294;p31"/>
            <p:cNvCxnSpPr/>
            <p:nvPr/>
          </p:nvCxnSpPr>
          <p:spPr>
            <a:xfrm>
              <a:off x="-790200" y="-1262950"/>
              <a:ext cx="1633200" cy="1633200"/>
            </a:xfrm>
            <a:prstGeom prst="straightConnector1">
              <a:avLst/>
            </a:prstGeom>
            <a:noFill/>
            <a:ln w="9525" cap="flat" cmpd="sng">
              <a:solidFill>
                <a:schemeClr val="accent2"/>
              </a:solidFill>
              <a:prstDash val="solid"/>
              <a:round/>
              <a:headEnd type="none" w="med" len="med"/>
              <a:tailEnd type="none" w="med" len="med"/>
            </a:ln>
          </p:spPr>
        </p:cxnSp>
        <p:cxnSp>
          <p:nvCxnSpPr>
            <p:cNvPr id="295" name="Google Shape;295;p31"/>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296" name="Google Shape;296;p31"/>
          <p:cNvGrpSpPr/>
          <p:nvPr/>
        </p:nvGrpSpPr>
        <p:grpSpPr>
          <a:xfrm>
            <a:off x="5205411" y="-75307"/>
            <a:ext cx="1728661" cy="837300"/>
            <a:chOff x="5205411" y="-75307"/>
            <a:chExt cx="1728661" cy="837300"/>
          </a:xfrm>
        </p:grpSpPr>
        <p:cxnSp>
          <p:nvCxnSpPr>
            <p:cNvPr id="297" name="Google Shape;297;p31"/>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298" name="Google Shape;298;p31"/>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299" name="Google Shape;299;p31"/>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grpSp>
        <p:nvGrpSpPr>
          <p:cNvPr id="300" name="Google Shape;300;p31"/>
          <p:cNvGrpSpPr/>
          <p:nvPr/>
        </p:nvGrpSpPr>
        <p:grpSpPr>
          <a:xfrm rot="10800000">
            <a:off x="1821299" y="4404518"/>
            <a:ext cx="1728661" cy="837300"/>
            <a:chOff x="5205411" y="-75307"/>
            <a:chExt cx="1728661" cy="837300"/>
          </a:xfrm>
        </p:grpSpPr>
        <p:cxnSp>
          <p:nvCxnSpPr>
            <p:cNvPr id="301" name="Google Shape;301;p31"/>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02" name="Google Shape;302;p31"/>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03" name="Google Shape;303;p31"/>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1028" name="Picture 4" descr="Lexus 2054 EV In MINORITY REPORT (2002)">
            <a:extLst>
              <a:ext uri="{FF2B5EF4-FFF2-40B4-BE49-F238E27FC236}">
                <a16:creationId xmlns:a16="http://schemas.microsoft.com/office/drawing/2014/main" id="{DFC899BC-9246-502E-D25E-DFF98825C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325" y="3105149"/>
            <a:ext cx="4352290" cy="1827252"/>
          </a:xfrm>
          <a:prstGeom prst="rect">
            <a:avLst/>
          </a:prstGeom>
          <a:noFill/>
          <a:extLst>
            <a:ext uri="{909E8E84-426E-40DD-AFC4-6F175D3DCCD1}">
              <a14:hiddenFill xmlns:a14="http://schemas.microsoft.com/office/drawing/2010/main">
                <a:solidFill>
                  <a:srgbClr val="FFFFFF"/>
                </a:solidFill>
              </a14:hiddenFill>
            </a:ext>
          </a:extLst>
        </p:spPr>
      </p:pic>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7" y="1594551"/>
            <a:ext cx="3812991"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84163" y="1599112"/>
            <a:ext cx="360742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txBox="1">
            <a:spLocks noGrp="1"/>
          </p:cNvSpPr>
          <p:nvPr>
            <p:ph type="title"/>
          </p:nvPr>
        </p:nvSpPr>
        <p:spPr>
          <a:xfrm>
            <a:off x="846261" y="1602638"/>
            <a:ext cx="3576058"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Lexus 2054</a:t>
            </a:r>
            <a:endParaRPr dirty="0">
              <a:solidFill>
                <a:schemeClr val="dk2"/>
              </a:solidFill>
            </a:endParaRPr>
          </a:p>
        </p:txBody>
      </p:sp>
      <p:sp>
        <p:nvSpPr>
          <p:cNvPr id="364" name="Google Shape;364;p34"/>
          <p:cNvSpPr txBox="1">
            <a:spLocks noGrp="1"/>
          </p:cNvSpPr>
          <p:nvPr>
            <p:ph type="subTitle" idx="1"/>
          </p:nvPr>
        </p:nvSpPr>
        <p:spPr>
          <a:xfrm>
            <a:off x="702567" y="2865499"/>
            <a:ext cx="2420100" cy="70067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Steven Spielberg</a:t>
            </a:r>
          </a:p>
          <a:p>
            <a:pPr marL="285750" lvl="0" indent="-285750" algn="l" rtl="0">
              <a:spcBef>
                <a:spcPts val="0"/>
              </a:spcBef>
              <a:spcAft>
                <a:spcPts val="0"/>
              </a:spcAft>
              <a:buFont typeface="Arial" panose="020B0604020202020204" pitchFamily="34" charset="0"/>
              <a:buChar char="•"/>
            </a:pPr>
            <a:r>
              <a:rPr lang="en" dirty="0"/>
              <a:t>Lexus</a:t>
            </a:r>
            <a:endParaRPr dirty="0"/>
          </a:p>
        </p:txBody>
      </p:sp>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pic>
        <p:nvPicPr>
          <p:cNvPr id="1026" name="Picture 2" descr="Lexus 2054 Minority Report Concept Car 3D Animation CGI / HD - YouTube">
            <a:extLst>
              <a:ext uri="{FF2B5EF4-FFF2-40B4-BE49-F238E27FC236}">
                <a16:creationId xmlns:a16="http://schemas.microsoft.com/office/drawing/2014/main" id="{B8661F0F-2C50-C3B3-9822-B22A2FAF99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535" r="28638"/>
          <a:stretch/>
        </p:blipFill>
        <p:spPr bwMode="auto">
          <a:xfrm>
            <a:off x="6426393" y="87469"/>
            <a:ext cx="2460676" cy="26706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61A506-008E-177E-1A75-7F4A26A0CF11}"/>
              </a:ext>
            </a:extLst>
          </p:cNvPr>
          <p:cNvSpPr txBox="1"/>
          <p:nvPr/>
        </p:nvSpPr>
        <p:spPr>
          <a:xfrm>
            <a:off x="6487865" y="2842750"/>
            <a:ext cx="2460676" cy="338554"/>
          </a:xfrm>
          <a:prstGeom prst="rect">
            <a:avLst/>
          </a:prstGeom>
          <a:noFill/>
        </p:spPr>
        <p:txBody>
          <a:bodyPr wrap="square" rtlCol="0">
            <a:spAutoFit/>
          </a:bodyPr>
          <a:lstStyle/>
          <a:p>
            <a:r>
              <a:rPr lang="nl-NL" sz="1600" dirty="0">
                <a:solidFill>
                  <a:schemeClr val="bg1"/>
                </a:solidFill>
              </a:rPr>
              <a:t>Lexus 2054 coupe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nority Report made today's technology possible, says production designer">
            <a:extLst>
              <a:ext uri="{FF2B5EF4-FFF2-40B4-BE49-F238E27FC236}">
                <a16:creationId xmlns:a16="http://schemas.microsoft.com/office/drawing/2014/main" id="{CCCBE9F4-7828-23EF-815C-AF3933484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11" y="561455"/>
            <a:ext cx="44577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nority Report at 10: a look at technology from today to 2054 | Engadget">
            <a:extLst>
              <a:ext uri="{FF2B5EF4-FFF2-40B4-BE49-F238E27FC236}">
                <a16:creationId xmlns:a16="http://schemas.microsoft.com/office/drawing/2014/main" id="{3F0D45F4-899F-EEEF-0380-9FCF3362D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102" y="2571750"/>
            <a:ext cx="571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62EC5C-1090-B00D-5329-16F0A093BB0B}"/>
              </a:ext>
            </a:extLst>
          </p:cNvPr>
          <p:cNvSpPr txBox="1"/>
          <p:nvPr/>
        </p:nvSpPr>
        <p:spPr>
          <a:xfrm>
            <a:off x="5157053" y="1567804"/>
            <a:ext cx="3702744" cy="461665"/>
          </a:xfrm>
          <a:prstGeom prst="rect">
            <a:avLst/>
          </a:prstGeom>
          <a:noFill/>
        </p:spPr>
        <p:txBody>
          <a:bodyPr wrap="square" rtlCol="0">
            <a:spAutoFit/>
          </a:bodyPr>
          <a:lstStyle/>
          <a:p>
            <a:r>
              <a:rPr lang="nl-NL" sz="2400" dirty="0">
                <a:solidFill>
                  <a:schemeClr val="bg1"/>
                </a:solidFill>
              </a:rPr>
              <a:t>Lexus 2054 Mag-lev </a:t>
            </a:r>
            <a:r>
              <a:rPr lang="nl-NL" sz="2400" dirty="0" err="1">
                <a:solidFill>
                  <a:schemeClr val="bg1"/>
                </a:solidFill>
              </a:rPr>
              <a:t>Pod</a:t>
            </a:r>
            <a:endParaRPr lang="nl-NL" sz="2400" dirty="0">
              <a:solidFill>
                <a:schemeClr val="bg1"/>
              </a:solidFill>
            </a:endParaRPr>
          </a:p>
        </p:txBody>
      </p:sp>
    </p:spTree>
    <p:extLst>
      <p:ext uri="{BB962C8B-B14F-4D97-AF65-F5344CB8AC3E}">
        <p14:creationId xmlns:p14="http://schemas.microsoft.com/office/powerpoint/2010/main" val="320953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50D1520-1C74-0F93-B1FC-36B2FF485371}"/>
              </a:ext>
            </a:extLst>
          </p:cNvPr>
          <p:cNvPicPr>
            <a:picLocks noChangeAspect="1"/>
          </p:cNvPicPr>
          <p:nvPr/>
        </p:nvPicPr>
        <p:blipFill rotWithShape="1">
          <a:blip r:embed="rId3">
            <a:extLst>
              <a:ext uri="{28A0092B-C50C-407E-A947-70E740481C1C}">
                <a14:useLocalDpi xmlns:a14="http://schemas.microsoft.com/office/drawing/2010/main" val="0"/>
              </a:ext>
            </a:extLst>
          </a:blip>
          <a:srcRect b="44864"/>
          <a:stretch/>
        </p:blipFill>
        <p:spPr bwMode="auto">
          <a:xfrm>
            <a:off x="1034507" y="197929"/>
            <a:ext cx="7313610" cy="2419471"/>
          </a:xfrm>
          <a:prstGeom prst="rect">
            <a:avLst/>
          </a:prstGeom>
          <a:noFill/>
          <a:ln>
            <a:noFill/>
          </a:ln>
          <a:extLst>
            <a:ext uri="{53640926-AAD7-44D8-BBD7-CCE9431645EC}">
              <a14:shadowObscured xmlns:a14="http://schemas.microsoft.com/office/drawing/2010/main"/>
            </a:ext>
          </a:extLst>
        </p:spPr>
      </p:pic>
      <p:pic>
        <p:nvPicPr>
          <p:cNvPr id="4" name="Picture 3" descr="Diagram&#10;&#10;Description automatically generated">
            <a:extLst>
              <a:ext uri="{FF2B5EF4-FFF2-40B4-BE49-F238E27FC236}">
                <a16:creationId xmlns:a16="http://schemas.microsoft.com/office/drawing/2014/main" id="{E17E00EE-3CDD-56EB-9A31-E5EB741DC90A}"/>
              </a:ext>
            </a:extLst>
          </p:cNvPr>
          <p:cNvPicPr>
            <a:picLocks noChangeAspect="1"/>
          </p:cNvPicPr>
          <p:nvPr/>
        </p:nvPicPr>
        <p:blipFill rotWithShape="1">
          <a:blip r:embed="rId3">
            <a:extLst>
              <a:ext uri="{28A0092B-C50C-407E-A947-70E740481C1C}">
                <a14:useLocalDpi xmlns:a14="http://schemas.microsoft.com/office/drawing/2010/main" val="0"/>
              </a:ext>
            </a:extLst>
          </a:blip>
          <a:srcRect l="1509" t="54717" r="83019" b="11740"/>
          <a:stretch/>
        </p:blipFill>
        <p:spPr bwMode="auto">
          <a:xfrm>
            <a:off x="1172056" y="2646434"/>
            <a:ext cx="1096581" cy="1426447"/>
          </a:xfrm>
          <a:prstGeom prst="rect">
            <a:avLst/>
          </a:prstGeom>
          <a:noFill/>
          <a:ln>
            <a:noFill/>
          </a:ln>
          <a:extLst>
            <a:ext uri="{53640926-AAD7-44D8-BBD7-CCE9431645EC}">
              <a14:shadowObscured xmlns:a14="http://schemas.microsoft.com/office/drawing/2010/main"/>
            </a:ext>
          </a:extLst>
        </p:spPr>
      </p:pic>
      <p:pic>
        <p:nvPicPr>
          <p:cNvPr id="5" name="Picture 4" descr="Diagram&#10;&#10;Description automatically generated">
            <a:extLst>
              <a:ext uri="{FF2B5EF4-FFF2-40B4-BE49-F238E27FC236}">
                <a16:creationId xmlns:a16="http://schemas.microsoft.com/office/drawing/2014/main" id="{A129C720-CAAF-39AC-CC5F-ABD2B1F379E2}"/>
              </a:ext>
            </a:extLst>
          </p:cNvPr>
          <p:cNvPicPr>
            <a:picLocks noChangeAspect="1"/>
          </p:cNvPicPr>
          <p:nvPr/>
        </p:nvPicPr>
        <p:blipFill rotWithShape="1">
          <a:blip r:embed="rId3">
            <a:extLst>
              <a:ext uri="{28A0092B-C50C-407E-A947-70E740481C1C}">
                <a14:useLocalDpi xmlns:a14="http://schemas.microsoft.com/office/drawing/2010/main" val="0"/>
              </a:ext>
            </a:extLst>
          </a:blip>
          <a:srcRect l="17862" t="54717" r="66792" b="12369"/>
          <a:stretch/>
        </p:blipFill>
        <p:spPr bwMode="auto">
          <a:xfrm>
            <a:off x="2340351" y="2639178"/>
            <a:ext cx="1108449" cy="1426447"/>
          </a:xfrm>
          <a:prstGeom prst="rect">
            <a:avLst/>
          </a:prstGeom>
          <a:noFill/>
          <a:ln>
            <a:noFill/>
          </a:ln>
          <a:extLst>
            <a:ext uri="{53640926-AAD7-44D8-BBD7-CCE9431645EC}">
              <a14:shadowObscured xmlns:a14="http://schemas.microsoft.com/office/drawing/2010/main"/>
            </a:ext>
          </a:extLst>
        </p:spPr>
      </p:pic>
      <p:pic>
        <p:nvPicPr>
          <p:cNvPr id="6" name="Picture 5" descr="Diagram&#10;&#10;Description automatically generated">
            <a:extLst>
              <a:ext uri="{FF2B5EF4-FFF2-40B4-BE49-F238E27FC236}">
                <a16:creationId xmlns:a16="http://schemas.microsoft.com/office/drawing/2014/main" id="{455880BB-429B-5CC3-BC9C-65455C726F28}"/>
              </a:ext>
            </a:extLst>
          </p:cNvPr>
          <p:cNvPicPr>
            <a:picLocks noChangeAspect="1"/>
          </p:cNvPicPr>
          <p:nvPr/>
        </p:nvPicPr>
        <p:blipFill rotWithShape="1">
          <a:blip r:embed="rId3">
            <a:extLst>
              <a:ext uri="{28A0092B-C50C-407E-A947-70E740481C1C}">
                <a14:useLocalDpi xmlns:a14="http://schemas.microsoft.com/office/drawing/2010/main" val="0"/>
              </a:ext>
            </a:extLst>
          </a:blip>
          <a:srcRect l="34339" t="54717" r="50189" b="12369"/>
          <a:stretch/>
        </p:blipFill>
        <p:spPr bwMode="auto">
          <a:xfrm>
            <a:off x="3544118" y="2639176"/>
            <a:ext cx="1108449" cy="1414850"/>
          </a:xfrm>
          <a:prstGeom prst="rect">
            <a:avLst/>
          </a:prstGeom>
          <a:noFill/>
          <a:ln>
            <a:noFill/>
          </a:ln>
          <a:extLst>
            <a:ext uri="{53640926-AAD7-44D8-BBD7-CCE9431645EC}">
              <a14:shadowObscured xmlns:a14="http://schemas.microsoft.com/office/drawing/2010/main"/>
            </a:ext>
          </a:extLst>
        </p:spPr>
      </p:pic>
      <p:pic>
        <p:nvPicPr>
          <p:cNvPr id="7" name="Picture 6" descr="Diagram&#10;&#10;Description automatically generated">
            <a:extLst>
              <a:ext uri="{FF2B5EF4-FFF2-40B4-BE49-F238E27FC236}">
                <a16:creationId xmlns:a16="http://schemas.microsoft.com/office/drawing/2014/main" id="{A2657009-6FF7-C000-4733-8A630B368B65}"/>
              </a:ext>
            </a:extLst>
          </p:cNvPr>
          <p:cNvPicPr>
            <a:picLocks noChangeAspect="1"/>
          </p:cNvPicPr>
          <p:nvPr/>
        </p:nvPicPr>
        <p:blipFill rotWithShape="1">
          <a:blip r:embed="rId3">
            <a:extLst>
              <a:ext uri="{28A0092B-C50C-407E-A947-70E740481C1C}">
                <a14:useLocalDpi xmlns:a14="http://schemas.microsoft.com/office/drawing/2010/main" val="0"/>
              </a:ext>
            </a:extLst>
          </a:blip>
          <a:srcRect l="50566" t="54507" r="33962" b="11950"/>
          <a:stretch/>
        </p:blipFill>
        <p:spPr bwMode="auto">
          <a:xfrm>
            <a:off x="4747884" y="2639177"/>
            <a:ext cx="1096581" cy="1426447"/>
          </a:xfrm>
          <a:prstGeom prst="rect">
            <a:avLst/>
          </a:prstGeom>
          <a:noFill/>
          <a:ln>
            <a:noFill/>
          </a:ln>
          <a:extLst>
            <a:ext uri="{53640926-AAD7-44D8-BBD7-CCE9431645EC}">
              <a14:shadowObscured xmlns:a14="http://schemas.microsoft.com/office/drawing/2010/main"/>
            </a:ext>
          </a:extLst>
        </p:spPr>
      </p:pic>
      <p:pic>
        <p:nvPicPr>
          <p:cNvPr id="8" name="Picture 7" descr="Diagram&#10;&#10;Description automatically generated">
            <a:extLst>
              <a:ext uri="{FF2B5EF4-FFF2-40B4-BE49-F238E27FC236}">
                <a16:creationId xmlns:a16="http://schemas.microsoft.com/office/drawing/2014/main" id="{DAD60DB4-8F65-1893-BB89-F8A4FD5E9A7E}"/>
              </a:ext>
            </a:extLst>
          </p:cNvPr>
          <p:cNvPicPr>
            <a:picLocks noChangeAspect="1"/>
          </p:cNvPicPr>
          <p:nvPr/>
        </p:nvPicPr>
        <p:blipFill rotWithShape="1">
          <a:blip r:embed="rId3">
            <a:extLst>
              <a:ext uri="{28A0092B-C50C-407E-A947-70E740481C1C}">
                <a14:useLocalDpi xmlns:a14="http://schemas.microsoft.com/office/drawing/2010/main" val="0"/>
              </a:ext>
            </a:extLst>
          </a:blip>
          <a:srcRect l="67044" t="54507" r="17610" b="11740"/>
          <a:stretch/>
        </p:blipFill>
        <p:spPr bwMode="auto">
          <a:xfrm>
            <a:off x="5939781" y="2639174"/>
            <a:ext cx="1096581" cy="1447127"/>
          </a:xfrm>
          <a:prstGeom prst="rect">
            <a:avLst/>
          </a:prstGeom>
          <a:noFill/>
          <a:ln>
            <a:noFill/>
          </a:ln>
          <a:extLst>
            <a:ext uri="{53640926-AAD7-44D8-BBD7-CCE9431645EC}">
              <a14:shadowObscured xmlns:a14="http://schemas.microsoft.com/office/drawing/2010/main"/>
            </a:ext>
          </a:extLst>
        </p:spPr>
      </p:pic>
      <p:pic>
        <p:nvPicPr>
          <p:cNvPr id="9" name="Picture 8" descr="Diagram&#10;&#10;Description automatically generated">
            <a:extLst>
              <a:ext uri="{FF2B5EF4-FFF2-40B4-BE49-F238E27FC236}">
                <a16:creationId xmlns:a16="http://schemas.microsoft.com/office/drawing/2014/main" id="{44876987-E788-FFBD-549F-1270EA5C0FF9}"/>
              </a:ext>
            </a:extLst>
          </p:cNvPr>
          <p:cNvPicPr>
            <a:picLocks noChangeAspect="1"/>
          </p:cNvPicPr>
          <p:nvPr/>
        </p:nvPicPr>
        <p:blipFill rotWithShape="1">
          <a:blip r:embed="rId3">
            <a:extLst>
              <a:ext uri="{28A0092B-C50C-407E-A947-70E740481C1C}">
                <a14:useLocalDpi xmlns:a14="http://schemas.microsoft.com/office/drawing/2010/main" val="0"/>
              </a:ext>
            </a:extLst>
          </a:blip>
          <a:srcRect l="83270" t="54507" r="1133" b="11740"/>
          <a:stretch/>
        </p:blipFill>
        <p:spPr bwMode="auto">
          <a:xfrm>
            <a:off x="7143547" y="2639176"/>
            <a:ext cx="1108449" cy="1439196"/>
          </a:xfrm>
          <a:prstGeom prst="rect">
            <a:avLst/>
          </a:prstGeom>
          <a:noFill/>
          <a:ln>
            <a:noFill/>
          </a:ln>
          <a:extLst>
            <a:ext uri="{53640926-AAD7-44D8-BBD7-CCE9431645EC}">
              <a14:shadowObscured xmlns:a14="http://schemas.microsoft.com/office/drawing/2010/main"/>
            </a:ext>
          </a:extLst>
        </p:spPr>
      </p:pic>
      <p:pic>
        <p:nvPicPr>
          <p:cNvPr id="10" name="Picture 9" descr="Diagram&#10;&#10;Description automatically generated">
            <a:extLst>
              <a:ext uri="{FF2B5EF4-FFF2-40B4-BE49-F238E27FC236}">
                <a16:creationId xmlns:a16="http://schemas.microsoft.com/office/drawing/2014/main" id="{4D013201-3E60-6720-0777-AA8B072A8C88}"/>
              </a:ext>
            </a:extLst>
          </p:cNvPr>
          <p:cNvPicPr>
            <a:picLocks noChangeAspect="1"/>
          </p:cNvPicPr>
          <p:nvPr/>
        </p:nvPicPr>
        <p:blipFill rotWithShape="1">
          <a:blip r:embed="rId3">
            <a:extLst>
              <a:ext uri="{28A0092B-C50C-407E-A947-70E740481C1C}">
                <a14:useLocalDpi xmlns:a14="http://schemas.microsoft.com/office/drawing/2010/main" val="0"/>
              </a:ext>
            </a:extLst>
          </a:blip>
          <a:srcRect t="87841" b="4193"/>
          <a:stretch/>
        </p:blipFill>
        <p:spPr bwMode="auto">
          <a:xfrm>
            <a:off x="995762" y="4189015"/>
            <a:ext cx="7410362" cy="354206"/>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89E7159C-04AD-126B-74F8-22EC649B3223}"/>
              </a:ext>
            </a:extLst>
          </p:cNvPr>
          <p:cNvSpPr txBox="1"/>
          <p:nvPr/>
        </p:nvSpPr>
        <p:spPr>
          <a:xfrm>
            <a:off x="1367781" y="4653864"/>
            <a:ext cx="4572000" cy="307777"/>
          </a:xfrm>
          <a:prstGeom prst="rect">
            <a:avLst/>
          </a:prstGeom>
          <a:noFill/>
        </p:spPr>
        <p:txBody>
          <a:bodyPr wrap="square">
            <a:spAutoFit/>
          </a:bodyPr>
          <a:lstStyle/>
          <a:p>
            <a:r>
              <a:rPr lang="en-GB" sz="1400" b="0" dirty="0">
                <a:solidFill>
                  <a:schemeClr val="bg1"/>
                </a:solidFill>
                <a:effectLst/>
                <a:latin typeface="Calibri" panose="020F0502020204030204" pitchFamily="34" charset="0"/>
                <a:ea typeface="Calibri" panose="020F0502020204030204" pitchFamily="34" charset="0"/>
                <a:cs typeface="Arial" panose="020B0604020202020204" pitchFamily="34" charset="0"/>
              </a:rPr>
              <a:t>(Synopsys, 2022)</a:t>
            </a:r>
            <a:endParaRPr lang="nl-NL" dirty="0"/>
          </a:p>
        </p:txBody>
      </p:sp>
    </p:spTree>
    <p:extLst>
      <p:ext uri="{BB962C8B-B14F-4D97-AF65-F5344CB8AC3E}">
        <p14:creationId xmlns:p14="http://schemas.microsoft.com/office/powerpoint/2010/main" val="423274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E8CF-6236-C9FB-B744-6FF2DA186E79}"/>
              </a:ext>
            </a:extLst>
          </p:cNvPr>
          <p:cNvSpPr>
            <a:spLocks noGrp="1"/>
          </p:cNvSpPr>
          <p:nvPr>
            <p:ph type="title"/>
          </p:nvPr>
        </p:nvSpPr>
        <p:spPr>
          <a:xfrm>
            <a:off x="532500" y="402356"/>
            <a:ext cx="4039500" cy="615600"/>
          </a:xfrm>
        </p:spPr>
        <p:txBody>
          <a:bodyPr/>
          <a:lstStyle/>
          <a:p>
            <a:r>
              <a:rPr lang="nl-NL" dirty="0" err="1"/>
              <a:t>Possible</a:t>
            </a:r>
            <a:r>
              <a:rPr lang="nl-NL" dirty="0"/>
              <a:t> </a:t>
            </a:r>
            <a:r>
              <a:rPr lang="nl-NL" dirty="0" err="1"/>
              <a:t>applications</a:t>
            </a:r>
            <a:r>
              <a:rPr lang="nl-NL" dirty="0"/>
              <a:t>:</a:t>
            </a:r>
          </a:p>
        </p:txBody>
      </p:sp>
      <p:pic>
        <p:nvPicPr>
          <p:cNvPr id="1028" name="Picture 4" descr="Shuttles and ADVs - LeddarTech">
            <a:extLst>
              <a:ext uri="{FF2B5EF4-FFF2-40B4-BE49-F238E27FC236}">
                <a16:creationId xmlns:a16="http://schemas.microsoft.com/office/drawing/2014/main" id="{B530EECA-CA26-EE63-7558-B5739A1B0A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36"/>
          <a:stretch/>
        </p:blipFill>
        <p:spPr bwMode="auto">
          <a:xfrm>
            <a:off x="532500" y="1403114"/>
            <a:ext cx="3695923" cy="2484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6CD16D-DEF6-AD29-A667-9B0BC2846359}"/>
              </a:ext>
            </a:extLst>
          </p:cNvPr>
          <p:cNvSpPr txBox="1"/>
          <p:nvPr/>
        </p:nvSpPr>
        <p:spPr>
          <a:xfrm>
            <a:off x="532500" y="4428493"/>
            <a:ext cx="2915550" cy="312650"/>
          </a:xfrm>
          <a:prstGeom prst="rect">
            <a:avLst/>
          </a:prstGeom>
          <a:noFill/>
        </p:spPr>
        <p:txBody>
          <a:bodyPr wrap="square">
            <a:spAutoFit/>
          </a:bodyPr>
          <a:lstStyle/>
          <a:p>
            <a:pPr>
              <a:lnSpc>
                <a:spcPct val="107000"/>
              </a:lnSpc>
              <a:spcAft>
                <a:spcPts val="800"/>
              </a:spcAft>
            </a:pPr>
            <a:r>
              <a:rPr lang="en-GB" sz="1400" b="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r>
              <a:rPr lang="en-GB" sz="1400" b="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Stilgoe</a:t>
            </a:r>
            <a:r>
              <a:rPr lang="en-GB" sz="1400" b="0" dirty="0">
                <a:solidFill>
                  <a:schemeClr val="bg1"/>
                </a:solidFill>
                <a:effectLst/>
                <a:latin typeface="Calibri" panose="020F0502020204030204" pitchFamily="34" charset="0"/>
                <a:ea typeface="Calibri" panose="020F0502020204030204" pitchFamily="34" charset="0"/>
                <a:cs typeface="Arial" panose="020B0604020202020204" pitchFamily="34" charset="0"/>
              </a:rPr>
              <a:t>, 2017), (Hitachi, 2020)</a:t>
            </a:r>
            <a:endParaRPr lang="nl-NL"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050" name="Picture 2" descr="Domino's launches autonomous pizza delivery with self-driving robot car">
            <a:extLst>
              <a:ext uri="{FF2B5EF4-FFF2-40B4-BE49-F238E27FC236}">
                <a16:creationId xmlns:a16="http://schemas.microsoft.com/office/drawing/2014/main" id="{4D1A7D2A-C62C-AF6B-CCE2-5874D427D8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921" y="177477"/>
            <a:ext cx="4228421" cy="23784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ber suspends autonomous car testing after fatal crash | Business | Economy  and finance news from a German perspective | DW | 19.03.2018">
            <a:extLst>
              <a:ext uri="{FF2B5EF4-FFF2-40B4-BE49-F238E27FC236}">
                <a16:creationId xmlns:a16="http://schemas.microsoft.com/office/drawing/2014/main" id="{4C817129-4DB2-B5F0-41A4-54DFC51E40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65" y="2645570"/>
            <a:ext cx="4039500" cy="227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259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3074" name="Picture 2" descr="Research in Autonomous Driving – A Historic Bibliometric View of the  Research Development in Autonomous Driving - Research leap">
            <a:extLst>
              <a:ext uri="{FF2B5EF4-FFF2-40B4-BE49-F238E27FC236}">
                <a16:creationId xmlns:a16="http://schemas.microsoft.com/office/drawing/2014/main" id="{E592974C-15C5-FD86-6295-60EBAA2CD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2580261"/>
          </a:xfrm>
          <a:prstGeom prst="rect">
            <a:avLst/>
          </a:prstGeom>
          <a:noFill/>
          <a:extLst>
            <a:ext uri="{909E8E84-426E-40DD-AFC4-6F175D3DCCD1}">
              <a14:hiddenFill xmlns:a14="http://schemas.microsoft.com/office/drawing/2010/main">
                <a:solidFill>
                  <a:srgbClr val="FFFFFF"/>
                </a:solidFill>
              </a14:hiddenFill>
            </a:ext>
          </a:extLst>
        </p:spPr>
      </p:pic>
      <p:sp>
        <p:nvSpPr>
          <p:cNvPr id="448" name="Google Shape;448;p37"/>
          <p:cNvSpPr txBox="1">
            <a:spLocks noGrp="1"/>
          </p:cNvSpPr>
          <p:nvPr>
            <p:ph type="title"/>
          </p:nvPr>
        </p:nvSpPr>
        <p:spPr>
          <a:xfrm>
            <a:off x="603634" y="1059487"/>
            <a:ext cx="4039500" cy="61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 Domain/ sub-domain</a:t>
            </a:r>
            <a:endParaRPr dirty="0"/>
          </a:p>
        </p:txBody>
      </p:sp>
      <p:sp>
        <p:nvSpPr>
          <p:cNvPr id="449" name="Google Shape;449;p37"/>
          <p:cNvSpPr txBox="1">
            <a:spLocks noGrp="1"/>
          </p:cNvSpPr>
          <p:nvPr>
            <p:ph type="subTitle" idx="1"/>
          </p:nvPr>
        </p:nvSpPr>
        <p:spPr>
          <a:xfrm>
            <a:off x="393137" y="2044023"/>
            <a:ext cx="4657739" cy="2989018"/>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GB" dirty="0"/>
              <a:t>AI Domain: Integration and Interaction </a:t>
            </a:r>
            <a:br>
              <a:rPr lang="en-GB" dirty="0"/>
            </a:br>
            <a:r>
              <a:rPr lang="en-GB" dirty="0"/>
              <a:t>Sub-Domain: Connected and Automated Vehicles (CAV’s)</a:t>
            </a:r>
          </a:p>
          <a:p>
            <a:pPr marL="285750" lvl="0" indent="-285750" algn="l" rtl="0">
              <a:spcBef>
                <a:spcPts val="0"/>
              </a:spcBef>
              <a:spcAft>
                <a:spcPts val="1200"/>
              </a:spcAft>
              <a:buFont typeface="Arial" panose="020B0604020202020204" pitchFamily="34" charset="0"/>
              <a:buChar char="•"/>
            </a:pPr>
            <a:r>
              <a:rPr lang="en-GB" dirty="0"/>
              <a:t>AI Domain: Planning</a:t>
            </a:r>
            <a:br>
              <a:rPr lang="en-GB" dirty="0"/>
            </a:br>
            <a:r>
              <a:rPr lang="en-GB" dirty="0"/>
              <a:t>Sub-Domain: Planning, Searching, Optimisation</a:t>
            </a:r>
          </a:p>
          <a:p>
            <a:pPr marL="285750" indent="-285750">
              <a:spcAft>
                <a:spcPts val="1200"/>
              </a:spcAft>
              <a:buFont typeface="Arial" panose="020B0604020202020204" pitchFamily="34" charset="0"/>
              <a:buChar char="•"/>
            </a:pPr>
            <a:r>
              <a:rPr lang="en-GB" dirty="0"/>
              <a:t>AI Domain: Learning</a:t>
            </a:r>
            <a:br>
              <a:rPr lang="en-GB" dirty="0"/>
            </a:br>
            <a:r>
              <a:rPr lang="en-GB" dirty="0"/>
              <a:t>Sub-Domain: Machine Learning</a:t>
            </a:r>
          </a:p>
          <a:p>
            <a:pPr marL="285750" indent="-285750">
              <a:spcAft>
                <a:spcPts val="1200"/>
              </a:spcAft>
              <a:buFont typeface="Arial" panose="020B0604020202020204" pitchFamily="34" charset="0"/>
              <a:buChar char="•"/>
            </a:pPr>
            <a:r>
              <a:rPr lang="en-GB" dirty="0"/>
              <a:t>AI Domain: Perception</a:t>
            </a:r>
            <a:br>
              <a:rPr lang="en-GB" dirty="0"/>
            </a:br>
            <a:r>
              <a:rPr lang="en-GB" dirty="0"/>
              <a:t>Sub-Domain: Computer vision, Audio processing</a:t>
            </a:r>
          </a:p>
          <a:p>
            <a:pPr marL="285750" lvl="0" indent="-285750" algn="l" rtl="0">
              <a:spcBef>
                <a:spcPts val="0"/>
              </a:spcBef>
              <a:spcAft>
                <a:spcPts val="1200"/>
              </a:spcAft>
              <a:buFont typeface="Arial" panose="020B0604020202020204" pitchFamily="34" charset="0"/>
              <a:buChar char="•"/>
            </a:pPr>
            <a:endParaRPr lang="en-GB" dirty="0"/>
          </a:p>
          <a:p>
            <a:pPr marL="285750" lvl="0" indent="-285750" algn="l" rtl="0">
              <a:spcBef>
                <a:spcPts val="0"/>
              </a:spcBef>
              <a:spcAft>
                <a:spcPts val="1200"/>
              </a:spcAft>
              <a:buFont typeface="Arial" panose="020B0604020202020204" pitchFamily="34" charset="0"/>
              <a:buChar char="•"/>
            </a:pPr>
            <a:endParaRPr lang="en-GB" dirty="0"/>
          </a:p>
          <a:p>
            <a:pPr marL="285750" lvl="0" indent="-285750" algn="l" rtl="0">
              <a:spcBef>
                <a:spcPts val="0"/>
              </a:spcBef>
              <a:spcAft>
                <a:spcPts val="1200"/>
              </a:spcAft>
              <a:buFont typeface="Arial" panose="020B0604020202020204" pitchFamily="34" charset="0"/>
              <a:buChar char="•"/>
            </a:pPr>
            <a:endParaRPr dirty="0"/>
          </a:p>
        </p:txBody>
      </p:sp>
      <p:grpSp>
        <p:nvGrpSpPr>
          <p:cNvPr id="451" name="Google Shape;451;p37"/>
          <p:cNvGrpSpPr/>
          <p:nvPr/>
        </p:nvGrpSpPr>
        <p:grpSpPr>
          <a:xfrm>
            <a:off x="833125" y="1710683"/>
            <a:ext cx="987245" cy="256500"/>
            <a:chOff x="713275" y="4065425"/>
            <a:chExt cx="987245" cy="256500"/>
          </a:xfrm>
        </p:grpSpPr>
        <p:sp>
          <p:nvSpPr>
            <p:cNvPr id="452" name="Google Shape;452;p37"/>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7"/>
          <p:cNvGrpSpPr/>
          <p:nvPr/>
        </p:nvGrpSpPr>
        <p:grpSpPr>
          <a:xfrm rot="10800000">
            <a:off x="5648375" y="3998200"/>
            <a:ext cx="3559050" cy="1211775"/>
            <a:chOff x="-365050" y="-837825"/>
            <a:chExt cx="3559050" cy="1211775"/>
          </a:xfrm>
        </p:grpSpPr>
        <p:cxnSp>
          <p:nvCxnSpPr>
            <p:cNvPr id="456" name="Google Shape;456;p37"/>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457" name="Google Shape;457;p37"/>
            <p:cNvCxnSpPr/>
            <p:nvPr/>
          </p:nvCxnSpPr>
          <p:spPr>
            <a:xfrm>
              <a:off x="839600" y="373950"/>
              <a:ext cx="2354400" cy="0"/>
            </a:xfrm>
            <a:prstGeom prst="straightConnector1">
              <a:avLst/>
            </a:prstGeom>
            <a:noFill/>
            <a:ln w="9525" cap="flat" cmpd="sng">
              <a:solidFill>
                <a:schemeClr val="accent2"/>
              </a:solidFill>
              <a:prstDash val="solid"/>
              <a:round/>
              <a:headEnd type="none" w="med" len="med"/>
              <a:tailEnd type="oval" w="med" len="med"/>
            </a:ln>
          </p:spPr>
        </p:cxnSp>
      </p:grpSp>
      <p:grpSp>
        <p:nvGrpSpPr>
          <p:cNvPr id="458" name="Google Shape;458;p37"/>
          <p:cNvGrpSpPr/>
          <p:nvPr/>
        </p:nvGrpSpPr>
        <p:grpSpPr>
          <a:xfrm>
            <a:off x="-76198" y="-75295"/>
            <a:ext cx="2009569" cy="973361"/>
            <a:chOff x="5205411" y="-75307"/>
            <a:chExt cx="1728661" cy="837300"/>
          </a:xfrm>
        </p:grpSpPr>
        <p:cxnSp>
          <p:nvCxnSpPr>
            <p:cNvPr id="459" name="Google Shape;459;p37"/>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460" name="Google Shape;460;p37"/>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461" name="Google Shape;461;p37"/>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
        <p:nvSpPr>
          <p:cNvPr id="462" name="Google Shape;462;p37"/>
          <p:cNvSpPr/>
          <p:nvPr/>
        </p:nvSpPr>
        <p:spPr>
          <a:xfrm>
            <a:off x="7062952" y="2785240"/>
            <a:ext cx="2865149" cy="3277763"/>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3831439" y="858075"/>
            <a:ext cx="987300" cy="256500"/>
          </a:xfrm>
          <a:prstGeom prst="snip2DiagRect">
            <a:avLst>
              <a:gd name="adj1" fmla="val 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4419356" y="504941"/>
            <a:ext cx="493800" cy="256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55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17FF-4639-14D7-AD38-E4CAA1AC23E5}"/>
              </a:ext>
            </a:extLst>
          </p:cNvPr>
          <p:cNvSpPr>
            <a:spLocks noGrp="1"/>
          </p:cNvSpPr>
          <p:nvPr>
            <p:ph type="title"/>
          </p:nvPr>
        </p:nvSpPr>
        <p:spPr>
          <a:xfrm>
            <a:off x="715500" y="133415"/>
            <a:ext cx="4039500" cy="615600"/>
          </a:xfrm>
        </p:spPr>
        <p:txBody>
          <a:bodyPr/>
          <a:lstStyle/>
          <a:p>
            <a:r>
              <a:rPr lang="nl-NL" dirty="0"/>
              <a:t>Sources</a:t>
            </a:r>
          </a:p>
        </p:txBody>
      </p:sp>
      <p:sp>
        <p:nvSpPr>
          <p:cNvPr id="3" name="Subtitle 2">
            <a:extLst>
              <a:ext uri="{FF2B5EF4-FFF2-40B4-BE49-F238E27FC236}">
                <a16:creationId xmlns:a16="http://schemas.microsoft.com/office/drawing/2014/main" id="{77406749-B882-51B9-D81B-D8CD4360C964}"/>
              </a:ext>
            </a:extLst>
          </p:cNvPr>
          <p:cNvSpPr>
            <a:spLocks noGrp="1"/>
          </p:cNvSpPr>
          <p:nvPr>
            <p:ph type="subTitle" idx="1"/>
          </p:nvPr>
        </p:nvSpPr>
        <p:spPr>
          <a:xfrm>
            <a:off x="521298" y="507147"/>
            <a:ext cx="8230815" cy="4636353"/>
          </a:xfrm>
        </p:spPr>
        <p:txBody>
          <a:bodyPr/>
          <a:lstStyle/>
          <a:p>
            <a:pPr marL="342900" lvl="0" indent="-342900">
              <a:lnSpc>
                <a:spcPct val="200000"/>
              </a:lnSpc>
              <a:buFont typeface="Symbol" panose="05050102010706020507" pitchFamily="18" charset="2"/>
              <a:buChar char=""/>
            </a:pPr>
            <a:r>
              <a:rPr lang="en-GB" sz="1100" i="1" dirty="0">
                <a:effectLst/>
                <a:latin typeface="Times New Roman" panose="02020603050405020304" pitchFamily="18" charset="0"/>
                <a:ea typeface="Times New Roman" panose="02020603050405020304" pitchFamily="18" charset="0"/>
              </a:rPr>
              <a:t>The 6 Levels of Vehicle Autonomy Explained | Synopsys Automotive</a:t>
            </a:r>
            <a:r>
              <a:rPr lang="en-GB" sz="1100" dirty="0">
                <a:effectLst/>
                <a:latin typeface="Times New Roman" panose="02020603050405020304" pitchFamily="18" charset="0"/>
                <a:ea typeface="Times New Roman" panose="02020603050405020304" pitchFamily="18" charset="0"/>
              </a:rPr>
              <a:t>. </a:t>
            </a:r>
            <a:r>
              <a:rPr lang="nl-NL" sz="1100" dirty="0">
                <a:effectLst/>
                <a:latin typeface="Times New Roman" panose="02020603050405020304" pitchFamily="18" charset="0"/>
                <a:ea typeface="Times New Roman" panose="02020603050405020304" pitchFamily="18" charset="0"/>
              </a:rPr>
              <a:t>(</a:t>
            </a:r>
            <a:r>
              <a:rPr lang="nl-NL" sz="1100" dirty="0">
                <a:latin typeface="Times New Roman" panose="02020603050405020304" pitchFamily="18" charset="0"/>
                <a:ea typeface="Times New Roman" panose="02020603050405020304" pitchFamily="18" charset="0"/>
              </a:rPr>
              <a:t>2020, 22 juli</a:t>
            </a:r>
            <a:r>
              <a:rPr lang="nl-NL" sz="1100" dirty="0">
                <a:effectLst/>
                <a:latin typeface="Times New Roman" panose="02020603050405020304" pitchFamily="18" charset="0"/>
                <a:ea typeface="Times New Roman" panose="02020603050405020304" pitchFamily="18" charset="0"/>
              </a:rPr>
              <a:t>). Geraadpleegd op 21 september 2022, van 	https://www.synopsys.com/automotive/autonomous-driving-levels.html</a:t>
            </a:r>
          </a:p>
          <a:p>
            <a:pPr marL="342900" lvl="0" indent="-342900">
              <a:lnSpc>
                <a:spcPct val="200000"/>
              </a:lnSpc>
              <a:buFont typeface="Symbol" panose="05050102010706020507" pitchFamily="18" charset="2"/>
              <a:buChar char=""/>
            </a:pPr>
            <a:r>
              <a:rPr lang="en-GB" sz="1100" dirty="0">
                <a:effectLst/>
                <a:latin typeface="Times New Roman" panose="02020603050405020304" pitchFamily="18" charset="0"/>
                <a:ea typeface="Times New Roman" panose="02020603050405020304" pitchFamily="18" charset="0"/>
              </a:rPr>
              <a:t>Franzen, C. (2022, 18 </a:t>
            </a:r>
            <a:r>
              <a:rPr lang="en-GB" sz="1100" dirty="0" err="1">
                <a:effectLst/>
                <a:latin typeface="Times New Roman" panose="02020603050405020304" pitchFamily="18" charset="0"/>
                <a:ea typeface="Times New Roman" panose="02020603050405020304" pitchFamily="18" charset="0"/>
              </a:rPr>
              <a:t>mei</a:t>
            </a:r>
            <a:r>
              <a:rPr lang="en-GB" sz="1100" dirty="0">
                <a:effectLst/>
                <a:latin typeface="Times New Roman" panose="02020603050405020304" pitchFamily="18" charset="0"/>
                <a:ea typeface="Times New Roman" panose="02020603050405020304" pitchFamily="18" charset="0"/>
              </a:rPr>
              <a:t>). </a:t>
            </a:r>
            <a:r>
              <a:rPr lang="en-GB" sz="1100" i="1" dirty="0">
                <a:effectLst/>
                <a:latin typeface="Times New Roman" panose="02020603050405020304" pitchFamily="18" charset="0"/>
                <a:ea typeface="Times New Roman" panose="02020603050405020304" pitchFamily="18" charset="0"/>
              </a:rPr>
              <a:t>Nostalgia Driven: Revisiting the Vertical Highway and the Self-Driving Lexus From ‘Minority Report’</a:t>
            </a:r>
            <a:r>
              <a:rPr lang="en-GB" sz="1100" dirty="0">
                <a:effectLst/>
                <a:latin typeface="Times New Roman" panose="02020603050405020304" pitchFamily="18" charset="0"/>
                <a:ea typeface="Times New Roman" panose="02020603050405020304" pitchFamily="18" charset="0"/>
              </a:rPr>
              <a:t>. </a:t>
            </a:r>
            <a:r>
              <a:rPr lang="nl-NL" sz="1100" dirty="0" err="1">
                <a:effectLst/>
                <a:latin typeface="Times New Roman" panose="02020603050405020304" pitchFamily="18" charset="0"/>
                <a:ea typeface="Times New Roman" panose="02020603050405020304" pitchFamily="18" charset="0"/>
              </a:rPr>
              <a:t>Ground</a:t>
            </a:r>
            <a:r>
              <a:rPr lang="nl-NL" sz="1100" dirty="0">
                <a:effectLst/>
                <a:latin typeface="Times New Roman" panose="02020603050405020304" pitchFamily="18" charset="0"/>
                <a:ea typeface="Times New Roman" panose="02020603050405020304" pitchFamily="18" charset="0"/>
              </a:rPr>
              <a:t> </a:t>
            </a:r>
            <a:r>
              <a:rPr lang="nl-NL" sz="1100" dirty="0" err="1">
                <a:effectLst/>
                <a:latin typeface="Times New Roman" panose="02020603050405020304" pitchFamily="18" charset="0"/>
                <a:ea typeface="Times New Roman" panose="02020603050405020304" pitchFamily="18" charset="0"/>
              </a:rPr>
              <a:t>Truth</a:t>
            </a:r>
            <a:r>
              <a:rPr lang="nl-NL" sz="1100" dirty="0">
                <a:effectLst/>
                <a:latin typeface="Times New Roman" panose="02020603050405020304" pitchFamily="18" charset="0"/>
                <a:ea typeface="Times New Roman" panose="02020603050405020304" pitchFamily="18" charset="0"/>
              </a:rPr>
              <a:t>. Geraadpleegd op 21 september 2022, van </a:t>
            </a:r>
            <a:br>
              <a:rPr lang="nl-NL" sz="1100" dirty="0">
                <a:effectLst/>
                <a:latin typeface="Times New Roman" panose="02020603050405020304" pitchFamily="18" charset="0"/>
                <a:ea typeface="Times New Roman" panose="02020603050405020304" pitchFamily="18" charset="0"/>
              </a:rPr>
            </a:br>
            <a:r>
              <a:rPr lang="nl-NL" sz="1100" dirty="0">
                <a:effectLst/>
                <a:latin typeface="Times New Roman" panose="02020603050405020304" pitchFamily="18" charset="0"/>
                <a:ea typeface="Times New Roman" panose="02020603050405020304" pitchFamily="18" charset="0"/>
              </a:rPr>
              <a:t>	https://groundtruthautonomy.com/entertainment/minority-report-at-20-vertical-highway-self-driving-lexus/</a:t>
            </a:r>
          </a:p>
          <a:p>
            <a:pPr marL="342900" lvl="0" indent="-342900">
              <a:lnSpc>
                <a:spcPct val="200000"/>
              </a:lnSpc>
              <a:buFont typeface="Symbol" panose="05050102010706020507" pitchFamily="18" charset="2"/>
              <a:buChar char=""/>
            </a:pPr>
            <a:r>
              <a:rPr lang="en-GB" sz="1100" dirty="0" err="1">
                <a:effectLst/>
                <a:latin typeface="Times New Roman" panose="02020603050405020304" pitchFamily="18" charset="0"/>
                <a:ea typeface="Times New Roman" panose="02020603050405020304" pitchFamily="18" charset="0"/>
              </a:rPr>
              <a:t>Rzymska</a:t>
            </a:r>
            <a:r>
              <a:rPr lang="en-GB" sz="1100" dirty="0">
                <a:effectLst/>
                <a:latin typeface="Times New Roman" panose="02020603050405020304" pitchFamily="18" charset="0"/>
                <a:ea typeface="Times New Roman" panose="02020603050405020304" pitchFamily="18" charset="0"/>
              </a:rPr>
              <a:t>, K. (2021, 25 </a:t>
            </a:r>
            <a:r>
              <a:rPr lang="en-GB" sz="1100" dirty="0" err="1">
                <a:effectLst/>
                <a:latin typeface="Times New Roman" panose="02020603050405020304" pitchFamily="18" charset="0"/>
                <a:ea typeface="Times New Roman" panose="02020603050405020304" pitchFamily="18" charset="0"/>
              </a:rPr>
              <a:t>oktober</a:t>
            </a:r>
            <a:r>
              <a:rPr lang="en-GB" sz="1100" dirty="0">
                <a:effectLst/>
                <a:latin typeface="Times New Roman" panose="02020603050405020304" pitchFamily="18" charset="0"/>
                <a:ea typeface="Times New Roman" panose="02020603050405020304" pitchFamily="18" charset="0"/>
              </a:rPr>
              <a:t>). </a:t>
            </a:r>
            <a:r>
              <a:rPr lang="en-GB" sz="1100" i="1" dirty="0">
                <a:effectLst/>
                <a:latin typeface="Times New Roman" panose="02020603050405020304" pitchFamily="18" charset="0"/>
                <a:ea typeface="Times New Roman" panose="02020603050405020304" pitchFamily="18" charset="0"/>
              </a:rPr>
              <a:t>How “Minority Report” Predicted the Future of Automotive and The Emergence of Self-driving Cars</a:t>
            </a:r>
            <a:r>
              <a:rPr lang="en-GB" sz="1100" dirty="0">
                <a:effectLst/>
                <a:latin typeface="Times New Roman" panose="02020603050405020304" pitchFamily="18" charset="0"/>
                <a:ea typeface="Times New Roman" panose="02020603050405020304" pitchFamily="18" charset="0"/>
              </a:rPr>
              <a:t>. </a:t>
            </a:r>
            <a:r>
              <a:rPr lang="nl-NL" sz="1100" dirty="0">
                <a:effectLst/>
                <a:latin typeface="Times New Roman" panose="02020603050405020304" pitchFamily="18" charset="0"/>
                <a:ea typeface="Times New Roman" panose="02020603050405020304" pitchFamily="18" charset="0"/>
              </a:rPr>
              <a:t>Geraadpleegd op 21 september 2022, van </a:t>
            </a:r>
            <a:br>
              <a:rPr lang="nl-NL" sz="1100" dirty="0">
                <a:effectLst/>
                <a:latin typeface="Times New Roman" panose="02020603050405020304" pitchFamily="18" charset="0"/>
                <a:ea typeface="Times New Roman" panose="02020603050405020304" pitchFamily="18" charset="0"/>
              </a:rPr>
            </a:br>
            <a:r>
              <a:rPr lang="nl-NL" sz="1100" dirty="0">
                <a:effectLst/>
                <a:latin typeface="Times New Roman" panose="02020603050405020304" pitchFamily="18" charset="0"/>
                <a:ea typeface="Times New Roman" panose="02020603050405020304" pitchFamily="18" charset="0"/>
              </a:rPr>
              <a:t>	https://www.comarch.com/telecommunications/blog/how-minority-report-predicted-the-future-of-automotive/</a:t>
            </a:r>
          </a:p>
          <a:p>
            <a:pPr marL="342900" lvl="0" indent="-342900">
              <a:lnSpc>
                <a:spcPct val="200000"/>
              </a:lnSpc>
              <a:buFont typeface="Symbol" panose="05050102010706020507" pitchFamily="18" charset="2"/>
              <a:buChar char=""/>
            </a:pPr>
            <a:r>
              <a:rPr lang="en-GB" sz="1100" dirty="0">
                <a:effectLst/>
                <a:latin typeface="Times New Roman" panose="02020603050405020304" pitchFamily="18" charset="0"/>
                <a:ea typeface="Times New Roman" panose="02020603050405020304" pitchFamily="18" charset="0"/>
              </a:rPr>
              <a:t>Hitachi, Ltd. (</a:t>
            </a:r>
            <a:r>
              <a:rPr lang="en-GB" sz="1100" dirty="0" err="1">
                <a:effectLst/>
                <a:latin typeface="Times New Roman" panose="02020603050405020304" pitchFamily="18" charset="0"/>
                <a:ea typeface="Times New Roman" panose="02020603050405020304" pitchFamily="18" charset="0"/>
              </a:rPr>
              <a:t>z.d</a:t>
            </a:r>
            <a:r>
              <a:rPr lang="en-GB" sz="1100" dirty="0">
                <a:effectLst/>
                <a:latin typeface="Times New Roman" panose="02020603050405020304" pitchFamily="18" charset="0"/>
                <a:ea typeface="Times New Roman" panose="02020603050405020304" pitchFamily="18" charset="0"/>
              </a:rPr>
              <a:t>.). </a:t>
            </a:r>
            <a:r>
              <a:rPr lang="en-GB" sz="1100" i="1" dirty="0">
                <a:effectLst/>
                <a:latin typeface="Times New Roman" panose="02020603050405020304" pitchFamily="18" charset="0"/>
                <a:ea typeface="Times New Roman" panose="02020603050405020304" pitchFamily="18" charset="0"/>
              </a:rPr>
              <a:t>IoT-enabled AI technologies for self-driving connected cars : Hitachi</a:t>
            </a:r>
            <a:r>
              <a:rPr lang="en-GB" sz="1100" dirty="0">
                <a:effectLst/>
                <a:latin typeface="Times New Roman" panose="02020603050405020304" pitchFamily="18" charset="0"/>
                <a:ea typeface="Times New Roman" panose="02020603050405020304" pitchFamily="18" charset="0"/>
              </a:rPr>
              <a:t>. </a:t>
            </a:r>
            <a:r>
              <a:rPr lang="nl-NL" sz="1100" dirty="0" err="1">
                <a:effectLst/>
                <a:latin typeface="Times New Roman" panose="02020603050405020304" pitchFamily="18" charset="0"/>
                <a:ea typeface="Times New Roman" panose="02020603050405020304" pitchFamily="18" charset="0"/>
              </a:rPr>
              <a:t>Hitachi’s</a:t>
            </a:r>
            <a:r>
              <a:rPr lang="nl-NL" sz="1100" dirty="0">
                <a:effectLst/>
                <a:latin typeface="Times New Roman" panose="02020603050405020304" pitchFamily="18" charset="0"/>
                <a:ea typeface="Times New Roman" panose="02020603050405020304" pitchFamily="18" charset="0"/>
              </a:rPr>
              <a:t> Research &amp; Development. Geraadpleegd op 21 september 2022, van </a:t>
            </a:r>
            <a:br>
              <a:rPr lang="nl-NL" sz="1100" dirty="0">
                <a:effectLst/>
                <a:latin typeface="Times New Roman" panose="02020603050405020304" pitchFamily="18" charset="0"/>
                <a:ea typeface="Times New Roman" panose="02020603050405020304" pitchFamily="18" charset="0"/>
              </a:rPr>
            </a:br>
            <a:r>
              <a:rPr lang="nl-NL" sz="1100" dirty="0">
                <a:effectLst/>
                <a:latin typeface="Times New Roman" panose="02020603050405020304" pitchFamily="18" charset="0"/>
                <a:ea typeface="Times New Roman" panose="02020603050405020304" pitchFamily="18" charset="0"/>
              </a:rPr>
              <a:t>	</a:t>
            </a:r>
            <a:r>
              <a:rPr lang="nl-NL" sz="1100" dirty="0">
                <a:effectLst/>
                <a:latin typeface="Times New Roman" panose="02020603050405020304" pitchFamily="18" charset="0"/>
                <a:ea typeface="Times New Roman" panose="02020603050405020304" pitchFamily="18" charset="0"/>
                <a:hlinkClick r:id="rId2"/>
              </a:rPr>
              <a:t>https://www.hitachi.com/rd/sc/aiblog/023/index.html</a:t>
            </a:r>
            <a:endParaRPr lang="nl-NL" sz="1100" dirty="0">
              <a:solidFill>
                <a:schemeClr val="bg1"/>
              </a:solidFill>
              <a:effectLst/>
              <a:latin typeface="Times New Roman" panose="02020603050405020304" pitchFamily="18" charset="0"/>
              <a:ea typeface="Times New Roman" panose="02020603050405020304" pitchFamily="18" charset="0"/>
            </a:endParaRPr>
          </a:p>
          <a:p>
            <a:pPr marL="342900" lvl="0" indent="-342900">
              <a:lnSpc>
                <a:spcPct val="200000"/>
              </a:lnSpc>
              <a:buFont typeface="Symbol" panose="05050102010706020507" pitchFamily="18" charset="2"/>
              <a:buChar char=""/>
            </a:pPr>
            <a:r>
              <a:rPr kumimoji="0" lang="en-GB" altLang="nl-NL" sz="11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Stilgoe</a:t>
            </a:r>
            <a:r>
              <a:rPr kumimoji="0" lang="en-GB" altLang="nl-NL"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 J. (2017). Machine learning, social learning and the governance of self-driving cars. </a:t>
            </a:r>
            <a:br>
              <a:rPr kumimoji="0" lang="en-GB" altLang="nl-NL"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kumimoji="0" lang="en-GB" altLang="nl-NL"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kumimoji="0" lang="nl-NL" altLang="nl-NL" sz="1100"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Sage </a:t>
            </a:r>
            <a:r>
              <a:rPr kumimoji="0" lang="nl-NL" altLang="nl-NL" sz="1100" b="0" i="1"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Journals</a:t>
            </a:r>
            <a:r>
              <a:rPr kumimoji="0" lang="nl-NL" altLang="nl-NL"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 7-12</a:t>
            </a:r>
            <a:endParaRPr lang="nl-NL" sz="1100" dirty="0">
              <a:solidFill>
                <a:schemeClr val="bg1"/>
              </a:solidFill>
              <a:effectLst/>
              <a:latin typeface="Times New Roman" panose="02020603050405020304" pitchFamily="18" charset="0"/>
              <a:ea typeface="Times New Roman" panose="02020603050405020304" pitchFamily="18" charset="0"/>
            </a:endParaRPr>
          </a:p>
          <a:p>
            <a:pPr marL="342900" lvl="0" indent="-342900">
              <a:lnSpc>
                <a:spcPct val="200000"/>
              </a:lnSpc>
              <a:buFont typeface="Symbol" panose="05050102010706020507" pitchFamily="18" charset="2"/>
              <a:buChar char=""/>
            </a:pPr>
            <a:endParaRPr lang="nl-NL" sz="1100" dirty="0">
              <a:effectLst/>
              <a:latin typeface="Times New Roman" panose="02020603050405020304" pitchFamily="18" charset="0"/>
              <a:ea typeface="Times New Roman" panose="02020603050405020304" pitchFamily="18" charset="0"/>
            </a:endParaRPr>
          </a:p>
          <a:p>
            <a:pPr marL="342900" lvl="0" indent="-342900">
              <a:lnSpc>
                <a:spcPct val="200000"/>
              </a:lnSpc>
              <a:buFont typeface="Symbol" panose="05050102010706020507" pitchFamily="18" charset="2"/>
              <a:buChar char=""/>
            </a:pPr>
            <a:endParaRPr lang="nl-NL" sz="11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nl-NL" dirty="0"/>
          </a:p>
        </p:txBody>
      </p:sp>
    </p:spTree>
    <p:extLst>
      <p:ext uri="{BB962C8B-B14F-4D97-AF65-F5344CB8AC3E}">
        <p14:creationId xmlns:p14="http://schemas.microsoft.com/office/powerpoint/2010/main" val="42771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31323-1C7C-5781-7876-8C724E213EBF}"/>
              </a:ext>
            </a:extLst>
          </p:cNvPr>
          <p:cNvSpPr txBox="1"/>
          <p:nvPr/>
        </p:nvSpPr>
        <p:spPr>
          <a:xfrm>
            <a:off x="1941163" y="1879252"/>
            <a:ext cx="5261674" cy="1384995"/>
          </a:xfrm>
          <a:prstGeom prst="rect">
            <a:avLst/>
          </a:prstGeom>
          <a:noFill/>
        </p:spPr>
        <p:txBody>
          <a:bodyPr wrap="square" rtlCol="0">
            <a:spAutoFit/>
          </a:bodyPr>
          <a:lstStyle/>
          <a:p>
            <a:pPr algn="ctr"/>
            <a:r>
              <a:rPr lang="nl-NL" sz="2800" b="1" dirty="0">
                <a:solidFill>
                  <a:schemeClr val="bg1"/>
                </a:solidFill>
              </a:rPr>
              <a:t>THANK YOU FOR LISTENING</a:t>
            </a:r>
          </a:p>
          <a:p>
            <a:pPr algn="ctr"/>
            <a:endParaRPr lang="nl-NL" sz="2800" b="1" dirty="0">
              <a:solidFill>
                <a:schemeClr val="bg1"/>
              </a:solidFill>
            </a:endParaRPr>
          </a:p>
          <a:p>
            <a:pPr algn="ctr"/>
            <a:r>
              <a:rPr lang="nl-NL" sz="2800" b="1" dirty="0">
                <a:solidFill>
                  <a:schemeClr val="bg1"/>
                </a:solidFill>
              </a:rPr>
              <a:t>ANY QUESTIONS?</a:t>
            </a:r>
          </a:p>
        </p:txBody>
      </p:sp>
    </p:spTree>
    <p:extLst>
      <p:ext uri="{BB962C8B-B14F-4D97-AF65-F5344CB8AC3E}">
        <p14:creationId xmlns:p14="http://schemas.microsoft.com/office/powerpoint/2010/main" val="26454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3202129903F04CB4C3F08315930ADC" ma:contentTypeVersion="5" ma:contentTypeDescription="Create a new document." ma:contentTypeScope="" ma:versionID="a21abc91148b14b8af76a283d860d982">
  <xsd:schema xmlns:xsd="http://www.w3.org/2001/XMLSchema" xmlns:xs="http://www.w3.org/2001/XMLSchema" xmlns:p="http://schemas.microsoft.com/office/2006/metadata/properties" xmlns:ns3="c17610f2-8136-4e82-be68-1b3c07c129b6" xmlns:ns4="17e65fa0-cc17-42c9-8d8b-5bd74beb9a08" targetNamespace="http://schemas.microsoft.com/office/2006/metadata/properties" ma:root="true" ma:fieldsID="05fad707bd8f81a5e8db04e6784bf112" ns3:_="" ns4:_="">
    <xsd:import namespace="c17610f2-8136-4e82-be68-1b3c07c129b6"/>
    <xsd:import namespace="17e65fa0-cc17-42c9-8d8b-5bd74beb9a0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7610f2-8136-4e82-be68-1b3c07c129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e65fa0-cc17-42c9-8d8b-5bd74beb9a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B86024-2B02-4E68-BEF9-2D90DC82B668}">
  <ds:schemaRefs>
    <ds:schemaRef ds:uri="http://schemas.microsoft.com/sharepoint/v3/contenttype/forms"/>
  </ds:schemaRefs>
</ds:datastoreItem>
</file>

<file path=customXml/itemProps2.xml><?xml version="1.0" encoding="utf-8"?>
<ds:datastoreItem xmlns:ds="http://schemas.openxmlformats.org/officeDocument/2006/customXml" ds:itemID="{58C363DF-39E5-4757-8931-FCA586192E80}">
  <ds:schemaRef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c17610f2-8136-4e82-be68-1b3c07c129b6"/>
    <ds:schemaRef ds:uri="http://purl.org/dc/dcmitype/"/>
    <ds:schemaRef ds:uri="17e65fa0-cc17-42c9-8d8b-5bd74beb9a08"/>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35D8519E-9826-4A45-A596-DF2D88065C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7610f2-8136-4e82-be68-1b3c07c129b6"/>
    <ds:schemaRef ds:uri="17e65fa0-cc17-42c9-8d8b-5bd74beb9a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657</TotalTime>
  <Words>979</Words>
  <Application>Microsoft Office PowerPoint</Application>
  <PresentationFormat>On-screen Show (16:9)</PresentationFormat>
  <Paragraphs>43</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Share Tech</vt:lpstr>
      <vt:lpstr>Times New Roman</vt:lpstr>
      <vt:lpstr>Calibri</vt:lpstr>
      <vt:lpstr>Arial</vt:lpstr>
      <vt:lpstr>Symbol</vt:lpstr>
      <vt:lpstr>Abel</vt:lpstr>
      <vt:lpstr>Electric Car Project Proposal by Slidesgo</vt:lpstr>
      <vt:lpstr>Autonomous car</vt:lpstr>
      <vt:lpstr>Lexus 2054</vt:lpstr>
      <vt:lpstr>PowerPoint Presentation</vt:lpstr>
      <vt:lpstr>PowerPoint Presentation</vt:lpstr>
      <vt:lpstr>Possible applications:</vt:lpstr>
      <vt:lpstr>AI Domain/ sub-domain</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Car Project Proposal</dc:title>
  <dc:creator>Neil Ross</dc:creator>
  <cp:lastModifiedBy>Daniel Manohar, Neil Ross (221270)</cp:lastModifiedBy>
  <cp:revision>3</cp:revision>
  <dcterms:modified xsi:type="dcterms:W3CDTF">2022-09-23T10:08:22Z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0x010100793202129903F04CB4C3F08315930ADC</vt:lpwstr>
  </property>
</Properties>
</file>