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60" r:id="rId3"/>
    <p:sldId id="261" r:id="rId4"/>
    <p:sldId id="285" r:id="rId5"/>
    <p:sldId id="263" r:id="rId6"/>
    <p:sldId id="286" r:id="rId7"/>
    <p:sldId id="307" r:id="rId8"/>
    <p:sldId id="287" r:id="rId9"/>
    <p:sldId id="288" r:id="rId10"/>
    <p:sldId id="289" r:id="rId11"/>
    <p:sldId id="291" r:id="rId12"/>
    <p:sldId id="292" r:id="rId13"/>
    <p:sldId id="293" r:id="rId14"/>
    <p:sldId id="297" r:id="rId15"/>
    <p:sldId id="294" r:id="rId16"/>
    <p:sldId id="295" r:id="rId17"/>
    <p:sldId id="296" r:id="rId18"/>
    <p:sldId id="298" r:id="rId19"/>
    <p:sldId id="299" r:id="rId20"/>
    <p:sldId id="300" r:id="rId21"/>
    <p:sldId id="301" r:id="rId22"/>
    <p:sldId id="303" r:id="rId23"/>
    <p:sldId id="305" r:id="rId24"/>
    <p:sldId id="306" r:id="rId25"/>
    <p:sldId id="284" r:id="rId26"/>
  </p:sldIdLst>
  <p:sldSz cx="9144000" cy="5143500" type="screen16x9"/>
  <p:notesSz cx="6858000" cy="9144000"/>
  <p:embeddedFontLst>
    <p:embeddedFont>
      <p:font typeface="Karla" panose="020B0604020202020204" charset="0"/>
      <p:regular r:id="rId28"/>
      <p:bold r:id="rId29"/>
      <p:italic r:id="rId30"/>
      <p:boldItalic r:id="rId31"/>
    </p:embeddedFont>
    <p:embeddedFont>
      <p:font typeface="Raleway"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1E2428-3C8E-4F6B-A006-B768C1908886}">
  <a:tblStyle styleId="{171E2428-3C8E-4F6B-A006-B768C190888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2922" autoAdjust="0"/>
  </p:normalViewPr>
  <p:slideViewPr>
    <p:cSldViewPr snapToGrid="0">
      <p:cViewPr>
        <p:scale>
          <a:sx n="82" d="100"/>
          <a:sy n="82" d="100"/>
        </p:scale>
        <p:origin x="1498" y="67"/>
      </p:cViewPr>
      <p:guideLst/>
    </p:cSldViewPr>
  </p:slideViewPr>
  <p:notesTextViewPr>
    <p:cViewPr>
      <p:scale>
        <a:sx n="1" d="1"/>
        <a:sy n="1" d="1"/>
      </p:scale>
      <p:origin x="0" y="-10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mericanprogress.org/issues/labor/report/2012/11/16/44464/there-are-significant-business-costs-to-replacing-employee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new-talent-times.softwareadvice.com/how-job-seekers-use-glassdoor-0114/" TargetMode="External"/><Relationship Id="rId4" Type="http://schemas.openxmlformats.org/officeDocument/2006/relationships/hyperlink" Target="https://www.glassdoor.com/index.htm"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 Professor </a:t>
            </a:r>
          </a:p>
          <a:p>
            <a:pPr marL="0" lvl="0" indent="0" algn="l" rtl="0">
              <a:spcBef>
                <a:spcPts val="0"/>
              </a:spcBef>
              <a:spcAft>
                <a:spcPts val="0"/>
              </a:spcAft>
              <a:buNone/>
            </a:pPr>
            <a:r>
              <a:rPr lang="en-US" dirty="0"/>
              <a:t>This is Neil Gupte CWID 10445674.</a:t>
            </a:r>
          </a:p>
          <a:p>
            <a:pPr marL="0" lvl="0" indent="0" algn="l" rtl="0">
              <a:spcBef>
                <a:spcPts val="0"/>
              </a:spcBef>
              <a:spcAft>
                <a:spcPts val="0"/>
              </a:spcAft>
              <a:buNone/>
            </a:pPr>
            <a:r>
              <a:rPr lang="en-US" dirty="0"/>
              <a:t>I have had prior knowledge to data analysis using python but sticking to the course and your teachings I decided using R is the perfect choice for me get some practice and try my skills at actual real world dataset.</a:t>
            </a:r>
          </a:p>
          <a:p>
            <a:pPr marL="0" lvl="0" indent="0" algn="l" rtl="0">
              <a:spcBef>
                <a:spcPts val="0"/>
              </a:spcBef>
              <a:spcAft>
                <a:spcPts val="0"/>
              </a:spcAft>
              <a:buNone/>
            </a:pPr>
            <a:r>
              <a:rPr lang="en-US" dirty="0"/>
              <a:t>I have tried utilizing most of the algorithm we have covered in class as well as tried doing some in depth analysis of a few.</a:t>
            </a:r>
          </a:p>
          <a:p>
            <a:pPr marL="0" lvl="0" indent="0" algn="l" rtl="0">
              <a:spcBef>
                <a:spcPts val="0"/>
              </a:spcBef>
              <a:spcAft>
                <a:spcPts val="0"/>
              </a:spcAft>
              <a:buNone/>
            </a:pPr>
            <a:r>
              <a:rPr lang="en-US" dirty="0"/>
              <a:t>That being said let us begin with the Final Project titled the Data Analysis of employee attrition dataset.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graph shows the scatter plot of age </a:t>
            </a:r>
            <a:r>
              <a:rPr lang="en-US" dirty="0" err="1"/>
              <a:t>wrt</a:t>
            </a:r>
            <a:r>
              <a:rPr lang="en-US" dirty="0"/>
              <a:t> the marital status. Thus we get to see that the ages of people who are divorced fall into slightly younger age group of 18-40.</a:t>
            </a:r>
          </a:p>
        </p:txBody>
      </p:sp>
    </p:spTree>
    <p:extLst>
      <p:ext uri="{BB962C8B-B14F-4D97-AF65-F5344CB8AC3E}">
        <p14:creationId xmlns:p14="http://schemas.microsoft.com/office/powerpoint/2010/main" val="359467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a:t>
            </a:r>
            <a:r>
              <a:rPr lang="en-US" sz="1100" b="1" i="0" u="none" strike="noStrike" cap="none" dirty="0">
                <a:solidFill>
                  <a:srgbClr val="000000"/>
                </a:solidFill>
                <a:effectLst/>
                <a:latin typeface="Arial"/>
                <a:ea typeface="Arial"/>
                <a:cs typeface="Arial"/>
                <a:sym typeface="Arial"/>
              </a:rPr>
              <a:t>histogram</a:t>
            </a:r>
            <a:r>
              <a:rPr lang="en-US" sz="1100" b="0" i="0" u="none" strike="noStrike" cap="none" dirty="0">
                <a:solidFill>
                  <a:srgbClr val="000000"/>
                </a:solidFill>
                <a:effectLst/>
                <a:latin typeface="Arial"/>
                <a:ea typeface="Arial"/>
                <a:cs typeface="Arial"/>
                <a:sym typeface="Arial"/>
              </a:rPr>
              <a:t> is a graphical display of data using bars of different heights. In a </a:t>
            </a:r>
            <a:r>
              <a:rPr lang="en-US" sz="1100" b="1" i="0" u="none" strike="noStrike" cap="none" dirty="0">
                <a:solidFill>
                  <a:srgbClr val="000000"/>
                </a:solidFill>
                <a:effectLst/>
                <a:latin typeface="Arial"/>
                <a:ea typeface="Arial"/>
                <a:cs typeface="Arial"/>
                <a:sym typeface="Arial"/>
              </a:rPr>
              <a:t>histogram</a:t>
            </a:r>
            <a:r>
              <a:rPr lang="en-US" sz="1100" b="0" i="0" u="none" strike="noStrike" cap="none" dirty="0">
                <a:solidFill>
                  <a:srgbClr val="000000"/>
                </a:solidFill>
                <a:effectLst/>
                <a:latin typeface="Arial"/>
                <a:ea typeface="Arial"/>
                <a:cs typeface="Arial"/>
                <a:sym typeface="Arial"/>
              </a:rPr>
              <a:t>, each bar groups numbers into ranges.</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use </a:t>
            </a:r>
            <a:r>
              <a:rPr lang="en-US" sz="1100" b="1" i="0" u="none" strike="noStrike" cap="none" dirty="0" err="1">
                <a:solidFill>
                  <a:srgbClr val="000000"/>
                </a:solidFill>
                <a:effectLst/>
                <a:latin typeface="Arial"/>
                <a:ea typeface="Arial"/>
                <a:cs typeface="Arial"/>
                <a:sym typeface="Arial"/>
              </a:rPr>
              <a:t>geom_histogram</a:t>
            </a:r>
            <a:r>
              <a:rPr lang="en-US"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function in </a:t>
            </a:r>
            <a:r>
              <a:rPr lang="en-US" sz="1100" b="1" i="0" u="none" strike="noStrike" cap="none" dirty="0">
                <a:solidFill>
                  <a:srgbClr val="000000"/>
                </a:solidFill>
                <a:effectLst/>
                <a:latin typeface="Arial"/>
                <a:ea typeface="Arial"/>
                <a:cs typeface="Arial"/>
                <a:sym typeface="Arial"/>
              </a:rPr>
              <a:t>ggplot2</a:t>
            </a:r>
            <a:r>
              <a:rPr lang="en-US" sz="1100" b="0" i="0" u="none" strike="noStrike" cap="none" dirty="0">
                <a:solidFill>
                  <a:srgbClr val="000000"/>
                </a:solidFill>
                <a:effectLst/>
                <a:latin typeface="Arial"/>
                <a:ea typeface="Arial"/>
                <a:cs typeface="Arial"/>
                <a:sym typeface="Arial"/>
              </a:rPr>
              <a:t> to plot these.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The graph shows us the that there are very few people who are 19 years of age in the company while the 37 years has the highest number of people. Also we see a pattern where the termination rates is higher at in the younger age group from 18-35 and older age group of 55-64.</a:t>
            </a:r>
            <a:endParaRPr dirty="0"/>
          </a:p>
        </p:txBody>
      </p:sp>
    </p:spTree>
    <p:extLst>
      <p:ext uri="{BB962C8B-B14F-4D97-AF65-F5344CB8AC3E}">
        <p14:creationId xmlns:p14="http://schemas.microsoft.com/office/powerpoint/2010/main" val="3364037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another frequency distribution </a:t>
            </a:r>
            <a:r>
              <a:rPr lang="en-US" dirty="0" err="1"/>
              <a:t>barchart</a:t>
            </a:r>
            <a:r>
              <a:rPr lang="en-US" dirty="0"/>
              <a:t> for job satisfaction, here we see that maximum number of people have chosen 1,2. The highest termination percentage is found in group 5 </a:t>
            </a:r>
            <a:r>
              <a:rPr lang="en-US" dirty="0" err="1"/>
              <a:t>wrt</a:t>
            </a:r>
            <a:r>
              <a:rPr lang="en-US" dirty="0"/>
              <a:t> the number of people considered.</a:t>
            </a:r>
            <a:endParaRPr dirty="0"/>
          </a:p>
        </p:txBody>
      </p:sp>
    </p:spTree>
    <p:extLst>
      <p:ext uri="{BB962C8B-B14F-4D97-AF65-F5344CB8AC3E}">
        <p14:creationId xmlns:p14="http://schemas.microsoft.com/office/powerpoint/2010/main" val="782764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graph shows the  frequency distribution bar chart for performance rating. We see an interesting pattern here where the termination percentage is higher in group 2 and 4. While group 3 has highest number of people. </a:t>
            </a:r>
            <a:endParaRPr dirty="0"/>
          </a:p>
        </p:txBody>
      </p:sp>
    </p:spTree>
    <p:extLst>
      <p:ext uri="{BB962C8B-B14F-4D97-AF65-F5344CB8AC3E}">
        <p14:creationId xmlns:p14="http://schemas.microsoft.com/office/powerpoint/2010/main" val="2328005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classification algorithm, in general, is a function that weighs the input features so that the output separates one class into positive values and the other into negative values.</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 These following are the algorithms used to classify our dataset . We go on building models using each algorithm to figure which gives the best results .</a:t>
            </a:r>
            <a:endParaRPr dirty="0"/>
          </a:p>
        </p:txBody>
      </p:sp>
    </p:spTree>
    <p:extLst>
      <p:ext uri="{BB962C8B-B14F-4D97-AF65-F5344CB8AC3E}">
        <p14:creationId xmlns:p14="http://schemas.microsoft.com/office/powerpoint/2010/main" val="1395494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KNN can be used for both classification and regression predictive problems. However, it is more widely used in classification problems in the industry. To evaluate any technique we generally look at 3 important aspects:</a:t>
            </a:r>
          </a:p>
          <a:p>
            <a:r>
              <a:rPr lang="en-US" sz="1100" b="0" i="0" u="none" strike="noStrike" cap="none" dirty="0">
                <a:solidFill>
                  <a:srgbClr val="000000"/>
                </a:solidFill>
                <a:effectLst/>
                <a:latin typeface="Arial"/>
                <a:ea typeface="Arial"/>
                <a:cs typeface="Arial"/>
                <a:sym typeface="Arial"/>
              </a:rPr>
              <a:t>1. Ease to interpret output</a:t>
            </a:r>
          </a:p>
          <a:p>
            <a:r>
              <a:rPr lang="en-US" sz="1100" b="0" i="0" u="none" strike="noStrike" cap="none" dirty="0">
                <a:solidFill>
                  <a:srgbClr val="000000"/>
                </a:solidFill>
                <a:effectLst/>
                <a:latin typeface="Arial"/>
                <a:ea typeface="Arial"/>
                <a:cs typeface="Arial"/>
                <a:sym typeface="Arial"/>
              </a:rPr>
              <a:t>2. Calculation time</a:t>
            </a:r>
          </a:p>
          <a:p>
            <a:r>
              <a:rPr lang="en-US" sz="1100" b="0" i="0" u="none" strike="noStrike" cap="none" dirty="0">
                <a:solidFill>
                  <a:srgbClr val="000000"/>
                </a:solidFill>
                <a:effectLst/>
                <a:latin typeface="Arial"/>
                <a:ea typeface="Arial"/>
                <a:cs typeface="Arial"/>
                <a:sym typeface="Arial"/>
              </a:rPr>
              <a:t>3. Predictive Power</a:t>
            </a:r>
          </a:p>
          <a:p>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KNN</a:t>
            </a:r>
            <a:r>
              <a:rPr lang="en-US" sz="1100" b="0" i="0" u="none" strike="noStrike" cap="none" dirty="0">
                <a:solidFill>
                  <a:srgbClr val="000000"/>
                </a:solidFill>
                <a:effectLst/>
                <a:latin typeface="Arial"/>
                <a:ea typeface="Arial"/>
                <a:cs typeface="Arial"/>
                <a:sym typeface="Arial"/>
              </a:rPr>
              <a:t> is a </a:t>
            </a:r>
            <a:r>
              <a:rPr lang="en-US" sz="1100" b="1" i="0" u="none" strike="noStrike" cap="none" dirty="0">
                <a:solidFill>
                  <a:srgbClr val="000000"/>
                </a:solidFill>
                <a:effectLst/>
                <a:latin typeface="Arial"/>
                <a:ea typeface="Arial"/>
                <a:cs typeface="Arial"/>
                <a:sym typeface="Arial"/>
              </a:rPr>
              <a:t>non-parametric.</a:t>
            </a:r>
            <a:r>
              <a:rPr lang="en-US" dirty="0"/>
              <a:t> When we say a technique is </a:t>
            </a:r>
            <a:r>
              <a:rPr lang="en-US" sz="1100" b="1" i="0" u="none" strike="noStrike" cap="none" dirty="0">
                <a:solidFill>
                  <a:srgbClr val="000000"/>
                </a:solidFill>
                <a:effectLst/>
                <a:latin typeface="Arial"/>
                <a:ea typeface="Arial"/>
                <a:cs typeface="Arial"/>
                <a:sym typeface="Arial"/>
              </a:rPr>
              <a:t>non-parametric</a:t>
            </a:r>
            <a:r>
              <a:rPr lang="en-US" dirty="0"/>
              <a:t> , it means that it does not make any assumptions on the underlying data distribution.</a:t>
            </a:r>
            <a:r>
              <a:rPr lang="en-US" sz="1100" b="0" i="0" u="none" strike="noStrike" cap="none" dirty="0">
                <a:solidFill>
                  <a:srgbClr val="000000"/>
                </a:solidFill>
                <a:effectLst/>
                <a:latin typeface="Arial"/>
                <a:ea typeface="Arial"/>
                <a:cs typeface="Arial"/>
                <a:sym typeface="Arial"/>
              </a:rPr>
              <a:t> In other words, the model structure is determined from the data.</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After doing the min max normalization , we created unweighted </a:t>
            </a:r>
            <a:r>
              <a:rPr lang="en-US" sz="1100" b="0" i="0" u="none" strike="noStrike" cap="none" dirty="0" err="1">
                <a:solidFill>
                  <a:srgbClr val="000000"/>
                </a:solidFill>
                <a:effectLst/>
                <a:latin typeface="Arial"/>
                <a:ea typeface="Arial"/>
                <a:cs typeface="Arial"/>
                <a:sym typeface="Arial"/>
              </a:rPr>
              <a:t>knn</a:t>
            </a:r>
            <a:r>
              <a:rPr lang="en-US" sz="1100" b="0" i="0" u="none" strike="noStrike" cap="none" dirty="0">
                <a:solidFill>
                  <a:srgbClr val="000000"/>
                </a:solidFill>
                <a:effectLst/>
                <a:latin typeface="Arial"/>
                <a:ea typeface="Arial"/>
                <a:cs typeface="Arial"/>
                <a:sym typeface="Arial"/>
              </a:rPr>
              <a:t> model using the </a:t>
            </a:r>
            <a:r>
              <a:rPr lang="en-US" sz="1100" b="1" i="0" u="none" strike="noStrike" cap="none" dirty="0" err="1">
                <a:solidFill>
                  <a:srgbClr val="000000"/>
                </a:solidFill>
                <a:effectLst/>
                <a:latin typeface="Arial"/>
                <a:ea typeface="Arial"/>
                <a:cs typeface="Arial"/>
                <a:sym typeface="Arial"/>
              </a:rPr>
              <a:t>kknn</a:t>
            </a:r>
            <a:r>
              <a:rPr lang="en-US"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library provided in R and parameter of kernel=“rectangular”. </a:t>
            </a:r>
          </a:p>
          <a:p>
            <a:r>
              <a:rPr lang="en-US" sz="1100" b="0" i="0" u="none" strike="noStrike" cap="none" dirty="0">
                <a:solidFill>
                  <a:srgbClr val="000000"/>
                </a:solidFill>
                <a:effectLst/>
                <a:latin typeface="Arial"/>
                <a:ea typeface="Arial"/>
                <a:cs typeface="Arial"/>
                <a:sym typeface="Arial"/>
              </a:rPr>
              <a:t>The following is the confusion matrix we observe from the model and we get accuracy of  61.06103%.</a:t>
            </a:r>
            <a:r>
              <a:rPr lang="en-US" sz="1100" b="1" i="0" u="none" strike="noStrike" cap="none" dirty="0">
                <a:solidFill>
                  <a:srgbClr val="000000"/>
                </a:solidFill>
                <a:effectLst/>
                <a:latin typeface="Arial"/>
                <a:ea typeface="Arial"/>
                <a:cs typeface="Arial"/>
                <a:sym typeface="Arial"/>
              </a:rPr>
              <a:t> </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48097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 do weighted </a:t>
            </a:r>
            <a:r>
              <a:rPr lang="en-US" dirty="0" err="1"/>
              <a:t>knn</a:t>
            </a:r>
            <a:r>
              <a:rPr lang="en-US" dirty="0"/>
              <a:t> using the parameter of kernel =“triangular”. The following is the confusion matrix we observe. </a:t>
            </a:r>
          </a:p>
          <a:p>
            <a:pPr marL="0" lvl="0" indent="0" algn="l" rtl="0">
              <a:spcBef>
                <a:spcPts val="0"/>
              </a:spcBef>
              <a:spcAft>
                <a:spcPts val="0"/>
              </a:spcAft>
              <a:buNone/>
            </a:pPr>
            <a:r>
              <a:rPr lang="en-US" dirty="0"/>
              <a:t>The weighted </a:t>
            </a:r>
            <a:r>
              <a:rPr lang="en-US" dirty="0" err="1"/>
              <a:t>knn</a:t>
            </a:r>
            <a:r>
              <a:rPr lang="en-US" dirty="0"/>
              <a:t>  produces accuracy of 60.26352% which is slightly lower than unweighted </a:t>
            </a:r>
            <a:r>
              <a:rPr lang="en-US" dirty="0" err="1"/>
              <a:t>knn</a:t>
            </a:r>
            <a:r>
              <a:rPr lang="en-US" dirty="0"/>
              <a:t>.</a:t>
            </a:r>
            <a:endParaRPr dirty="0"/>
          </a:p>
        </p:txBody>
      </p:sp>
    </p:spTree>
    <p:extLst>
      <p:ext uri="{BB962C8B-B14F-4D97-AF65-F5344CB8AC3E}">
        <p14:creationId xmlns:p14="http://schemas.microsoft.com/office/powerpoint/2010/main" val="230442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Naive Bayes classifier is a probabilistic machine learning model that’s used for classification task. The crux of the classifier is based on the Bayes theorem.</a:t>
            </a:r>
          </a:p>
          <a:p>
            <a:pPr marL="0" lvl="0" indent="0" algn="l" rtl="0">
              <a:spcBef>
                <a:spcPts val="0"/>
              </a:spcBef>
              <a:spcAft>
                <a:spcPts val="0"/>
              </a:spcAft>
              <a:buNone/>
            </a:pPr>
            <a:r>
              <a:rPr lang="en-US" dirty="0"/>
              <a:t>We use the </a:t>
            </a:r>
            <a:r>
              <a:rPr lang="en-US" b="1" dirty="0" err="1"/>
              <a:t>naiveBayes</a:t>
            </a:r>
            <a:r>
              <a:rPr lang="en-US" b="1" dirty="0"/>
              <a:t>() </a:t>
            </a:r>
            <a:r>
              <a:rPr lang="en-US" b="0" dirty="0"/>
              <a:t>function in R to build the model.</a:t>
            </a:r>
          </a:p>
          <a:p>
            <a:pPr marL="0" lvl="0" indent="0" algn="l" rtl="0">
              <a:spcBef>
                <a:spcPts val="0"/>
              </a:spcBef>
              <a:spcAft>
                <a:spcPts val="0"/>
              </a:spcAft>
              <a:buNone/>
            </a:pPr>
            <a:r>
              <a:rPr lang="en-US" b="0" dirty="0"/>
              <a:t>We get an accuracy of 61.1997% from the model which is similar to </a:t>
            </a:r>
            <a:r>
              <a:rPr lang="en-US" b="0" dirty="0" err="1"/>
              <a:t>knn</a:t>
            </a:r>
            <a:r>
              <a:rPr lang="en-US" b="0" dirty="0"/>
              <a:t>.</a:t>
            </a: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210998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Decision Tree is a simple representation for classifying examples. It is a Supervised Machine Learning where the data is continuously split according to a certain parameter.</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We use the </a:t>
            </a:r>
            <a:r>
              <a:rPr lang="en-US" sz="1100" b="1" i="0" u="none" strike="noStrike" cap="none" dirty="0" err="1">
                <a:solidFill>
                  <a:srgbClr val="000000"/>
                </a:solidFill>
                <a:effectLst/>
                <a:latin typeface="Arial"/>
                <a:cs typeface="Arial"/>
                <a:sym typeface="Arial"/>
              </a:rPr>
              <a:t>rpart</a:t>
            </a:r>
            <a:r>
              <a:rPr lang="en-US" sz="1100" b="1" i="0" u="none" strike="noStrike" cap="none" dirty="0">
                <a:solidFill>
                  <a:srgbClr val="000000"/>
                </a:solidFill>
                <a:effectLst/>
                <a:latin typeface="Arial"/>
                <a:cs typeface="Arial"/>
                <a:sym typeface="Arial"/>
              </a:rPr>
              <a:t> </a:t>
            </a:r>
            <a:r>
              <a:rPr lang="en-US" sz="1100" b="0" i="0" u="none" strike="noStrike" cap="none" dirty="0">
                <a:solidFill>
                  <a:srgbClr val="000000"/>
                </a:solidFill>
                <a:effectLst/>
                <a:latin typeface="Arial"/>
                <a:cs typeface="Arial"/>
                <a:sym typeface="Arial"/>
              </a:rPr>
              <a:t>library to build the model and </a:t>
            </a:r>
            <a:r>
              <a:rPr lang="en-US" sz="1100" b="1" i="0" u="none" strike="noStrike" cap="none" dirty="0">
                <a:solidFill>
                  <a:srgbClr val="000000"/>
                </a:solidFill>
                <a:effectLst/>
                <a:latin typeface="Arial"/>
                <a:cs typeface="Arial"/>
                <a:sym typeface="Arial"/>
              </a:rPr>
              <a:t>rattle </a:t>
            </a:r>
            <a:r>
              <a:rPr lang="en-US" sz="1100" b="0" i="0" u="none" strike="noStrike" cap="none" dirty="0">
                <a:solidFill>
                  <a:srgbClr val="000000"/>
                </a:solidFill>
                <a:effectLst/>
                <a:latin typeface="Arial"/>
                <a:cs typeface="Arial"/>
                <a:sym typeface="Arial"/>
              </a:rPr>
              <a:t> to visualize the model.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From the </a:t>
            </a:r>
            <a:r>
              <a:rPr lang="en-US" sz="1100" b="0" i="0" u="none" strike="noStrike" cap="none" dirty="0" err="1">
                <a:solidFill>
                  <a:srgbClr val="000000"/>
                </a:solidFill>
                <a:effectLst/>
                <a:latin typeface="Arial"/>
                <a:cs typeface="Arial"/>
                <a:sym typeface="Arial"/>
              </a:rPr>
              <a:t>dtree</a:t>
            </a:r>
            <a:r>
              <a:rPr lang="en-US" sz="1100" b="0" i="0" u="none" strike="noStrike" cap="none" dirty="0">
                <a:solidFill>
                  <a:srgbClr val="000000"/>
                </a:solidFill>
                <a:effectLst/>
                <a:latin typeface="Arial"/>
                <a:cs typeface="Arial"/>
                <a:sym typeface="Arial"/>
              </a:rPr>
              <a:t> plot we can see that the algorithm chooses the following parameters as tree roots. We get to see that if the </a:t>
            </a:r>
            <a:r>
              <a:rPr lang="en-US" sz="1100" b="0" i="0" u="none" strike="noStrike" cap="none" dirty="0" err="1">
                <a:solidFill>
                  <a:srgbClr val="000000"/>
                </a:solidFill>
                <a:effectLst/>
                <a:latin typeface="Arial"/>
                <a:cs typeface="Arial"/>
                <a:sym typeface="Arial"/>
              </a:rPr>
              <a:t>prev</a:t>
            </a:r>
            <a:r>
              <a:rPr lang="en-US" sz="1100" b="0" i="0" u="none" strike="noStrike" cap="none" dirty="0">
                <a:solidFill>
                  <a:srgbClr val="000000"/>
                </a:solidFill>
                <a:effectLst/>
                <a:latin typeface="Arial"/>
                <a:cs typeface="Arial"/>
                <a:sym typeface="Arial"/>
              </a:rPr>
              <a:t> 5  year rating is greater than or equal to 0.5 then he has 79.21 % probability of being active. It means that there is a pattern where employees who have worked of more than 5 years seem to be loyal to the company. Thus we can read the whole tree and obtain needed information.</a:t>
            </a:r>
            <a:endParaRPr dirty="0"/>
          </a:p>
        </p:txBody>
      </p:sp>
    </p:spTree>
    <p:extLst>
      <p:ext uri="{BB962C8B-B14F-4D97-AF65-F5344CB8AC3E}">
        <p14:creationId xmlns:p14="http://schemas.microsoft.com/office/powerpoint/2010/main" val="2153123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is the confusion matrix we observe. </a:t>
            </a:r>
          </a:p>
          <a:p>
            <a:pPr marL="0" lvl="0" indent="0" algn="l" rtl="0">
              <a:spcBef>
                <a:spcPts val="0"/>
              </a:spcBef>
              <a:spcAft>
                <a:spcPts val="0"/>
              </a:spcAft>
              <a:buNone/>
            </a:pPr>
            <a:r>
              <a:rPr lang="en-US" dirty="0"/>
              <a:t>We get an accuracy of 62.55201% from the model.</a:t>
            </a:r>
            <a:endParaRPr dirty="0"/>
          </a:p>
        </p:txBody>
      </p:sp>
    </p:spTree>
    <p:extLst>
      <p:ext uri="{BB962C8B-B14F-4D97-AF65-F5344CB8AC3E}">
        <p14:creationId xmlns:p14="http://schemas.microsoft.com/office/powerpoint/2010/main" val="29524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Many organizations treat their employees like they’re a dime a dozen. These companies think that even their best workers can easily be replaced, particularly in today’s tricky economy where there’s no shortage of folks looking for work.  </a:t>
            </a:r>
          </a:p>
          <a:p>
            <a:r>
              <a:rPr lang="en-US" sz="1100" b="0" i="0" u="none" strike="noStrike" cap="none" dirty="0">
                <a:solidFill>
                  <a:srgbClr val="000000"/>
                </a:solidFill>
                <a:effectLst/>
                <a:latin typeface="Arial"/>
                <a:ea typeface="Arial"/>
                <a:cs typeface="Arial"/>
                <a:sym typeface="Arial"/>
              </a:rPr>
              <a:t>They're wrong.</a:t>
            </a:r>
          </a:p>
          <a:p>
            <a:r>
              <a:rPr lang="en-US" sz="1100" b="0" i="0" u="none" strike="noStrike" cap="none" dirty="0">
                <a:solidFill>
                  <a:srgbClr val="000000"/>
                </a:solidFill>
                <a:effectLst/>
                <a:latin typeface="Arial"/>
                <a:ea typeface="Arial"/>
                <a:cs typeface="Arial"/>
                <a:sym typeface="Arial"/>
              </a:rPr>
              <a:t>Great businesses understand the importance of keeping their employees for a long time.</a:t>
            </a:r>
          </a:p>
          <a:p>
            <a:r>
              <a:rPr lang="en-US" sz="1100" b="0" i="0" u="none" strike="noStrike" cap="none" dirty="0">
                <a:solidFill>
                  <a:srgbClr val="000000"/>
                </a:solidFill>
                <a:effectLst/>
                <a:latin typeface="Arial"/>
                <a:ea typeface="Arial"/>
                <a:cs typeface="Arial"/>
                <a:sym typeface="Arial"/>
              </a:rPr>
              <a:t>Following underscores the importance of employee retention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You Can’t Build a Business Without </a:t>
            </a:r>
            <a:r>
              <a:rPr lang="en-US" sz="1100" b="1" i="0" u="none" strike="noStrike" cap="none" dirty="0" err="1">
                <a:solidFill>
                  <a:srgbClr val="000000"/>
                </a:solidFill>
                <a:effectLst/>
                <a:latin typeface="Arial"/>
                <a:ea typeface="Arial"/>
                <a:cs typeface="Arial"/>
                <a:sym typeface="Arial"/>
              </a:rPr>
              <a:t>Consistency:</a:t>
            </a:r>
            <a:r>
              <a:rPr lang="en-US" sz="1100" b="0" i="0" u="none" strike="noStrike" cap="none" dirty="0" err="1">
                <a:solidFill>
                  <a:srgbClr val="000000"/>
                </a:solidFill>
                <a:effectLst/>
                <a:latin typeface="Arial"/>
                <a:ea typeface="Arial"/>
                <a:cs typeface="Arial"/>
                <a:sym typeface="Arial"/>
              </a:rPr>
              <a:t>retention</a:t>
            </a:r>
            <a:r>
              <a:rPr lang="en-US" sz="1100" b="0" i="0" u="none" strike="noStrike" cap="none" dirty="0">
                <a:solidFill>
                  <a:srgbClr val="000000"/>
                </a:solidFill>
                <a:effectLst/>
                <a:latin typeface="Arial"/>
                <a:ea typeface="Arial"/>
                <a:cs typeface="Arial"/>
                <a:sym typeface="Arial"/>
              </a:rPr>
              <a:t> is great for ROI.</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Turnover Crushes the Bottom Line: </a:t>
            </a:r>
            <a:r>
              <a:rPr lang="en-US" sz="1100" b="0" i="0" u="none" strike="noStrike" cap="none" dirty="0">
                <a:solidFill>
                  <a:srgbClr val="000000"/>
                </a:solidFill>
                <a:effectLst/>
                <a:latin typeface="Arial"/>
                <a:ea typeface="Arial"/>
                <a:cs typeface="Arial"/>
                <a:sym typeface="Arial"/>
              </a:rPr>
              <a:t>According to the </a:t>
            </a:r>
            <a:r>
              <a:rPr lang="en-US" sz="1100" b="0" i="0" u="sng" strike="noStrike" cap="none" dirty="0">
                <a:solidFill>
                  <a:srgbClr val="000000"/>
                </a:solidFill>
                <a:effectLst/>
                <a:latin typeface="Arial"/>
                <a:ea typeface="Arial"/>
                <a:cs typeface="Arial"/>
                <a:sym typeface="Arial"/>
                <a:hlinkClick r:id="rId3"/>
              </a:rPr>
              <a:t>Center for American Progress</a:t>
            </a:r>
            <a:r>
              <a:rPr lang="en-US" sz="1100" b="0" i="0" u="none" strike="noStrike" cap="none" dirty="0">
                <a:solidFill>
                  <a:srgbClr val="000000"/>
                </a:solidFill>
                <a:effectLst/>
                <a:latin typeface="Arial"/>
                <a:ea typeface="Arial"/>
                <a:cs typeface="Arial"/>
                <a:sym typeface="Arial"/>
              </a:rPr>
              <a:t>, it costs roughly 20% of an employee’s salary to replace that individual. So when your employees are constantly leaving for greener pastures, you’re forced to spend the equivalent of over two month’s worth of salary just to find someone to replace them.</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You Lose Talent and Ideas: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It’s Difficult to Establish Camaraderie With a Transient Workforce</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Customers Notice When Names </a:t>
            </a:r>
            <a:r>
              <a:rPr lang="en-US" sz="1100" b="1" i="0" u="none" strike="noStrike" cap="none" dirty="0" err="1">
                <a:solidFill>
                  <a:srgbClr val="000000"/>
                </a:solidFill>
                <a:effectLst/>
                <a:latin typeface="Arial"/>
                <a:ea typeface="Arial"/>
                <a:cs typeface="Arial"/>
                <a:sym typeface="Arial"/>
              </a:rPr>
              <a:t>Change:</a:t>
            </a:r>
            <a:r>
              <a:rPr lang="en-US" sz="1100" b="0" i="0" u="none" strike="noStrike" cap="none" dirty="0" err="1">
                <a:solidFill>
                  <a:srgbClr val="000000"/>
                </a:solidFill>
                <a:effectLst/>
                <a:latin typeface="Arial"/>
                <a:ea typeface="Arial"/>
                <a:cs typeface="Arial"/>
                <a:sym typeface="Arial"/>
              </a:rPr>
              <a:t>Your</a:t>
            </a:r>
            <a:r>
              <a:rPr lang="en-US" sz="1100" b="0" i="0" u="none" strike="noStrike" cap="none" dirty="0">
                <a:solidFill>
                  <a:srgbClr val="000000"/>
                </a:solidFill>
                <a:effectLst/>
                <a:latin typeface="Arial"/>
                <a:ea typeface="Arial"/>
                <a:cs typeface="Arial"/>
                <a:sym typeface="Arial"/>
              </a:rPr>
              <a:t> clients have been interacting with employees for some time. When the people they’re used to dealing with leave, it can put a bad taste in their mouth, leaving your future working relationship with that organization in doubt.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Job Seekers Notice Too: </a:t>
            </a:r>
            <a:r>
              <a:rPr lang="en-US" sz="1100" b="0" i="0" u="none" strike="noStrike" cap="none" dirty="0">
                <a:solidFill>
                  <a:srgbClr val="000000"/>
                </a:solidFill>
                <a:effectLst/>
                <a:latin typeface="Arial"/>
                <a:ea typeface="Arial"/>
                <a:cs typeface="Arial"/>
                <a:sym typeface="Arial"/>
              </a:rPr>
              <a:t>Thanks to sites like </a:t>
            </a:r>
            <a:r>
              <a:rPr lang="en-US" sz="1100" b="0" i="0" u="sng" strike="noStrike" cap="none" dirty="0">
                <a:solidFill>
                  <a:srgbClr val="000000"/>
                </a:solidFill>
                <a:effectLst/>
                <a:latin typeface="Arial"/>
                <a:ea typeface="Arial"/>
                <a:cs typeface="Arial"/>
                <a:sym typeface="Arial"/>
                <a:hlinkClick r:id="rId4"/>
              </a:rPr>
              <a:t>Glassdoor</a:t>
            </a:r>
            <a:r>
              <a:rPr lang="en-US" sz="1100" b="0" i="0" u="none" strike="noStrike" cap="none" dirty="0">
                <a:solidFill>
                  <a:srgbClr val="000000"/>
                </a:solidFill>
                <a:effectLst/>
                <a:latin typeface="Arial"/>
                <a:ea typeface="Arial"/>
                <a:cs typeface="Arial"/>
                <a:sym typeface="Arial"/>
              </a:rPr>
              <a:t>, it’s easier than ever to get a glimpse into what it’s like to work at an organization — even if you just found out that organization exists in the first place. Almost 50% of candidates use Glassdoor during their job search, according to </a:t>
            </a:r>
            <a:r>
              <a:rPr lang="en-US" sz="1100" b="0" i="0" u="sng" strike="noStrike" cap="none" dirty="0">
                <a:solidFill>
                  <a:srgbClr val="000000"/>
                </a:solidFill>
                <a:effectLst/>
                <a:latin typeface="Arial"/>
                <a:ea typeface="Arial"/>
                <a:cs typeface="Arial"/>
                <a:sym typeface="Arial"/>
                <a:hlinkClick r:id="rId5"/>
              </a:rPr>
              <a:t>Software Advice</a:t>
            </a:r>
            <a:r>
              <a:rPr lang="en-US" sz="1100" b="0" i="0" u="none" strike="noStrike" cap="none" dirty="0">
                <a:solidFill>
                  <a:srgbClr val="000000"/>
                </a:solidFill>
                <a:effectLst/>
                <a:latin typeface="Arial"/>
                <a:ea typeface="Arial"/>
                <a:cs typeface="Arial"/>
                <a:sym typeface="Arial"/>
              </a:rPr>
              <a:t>.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Constantly Training New Employees Is a Waste of Resources: </a:t>
            </a:r>
            <a:r>
              <a:rPr lang="en-US" sz="1100" b="0" i="0" u="none" strike="noStrike" cap="none" dirty="0">
                <a:solidFill>
                  <a:srgbClr val="000000"/>
                </a:solidFill>
                <a:effectLst/>
                <a:latin typeface="Arial"/>
                <a:ea typeface="Arial"/>
                <a:cs typeface="Arial"/>
                <a:sym typeface="Arial"/>
              </a:rPr>
              <a:t>Those managers you hired? You almost certainly didn’t hire them to spend their time training new hires over and over and over again. You hired them to help employees develop and to grow your business.</a:t>
            </a:r>
          </a:p>
          <a:p>
            <a:r>
              <a:rPr lang="en-US" sz="1100" b="1" i="0" u="none" strike="noStrike" cap="none" dirty="0">
                <a:solidFill>
                  <a:srgbClr val="000000"/>
                </a:solidFill>
                <a:effectLst/>
                <a:latin typeface="Arial"/>
                <a:ea typeface="Arial"/>
                <a:cs typeface="Arial"/>
                <a:sym typeface="Arial"/>
              </a:rPr>
              <a:t>Your Competitors Could Benefit Directly : </a:t>
            </a:r>
            <a:r>
              <a:rPr lang="en-US" sz="1100" b="0" i="0" u="none" strike="noStrike" cap="none" dirty="0">
                <a:solidFill>
                  <a:srgbClr val="000000"/>
                </a:solidFill>
                <a:effectLst/>
                <a:latin typeface="Arial"/>
                <a:ea typeface="Arial"/>
                <a:cs typeface="Arial"/>
                <a:sym typeface="Arial"/>
              </a:rPr>
              <a:t>When you lose a talented employee, maybe that person decided to go back to school, move across the country, or switch industries </a:t>
            </a:r>
            <a:r>
              <a:rPr lang="en-US" sz="1100" b="0" i="0" u="none" strike="noStrike" cap="none" dirty="0" err="1">
                <a:solidFill>
                  <a:srgbClr val="000000"/>
                </a:solidFill>
                <a:effectLst/>
                <a:latin typeface="Arial"/>
                <a:ea typeface="Arial"/>
                <a:cs typeface="Arial"/>
                <a:sym typeface="Arial"/>
              </a:rPr>
              <a:t>altogether.Or</a:t>
            </a:r>
            <a:r>
              <a:rPr lang="en-US" sz="1100" b="0" i="0" u="none" strike="noStrike" cap="none" dirty="0">
                <a:solidFill>
                  <a:srgbClr val="000000"/>
                </a:solidFill>
                <a:effectLst/>
                <a:latin typeface="Arial"/>
                <a:ea typeface="Arial"/>
                <a:cs typeface="Arial"/>
                <a:sym typeface="Arial"/>
              </a:rPr>
              <a:t> maybe that individual sought employment at one of your competitors — the one that seems to be most respected and offers its employees the best perks. Worse yet, maybe that organization went on the offensive and approached your employee first.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1"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1"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1"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1"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1"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1"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1"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Random forest, like its name implies, consists of a large number of individual decision trees that operate as an </a:t>
            </a:r>
            <a:r>
              <a:rPr lang="en-US" sz="1100" b="0" i="0" u="none" strike="noStrike" cap="none" dirty="0">
                <a:solidFill>
                  <a:srgbClr val="000000"/>
                </a:solidFill>
                <a:effectLst/>
                <a:latin typeface="Arial"/>
                <a:ea typeface="Arial"/>
                <a:cs typeface="Arial"/>
                <a:sym typeface="Arial"/>
                <a:hlinkClick r:id="rId3"/>
              </a:rPr>
              <a:t>ensemble</a:t>
            </a:r>
            <a:r>
              <a:rPr lang="en-US" sz="1100" b="0" i="0" u="none" strike="noStrike" cap="none" dirty="0">
                <a:solidFill>
                  <a:srgbClr val="000000"/>
                </a:solidFill>
                <a:effectLst/>
                <a:latin typeface="Arial"/>
                <a:ea typeface="Arial"/>
                <a:cs typeface="Arial"/>
                <a:sym typeface="Arial"/>
              </a:rPr>
              <a:t>. Each individual tree in the random forest spits out a class prediction and the class with the most votes becomes our model’s prediction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have the parameter importance graph where in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Mean Decrease in Accuracy the number or proportion of observations that are incorrectly classified by removing the feature (or values from the feature) in question from the model.</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GINI importance measures the average gain of purity by splits of a given variable. If the variable is useful, it tends to split mixed labeled nodes into pure single class nodes. Splitting by a permuted variables tend neither to increase nor decrease node purities.</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Thus we get the important parameters to consider in our classifier using this which we plot next.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03049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see the important parameters  with the most important at the top . These factor will have more weightage in the model.</a:t>
            </a:r>
            <a:endParaRPr dirty="0"/>
          </a:p>
        </p:txBody>
      </p:sp>
    </p:spTree>
    <p:extLst>
      <p:ext uri="{BB962C8B-B14F-4D97-AF65-F5344CB8AC3E}">
        <p14:creationId xmlns:p14="http://schemas.microsoft.com/office/powerpoint/2010/main" val="94030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 </a:t>
            </a:r>
            <a:r>
              <a:rPr lang="en-US" b="1" dirty="0" err="1"/>
              <a:t>randomForest</a:t>
            </a:r>
            <a:r>
              <a:rPr lang="en-US" b="1" dirty="0"/>
              <a:t>() </a:t>
            </a:r>
            <a:r>
              <a:rPr lang="en-US" b="0" dirty="0"/>
              <a:t>function available inside the </a:t>
            </a:r>
            <a:r>
              <a:rPr lang="en-US" b="1" dirty="0" err="1"/>
              <a:t>randomForest</a:t>
            </a:r>
            <a:r>
              <a:rPr lang="en-US" b="1" dirty="0"/>
              <a:t> </a:t>
            </a:r>
            <a:r>
              <a:rPr lang="en-US" b="0" dirty="0"/>
              <a:t>library to build the model.</a:t>
            </a:r>
          </a:p>
          <a:p>
            <a:pPr marL="0" lvl="0" indent="0" algn="l" rtl="0">
              <a:spcBef>
                <a:spcPts val="0"/>
              </a:spcBef>
              <a:spcAft>
                <a:spcPts val="0"/>
              </a:spcAft>
              <a:buNone/>
            </a:pPr>
            <a:r>
              <a:rPr lang="en-US" b="0" dirty="0"/>
              <a:t>We get an accuracy of 63.34951% from the model.</a:t>
            </a:r>
            <a:endParaRPr b="1" dirty="0"/>
          </a:p>
        </p:txBody>
      </p:sp>
    </p:spTree>
    <p:extLst>
      <p:ext uri="{BB962C8B-B14F-4D97-AF65-F5344CB8AC3E}">
        <p14:creationId xmlns:p14="http://schemas.microsoft.com/office/powerpoint/2010/main" val="2934676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Neural networks are a set of algorithms, modeled loosely after the human brain, that are designed to recognize patterns. They interpret sensory data through a kind of machine perception, labeling or clustering raw input. The patterns they recognize are numerical, contained in vectors, into which all real-world data, be it images, sound, text or time series, must be translated.</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Here we use the </a:t>
            </a:r>
            <a:r>
              <a:rPr lang="en-US" sz="1100" b="1" i="0" u="none" strike="noStrike" cap="none" dirty="0" err="1">
                <a:solidFill>
                  <a:srgbClr val="000000"/>
                </a:solidFill>
                <a:effectLst/>
                <a:latin typeface="Arial"/>
                <a:cs typeface="Arial"/>
                <a:sym typeface="Arial"/>
              </a:rPr>
              <a:t>neuralnet</a:t>
            </a:r>
            <a:r>
              <a:rPr lang="en-US" sz="1100" b="1" i="0" u="none" strike="noStrike" cap="none" dirty="0">
                <a:solidFill>
                  <a:srgbClr val="000000"/>
                </a:solidFill>
                <a:effectLst/>
                <a:latin typeface="Arial"/>
                <a:cs typeface="Arial"/>
                <a:sym typeface="Arial"/>
              </a:rPr>
              <a:t>()</a:t>
            </a:r>
            <a:r>
              <a:rPr lang="en-US" sz="1100" b="0" i="0" u="none" strike="noStrike" cap="none" dirty="0">
                <a:solidFill>
                  <a:srgbClr val="000000"/>
                </a:solidFill>
                <a:effectLst/>
                <a:latin typeface="Arial"/>
                <a:cs typeface="Arial"/>
                <a:sym typeface="Arial"/>
              </a:rPr>
              <a:t> function from </a:t>
            </a:r>
            <a:r>
              <a:rPr lang="en-US" sz="1100" b="1" i="0" u="none" strike="noStrike" cap="none" dirty="0" err="1">
                <a:solidFill>
                  <a:srgbClr val="000000"/>
                </a:solidFill>
                <a:effectLst/>
                <a:latin typeface="Arial"/>
                <a:cs typeface="Arial"/>
                <a:sym typeface="Arial"/>
              </a:rPr>
              <a:t>neuralnet</a:t>
            </a:r>
            <a:r>
              <a:rPr lang="en-US" sz="1100" b="0" i="0" u="none" strike="noStrike" cap="none" dirty="0">
                <a:solidFill>
                  <a:srgbClr val="000000"/>
                </a:solidFill>
                <a:effectLst/>
                <a:latin typeface="Arial"/>
                <a:cs typeface="Arial"/>
                <a:sym typeface="Arial"/>
              </a:rPr>
              <a:t> library to build the model.</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We build the model with 5 neurons in the hidden layer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 </a:t>
            </a:r>
          </a:p>
        </p:txBody>
      </p:sp>
    </p:spTree>
    <p:extLst>
      <p:ext uri="{BB962C8B-B14F-4D97-AF65-F5344CB8AC3E}">
        <p14:creationId xmlns:p14="http://schemas.microsoft.com/office/powerpoint/2010/main" val="2566952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get an accuracy of 56.90014% from the model.</a:t>
            </a:r>
            <a:endParaRPr dirty="0"/>
          </a:p>
        </p:txBody>
      </p:sp>
    </p:spTree>
    <p:extLst>
      <p:ext uri="{BB962C8B-B14F-4D97-AF65-F5344CB8AC3E}">
        <p14:creationId xmlns:p14="http://schemas.microsoft.com/office/powerpoint/2010/main" val="3105966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63b4fd428b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63b4fd428b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building all the models and comparing their accuracies we found out that Random Forest Classifier produces the best results for the given dataset.</a:t>
            </a:r>
          </a:p>
          <a:p>
            <a:pPr marL="0" lvl="0" indent="0" algn="l" rtl="0">
              <a:spcBef>
                <a:spcPts val="0"/>
              </a:spcBef>
              <a:spcAft>
                <a:spcPts val="0"/>
              </a:spcAft>
              <a:buNone/>
            </a:pPr>
            <a:r>
              <a:rPr lang="en-US" dirty="0"/>
              <a:t>We get an accuracy of </a:t>
            </a:r>
            <a:r>
              <a:rPr lang="en-US" b="0" dirty="0"/>
              <a:t>63.34951%. Random Forest is especially good because of the following reasons:</a:t>
            </a:r>
          </a:p>
          <a:p>
            <a:pPr marL="228600" lvl="0" indent="-228600" algn="l" rtl="0">
              <a:spcBef>
                <a:spcPts val="0"/>
              </a:spcBef>
              <a:spcAft>
                <a:spcPts val="0"/>
              </a:spcAft>
              <a:buAutoNum type="arabicParenR"/>
            </a:pPr>
            <a:r>
              <a:rPr lang="en-US" b="1" dirty="0"/>
              <a:t>Random Forest is Versatile: I</a:t>
            </a:r>
            <a:r>
              <a:rPr lang="en-US" sz="1100" b="0" i="0" u="none" strike="noStrike" cap="none" dirty="0">
                <a:solidFill>
                  <a:srgbClr val="000000"/>
                </a:solidFill>
                <a:effectLst/>
                <a:latin typeface="Arial"/>
                <a:ea typeface="Arial"/>
                <a:cs typeface="Arial"/>
                <a:sym typeface="Arial"/>
              </a:rPr>
              <a:t>t can handle binary features, categorical features, and numerical features. There is very little pre-processing that needs to be done. The data does not need to be rescaled or transformed.</a:t>
            </a: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2)Parallelizable</a:t>
            </a:r>
            <a:r>
              <a:rPr lang="en-US" sz="1100" b="0" i="0" u="none" strike="noStrike" cap="none" dirty="0">
                <a:solidFill>
                  <a:srgbClr val="000000"/>
                </a:solidFill>
                <a:effectLst/>
                <a:latin typeface="Arial"/>
                <a:ea typeface="Arial"/>
                <a:cs typeface="Arial"/>
                <a:sym typeface="Arial"/>
              </a:rPr>
              <a:t>: They are parallelizable, meaning that we can split the process to multiple machines to run. This results in faster computation time.</a:t>
            </a:r>
          </a:p>
          <a:p>
            <a:pPr marL="0" lvl="0" indent="0" algn="l" rtl="0">
              <a:spcBef>
                <a:spcPts val="0"/>
              </a:spcBef>
              <a:spcAft>
                <a:spcPts val="0"/>
              </a:spcAft>
              <a:buNone/>
            </a:pPr>
            <a:r>
              <a:rPr lang="en-US" b="1" dirty="0"/>
              <a:t>3)</a:t>
            </a:r>
            <a:r>
              <a:rPr lang="en-US" sz="1100" b="1" i="0" u="none" strike="noStrike" cap="none" dirty="0">
                <a:solidFill>
                  <a:srgbClr val="000000"/>
                </a:solidFill>
                <a:effectLst/>
                <a:latin typeface="Arial"/>
                <a:ea typeface="Arial"/>
                <a:cs typeface="Arial"/>
                <a:sym typeface="Arial"/>
              </a:rPr>
              <a:t> Great with High dimensionality</a:t>
            </a:r>
          </a:p>
          <a:p>
            <a:pPr marL="0" lvl="0" indent="0" algn="l" rtl="0">
              <a:spcBef>
                <a:spcPts val="0"/>
              </a:spcBef>
              <a:spcAft>
                <a:spcPts val="0"/>
              </a:spcAft>
              <a:buNone/>
            </a:pPr>
            <a:r>
              <a:rPr lang="en-US" sz="1100" b="1" i="0" u="none" strike="noStrike" cap="none" dirty="0">
                <a:solidFill>
                  <a:srgbClr val="000000"/>
                </a:solidFill>
                <a:effectLst/>
                <a:latin typeface="Arial"/>
                <a:cs typeface="Arial"/>
                <a:sym typeface="Arial"/>
              </a:rPr>
              <a:t>4)</a:t>
            </a:r>
            <a:r>
              <a:rPr lang="en-US" sz="1100" b="1" i="0" u="none" strike="noStrike" cap="none" dirty="0">
                <a:solidFill>
                  <a:srgbClr val="000000"/>
                </a:solidFill>
                <a:effectLst/>
                <a:latin typeface="Arial"/>
                <a:ea typeface="Arial"/>
                <a:cs typeface="Arial"/>
                <a:sym typeface="Arial"/>
              </a:rPr>
              <a:t> Quick Prediction/Training Speed</a:t>
            </a:r>
          </a:p>
          <a:p>
            <a:pPr marL="0" lvl="0" indent="0" algn="l" rtl="0">
              <a:spcBef>
                <a:spcPts val="0"/>
              </a:spcBef>
              <a:spcAft>
                <a:spcPts val="0"/>
              </a:spcAft>
              <a:buNone/>
            </a:pPr>
            <a:r>
              <a:rPr lang="en-US" sz="1100" b="1" i="0" u="none" strike="noStrike" cap="none" dirty="0">
                <a:solidFill>
                  <a:srgbClr val="000000"/>
                </a:solidFill>
                <a:effectLst/>
                <a:latin typeface="Arial"/>
                <a:cs typeface="Arial"/>
                <a:sym typeface="Arial"/>
              </a:rPr>
              <a:t>5)</a:t>
            </a:r>
            <a:r>
              <a:rPr lang="en-US" sz="1100" b="1" i="0" u="none" strike="noStrike" cap="none" dirty="0">
                <a:solidFill>
                  <a:srgbClr val="000000"/>
                </a:solidFill>
                <a:effectLst/>
                <a:latin typeface="Arial"/>
                <a:ea typeface="Arial"/>
                <a:cs typeface="Arial"/>
                <a:sym typeface="Arial"/>
              </a:rPr>
              <a:t> Robust to Outliers and Non-linear Data</a:t>
            </a:r>
          </a:p>
          <a:p>
            <a:pPr marL="0" lvl="0" indent="0" algn="l" rtl="0">
              <a:spcBef>
                <a:spcPts val="0"/>
              </a:spcBef>
              <a:spcAft>
                <a:spcPts val="0"/>
              </a:spcAft>
              <a:buNone/>
            </a:pPr>
            <a:r>
              <a:rPr lang="en-US" sz="1100" b="1" i="0" u="none" strike="noStrike" cap="none" dirty="0">
                <a:solidFill>
                  <a:srgbClr val="000000"/>
                </a:solidFill>
                <a:effectLst/>
                <a:latin typeface="Arial"/>
                <a:cs typeface="Arial"/>
                <a:sym typeface="Arial"/>
              </a:rPr>
              <a:t>6)</a:t>
            </a:r>
            <a:r>
              <a:rPr lang="en-US" sz="1100" b="1" i="0" u="none" strike="noStrike" cap="none" dirty="0">
                <a:solidFill>
                  <a:srgbClr val="000000"/>
                </a:solidFill>
                <a:effectLst/>
                <a:latin typeface="Arial"/>
                <a:ea typeface="Arial"/>
                <a:cs typeface="Arial"/>
                <a:sym typeface="Arial"/>
              </a:rPr>
              <a:t> Low Bias, Moderate Variance</a:t>
            </a:r>
          </a:p>
          <a:p>
            <a:pPr marL="0" lvl="0" indent="0" algn="l" rtl="0">
              <a:spcBef>
                <a:spcPts val="0"/>
              </a:spcBef>
              <a:spcAft>
                <a:spcPts val="0"/>
              </a:spcAft>
              <a:buNone/>
            </a:pPr>
            <a:r>
              <a:rPr lang="en-US" sz="1100" b="1" i="0" u="none" strike="noStrike" cap="none" dirty="0">
                <a:solidFill>
                  <a:srgbClr val="000000"/>
                </a:solidFill>
                <a:effectLst/>
                <a:latin typeface="Arial"/>
                <a:cs typeface="Arial"/>
                <a:sym typeface="Arial"/>
              </a:rPr>
              <a:t>There is still a lot of room to increase the accuracy of the model, hyper tuning some of the parameters can produce better results than what we have acquired.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brief snapshot to what we are given and what we will be dealing with to gain some credible information from.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Exploratory Data Analysis (EDA)</a:t>
            </a:r>
            <a:r>
              <a:rPr lang="en-US" sz="1100" b="0" i="0" u="none" strike="noStrike" cap="none" dirty="0">
                <a:solidFill>
                  <a:srgbClr val="000000"/>
                </a:solidFill>
                <a:effectLst/>
                <a:latin typeface="Arial"/>
                <a:ea typeface="Arial"/>
                <a:cs typeface="Arial"/>
                <a:sym typeface="Arial"/>
              </a:rPr>
              <a:t>, also known as Data Exploration, is a step in the Data Analysis Process, where a number of techniques are used to better understand the dataset being used.</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Using summary function available in R we get a gist of all necessary important stats about the data.</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While doing it we find out there are 5394 missing values in TERMINATION_YEAR column. Which I decided to replace with a zero. There are various algorithms which we will be using further which do not allow missing values in the data.</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R provides with library called </a:t>
            </a:r>
            <a:r>
              <a:rPr lang="en-US" sz="1100" b="1" i="0" u="none" strike="noStrike" cap="none" dirty="0">
                <a:solidFill>
                  <a:srgbClr val="000000"/>
                </a:solidFill>
                <a:effectLst/>
                <a:latin typeface="Arial"/>
                <a:cs typeface="Arial"/>
                <a:sym typeface="Arial"/>
              </a:rPr>
              <a:t>ggplot2 , </a:t>
            </a:r>
            <a:r>
              <a:rPr lang="en-US" sz="1100" b="0" i="0" u="none" strike="noStrike" cap="none" dirty="0">
                <a:solidFill>
                  <a:srgbClr val="000000"/>
                </a:solidFill>
                <a:effectLst/>
                <a:latin typeface="Arial"/>
                <a:cs typeface="Arial"/>
                <a:sym typeface="Arial"/>
              </a:rPr>
              <a:t>which provides aesthetically pleasing functions to visualize the data.</a:t>
            </a:r>
            <a:endParaRPr lang="en-US" sz="1100" b="1"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64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a:t>
            </a:r>
            <a:r>
              <a:rPr lang="en-US" sz="1100" b="1" i="0" u="none" strike="noStrike" cap="none" dirty="0">
                <a:solidFill>
                  <a:srgbClr val="000000"/>
                </a:solidFill>
                <a:effectLst/>
                <a:latin typeface="Arial"/>
                <a:ea typeface="Arial"/>
                <a:cs typeface="Arial"/>
                <a:sym typeface="Arial"/>
              </a:rPr>
              <a:t>frequency distribution</a:t>
            </a:r>
            <a:r>
              <a:rPr lang="en-US" sz="1100" b="0" i="0" u="none" strike="noStrike" cap="none" dirty="0">
                <a:solidFill>
                  <a:srgbClr val="000000"/>
                </a:solidFill>
                <a:effectLst/>
                <a:latin typeface="Arial"/>
                <a:ea typeface="Arial"/>
                <a:cs typeface="Arial"/>
                <a:sym typeface="Arial"/>
              </a:rPr>
              <a:t> is an overview of all distinct values in some variable and the number of times they occur.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We use the function </a:t>
            </a:r>
            <a:r>
              <a:rPr lang="en-US" sz="1100" b="1" i="0" u="none" strike="noStrike" cap="none" dirty="0" err="1">
                <a:solidFill>
                  <a:srgbClr val="000000"/>
                </a:solidFill>
                <a:effectLst/>
                <a:latin typeface="Arial"/>
                <a:cs typeface="Arial"/>
                <a:sym typeface="Arial"/>
              </a:rPr>
              <a:t>geom_bar</a:t>
            </a:r>
            <a:r>
              <a:rPr lang="en-US" sz="1100" b="1" i="0" u="none" strike="noStrike" cap="none" dirty="0">
                <a:solidFill>
                  <a:srgbClr val="000000"/>
                </a:solidFill>
                <a:effectLst/>
                <a:latin typeface="Arial"/>
                <a:cs typeface="Arial"/>
                <a:sym typeface="Arial"/>
              </a:rPr>
              <a:t>() </a:t>
            </a:r>
            <a:r>
              <a:rPr lang="en-US" sz="1100" b="0" i="0" u="none" strike="noStrike" cap="none" dirty="0">
                <a:solidFill>
                  <a:srgbClr val="000000"/>
                </a:solidFill>
                <a:effectLst/>
                <a:latin typeface="Arial"/>
                <a:cs typeface="Arial"/>
                <a:sym typeface="Arial"/>
              </a:rPr>
              <a:t>in </a:t>
            </a:r>
            <a:r>
              <a:rPr lang="en-US" sz="1100" b="0" i="0" u="none" strike="noStrike" cap="none" dirty="0" err="1">
                <a:solidFill>
                  <a:srgbClr val="000000"/>
                </a:solidFill>
                <a:effectLst/>
                <a:latin typeface="Arial"/>
                <a:cs typeface="Arial"/>
                <a:sym typeface="Arial"/>
              </a:rPr>
              <a:t>ggplot</a:t>
            </a:r>
            <a:r>
              <a:rPr lang="en-US" sz="1100" b="0" i="0" u="none" strike="noStrike" cap="none" dirty="0">
                <a:solidFill>
                  <a:srgbClr val="000000"/>
                </a:solidFill>
                <a:effectLst/>
                <a:latin typeface="Arial"/>
                <a:cs typeface="Arial"/>
                <a:sym typeface="Arial"/>
              </a:rPr>
              <a:t> to draw the frequency bar charts.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Thus we can analyze the distribution of the status in each column.</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In overall dataset there are more active people data than the terminated people data.</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From the graph on right we get to see that the number of female employees in the company is more. And the percentage of termination is more in females than in males.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Continuing with the frequency distribution graphs,</a:t>
            </a:r>
          </a:p>
          <a:p>
            <a:pPr marL="0" lvl="0" indent="0" algn="l" rtl="0">
              <a:spcBef>
                <a:spcPts val="0"/>
              </a:spcBef>
              <a:spcAft>
                <a:spcPts val="0"/>
              </a:spcAft>
              <a:buNone/>
            </a:pPr>
            <a:r>
              <a:rPr lang="en-US" dirty="0"/>
              <a:t>The graph of the left shows the ethnicity distribution data ,where we find the number White employees in the company is lot more and next comes the Asians.</a:t>
            </a:r>
          </a:p>
          <a:p>
            <a:pPr marL="0" lvl="0" indent="0" algn="l" rtl="0">
              <a:spcBef>
                <a:spcPts val="0"/>
              </a:spcBef>
              <a:spcAft>
                <a:spcPts val="0"/>
              </a:spcAft>
              <a:buNone/>
            </a:pPr>
            <a:r>
              <a:rPr lang="en-US" dirty="0"/>
              <a:t>The graph on the right shows the marital status distribution, where we find the maximum people are single or married, while the number of divorced people are very less.</a:t>
            </a:r>
          </a:p>
          <a:p>
            <a:pPr marL="0" lvl="0" indent="0" algn="l" rtl="0">
              <a:spcBef>
                <a:spcPts val="0"/>
              </a:spcBef>
              <a:spcAft>
                <a:spcPts val="0"/>
              </a:spcAft>
              <a:buNone/>
            </a:pPr>
            <a:r>
              <a:rPr lang="en-US" dirty="0"/>
              <a:t>Interesting Fact is the termination percentage seems to be more in singles than married people. </a:t>
            </a:r>
            <a:endParaRPr dirty="0"/>
          </a:p>
        </p:txBody>
      </p:sp>
    </p:spTree>
    <p:extLst>
      <p:ext uri="{BB962C8B-B14F-4D97-AF65-F5344CB8AC3E}">
        <p14:creationId xmlns:p14="http://schemas.microsoft.com/office/powerpoint/2010/main" val="2693152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boxplot is a standardized way of displaying the distribution of data based on a five number summary (“minimum”, first quartile (Q1), median, third quartile (Q3), and “maximum”). It can tell you about your outliers and what their values are.</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use </a:t>
            </a:r>
            <a:r>
              <a:rPr lang="en-US" sz="1100" b="1" i="0" u="none" strike="noStrike" cap="none" dirty="0" err="1">
                <a:solidFill>
                  <a:srgbClr val="000000"/>
                </a:solidFill>
                <a:effectLst/>
                <a:latin typeface="Arial"/>
                <a:ea typeface="Arial"/>
                <a:cs typeface="Arial"/>
                <a:sym typeface="Arial"/>
              </a:rPr>
              <a:t>geom_boxplot</a:t>
            </a:r>
            <a:r>
              <a:rPr lang="en-US"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function in ggplot2 to plot these.</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The graph on the left shows the box plot  </a:t>
            </a:r>
            <a:r>
              <a:rPr lang="en-US" sz="1100" b="0" i="0" u="none" strike="noStrike" cap="none" dirty="0" err="1">
                <a:solidFill>
                  <a:srgbClr val="000000"/>
                </a:solidFill>
                <a:effectLst/>
                <a:latin typeface="Arial"/>
                <a:cs typeface="Arial"/>
                <a:sym typeface="Arial"/>
              </a:rPr>
              <a:t>wrt</a:t>
            </a:r>
            <a:r>
              <a:rPr lang="en-US" sz="1100" b="0" i="0" u="none" strike="noStrike" cap="none" dirty="0">
                <a:solidFill>
                  <a:srgbClr val="000000"/>
                </a:solidFill>
                <a:effectLst/>
                <a:latin typeface="Arial"/>
                <a:cs typeface="Arial"/>
                <a:sym typeface="Arial"/>
              </a:rPr>
              <a:t>  the Annual rate, where we see lot of outliers ,those are the people earning way more than the average positions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We see that the median of people who are terminated have lower income range than the active group. Thus people with lower income are more susceptible to termination.</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The graph on the right shows the boxplot </a:t>
            </a:r>
            <a:r>
              <a:rPr lang="en-US" sz="1100" b="0" i="0" u="none" strike="noStrike" cap="none" dirty="0" err="1">
                <a:solidFill>
                  <a:srgbClr val="000000"/>
                </a:solidFill>
                <a:effectLst/>
                <a:latin typeface="Arial"/>
                <a:cs typeface="Arial"/>
                <a:sym typeface="Arial"/>
              </a:rPr>
              <a:t>wrt</a:t>
            </a:r>
            <a:r>
              <a:rPr lang="en-US" sz="1100" b="0" i="0" u="none" strike="noStrike" cap="none" dirty="0">
                <a:solidFill>
                  <a:srgbClr val="000000"/>
                </a:solidFill>
                <a:effectLst/>
                <a:latin typeface="Arial"/>
                <a:cs typeface="Arial"/>
                <a:sym typeface="Arial"/>
              </a:rPr>
              <a:t> the Age. Where we find that average group of age is between 27-53 </a:t>
            </a:r>
            <a:r>
              <a:rPr lang="en-US" sz="1100" b="0" i="0" u="none" strike="noStrike" cap="none" dirty="0" err="1">
                <a:solidFill>
                  <a:srgbClr val="000000"/>
                </a:solidFill>
                <a:effectLst/>
                <a:latin typeface="Arial"/>
                <a:cs typeface="Arial"/>
                <a:sym typeface="Arial"/>
              </a:rPr>
              <a:t>yrs</a:t>
            </a:r>
            <a:r>
              <a:rPr lang="en-US" sz="1100" b="0" i="0" u="none" strike="noStrike" cap="none" dirty="0">
                <a:solidFill>
                  <a:srgbClr val="000000"/>
                </a:solidFill>
                <a:effectLst/>
                <a:latin typeface="Arial"/>
                <a:cs typeface="Arial"/>
                <a:sym typeface="Arial"/>
              </a:rPr>
              <a:t> and we also find the people who are terminated have slightly older starting age than active group. </a:t>
            </a:r>
            <a:endParaRPr dirty="0"/>
          </a:p>
        </p:txBody>
      </p:sp>
    </p:spTree>
    <p:extLst>
      <p:ext uri="{BB962C8B-B14F-4D97-AF65-F5344CB8AC3E}">
        <p14:creationId xmlns:p14="http://schemas.microsoft.com/office/powerpoint/2010/main" val="373614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Scatter Plot is a graph in which the values of two variables are plotted along two axes, the pattern of the resulting points revealing any correlation present.</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We use </a:t>
            </a:r>
            <a:r>
              <a:rPr lang="en-US" sz="1100" b="1" i="0" u="none" strike="noStrike" cap="none" dirty="0" err="1">
                <a:solidFill>
                  <a:srgbClr val="000000"/>
                </a:solidFill>
                <a:effectLst/>
                <a:latin typeface="Arial"/>
                <a:ea typeface="Arial"/>
                <a:cs typeface="Arial"/>
                <a:sym typeface="Arial"/>
              </a:rPr>
              <a:t>geom_point</a:t>
            </a:r>
            <a:r>
              <a:rPr lang="en-US"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function in ggplot2 to plot these.</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From this graph we see to it that the whites have lot of representation in all salary ranges. Also mostly the person heading this company is of a black race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We see termination rates are very high at lower income ranges.</a:t>
            </a:r>
            <a:endParaRPr dirty="0"/>
          </a:p>
        </p:txBody>
      </p:sp>
    </p:spTree>
    <p:extLst>
      <p:ext uri="{BB962C8B-B14F-4D97-AF65-F5344CB8AC3E}">
        <p14:creationId xmlns:p14="http://schemas.microsoft.com/office/powerpoint/2010/main" val="274837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scatter plot of hourly rate </a:t>
            </a:r>
            <a:r>
              <a:rPr lang="en-US" dirty="0" err="1"/>
              <a:t>wrt</a:t>
            </a:r>
            <a:r>
              <a:rPr lang="en-US" dirty="0"/>
              <a:t> sex, We get to see that the data has more number of women ,and probably there are lot of women at higher business positions in the company.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170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3" name="Google Shape;23;p4"/>
          <p:cNvSpPr/>
          <p:nvPr/>
        </p:nvSpPr>
        <p:spPr>
          <a:xfrm>
            <a:off x="0" y="1580113"/>
            <a:ext cx="9144000" cy="3341668"/>
          </a:xfrm>
          <a:custGeom>
            <a:avLst/>
            <a:gdLst/>
            <a:ahLst/>
            <a:cxnLst/>
            <a:rect l="l" t="t" r="r" b="b"/>
            <a:pathLst>
              <a:path w="365760" h="110982" extrusionOk="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4" name="Google Shape;24;p4"/>
          <p:cNvSpPr/>
          <p:nvPr/>
        </p:nvSpPr>
        <p:spPr>
          <a:xfrm>
            <a:off x="-5900" y="410541"/>
            <a:ext cx="9144152" cy="4453148"/>
          </a:xfrm>
          <a:custGeom>
            <a:avLst/>
            <a:gdLst/>
            <a:ahLst/>
            <a:cxnLst/>
            <a:rect l="l" t="t" r="r" b="b"/>
            <a:pathLst>
              <a:path w="365036" h="147896" extrusionOk="0">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5" name="Google Shape;25;p4"/>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b="1" i="1">
                <a:solidFill>
                  <a:srgbClr val="FFFFFF"/>
                </a:solidFill>
              </a:defRPr>
            </a:lvl1pPr>
            <a:lvl2pPr marL="914400" lvl="1" indent="-381000" algn="ctr" rtl="0">
              <a:spcBef>
                <a:spcPts val="0"/>
              </a:spcBef>
              <a:spcAft>
                <a:spcPts val="0"/>
              </a:spcAft>
              <a:buClr>
                <a:srgbClr val="FFFFFF"/>
              </a:buClr>
              <a:buSzPts val="2400"/>
              <a:buChar char="◆"/>
              <a:defRPr b="1" i="1">
                <a:solidFill>
                  <a:srgbClr val="FFFFFF"/>
                </a:solidFill>
              </a:defRPr>
            </a:lvl2pPr>
            <a:lvl3pPr marL="1371600" lvl="2" indent="-381000" algn="ctr" rtl="0">
              <a:spcBef>
                <a:spcPts val="0"/>
              </a:spcBef>
              <a:spcAft>
                <a:spcPts val="0"/>
              </a:spcAft>
              <a:buClr>
                <a:srgbClr val="FFFFFF"/>
              </a:buClr>
              <a:buSzPts val="2400"/>
              <a:buChar char="◇"/>
              <a:defRPr b="1" i="1">
                <a:solidFill>
                  <a:srgbClr val="FFFFFF"/>
                </a:solidFill>
              </a:defRPr>
            </a:lvl3pPr>
            <a:lvl4pPr marL="1828800" lvl="3" indent="-381000" algn="ctr" rtl="0">
              <a:spcBef>
                <a:spcPts val="0"/>
              </a:spcBef>
              <a:spcAft>
                <a:spcPts val="0"/>
              </a:spcAft>
              <a:buClr>
                <a:srgbClr val="FFFFFF"/>
              </a:buClr>
              <a:buSzPts val="2400"/>
              <a:buChar char="●"/>
              <a:defRPr b="1" i="1">
                <a:solidFill>
                  <a:srgbClr val="FFFFFF"/>
                </a:solidFill>
              </a:defRPr>
            </a:lvl4pPr>
            <a:lvl5pPr marL="2286000" lvl="4" indent="-381000" algn="ctr" rtl="0">
              <a:spcBef>
                <a:spcPts val="0"/>
              </a:spcBef>
              <a:spcAft>
                <a:spcPts val="0"/>
              </a:spcAft>
              <a:buClr>
                <a:srgbClr val="FFFFFF"/>
              </a:buClr>
              <a:buSzPts val="2400"/>
              <a:buChar char="○"/>
              <a:defRPr b="1" i="1">
                <a:solidFill>
                  <a:srgbClr val="FFFFFF"/>
                </a:solidFill>
              </a:defRPr>
            </a:lvl5pPr>
            <a:lvl6pPr marL="2743200" lvl="5" indent="-381000" algn="ctr" rtl="0">
              <a:spcBef>
                <a:spcPts val="0"/>
              </a:spcBef>
              <a:spcAft>
                <a:spcPts val="0"/>
              </a:spcAft>
              <a:buClr>
                <a:srgbClr val="FFFFFF"/>
              </a:buClr>
              <a:buSzPts val="2400"/>
              <a:buChar char="■"/>
              <a:defRPr b="1" i="1">
                <a:solidFill>
                  <a:srgbClr val="FFFFFF"/>
                </a:solidFill>
              </a:defRPr>
            </a:lvl6pPr>
            <a:lvl7pPr marL="3200400" lvl="6" indent="-381000" algn="ctr" rtl="0">
              <a:spcBef>
                <a:spcPts val="0"/>
              </a:spcBef>
              <a:spcAft>
                <a:spcPts val="0"/>
              </a:spcAft>
              <a:buClr>
                <a:srgbClr val="FFFFFF"/>
              </a:buClr>
              <a:buSzPts val="2400"/>
              <a:buChar char="●"/>
              <a:defRPr b="1" i="1">
                <a:solidFill>
                  <a:srgbClr val="FFFFFF"/>
                </a:solidFill>
              </a:defRPr>
            </a:lvl7pPr>
            <a:lvl8pPr marL="3657600" lvl="7" indent="-381000" algn="ctr" rtl="0">
              <a:spcBef>
                <a:spcPts val="0"/>
              </a:spcBef>
              <a:spcAft>
                <a:spcPts val="0"/>
              </a:spcAft>
              <a:buClr>
                <a:srgbClr val="FFFFFF"/>
              </a:buClr>
              <a:buSzPts val="2400"/>
              <a:buChar char="○"/>
              <a:defRPr b="1" i="1">
                <a:solidFill>
                  <a:srgbClr val="FFFFFF"/>
                </a:solidFill>
              </a:defRPr>
            </a:lvl8pPr>
            <a:lvl9pPr marL="4114800" lvl="8" indent="-381000" algn="ctr">
              <a:spcBef>
                <a:spcPts val="0"/>
              </a:spcBef>
              <a:spcAft>
                <a:spcPts val="0"/>
              </a:spcAft>
              <a:buClr>
                <a:srgbClr val="FFFFFF"/>
              </a:buClr>
              <a:buSzPts val="2400"/>
              <a:buChar char="■"/>
              <a:defRPr b="1" i="1">
                <a:solidFill>
                  <a:srgbClr val="FFFFFF"/>
                </a:solidFill>
              </a:defRPr>
            </a:lvl9pPr>
          </a:lstStyle>
          <a:p>
            <a:endParaRPr/>
          </a:p>
        </p:txBody>
      </p:sp>
      <p:sp>
        <p:nvSpPr>
          <p:cNvPr id="26" name="Google Shape;26;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Raleway"/>
                <a:ea typeface="Raleway"/>
                <a:cs typeface="Raleway"/>
                <a:sym typeface="Raleway"/>
              </a:rPr>
              <a:t>“</a:t>
            </a:r>
            <a:endParaRPr sz="6000" b="1">
              <a:solidFill>
                <a:srgbClr val="FFFFFF"/>
              </a:solidFill>
              <a:latin typeface="Raleway"/>
              <a:ea typeface="Raleway"/>
              <a:cs typeface="Raleway"/>
              <a:sym typeface="Raleway"/>
            </a:endParaRPr>
          </a:p>
        </p:txBody>
      </p:sp>
      <p:sp>
        <p:nvSpPr>
          <p:cNvPr id="27" name="Google Shape;27;p4"/>
          <p:cNvSpPr/>
          <p:nvPr/>
        </p:nvSpPr>
        <p:spPr>
          <a:xfrm>
            <a:off x="4179900" y="1041875"/>
            <a:ext cx="784200" cy="784200"/>
          </a:xfrm>
          <a:prstGeom prst="diamond">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6025" y="0"/>
            <a:ext cx="9168125" cy="5163100"/>
            <a:chOff x="-6025" y="0"/>
            <a:chExt cx="9168125" cy="5163100"/>
          </a:xfrm>
        </p:grpSpPr>
        <p:sp>
          <p:nvSpPr>
            <p:cNvPr id="31" name="Google Shape;31;p5"/>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32" name="Google Shape;32;p5"/>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3" name="Google Shape;33;p5"/>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4" name="Google Shape;34;p5"/>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35" name="Google Shape;35;p5"/>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36" name="Google Shape;36;p5"/>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6025" y="0"/>
            <a:ext cx="9168125" cy="5163100"/>
            <a:chOff x="-6025" y="0"/>
            <a:chExt cx="9168125" cy="5163100"/>
          </a:xfrm>
        </p:grpSpPr>
        <p:sp>
          <p:nvSpPr>
            <p:cNvPr id="42" name="Google Shape;42;p6"/>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43" name="Google Shape;43;p6"/>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4" name="Google Shape;44;p6"/>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5" name="Google Shape;45;p6"/>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46" name="Google Shape;46;p6"/>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47" name="Google Shape;47;p6"/>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8" name="Google Shape;48;p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9" name="Google Shape;49;p6"/>
          <p:cNvSpPr txBox="1">
            <a:spLocks noGrp="1"/>
          </p:cNvSpPr>
          <p:nvPr>
            <p:ph type="body" idx="1"/>
          </p:nvPr>
        </p:nvSpPr>
        <p:spPr>
          <a:xfrm>
            <a:off x="904925"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0" name="Google Shape;50;p6"/>
          <p:cNvSpPr txBox="1">
            <a:spLocks noGrp="1"/>
          </p:cNvSpPr>
          <p:nvPr>
            <p:ph type="body" idx="2"/>
          </p:nvPr>
        </p:nvSpPr>
        <p:spPr>
          <a:xfrm>
            <a:off x="4679180"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1" name="Google Shape;51;p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86" name="Google Shape;86;p10"/>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87" name="Google Shape;87;p10"/>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88" name="Google Shape;88;p10"/>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9" name="Google Shape;89;p10"/>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90" name="Google Shape;90;p10"/>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91" name="Google Shape;91;p1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1719000" y="1357312"/>
            <a:ext cx="5706000" cy="30932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Analysis of</a:t>
            </a:r>
            <a:br>
              <a:rPr lang="en-US" dirty="0"/>
            </a:br>
            <a:r>
              <a:rPr lang="en-US" dirty="0"/>
              <a:t>Employee Attrition Dataset</a:t>
            </a:r>
            <a:br>
              <a:rPr lang="en-US" dirty="0"/>
            </a:br>
            <a:endParaRPr dirty="0"/>
          </a:p>
        </p:txBody>
      </p:sp>
      <p:sp>
        <p:nvSpPr>
          <p:cNvPr id="3" name="Google Shape;96;p11">
            <a:extLst>
              <a:ext uri="{FF2B5EF4-FFF2-40B4-BE49-F238E27FC236}">
                <a16:creationId xmlns:a16="http://schemas.microsoft.com/office/drawing/2014/main" id="{3CBE231C-1ED9-4317-9FC8-B959CB2A09F0}"/>
              </a:ext>
            </a:extLst>
          </p:cNvPr>
          <p:cNvSpPr txBox="1">
            <a:spLocks/>
          </p:cNvSpPr>
          <p:nvPr/>
        </p:nvSpPr>
        <p:spPr>
          <a:xfrm>
            <a:off x="3438000" y="3009900"/>
            <a:ext cx="5706000" cy="3093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1pPr>
            <a:lvl2pPr marR="0" lvl="1"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2pPr>
            <a:lvl3pPr marR="0" lvl="2"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3pPr>
            <a:lvl4pPr marR="0" lvl="3"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4pPr>
            <a:lvl5pPr marR="0" lvl="4"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5pPr>
            <a:lvl6pPr marR="0" lvl="5"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6pPr>
            <a:lvl7pPr marR="0" lvl="6"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7pPr>
            <a:lvl8pPr marR="0" lvl="7"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8pPr>
            <a:lvl9pPr marR="0" lvl="8"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9pPr>
          </a:lstStyle>
          <a:p>
            <a:r>
              <a:rPr lang="en-US" sz="2400" dirty="0"/>
              <a:t>Presented By: Neil Gupte</a:t>
            </a:r>
          </a:p>
          <a:p>
            <a:r>
              <a:rPr lang="en-US" sz="2400" dirty="0"/>
              <a:t>	10445674</a:t>
            </a:r>
          </a:p>
        </p:txBody>
      </p:sp>
      <p:sp>
        <p:nvSpPr>
          <p:cNvPr id="4" name="Google Shape;96;p11">
            <a:extLst>
              <a:ext uri="{FF2B5EF4-FFF2-40B4-BE49-F238E27FC236}">
                <a16:creationId xmlns:a16="http://schemas.microsoft.com/office/drawing/2014/main" id="{E65BDEF4-DFD5-4921-8F26-BA3A3E6F804E}"/>
              </a:ext>
            </a:extLst>
          </p:cNvPr>
          <p:cNvSpPr txBox="1">
            <a:spLocks/>
          </p:cNvSpPr>
          <p:nvPr/>
        </p:nvSpPr>
        <p:spPr>
          <a:xfrm>
            <a:off x="1745193" y="369094"/>
            <a:ext cx="5653613" cy="76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1pPr>
            <a:lvl2pPr marR="0" lvl="1"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2pPr>
            <a:lvl3pPr marR="0" lvl="2"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3pPr>
            <a:lvl4pPr marR="0" lvl="3"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4pPr>
            <a:lvl5pPr marR="0" lvl="4"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5pPr>
            <a:lvl6pPr marR="0" lvl="5"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6pPr>
            <a:lvl7pPr marR="0" lvl="6"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7pPr>
            <a:lvl8pPr marR="0" lvl="7"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8pPr>
            <a:lvl9pPr marR="0" lvl="8" algn="ctr" rtl="0">
              <a:lnSpc>
                <a:spcPct val="100000"/>
              </a:lnSpc>
              <a:spcBef>
                <a:spcPts val="0"/>
              </a:spcBef>
              <a:spcAft>
                <a:spcPts val="0"/>
              </a:spcAft>
              <a:buClr>
                <a:srgbClr val="FFFFFF"/>
              </a:buClr>
              <a:buSzPts val="4800"/>
              <a:buFont typeface="Raleway"/>
              <a:buNone/>
              <a:defRPr sz="4800" b="1" i="0" u="none" strike="noStrike" cap="none">
                <a:solidFill>
                  <a:srgbClr val="FFFFFF"/>
                </a:solidFill>
                <a:latin typeface="Raleway"/>
                <a:ea typeface="Raleway"/>
                <a:cs typeface="Raleway"/>
                <a:sym typeface="Raleway"/>
              </a:defRPr>
            </a:lvl9pPr>
          </a:lstStyle>
          <a:p>
            <a:r>
              <a:rPr lang="en-US" sz="2400" dirty="0"/>
              <a:t>CS 513 -A KDD 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Scatter Plots</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4" name="Picture 3" descr="A screenshot of a cell phone&#10;&#10;Description automatically generated">
            <a:extLst>
              <a:ext uri="{FF2B5EF4-FFF2-40B4-BE49-F238E27FC236}">
                <a16:creationId xmlns:a16="http://schemas.microsoft.com/office/drawing/2014/main" id="{618048BC-5F86-4E8D-8BC2-FCF163979C33}"/>
              </a:ext>
            </a:extLst>
          </p:cNvPr>
          <p:cNvPicPr>
            <a:picLocks noChangeAspect="1"/>
          </p:cNvPicPr>
          <p:nvPr/>
        </p:nvPicPr>
        <p:blipFill>
          <a:blip r:embed="rId3"/>
          <a:stretch>
            <a:fillRect/>
          </a:stretch>
        </p:blipFill>
        <p:spPr>
          <a:xfrm>
            <a:off x="1895016" y="1472593"/>
            <a:ext cx="5784516" cy="3474058"/>
          </a:xfrm>
          <a:prstGeom prst="rect">
            <a:avLst/>
          </a:prstGeom>
        </p:spPr>
      </p:pic>
    </p:spTree>
    <p:extLst>
      <p:ext uri="{BB962C8B-B14F-4D97-AF65-F5344CB8AC3E}">
        <p14:creationId xmlns:p14="http://schemas.microsoft.com/office/powerpoint/2010/main" val="262142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Histograms and </a:t>
            </a:r>
            <a:r>
              <a:rPr lang="en-US" dirty="0" err="1"/>
              <a:t>BarChart</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29331FFB-2B6C-4DAC-B2DD-8E22E504171F}"/>
              </a:ext>
            </a:extLst>
          </p:cNvPr>
          <p:cNvPicPr>
            <a:picLocks noChangeAspect="1"/>
          </p:cNvPicPr>
          <p:nvPr/>
        </p:nvPicPr>
        <p:blipFill>
          <a:blip r:embed="rId3"/>
          <a:stretch>
            <a:fillRect/>
          </a:stretch>
        </p:blipFill>
        <p:spPr>
          <a:xfrm>
            <a:off x="2401746" y="1255800"/>
            <a:ext cx="4340508" cy="3643263"/>
          </a:xfrm>
          <a:prstGeom prst="rect">
            <a:avLst/>
          </a:prstGeom>
        </p:spPr>
      </p:pic>
    </p:spTree>
    <p:extLst>
      <p:ext uri="{BB962C8B-B14F-4D97-AF65-F5344CB8AC3E}">
        <p14:creationId xmlns:p14="http://schemas.microsoft.com/office/powerpoint/2010/main" val="393460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Histograms and </a:t>
            </a:r>
            <a:r>
              <a:rPr lang="en-US" dirty="0" err="1"/>
              <a:t>BarChart</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5" name="Picture 4" descr="A close up of a device&#10;&#10;Description automatically generated">
            <a:extLst>
              <a:ext uri="{FF2B5EF4-FFF2-40B4-BE49-F238E27FC236}">
                <a16:creationId xmlns:a16="http://schemas.microsoft.com/office/drawing/2014/main" id="{C46DAD45-3DA4-4DDC-AFED-AD881C6D8CD4}"/>
              </a:ext>
            </a:extLst>
          </p:cNvPr>
          <p:cNvPicPr>
            <a:picLocks noChangeAspect="1"/>
          </p:cNvPicPr>
          <p:nvPr/>
        </p:nvPicPr>
        <p:blipFill>
          <a:blip r:embed="rId3"/>
          <a:stretch>
            <a:fillRect/>
          </a:stretch>
        </p:blipFill>
        <p:spPr>
          <a:xfrm>
            <a:off x="2368522" y="1247615"/>
            <a:ext cx="4406955" cy="3699036"/>
          </a:xfrm>
          <a:prstGeom prst="rect">
            <a:avLst/>
          </a:prstGeom>
        </p:spPr>
      </p:pic>
    </p:spTree>
    <p:extLst>
      <p:ext uri="{BB962C8B-B14F-4D97-AF65-F5344CB8AC3E}">
        <p14:creationId xmlns:p14="http://schemas.microsoft.com/office/powerpoint/2010/main" val="247795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Histograms and </a:t>
            </a:r>
            <a:r>
              <a:rPr lang="en-US" dirty="0" err="1"/>
              <a:t>BarChart</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3" name="Picture 2" descr="A picture containing game&#10;&#10;Description automatically generated">
            <a:extLst>
              <a:ext uri="{FF2B5EF4-FFF2-40B4-BE49-F238E27FC236}">
                <a16:creationId xmlns:a16="http://schemas.microsoft.com/office/drawing/2014/main" id="{27910E45-032B-48AD-88B4-A5F53F8CAB04}"/>
              </a:ext>
            </a:extLst>
          </p:cNvPr>
          <p:cNvPicPr>
            <a:picLocks noChangeAspect="1"/>
          </p:cNvPicPr>
          <p:nvPr/>
        </p:nvPicPr>
        <p:blipFill>
          <a:blip r:embed="rId3"/>
          <a:stretch>
            <a:fillRect/>
          </a:stretch>
        </p:blipFill>
        <p:spPr>
          <a:xfrm>
            <a:off x="2293143" y="1397521"/>
            <a:ext cx="4228361" cy="3549130"/>
          </a:xfrm>
          <a:prstGeom prst="rect">
            <a:avLst/>
          </a:prstGeom>
        </p:spPr>
      </p:pic>
    </p:spTree>
    <p:extLst>
      <p:ext uri="{BB962C8B-B14F-4D97-AF65-F5344CB8AC3E}">
        <p14:creationId xmlns:p14="http://schemas.microsoft.com/office/powerpoint/2010/main" val="387489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a:t>Classification Algorithms Used</a:t>
            </a:r>
            <a:endParaRPr dirty="0"/>
          </a:p>
        </p:txBody>
      </p:sp>
      <p:sp>
        <p:nvSpPr>
          <p:cNvPr id="138" name="Google Shape;138;p16"/>
          <p:cNvSpPr txBox="1">
            <a:spLocks noGrp="1"/>
          </p:cNvSpPr>
          <p:nvPr>
            <p:ph type="body" idx="1"/>
          </p:nvPr>
        </p:nvSpPr>
        <p:spPr>
          <a:xfrm>
            <a:off x="886650" y="1498346"/>
            <a:ext cx="7370700" cy="3645105"/>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KNN (weighted and unweighted)</a:t>
            </a:r>
          </a:p>
          <a:p>
            <a:pPr marL="457200" lvl="0" indent="-381000" algn="l" rtl="0">
              <a:spcBef>
                <a:spcPts val="0"/>
              </a:spcBef>
              <a:spcAft>
                <a:spcPts val="0"/>
              </a:spcAft>
              <a:buSzPts val="2400"/>
              <a:buChar char="◆"/>
            </a:pPr>
            <a:r>
              <a:rPr lang="en-US" dirty="0"/>
              <a:t>Naïve Bayes Classifier</a:t>
            </a:r>
          </a:p>
          <a:p>
            <a:pPr marL="457200" lvl="0" indent="-381000" algn="l" rtl="0">
              <a:spcBef>
                <a:spcPts val="0"/>
              </a:spcBef>
              <a:spcAft>
                <a:spcPts val="0"/>
              </a:spcAft>
              <a:buSzPts val="2400"/>
              <a:buChar char="◆"/>
            </a:pPr>
            <a:r>
              <a:rPr lang="en-US" dirty="0" err="1"/>
              <a:t>Dtree</a:t>
            </a:r>
            <a:r>
              <a:rPr lang="en-US" dirty="0"/>
              <a:t> </a:t>
            </a:r>
            <a:r>
              <a:rPr lang="en-US" dirty="0" err="1"/>
              <a:t>Classifer</a:t>
            </a:r>
            <a:endParaRPr lang="en-US" dirty="0"/>
          </a:p>
          <a:p>
            <a:pPr marL="457200" lvl="0" indent="-381000" algn="l" rtl="0">
              <a:spcBef>
                <a:spcPts val="0"/>
              </a:spcBef>
              <a:spcAft>
                <a:spcPts val="0"/>
              </a:spcAft>
              <a:buSzPts val="2400"/>
              <a:buChar char="◆"/>
            </a:pPr>
            <a:r>
              <a:rPr lang="en-US" dirty="0"/>
              <a:t>Random Forest</a:t>
            </a:r>
          </a:p>
          <a:p>
            <a:pPr marL="457200" lvl="0" indent="-381000" algn="l" rtl="0">
              <a:spcBef>
                <a:spcPts val="0"/>
              </a:spcBef>
              <a:spcAft>
                <a:spcPts val="0"/>
              </a:spcAft>
              <a:buSzPts val="2400"/>
              <a:buChar char="◆"/>
            </a:pPr>
            <a:r>
              <a:rPr lang="en-US" dirty="0"/>
              <a:t>Neural Networks</a:t>
            </a:r>
          </a:p>
          <a:p>
            <a:pPr marL="457200" lvl="0" indent="-381000" algn="l" rtl="0">
              <a:spcBef>
                <a:spcPts val="0"/>
              </a:spcBef>
              <a:spcAft>
                <a:spcPts val="0"/>
              </a:spcAft>
              <a:buSzPts val="2400"/>
              <a:buChar char="◆"/>
            </a:pP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21926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err="1"/>
              <a:t>Knn</a:t>
            </a:r>
            <a:r>
              <a:rPr lang="en-US" dirty="0"/>
              <a:t> Classification Algorithm Confusion Matrix</a:t>
            </a:r>
            <a:endParaRPr dirty="0"/>
          </a:p>
        </p:txBody>
      </p:sp>
      <p:sp>
        <p:nvSpPr>
          <p:cNvPr id="138" name="Google Shape;138;p16"/>
          <p:cNvSpPr txBox="1">
            <a:spLocks noGrp="1"/>
          </p:cNvSpPr>
          <p:nvPr>
            <p:ph type="body" idx="1"/>
          </p:nvPr>
        </p:nvSpPr>
        <p:spPr>
          <a:xfrm>
            <a:off x="1254138" y="1258280"/>
            <a:ext cx="6635719" cy="55191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err="1"/>
              <a:t>Knn</a:t>
            </a:r>
            <a:r>
              <a:rPr lang="en-US" dirty="0"/>
              <a:t> Unweighted K=20</a:t>
            </a:r>
          </a:p>
          <a:p>
            <a:pPr marL="76200" lvl="0" indent="0" algn="l" rtl="0">
              <a:spcBef>
                <a:spcPts val="0"/>
              </a:spcBef>
              <a:spcAft>
                <a:spcPts val="0"/>
              </a:spcAft>
              <a:buSzPts val="2400"/>
              <a:buNone/>
            </a:pP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pic>
        <p:nvPicPr>
          <p:cNvPr id="6" name="Picture 5">
            <a:extLst>
              <a:ext uri="{FF2B5EF4-FFF2-40B4-BE49-F238E27FC236}">
                <a16:creationId xmlns:a16="http://schemas.microsoft.com/office/drawing/2014/main" id="{BC2831E4-1EAF-44D4-8809-E2C2CB8426E4}"/>
              </a:ext>
            </a:extLst>
          </p:cNvPr>
          <p:cNvPicPr>
            <a:picLocks noChangeAspect="1"/>
          </p:cNvPicPr>
          <p:nvPr/>
        </p:nvPicPr>
        <p:blipFill>
          <a:blip r:embed="rId3"/>
          <a:stretch>
            <a:fillRect/>
          </a:stretch>
        </p:blipFill>
        <p:spPr>
          <a:xfrm>
            <a:off x="2169787" y="1966912"/>
            <a:ext cx="3954788" cy="1540669"/>
          </a:xfrm>
          <a:prstGeom prst="rect">
            <a:avLst/>
          </a:prstGeom>
        </p:spPr>
      </p:pic>
    </p:spTree>
    <p:extLst>
      <p:ext uri="{BB962C8B-B14F-4D97-AF65-F5344CB8AC3E}">
        <p14:creationId xmlns:p14="http://schemas.microsoft.com/office/powerpoint/2010/main" val="187991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err="1"/>
              <a:t>Knn</a:t>
            </a:r>
            <a:r>
              <a:rPr lang="en-US" dirty="0"/>
              <a:t> Classification Algorithm Confusion Matrix</a:t>
            </a:r>
            <a:endParaRPr dirty="0"/>
          </a:p>
        </p:txBody>
      </p:sp>
      <p:sp>
        <p:nvSpPr>
          <p:cNvPr id="138" name="Google Shape;138;p16"/>
          <p:cNvSpPr txBox="1">
            <a:spLocks noGrp="1"/>
          </p:cNvSpPr>
          <p:nvPr>
            <p:ph type="body" idx="1"/>
          </p:nvPr>
        </p:nvSpPr>
        <p:spPr>
          <a:xfrm>
            <a:off x="1254138" y="1258280"/>
            <a:ext cx="6635719" cy="55191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err="1"/>
              <a:t>Knn</a:t>
            </a:r>
            <a:r>
              <a:rPr lang="en-US" dirty="0"/>
              <a:t> weighted K=50</a:t>
            </a:r>
          </a:p>
          <a:p>
            <a:pPr marL="76200" lvl="0" indent="0" algn="l" rtl="0">
              <a:spcBef>
                <a:spcPts val="0"/>
              </a:spcBef>
              <a:spcAft>
                <a:spcPts val="0"/>
              </a:spcAft>
              <a:buSzPts val="2400"/>
              <a:buNone/>
            </a:pP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pic>
        <p:nvPicPr>
          <p:cNvPr id="7" name="Picture 6">
            <a:extLst>
              <a:ext uri="{FF2B5EF4-FFF2-40B4-BE49-F238E27FC236}">
                <a16:creationId xmlns:a16="http://schemas.microsoft.com/office/drawing/2014/main" id="{B770C606-33BB-4618-AE5E-BA5C581FEF57}"/>
              </a:ext>
            </a:extLst>
          </p:cNvPr>
          <p:cNvPicPr>
            <a:picLocks noChangeAspect="1"/>
          </p:cNvPicPr>
          <p:nvPr/>
        </p:nvPicPr>
        <p:blipFill>
          <a:blip r:embed="rId3"/>
          <a:stretch>
            <a:fillRect/>
          </a:stretch>
        </p:blipFill>
        <p:spPr>
          <a:xfrm>
            <a:off x="2530138" y="1919286"/>
            <a:ext cx="4083724" cy="1716881"/>
          </a:xfrm>
          <a:prstGeom prst="rect">
            <a:avLst/>
          </a:prstGeom>
        </p:spPr>
      </p:pic>
    </p:spTree>
    <p:extLst>
      <p:ext uri="{BB962C8B-B14F-4D97-AF65-F5344CB8AC3E}">
        <p14:creationId xmlns:p14="http://schemas.microsoft.com/office/powerpoint/2010/main" val="395269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a:t>Naïve Bayes Classifier Confusion Matrix</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pic>
        <p:nvPicPr>
          <p:cNvPr id="9" name="Picture 8">
            <a:extLst>
              <a:ext uri="{FF2B5EF4-FFF2-40B4-BE49-F238E27FC236}">
                <a16:creationId xmlns:a16="http://schemas.microsoft.com/office/drawing/2014/main" id="{5AA63E67-B53F-4F0D-A4FA-E8E51C1FD848}"/>
              </a:ext>
            </a:extLst>
          </p:cNvPr>
          <p:cNvPicPr>
            <a:picLocks noChangeAspect="1"/>
          </p:cNvPicPr>
          <p:nvPr/>
        </p:nvPicPr>
        <p:blipFill>
          <a:blip r:embed="rId3"/>
          <a:stretch>
            <a:fillRect/>
          </a:stretch>
        </p:blipFill>
        <p:spPr>
          <a:xfrm>
            <a:off x="2495281" y="1785937"/>
            <a:ext cx="4153437" cy="1714500"/>
          </a:xfrm>
          <a:prstGeom prst="rect">
            <a:avLst/>
          </a:prstGeom>
        </p:spPr>
      </p:pic>
    </p:spTree>
    <p:extLst>
      <p:ext uri="{BB962C8B-B14F-4D97-AF65-F5344CB8AC3E}">
        <p14:creationId xmlns:p14="http://schemas.microsoft.com/office/powerpoint/2010/main" val="2512035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err="1"/>
              <a:t>Dtree</a:t>
            </a:r>
            <a:r>
              <a:rPr lang="en-US" dirty="0"/>
              <a:t> Classifier</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8" name="Google Shape;138;p16">
            <a:extLst>
              <a:ext uri="{FF2B5EF4-FFF2-40B4-BE49-F238E27FC236}">
                <a16:creationId xmlns:a16="http://schemas.microsoft.com/office/drawing/2014/main" id="{B7CD6E42-BD5E-4301-A7E1-209F0168F2E1}"/>
              </a:ext>
            </a:extLst>
          </p:cNvPr>
          <p:cNvSpPr txBox="1">
            <a:spLocks noGrp="1"/>
          </p:cNvSpPr>
          <p:nvPr>
            <p:ph type="body" idx="1"/>
          </p:nvPr>
        </p:nvSpPr>
        <p:spPr>
          <a:xfrm>
            <a:off x="27122" y="1222470"/>
            <a:ext cx="7370700" cy="3645105"/>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err="1"/>
              <a:t>Dtree</a:t>
            </a:r>
            <a:r>
              <a:rPr lang="en-US" dirty="0"/>
              <a:t> </a:t>
            </a:r>
            <a:r>
              <a:rPr lang="en-US" dirty="0" err="1"/>
              <a:t>Rpart</a:t>
            </a:r>
            <a:r>
              <a:rPr lang="en-US" dirty="0"/>
              <a:t> model tree plot</a:t>
            </a:r>
          </a:p>
          <a:p>
            <a:pPr marL="457200" lvl="0" indent="-381000" algn="l" rtl="0">
              <a:spcBef>
                <a:spcPts val="0"/>
              </a:spcBef>
              <a:spcAft>
                <a:spcPts val="0"/>
              </a:spcAft>
              <a:buSzPts val="2400"/>
              <a:buChar char="◆"/>
            </a:pPr>
            <a:endParaRPr dirty="0"/>
          </a:p>
        </p:txBody>
      </p:sp>
      <p:pic>
        <p:nvPicPr>
          <p:cNvPr id="5" name="Picture 4" descr="A close up of a map&#10;&#10;Description automatically generated">
            <a:extLst>
              <a:ext uri="{FF2B5EF4-FFF2-40B4-BE49-F238E27FC236}">
                <a16:creationId xmlns:a16="http://schemas.microsoft.com/office/drawing/2014/main" id="{C27EE200-5945-4F07-A89E-7E962F6E00D5}"/>
              </a:ext>
            </a:extLst>
          </p:cNvPr>
          <p:cNvPicPr>
            <a:picLocks noChangeAspect="1"/>
          </p:cNvPicPr>
          <p:nvPr/>
        </p:nvPicPr>
        <p:blipFill>
          <a:blip r:embed="rId3"/>
          <a:stretch>
            <a:fillRect/>
          </a:stretch>
        </p:blipFill>
        <p:spPr>
          <a:xfrm>
            <a:off x="2384150" y="1771649"/>
            <a:ext cx="4375700" cy="2546746"/>
          </a:xfrm>
          <a:prstGeom prst="rect">
            <a:avLst/>
          </a:prstGeom>
        </p:spPr>
      </p:pic>
    </p:spTree>
    <p:extLst>
      <p:ext uri="{BB962C8B-B14F-4D97-AF65-F5344CB8AC3E}">
        <p14:creationId xmlns:p14="http://schemas.microsoft.com/office/powerpoint/2010/main" val="1952035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err="1"/>
              <a:t>Dtree</a:t>
            </a:r>
            <a:r>
              <a:rPr lang="en-US" dirty="0"/>
              <a:t> Classifier</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8" name="Google Shape;138;p16">
            <a:extLst>
              <a:ext uri="{FF2B5EF4-FFF2-40B4-BE49-F238E27FC236}">
                <a16:creationId xmlns:a16="http://schemas.microsoft.com/office/drawing/2014/main" id="{B7CD6E42-BD5E-4301-A7E1-209F0168F2E1}"/>
              </a:ext>
            </a:extLst>
          </p:cNvPr>
          <p:cNvSpPr txBox="1">
            <a:spLocks noGrp="1"/>
          </p:cNvSpPr>
          <p:nvPr>
            <p:ph type="body" idx="1"/>
          </p:nvPr>
        </p:nvSpPr>
        <p:spPr>
          <a:xfrm>
            <a:off x="886650" y="1498346"/>
            <a:ext cx="7370700" cy="43046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err="1"/>
              <a:t>Dtree</a:t>
            </a:r>
            <a:r>
              <a:rPr lang="en-US" dirty="0"/>
              <a:t> </a:t>
            </a:r>
            <a:r>
              <a:rPr lang="en-US" dirty="0" err="1"/>
              <a:t>Rpart</a:t>
            </a:r>
            <a:r>
              <a:rPr lang="en-US" dirty="0"/>
              <a:t> model Confusion Matrix</a:t>
            </a:r>
          </a:p>
          <a:p>
            <a:pPr marL="457200" lvl="0" indent="-381000" algn="l" rtl="0">
              <a:spcBef>
                <a:spcPts val="0"/>
              </a:spcBef>
              <a:spcAft>
                <a:spcPts val="0"/>
              </a:spcAft>
              <a:buSzPts val="2400"/>
              <a:buChar char="◆"/>
            </a:pPr>
            <a:endParaRPr dirty="0"/>
          </a:p>
        </p:txBody>
      </p:sp>
      <p:pic>
        <p:nvPicPr>
          <p:cNvPr id="6" name="Picture 5">
            <a:extLst>
              <a:ext uri="{FF2B5EF4-FFF2-40B4-BE49-F238E27FC236}">
                <a16:creationId xmlns:a16="http://schemas.microsoft.com/office/drawing/2014/main" id="{82719017-2B10-4855-84EC-07D85993DD7F}"/>
              </a:ext>
            </a:extLst>
          </p:cNvPr>
          <p:cNvPicPr>
            <a:picLocks noChangeAspect="1"/>
          </p:cNvPicPr>
          <p:nvPr/>
        </p:nvPicPr>
        <p:blipFill>
          <a:blip r:embed="rId3"/>
          <a:stretch>
            <a:fillRect/>
          </a:stretch>
        </p:blipFill>
        <p:spPr>
          <a:xfrm>
            <a:off x="2662237" y="2274094"/>
            <a:ext cx="3590925" cy="1438275"/>
          </a:xfrm>
          <a:prstGeom prst="rect">
            <a:avLst/>
          </a:prstGeom>
        </p:spPr>
      </p:pic>
    </p:spTree>
    <p:extLst>
      <p:ext uri="{BB962C8B-B14F-4D97-AF65-F5344CB8AC3E}">
        <p14:creationId xmlns:p14="http://schemas.microsoft.com/office/powerpoint/2010/main" val="47237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1948075" y="1835569"/>
            <a:ext cx="5476500" cy="16863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dirty="0"/>
              <a:t>43% </a:t>
            </a:r>
            <a:r>
              <a:rPr lang="en-US" dirty="0"/>
              <a:t>of millennials expect to leave their jobs in two years. Its now about keeping people and keeping them motivated.</a:t>
            </a:r>
            <a:endParaRPr dirty="0"/>
          </a:p>
        </p:txBody>
      </p:sp>
      <p:sp>
        <p:nvSpPr>
          <p:cNvPr id="132" name="Google Shape;132;p1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a:t>Random Forest Classification</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8" name="Google Shape;138;p16">
            <a:extLst>
              <a:ext uri="{FF2B5EF4-FFF2-40B4-BE49-F238E27FC236}">
                <a16:creationId xmlns:a16="http://schemas.microsoft.com/office/drawing/2014/main" id="{B7CD6E42-BD5E-4301-A7E1-209F0168F2E1}"/>
              </a:ext>
            </a:extLst>
          </p:cNvPr>
          <p:cNvSpPr txBox="1">
            <a:spLocks noGrp="1"/>
          </p:cNvSpPr>
          <p:nvPr>
            <p:ph type="body" idx="1"/>
          </p:nvPr>
        </p:nvSpPr>
        <p:spPr>
          <a:xfrm>
            <a:off x="429450" y="1220081"/>
            <a:ext cx="7370700" cy="43046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Parameter Importance</a:t>
            </a:r>
            <a:endParaRPr dirty="0"/>
          </a:p>
        </p:txBody>
      </p:sp>
      <p:pic>
        <p:nvPicPr>
          <p:cNvPr id="9" name="Picture 8" descr="A close up of a piece of paper&#10;&#10;Description automatically generated">
            <a:extLst>
              <a:ext uri="{FF2B5EF4-FFF2-40B4-BE49-F238E27FC236}">
                <a16:creationId xmlns:a16="http://schemas.microsoft.com/office/drawing/2014/main" id="{F6BC7AED-6B68-4F16-9591-420864ED9720}"/>
              </a:ext>
            </a:extLst>
          </p:cNvPr>
          <p:cNvPicPr>
            <a:picLocks noChangeAspect="1"/>
          </p:cNvPicPr>
          <p:nvPr/>
        </p:nvPicPr>
        <p:blipFill>
          <a:blip r:embed="rId3"/>
          <a:stretch>
            <a:fillRect/>
          </a:stretch>
        </p:blipFill>
        <p:spPr>
          <a:xfrm>
            <a:off x="964406" y="1731852"/>
            <a:ext cx="6350794" cy="2565084"/>
          </a:xfrm>
          <a:prstGeom prst="rect">
            <a:avLst/>
          </a:prstGeom>
        </p:spPr>
      </p:pic>
    </p:spTree>
    <p:extLst>
      <p:ext uri="{BB962C8B-B14F-4D97-AF65-F5344CB8AC3E}">
        <p14:creationId xmlns:p14="http://schemas.microsoft.com/office/powerpoint/2010/main" val="3853889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a:t>Random Forest Classification</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8" name="Google Shape;138;p16">
            <a:extLst>
              <a:ext uri="{FF2B5EF4-FFF2-40B4-BE49-F238E27FC236}">
                <a16:creationId xmlns:a16="http://schemas.microsoft.com/office/drawing/2014/main" id="{B7CD6E42-BD5E-4301-A7E1-209F0168F2E1}"/>
              </a:ext>
            </a:extLst>
          </p:cNvPr>
          <p:cNvSpPr txBox="1">
            <a:spLocks noGrp="1"/>
          </p:cNvSpPr>
          <p:nvPr>
            <p:ph type="body" idx="1"/>
          </p:nvPr>
        </p:nvSpPr>
        <p:spPr>
          <a:xfrm>
            <a:off x="372301" y="1220081"/>
            <a:ext cx="7370700" cy="43046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Importance Values Plot</a:t>
            </a:r>
            <a:endParaRPr dirty="0"/>
          </a:p>
        </p:txBody>
      </p:sp>
      <p:pic>
        <p:nvPicPr>
          <p:cNvPr id="5" name="Picture 4" descr="A close up of a map&#10;&#10;Description automatically generated">
            <a:extLst>
              <a:ext uri="{FF2B5EF4-FFF2-40B4-BE49-F238E27FC236}">
                <a16:creationId xmlns:a16="http://schemas.microsoft.com/office/drawing/2014/main" id="{9128F2B5-6236-4427-A6FB-BA888933ABF0}"/>
              </a:ext>
            </a:extLst>
          </p:cNvPr>
          <p:cNvPicPr>
            <a:picLocks noChangeAspect="1"/>
          </p:cNvPicPr>
          <p:nvPr/>
        </p:nvPicPr>
        <p:blipFill>
          <a:blip r:embed="rId3"/>
          <a:stretch>
            <a:fillRect/>
          </a:stretch>
        </p:blipFill>
        <p:spPr>
          <a:xfrm>
            <a:off x="2154949" y="1778961"/>
            <a:ext cx="4834102" cy="3122248"/>
          </a:xfrm>
          <a:prstGeom prst="rect">
            <a:avLst/>
          </a:prstGeom>
        </p:spPr>
      </p:pic>
    </p:spTree>
    <p:extLst>
      <p:ext uri="{BB962C8B-B14F-4D97-AF65-F5344CB8AC3E}">
        <p14:creationId xmlns:p14="http://schemas.microsoft.com/office/powerpoint/2010/main" val="297362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a:t>Random Forest Classification</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8" name="Google Shape;138;p16">
            <a:extLst>
              <a:ext uri="{FF2B5EF4-FFF2-40B4-BE49-F238E27FC236}">
                <a16:creationId xmlns:a16="http://schemas.microsoft.com/office/drawing/2014/main" id="{B7CD6E42-BD5E-4301-A7E1-209F0168F2E1}"/>
              </a:ext>
            </a:extLst>
          </p:cNvPr>
          <p:cNvSpPr txBox="1">
            <a:spLocks noGrp="1"/>
          </p:cNvSpPr>
          <p:nvPr>
            <p:ph type="body" idx="1"/>
          </p:nvPr>
        </p:nvSpPr>
        <p:spPr>
          <a:xfrm>
            <a:off x="886650" y="1498346"/>
            <a:ext cx="7370700" cy="43046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Confusion Matrix</a:t>
            </a:r>
            <a:endParaRPr dirty="0"/>
          </a:p>
        </p:txBody>
      </p:sp>
      <p:pic>
        <p:nvPicPr>
          <p:cNvPr id="7" name="Picture 6">
            <a:extLst>
              <a:ext uri="{FF2B5EF4-FFF2-40B4-BE49-F238E27FC236}">
                <a16:creationId xmlns:a16="http://schemas.microsoft.com/office/drawing/2014/main" id="{E1D22CC6-0907-42F4-9288-F78A009FE090}"/>
              </a:ext>
            </a:extLst>
          </p:cNvPr>
          <p:cNvPicPr>
            <a:picLocks noChangeAspect="1"/>
          </p:cNvPicPr>
          <p:nvPr/>
        </p:nvPicPr>
        <p:blipFill>
          <a:blip r:embed="rId3"/>
          <a:stretch>
            <a:fillRect/>
          </a:stretch>
        </p:blipFill>
        <p:spPr>
          <a:xfrm>
            <a:off x="2770584" y="2041357"/>
            <a:ext cx="3602831" cy="1699246"/>
          </a:xfrm>
          <a:prstGeom prst="rect">
            <a:avLst/>
          </a:prstGeom>
        </p:spPr>
      </p:pic>
    </p:spTree>
    <p:extLst>
      <p:ext uri="{BB962C8B-B14F-4D97-AF65-F5344CB8AC3E}">
        <p14:creationId xmlns:p14="http://schemas.microsoft.com/office/powerpoint/2010/main" val="261466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a:t>Neural Network </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8" name="Google Shape;138;p16">
            <a:extLst>
              <a:ext uri="{FF2B5EF4-FFF2-40B4-BE49-F238E27FC236}">
                <a16:creationId xmlns:a16="http://schemas.microsoft.com/office/drawing/2014/main" id="{B7CD6E42-BD5E-4301-A7E1-209F0168F2E1}"/>
              </a:ext>
            </a:extLst>
          </p:cNvPr>
          <p:cNvSpPr txBox="1">
            <a:spLocks noGrp="1"/>
          </p:cNvSpPr>
          <p:nvPr>
            <p:ph type="body" idx="1"/>
          </p:nvPr>
        </p:nvSpPr>
        <p:spPr>
          <a:xfrm>
            <a:off x="886650" y="1498346"/>
            <a:ext cx="7370700" cy="43046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Plot of Neural network with 5 hidden neurons</a:t>
            </a:r>
            <a:endParaRPr dirty="0"/>
          </a:p>
        </p:txBody>
      </p:sp>
      <p:pic>
        <p:nvPicPr>
          <p:cNvPr id="9" name="Picture 8">
            <a:extLst>
              <a:ext uri="{FF2B5EF4-FFF2-40B4-BE49-F238E27FC236}">
                <a16:creationId xmlns:a16="http://schemas.microsoft.com/office/drawing/2014/main" id="{B1EBF48C-838A-4C6B-B8EA-E3D4BA5F5786}"/>
              </a:ext>
            </a:extLst>
          </p:cNvPr>
          <p:cNvPicPr>
            <a:picLocks noChangeAspect="1"/>
          </p:cNvPicPr>
          <p:nvPr/>
        </p:nvPicPr>
        <p:blipFill>
          <a:blip r:embed="rId3"/>
          <a:stretch>
            <a:fillRect/>
          </a:stretch>
        </p:blipFill>
        <p:spPr>
          <a:xfrm>
            <a:off x="1325165" y="1928813"/>
            <a:ext cx="6493669" cy="3060834"/>
          </a:xfrm>
          <a:prstGeom prst="rect">
            <a:avLst/>
          </a:prstGeom>
        </p:spPr>
      </p:pic>
    </p:spTree>
    <p:extLst>
      <p:ext uri="{BB962C8B-B14F-4D97-AF65-F5344CB8AC3E}">
        <p14:creationId xmlns:p14="http://schemas.microsoft.com/office/powerpoint/2010/main" val="25384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US" dirty="0"/>
              <a:t>Neural Network </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8" name="Google Shape;138;p16">
            <a:extLst>
              <a:ext uri="{FF2B5EF4-FFF2-40B4-BE49-F238E27FC236}">
                <a16:creationId xmlns:a16="http://schemas.microsoft.com/office/drawing/2014/main" id="{B7CD6E42-BD5E-4301-A7E1-209F0168F2E1}"/>
              </a:ext>
            </a:extLst>
          </p:cNvPr>
          <p:cNvSpPr txBox="1">
            <a:spLocks noGrp="1"/>
          </p:cNvSpPr>
          <p:nvPr>
            <p:ph type="body" idx="1"/>
          </p:nvPr>
        </p:nvSpPr>
        <p:spPr>
          <a:xfrm>
            <a:off x="886650" y="1498346"/>
            <a:ext cx="7370700" cy="43046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Predicted Matrix Results</a:t>
            </a:r>
            <a:endParaRPr dirty="0"/>
          </a:p>
        </p:txBody>
      </p:sp>
      <p:pic>
        <p:nvPicPr>
          <p:cNvPr id="5" name="Picture 4">
            <a:extLst>
              <a:ext uri="{FF2B5EF4-FFF2-40B4-BE49-F238E27FC236}">
                <a16:creationId xmlns:a16="http://schemas.microsoft.com/office/drawing/2014/main" id="{D74792A6-6344-4B49-A90F-8B4ED529D454}"/>
              </a:ext>
            </a:extLst>
          </p:cNvPr>
          <p:cNvPicPr>
            <a:picLocks noChangeAspect="1"/>
          </p:cNvPicPr>
          <p:nvPr/>
        </p:nvPicPr>
        <p:blipFill>
          <a:blip r:embed="rId3"/>
          <a:stretch>
            <a:fillRect/>
          </a:stretch>
        </p:blipFill>
        <p:spPr>
          <a:xfrm>
            <a:off x="3311247" y="2378869"/>
            <a:ext cx="2521506" cy="1390649"/>
          </a:xfrm>
          <a:prstGeom prst="rect">
            <a:avLst/>
          </a:prstGeom>
        </p:spPr>
      </p:pic>
    </p:spTree>
    <p:extLst>
      <p:ext uri="{BB962C8B-B14F-4D97-AF65-F5344CB8AC3E}">
        <p14:creationId xmlns:p14="http://schemas.microsoft.com/office/powerpoint/2010/main" val="271246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626"/>
        <p:cNvGrpSpPr/>
        <p:nvPr/>
      </p:nvGrpSpPr>
      <p:grpSpPr>
        <a:xfrm>
          <a:off x="0" y="0"/>
          <a:ext cx="0" cy="0"/>
          <a:chOff x="0" y="0"/>
          <a:chExt cx="0" cy="0"/>
        </a:xfrm>
      </p:grpSpPr>
      <p:grpSp>
        <p:nvGrpSpPr>
          <p:cNvPr id="17" name="Google Shape;249;p38">
            <a:extLst>
              <a:ext uri="{FF2B5EF4-FFF2-40B4-BE49-F238E27FC236}">
                <a16:creationId xmlns:a16="http://schemas.microsoft.com/office/drawing/2014/main" id="{B566ED0D-0577-403F-822F-FC2062AD07B5}"/>
              </a:ext>
            </a:extLst>
          </p:cNvPr>
          <p:cNvGrpSpPr/>
          <p:nvPr/>
        </p:nvGrpSpPr>
        <p:grpSpPr>
          <a:xfrm>
            <a:off x="5033778" y="1283000"/>
            <a:ext cx="3837000" cy="2704200"/>
            <a:chOff x="4939500" y="1219611"/>
            <a:chExt cx="3837000" cy="2704200"/>
          </a:xfrm>
        </p:grpSpPr>
        <p:cxnSp>
          <p:nvCxnSpPr>
            <p:cNvPr id="18" name="Google Shape;250;p38">
              <a:extLst>
                <a:ext uri="{FF2B5EF4-FFF2-40B4-BE49-F238E27FC236}">
                  <a16:creationId xmlns:a16="http://schemas.microsoft.com/office/drawing/2014/main" id="{9A3332DC-52F6-40E9-BF5F-F284B66F1AC6}"/>
                </a:ext>
              </a:extLst>
            </p:cNvPr>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9" name="Google Shape;251;p38">
              <a:extLst>
                <a:ext uri="{FF2B5EF4-FFF2-40B4-BE49-F238E27FC236}">
                  <a16:creationId xmlns:a16="http://schemas.microsoft.com/office/drawing/2014/main" id="{50C6C16B-2521-42A2-B067-08EE4B876117}"/>
                </a:ext>
              </a:extLst>
            </p:cNvPr>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 name="Google Shape;252;p38">
              <a:extLst>
                <a:ext uri="{FF2B5EF4-FFF2-40B4-BE49-F238E27FC236}">
                  <a16:creationId xmlns:a16="http://schemas.microsoft.com/office/drawing/2014/main" id="{9F7DA3A2-434F-4B08-B616-794CEAC19DB7}"/>
                </a:ext>
              </a:extLst>
            </p:cNvPr>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 name="Google Shape;253;p38">
              <a:extLst>
                <a:ext uri="{FF2B5EF4-FFF2-40B4-BE49-F238E27FC236}">
                  <a16:creationId xmlns:a16="http://schemas.microsoft.com/office/drawing/2014/main" id="{9B89C7D9-FBE7-43D0-8155-1A3DBF299BB9}"/>
                </a:ext>
              </a:extLst>
            </p:cNvPr>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 name="Google Shape;254;p38">
              <a:extLst>
                <a:ext uri="{FF2B5EF4-FFF2-40B4-BE49-F238E27FC236}">
                  <a16:creationId xmlns:a16="http://schemas.microsoft.com/office/drawing/2014/main" id="{675C5321-1E10-4DC1-BC3F-1981CD00325F}"/>
                </a:ext>
              </a:extLst>
            </p:cNvPr>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 name="Google Shape;255;p38">
              <a:extLst>
                <a:ext uri="{FF2B5EF4-FFF2-40B4-BE49-F238E27FC236}">
                  <a16:creationId xmlns:a16="http://schemas.microsoft.com/office/drawing/2014/main" id="{5536B14A-BBA2-40CC-81D3-5962A5773573}"/>
                </a:ext>
              </a:extLst>
            </p:cNvPr>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 name="Google Shape;256;p38">
              <a:extLst>
                <a:ext uri="{FF2B5EF4-FFF2-40B4-BE49-F238E27FC236}">
                  <a16:creationId xmlns:a16="http://schemas.microsoft.com/office/drawing/2014/main" id="{87C5CBA4-747D-45E0-A4C6-65BA1545493D}"/>
                </a:ext>
              </a:extLst>
            </p:cNvPr>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 name="Google Shape;257;p38">
              <a:extLst>
                <a:ext uri="{FF2B5EF4-FFF2-40B4-BE49-F238E27FC236}">
                  <a16:creationId xmlns:a16="http://schemas.microsoft.com/office/drawing/2014/main" id="{AC635F2C-95CE-4F94-9AD4-936EACDE2F04}"/>
                </a:ext>
              </a:extLst>
            </p:cNvPr>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6" name="Google Shape;258;p38">
              <a:extLst>
                <a:ext uri="{FF2B5EF4-FFF2-40B4-BE49-F238E27FC236}">
                  <a16:creationId xmlns:a16="http://schemas.microsoft.com/office/drawing/2014/main" id="{42F5C86A-1575-4FE4-BAD1-FD0482AF6370}"/>
                </a:ext>
              </a:extLst>
            </p:cNvPr>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7" name="Google Shape;259;p38">
              <a:extLst>
                <a:ext uri="{FF2B5EF4-FFF2-40B4-BE49-F238E27FC236}">
                  <a16:creationId xmlns:a16="http://schemas.microsoft.com/office/drawing/2014/main" id="{6836AFE4-C1F0-4077-8BD0-6564E94B704F}"/>
                </a:ext>
              </a:extLst>
            </p:cNvPr>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8" name="Google Shape;260;p38">
            <a:extLst>
              <a:ext uri="{FF2B5EF4-FFF2-40B4-BE49-F238E27FC236}">
                <a16:creationId xmlns:a16="http://schemas.microsoft.com/office/drawing/2014/main" id="{FF9DF7BB-5032-4004-9CC5-05A73A3A093C}"/>
              </a:ext>
            </a:extLst>
          </p:cNvPr>
          <p:cNvSpPr/>
          <p:nvPr/>
        </p:nvSpPr>
        <p:spPr>
          <a:xfrm>
            <a:off x="7100645" y="2225987"/>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262;p38">
            <a:extLst>
              <a:ext uri="{FF2B5EF4-FFF2-40B4-BE49-F238E27FC236}">
                <a16:creationId xmlns:a16="http://schemas.microsoft.com/office/drawing/2014/main" id="{B07975C6-BB52-43D8-9786-06F13CC76801}"/>
              </a:ext>
            </a:extLst>
          </p:cNvPr>
          <p:cNvGrpSpPr/>
          <p:nvPr/>
        </p:nvGrpSpPr>
        <p:grpSpPr>
          <a:xfrm>
            <a:off x="5025259" y="2109914"/>
            <a:ext cx="3825543" cy="1573620"/>
            <a:chOff x="1000000" y="2393988"/>
            <a:chExt cx="4144235" cy="1704713"/>
          </a:xfrm>
        </p:grpSpPr>
        <p:sp>
          <p:nvSpPr>
            <p:cNvPr id="31" name="Google Shape;263;p38">
              <a:extLst>
                <a:ext uri="{FF2B5EF4-FFF2-40B4-BE49-F238E27FC236}">
                  <a16:creationId xmlns:a16="http://schemas.microsoft.com/office/drawing/2014/main" id="{FBA6BB0A-777A-4EC3-B593-7247B499ED2F}"/>
                </a:ext>
              </a:extLst>
            </p:cNvPr>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32" name="Google Shape;264;p38">
              <a:extLst>
                <a:ext uri="{FF2B5EF4-FFF2-40B4-BE49-F238E27FC236}">
                  <a16:creationId xmlns:a16="http://schemas.microsoft.com/office/drawing/2014/main" id="{5F5EC20A-D886-4387-B2EA-D9F3A2333EA2}"/>
                </a:ext>
              </a:extLst>
            </p:cNvPr>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5;p38">
              <a:extLst>
                <a:ext uri="{FF2B5EF4-FFF2-40B4-BE49-F238E27FC236}">
                  <a16:creationId xmlns:a16="http://schemas.microsoft.com/office/drawing/2014/main" id="{EECC8B83-0E50-4E76-A279-EEB8B74206EF}"/>
                </a:ext>
              </a:extLst>
            </p:cNvPr>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6;p38">
              <a:extLst>
                <a:ext uri="{FF2B5EF4-FFF2-40B4-BE49-F238E27FC236}">
                  <a16:creationId xmlns:a16="http://schemas.microsoft.com/office/drawing/2014/main" id="{D374BB2B-1E8D-40D9-AC80-7D48C4C3275F}"/>
                </a:ext>
              </a:extLst>
            </p:cNvPr>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7;p38">
              <a:extLst>
                <a:ext uri="{FF2B5EF4-FFF2-40B4-BE49-F238E27FC236}">
                  <a16:creationId xmlns:a16="http://schemas.microsoft.com/office/drawing/2014/main" id="{4D9C8EE5-A037-474F-B3F0-1CC2C9AC2A73}"/>
                </a:ext>
              </a:extLst>
            </p:cNvPr>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8;p38">
              <a:extLst>
                <a:ext uri="{FF2B5EF4-FFF2-40B4-BE49-F238E27FC236}">
                  <a16:creationId xmlns:a16="http://schemas.microsoft.com/office/drawing/2014/main" id="{32AE9BDF-25A1-4E52-8F76-360A88A9D0DB}"/>
                </a:ext>
              </a:extLst>
            </p:cNvPr>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9;p38">
              <a:extLst>
                <a:ext uri="{FF2B5EF4-FFF2-40B4-BE49-F238E27FC236}">
                  <a16:creationId xmlns:a16="http://schemas.microsoft.com/office/drawing/2014/main" id="{47D180B7-9B50-404E-901D-C84CC11047B8}"/>
                </a:ext>
              </a:extLst>
            </p:cNvPr>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0;p38">
              <a:extLst>
                <a:ext uri="{FF2B5EF4-FFF2-40B4-BE49-F238E27FC236}">
                  <a16:creationId xmlns:a16="http://schemas.microsoft.com/office/drawing/2014/main" id="{BF335643-1596-4C3E-80C2-6A3B3876683C}"/>
                </a:ext>
              </a:extLst>
            </p:cNvPr>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1;p38">
              <a:extLst>
                <a:ext uri="{FF2B5EF4-FFF2-40B4-BE49-F238E27FC236}">
                  <a16:creationId xmlns:a16="http://schemas.microsoft.com/office/drawing/2014/main" id="{F1A25D6D-7CED-4BF0-BF18-A64F73147F51}"/>
                </a:ext>
              </a:extLst>
            </p:cNvPr>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72;p38">
            <a:extLst>
              <a:ext uri="{FF2B5EF4-FFF2-40B4-BE49-F238E27FC236}">
                <a16:creationId xmlns:a16="http://schemas.microsoft.com/office/drawing/2014/main" id="{B7375854-030B-4E59-ABAA-1940B27BD4ED}"/>
              </a:ext>
            </a:extLst>
          </p:cNvPr>
          <p:cNvSpPr/>
          <p:nvPr/>
        </p:nvSpPr>
        <p:spPr>
          <a:xfrm>
            <a:off x="6932875" y="1670613"/>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273;p38">
            <a:extLst>
              <a:ext uri="{FF2B5EF4-FFF2-40B4-BE49-F238E27FC236}">
                <a16:creationId xmlns:a16="http://schemas.microsoft.com/office/drawing/2014/main" id="{E262FB45-2CB2-4644-BCDD-1B443B048829}"/>
              </a:ext>
            </a:extLst>
          </p:cNvPr>
          <p:cNvGrpSpPr/>
          <p:nvPr/>
        </p:nvGrpSpPr>
        <p:grpSpPr>
          <a:xfrm>
            <a:off x="5025282" y="1871004"/>
            <a:ext cx="3836911" cy="1503799"/>
            <a:chOff x="1000025" y="2059300"/>
            <a:chExt cx="4156550" cy="1629075"/>
          </a:xfrm>
        </p:grpSpPr>
        <p:sp>
          <p:nvSpPr>
            <p:cNvPr id="42" name="Google Shape;274;p38">
              <a:extLst>
                <a:ext uri="{FF2B5EF4-FFF2-40B4-BE49-F238E27FC236}">
                  <a16:creationId xmlns:a16="http://schemas.microsoft.com/office/drawing/2014/main" id="{136BC7DE-38EA-4A72-8E03-E8BB12167A1D}"/>
                </a:ext>
              </a:extLst>
            </p:cNvPr>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txBody>
            <a:bodyPr/>
            <a:lstStyle/>
            <a:p>
              <a:endParaRPr lang="en-US" dirty="0"/>
            </a:p>
          </p:txBody>
        </p:sp>
        <p:sp>
          <p:nvSpPr>
            <p:cNvPr id="43" name="Google Shape;275;p38">
              <a:extLst>
                <a:ext uri="{FF2B5EF4-FFF2-40B4-BE49-F238E27FC236}">
                  <a16:creationId xmlns:a16="http://schemas.microsoft.com/office/drawing/2014/main" id="{C630DBE7-03BB-43A3-82F3-49E4505AAFDB}"/>
                </a:ext>
              </a:extLst>
            </p:cNvPr>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6;p38">
              <a:extLst>
                <a:ext uri="{FF2B5EF4-FFF2-40B4-BE49-F238E27FC236}">
                  <a16:creationId xmlns:a16="http://schemas.microsoft.com/office/drawing/2014/main" id="{EC5B3D6C-622E-40D5-AD6B-82DA83ABA4C1}"/>
                </a:ext>
              </a:extLst>
            </p:cNvPr>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7;p38">
              <a:extLst>
                <a:ext uri="{FF2B5EF4-FFF2-40B4-BE49-F238E27FC236}">
                  <a16:creationId xmlns:a16="http://schemas.microsoft.com/office/drawing/2014/main" id="{3C630832-DCA2-4723-920B-7FD45299A9A4}"/>
                </a:ext>
              </a:extLst>
            </p:cNvPr>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p38">
              <a:extLst>
                <a:ext uri="{FF2B5EF4-FFF2-40B4-BE49-F238E27FC236}">
                  <a16:creationId xmlns:a16="http://schemas.microsoft.com/office/drawing/2014/main" id="{34823F8F-236A-4AB5-BE61-3CBED0ABBB6D}"/>
                </a:ext>
              </a:extLst>
            </p:cNvPr>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p38">
              <a:extLst>
                <a:ext uri="{FF2B5EF4-FFF2-40B4-BE49-F238E27FC236}">
                  <a16:creationId xmlns:a16="http://schemas.microsoft.com/office/drawing/2014/main" id="{326DCF49-5AA8-4EB3-B93F-05C75D3F474A}"/>
                </a:ext>
              </a:extLst>
            </p:cNvPr>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0;p38">
              <a:extLst>
                <a:ext uri="{FF2B5EF4-FFF2-40B4-BE49-F238E27FC236}">
                  <a16:creationId xmlns:a16="http://schemas.microsoft.com/office/drawing/2014/main" id="{1D3C7B49-38E8-4021-A701-C78729EB2943}"/>
                </a:ext>
              </a:extLst>
            </p:cNvPr>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1;p38">
              <a:extLst>
                <a:ext uri="{FF2B5EF4-FFF2-40B4-BE49-F238E27FC236}">
                  <a16:creationId xmlns:a16="http://schemas.microsoft.com/office/drawing/2014/main" id="{2C84BB17-EDAB-4671-BE5F-AEB1044C86BF}"/>
                </a:ext>
              </a:extLst>
            </p:cNvPr>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2;p38">
              <a:extLst>
                <a:ext uri="{FF2B5EF4-FFF2-40B4-BE49-F238E27FC236}">
                  <a16:creationId xmlns:a16="http://schemas.microsoft.com/office/drawing/2014/main" id="{0CDF52A2-74C3-418F-831B-F7B9B5BD7692}"/>
                </a:ext>
              </a:extLst>
            </p:cNvPr>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283;p38">
            <a:extLst>
              <a:ext uri="{FF2B5EF4-FFF2-40B4-BE49-F238E27FC236}">
                <a16:creationId xmlns:a16="http://schemas.microsoft.com/office/drawing/2014/main" id="{B2DA3F5B-0493-457A-A2BC-73A5D7F1B186}"/>
              </a:ext>
            </a:extLst>
          </p:cNvPr>
          <p:cNvSpPr txBox="1">
            <a:spLocks/>
          </p:cNvSpPr>
          <p:nvPr/>
        </p:nvSpPr>
        <p:spPr>
          <a:xfrm>
            <a:off x="6932875" y="1699263"/>
            <a:ext cx="1179600" cy="286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1"/>
                </a:solidFill>
              </a:rPr>
              <a:t>Analysis</a:t>
            </a:r>
          </a:p>
        </p:txBody>
      </p:sp>
      <p:sp>
        <p:nvSpPr>
          <p:cNvPr id="52" name="Google Shape;284;p38">
            <a:extLst>
              <a:ext uri="{FF2B5EF4-FFF2-40B4-BE49-F238E27FC236}">
                <a16:creationId xmlns:a16="http://schemas.microsoft.com/office/drawing/2014/main" id="{B3BADA97-9CE5-45E9-B91E-80D14C0D5267}"/>
              </a:ext>
            </a:extLst>
          </p:cNvPr>
          <p:cNvSpPr txBox="1">
            <a:spLocks/>
          </p:cNvSpPr>
          <p:nvPr/>
        </p:nvSpPr>
        <p:spPr>
          <a:xfrm>
            <a:off x="355829" y="770309"/>
            <a:ext cx="4045200" cy="414815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a:t>Random Forest Classifier seems to produce the highest accuracy for the given dataset.</a:t>
            </a:r>
          </a:p>
          <a:p>
            <a:pPr marL="285750" indent="-285750">
              <a:buFont typeface="Arial" panose="020B0604020202020204" pitchFamily="34" charset="0"/>
              <a:buChar char="•"/>
            </a:pPr>
            <a:r>
              <a:rPr lang="en-US" sz="1800" dirty="0"/>
              <a:t>It even surpasses neural </a:t>
            </a:r>
            <a:r>
              <a:rPr lang="en-US" sz="1800" dirty="0" err="1"/>
              <a:t>newtorks,Dtree,Naïve</a:t>
            </a:r>
            <a:r>
              <a:rPr lang="en-US" sz="1800" dirty="0"/>
              <a:t> Bayes and KNN.</a:t>
            </a:r>
          </a:p>
          <a:p>
            <a:pPr marL="285750" indent="-285750">
              <a:buFont typeface="Arial" panose="020B0604020202020204" pitchFamily="34" charset="0"/>
              <a:buChar char="•"/>
            </a:pPr>
            <a:r>
              <a:rPr lang="en-US" sz="1800" dirty="0"/>
              <a:t>Random forests is great with high dimensional data since we are working with subsets of data it gives better results.</a:t>
            </a:r>
          </a:p>
          <a:p>
            <a:pPr marL="285750" indent="-285750">
              <a:buFont typeface="Arial" panose="020B0604020202020204" pitchFamily="34" charset="0"/>
              <a:buChar char="•"/>
            </a:pPr>
            <a:r>
              <a:rPr lang="en-US" sz="1800" dirty="0"/>
              <a:t>Random forest handles outliers by essentially binning them. It is also indifferent to non-linear features.</a:t>
            </a:r>
          </a:p>
          <a:p>
            <a:pPr marL="285750" indent="-285750">
              <a:buFont typeface="Arial" panose="020B0604020202020204" pitchFamily="34" charset="0"/>
              <a:buChar char="•"/>
            </a:pPr>
            <a:r>
              <a:rPr lang="en-US" sz="1800" dirty="0"/>
              <a:t>Each decision tree has a high variance, but low bias.</a:t>
            </a:r>
          </a:p>
        </p:txBody>
      </p:sp>
      <p:sp>
        <p:nvSpPr>
          <p:cNvPr id="3" name="Rectangle 2">
            <a:extLst>
              <a:ext uri="{FF2B5EF4-FFF2-40B4-BE49-F238E27FC236}">
                <a16:creationId xmlns:a16="http://schemas.microsoft.com/office/drawing/2014/main" id="{D5ACA584-84CC-470D-9E01-59B690DDB99E}"/>
              </a:ext>
            </a:extLst>
          </p:cNvPr>
          <p:cNvSpPr/>
          <p:nvPr/>
        </p:nvSpPr>
        <p:spPr>
          <a:xfrm>
            <a:off x="1193881" y="212080"/>
            <a:ext cx="1832553" cy="461665"/>
          </a:xfrm>
          <a:prstGeom prst="rect">
            <a:avLst/>
          </a:prstGeom>
        </p:spPr>
        <p:txBody>
          <a:bodyPr wrap="none">
            <a:spAutoFit/>
          </a:bodyPr>
          <a:lstStyle/>
          <a:p>
            <a:r>
              <a:rPr lang="en-US" sz="2400" b="1" dirty="0">
                <a:solidFill>
                  <a:srgbClr val="FFFFFF"/>
                </a:solidFill>
                <a:latin typeface="Raleway"/>
                <a:sym typeface="Raleway"/>
              </a:rPr>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Information</a:t>
            </a:r>
            <a:endParaRPr dirty="0"/>
          </a:p>
        </p:txBody>
      </p:sp>
      <p:sp>
        <p:nvSpPr>
          <p:cNvPr id="138" name="Google Shape;138;p16"/>
          <p:cNvSpPr txBox="1">
            <a:spLocks noGrp="1"/>
          </p:cNvSpPr>
          <p:nvPr>
            <p:ph type="body" idx="1"/>
          </p:nvPr>
        </p:nvSpPr>
        <p:spPr>
          <a:xfrm>
            <a:off x="886650" y="1498346"/>
            <a:ext cx="7370700" cy="3645105"/>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dirty="0"/>
              <a:t>The dataset (attrition_data.csv) has 9612 </a:t>
            </a:r>
            <a:r>
              <a:rPr lang="en-US" dirty="0"/>
              <a:t>rows and 27 columns.</a:t>
            </a:r>
            <a:endParaRPr dirty="0"/>
          </a:p>
          <a:p>
            <a:pPr marL="457200" lvl="0" indent="-381000" algn="l" rtl="0">
              <a:spcBef>
                <a:spcPts val="0"/>
              </a:spcBef>
              <a:spcAft>
                <a:spcPts val="0"/>
              </a:spcAft>
              <a:buSzPts val="2400"/>
              <a:buChar char="◆"/>
            </a:pPr>
            <a:r>
              <a:rPr lang="en" dirty="0"/>
              <a:t>The dataset contains various param</a:t>
            </a:r>
            <a:r>
              <a:rPr lang="en-US" dirty="0"/>
              <a:t>eters related to the employee's personal information and information related to his work performance.</a:t>
            </a:r>
            <a:endParaRPr dirty="0"/>
          </a:p>
          <a:p>
            <a:pPr marL="457200" lvl="0" indent="-381000" algn="l" rtl="0">
              <a:spcBef>
                <a:spcPts val="0"/>
              </a:spcBef>
              <a:spcAft>
                <a:spcPts val="0"/>
              </a:spcAft>
              <a:buSzPts val="2400"/>
              <a:buChar char="◆"/>
            </a:pPr>
            <a:r>
              <a:rPr lang="en-US" dirty="0"/>
              <a:t>The objective is to build a classifier using the given data which can help in employee retention.</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62681"/>
            <a:ext cx="7370700" cy="857400"/>
          </a:xfrm>
          <a:prstGeom prst="rect">
            <a:avLst/>
          </a:prstGeom>
        </p:spPr>
        <p:txBody>
          <a:bodyPr spcFirstLastPara="1" wrap="square" lIns="91425" tIns="91425" rIns="91425" bIns="91425" anchor="t" anchorCtr="0">
            <a:noAutofit/>
          </a:bodyPr>
          <a:lstStyle/>
          <a:p>
            <a:pPr lvl="0"/>
            <a:r>
              <a:rPr lang="en" dirty="0"/>
              <a:t>Exploratory Data Analysis and Preprocessing</a:t>
            </a:r>
            <a:endParaRPr dirty="0"/>
          </a:p>
        </p:txBody>
      </p:sp>
      <p:sp>
        <p:nvSpPr>
          <p:cNvPr id="138" name="Google Shape;138;p16"/>
          <p:cNvSpPr txBox="1">
            <a:spLocks noGrp="1"/>
          </p:cNvSpPr>
          <p:nvPr>
            <p:ph type="body" idx="1"/>
          </p:nvPr>
        </p:nvSpPr>
        <p:spPr>
          <a:xfrm>
            <a:off x="886650" y="1498346"/>
            <a:ext cx="7370700" cy="3645105"/>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After finding the summary for all the dataset it is found that the column TERMINATION_YEAR has 5394 missing values.</a:t>
            </a:r>
          </a:p>
          <a:p>
            <a:pPr marL="457200" lvl="0" indent="-381000" algn="l" rtl="0">
              <a:spcBef>
                <a:spcPts val="0"/>
              </a:spcBef>
              <a:spcAft>
                <a:spcPts val="0"/>
              </a:spcAft>
              <a:buSzPts val="2400"/>
              <a:buChar char="◆"/>
            </a:pPr>
            <a:r>
              <a:rPr lang="en-US" dirty="0"/>
              <a:t>Thus we replace the value of missing year with zero.</a:t>
            </a:r>
          </a:p>
          <a:p>
            <a:pPr marL="457200" lvl="0" indent="-381000" algn="l" rtl="0">
              <a:spcBef>
                <a:spcPts val="0"/>
              </a:spcBef>
              <a:spcAft>
                <a:spcPts val="0"/>
              </a:spcAft>
              <a:buSzPts val="2400"/>
              <a:buChar char="◆"/>
            </a:pPr>
            <a:r>
              <a:rPr lang="en-US" dirty="0"/>
              <a:t>Then we find various relevant parameters and construct visualization graphs. (using ggplot2)</a:t>
            </a: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8142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Frequency Distribution Graphs</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3" name="Picture 2" descr="A screenshot of a computer&#10;&#10;Description automatically generated">
            <a:extLst>
              <a:ext uri="{FF2B5EF4-FFF2-40B4-BE49-F238E27FC236}">
                <a16:creationId xmlns:a16="http://schemas.microsoft.com/office/drawing/2014/main" id="{AECF26A1-C656-4133-877E-34BFFFA2E0EE}"/>
              </a:ext>
            </a:extLst>
          </p:cNvPr>
          <p:cNvPicPr>
            <a:picLocks noChangeAspect="1"/>
          </p:cNvPicPr>
          <p:nvPr/>
        </p:nvPicPr>
        <p:blipFill>
          <a:blip r:embed="rId3"/>
          <a:stretch>
            <a:fillRect/>
          </a:stretch>
        </p:blipFill>
        <p:spPr>
          <a:xfrm>
            <a:off x="301472" y="1539613"/>
            <a:ext cx="4086963" cy="3357561"/>
          </a:xfrm>
          <a:prstGeom prst="rect">
            <a:avLst/>
          </a:prstGeom>
        </p:spPr>
      </p:pic>
      <p:pic>
        <p:nvPicPr>
          <p:cNvPr id="5" name="Picture 4" descr="A picture containing screenshot, monitor&#10;&#10;Description automatically generated">
            <a:extLst>
              <a:ext uri="{FF2B5EF4-FFF2-40B4-BE49-F238E27FC236}">
                <a16:creationId xmlns:a16="http://schemas.microsoft.com/office/drawing/2014/main" id="{AE3D2FA7-C03A-49AD-BF73-768A7545A211}"/>
              </a:ext>
            </a:extLst>
          </p:cNvPr>
          <p:cNvPicPr>
            <a:picLocks noChangeAspect="1"/>
          </p:cNvPicPr>
          <p:nvPr/>
        </p:nvPicPr>
        <p:blipFill>
          <a:blip r:embed="rId4"/>
          <a:stretch>
            <a:fillRect/>
          </a:stretch>
        </p:blipFill>
        <p:spPr>
          <a:xfrm>
            <a:off x="4596481" y="1539613"/>
            <a:ext cx="4147188" cy="34070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Frequency Distribution Graphs</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4" name="Picture 3" descr="A picture containing small, black, white&#10;&#10;Description automatically generated">
            <a:extLst>
              <a:ext uri="{FF2B5EF4-FFF2-40B4-BE49-F238E27FC236}">
                <a16:creationId xmlns:a16="http://schemas.microsoft.com/office/drawing/2014/main" id="{7DEFC6DB-3278-48E7-B76C-209C644E05D5}"/>
              </a:ext>
            </a:extLst>
          </p:cNvPr>
          <p:cNvPicPr>
            <a:picLocks noChangeAspect="1"/>
          </p:cNvPicPr>
          <p:nvPr/>
        </p:nvPicPr>
        <p:blipFill>
          <a:blip r:embed="rId3"/>
          <a:stretch>
            <a:fillRect/>
          </a:stretch>
        </p:blipFill>
        <p:spPr>
          <a:xfrm>
            <a:off x="301472" y="1401825"/>
            <a:ext cx="4069574" cy="3343275"/>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338903ED-14C1-40E6-9234-A82D75772C1A}"/>
              </a:ext>
            </a:extLst>
          </p:cNvPr>
          <p:cNvPicPr>
            <a:picLocks noChangeAspect="1"/>
          </p:cNvPicPr>
          <p:nvPr/>
        </p:nvPicPr>
        <p:blipFill>
          <a:blip r:embed="rId4"/>
          <a:stretch>
            <a:fillRect/>
          </a:stretch>
        </p:blipFill>
        <p:spPr>
          <a:xfrm>
            <a:off x="4797787" y="1478756"/>
            <a:ext cx="3981882" cy="3271234"/>
          </a:xfrm>
          <a:prstGeom prst="rect">
            <a:avLst/>
          </a:prstGeom>
        </p:spPr>
      </p:pic>
    </p:spTree>
    <p:extLst>
      <p:ext uri="{BB962C8B-B14F-4D97-AF65-F5344CB8AC3E}">
        <p14:creationId xmlns:p14="http://schemas.microsoft.com/office/powerpoint/2010/main" val="380415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Boxplot</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3" name="Picture 2" descr="A screenshot of a video game&#10;&#10;Description automatically generated">
            <a:extLst>
              <a:ext uri="{FF2B5EF4-FFF2-40B4-BE49-F238E27FC236}">
                <a16:creationId xmlns:a16="http://schemas.microsoft.com/office/drawing/2014/main" id="{671A6EFE-8F91-466F-BA34-E4F734BB246C}"/>
              </a:ext>
            </a:extLst>
          </p:cNvPr>
          <p:cNvPicPr>
            <a:picLocks noChangeAspect="1"/>
          </p:cNvPicPr>
          <p:nvPr/>
        </p:nvPicPr>
        <p:blipFill>
          <a:blip r:embed="rId3"/>
          <a:stretch>
            <a:fillRect/>
          </a:stretch>
        </p:blipFill>
        <p:spPr>
          <a:xfrm>
            <a:off x="301472" y="1414463"/>
            <a:ext cx="4226095" cy="347186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EB2B433-BD56-4D34-9A85-6B7307B3EA3C}"/>
              </a:ext>
            </a:extLst>
          </p:cNvPr>
          <p:cNvPicPr>
            <a:picLocks noChangeAspect="1"/>
          </p:cNvPicPr>
          <p:nvPr/>
        </p:nvPicPr>
        <p:blipFill>
          <a:blip r:embed="rId4"/>
          <a:stretch>
            <a:fillRect/>
          </a:stretch>
        </p:blipFill>
        <p:spPr>
          <a:xfrm>
            <a:off x="4572000" y="1422301"/>
            <a:ext cx="4226095" cy="3471862"/>
          </a:xfrm>
          <a:prstGeom prst="rect">
            <a:avLst/>
          </a:prstGeom>
        </p:spPr>
      </p:pic>
    </p:spTree>
    <p:extLst>
      <p:ext uri="{BB962C8B-B14F-4D97-AF65-F5344CB8AC3E}">
        <p14:creationId xmlns:p14="http://schemas.microsoft.com/office/powerpoint/2010/main" val="36128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Scatter Plots</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6AFB9CE9-2189-4FF8-A201-C7945F3ED406}"/>
              </a:ext>
            </a:extLst>
          </p:cNvPr>
          <p:cNvPicPr>
            <a:picLocks noChangeAspect="1"/>
          </p:cNvPicPr>
          <p:nvPr/>
        </p:nvPicPr>
        <p:blipFill>
          <a:blip r:embed="rId3"/>
          <a:stretch>
            <a:fillRect/>
          </a:stretch>
        </p:blipFill>
        <p:spPr>
          <a:xfrm>
            <a:off x="2050256" y="1489458"/>
            <a:ext cx="5653318" cy="3395263"/>
          </a:xfrm>
          <a:prstGeom prst="rect">
            <a:avLst/>
          </a:prstGeom>
        </p:spPr>
      </p:pic>
    </p:spTree>
    <p:extLst>
      <p:ext uri="{BB962C8B-B14F-4D97-AF65-F5344CB8AC3E}">
        <p14:creationId xmlns:p14="http://schemas.microsoft.com/office/powerpoint/2010/main" val="103902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lvl="0"/>
            <a:r>
              <a:rPr lang="en-US" dirty="0"/>
              <a:t>Scatter Plots</a:t>
            </a: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8D1A2837-DD2A-4E70-AE72-2F4AB0287A25}"/>
              </a:ext>
            </a:extLst>
          </p:cNvPr>
          <p:cNvPicPr>
            <a:picLocks noChangeAspect="1"/>
          </p:cNvPicPr>
          <p:nvPr/>
        </p:nvPicPr>
        <p:blipFill>
          <a:blip r:embed="rId3"/>
          <a:stretch>
            <a:fillRect/>
          </a:stretch>
        </p:blipFill>
        <p:spPr>
          <a:xfrm>
            <a:off x="1359234" y="1190024"/>
            <a:ext cx="6582694" cy="3953427"/>
          </a:xfrm>
          <a:prstGeom prst="rect">
            <a:avLst/>
          </a:prstGeom>
        </p:spPr>
      </p:pic>
    </p:spTree>
    <p:extLst>
      <p:ext uri="{BB962C8B-B14F-4D97-AF65-F5344CB8AC3E}">
        <p14:creationId xmlns:p14="http://schemas.microsoft.com/office/powerpoint/2010/main" val="2114533127"/>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TotalTime>
  <Words>2597</Words>
  <Application>Microsoft Office PowerPoint</Application>
  <PresentationFormat>On-screen Show (16:9)</PresentationFormat>
  <Paragraphs>174</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Raleway</vt:lpstr>
      <vt:lpstr>Karla</vt:lpstr>
      <vt:lpstr>Escalus template</vt:lpstr>
      <vt:lpstr>Data Analysis of Employee Attrition Dataset </vt:lpstr>
      <vt:lpstr>PowerPoint Presentation</vt:lpstr>
      <vt:lpstr>Dataset Information</vt:lpstr>
      <vt:lpstr>Exploratory Data Analysis and Preprocessing</vt:lpstr>
      <vt:lpstr>Frequency Distribution Graphs</vt:lpstr>
      <vt:lpstr>Frequency Distribution Graphs</vt:lpstr>
      <vt:lpstr>Boxplot</vt:lpstr>
      <vt:lpstr>Scatter Plots</vt:lpstr>
      <vt:lpstr>Scatter Plots</vt:lpstr>
      <vt:lpstr>Scatter Plots</vt:lpstr>
      <vt:lpstr>Histograms and BarChart</vt:lpstr>
      <vt:lpstr>Histograms and BarChart</vt:lpstr>
      <vt:lpstr>Histograms and BarChart</vt:lpstr>
      <vt:lpstr>Classification Algorithms Used</vt:lpstr>
      <vt:lpstr>Knn Classification Algorithm Confusion Matrix</vt:lpstr>
      <vt:lpstr>Knn Classification Algorithm Confusion Matrix</vt:lpstr>
      <vt:lpstr>Naïve Bayes Classifier Confusion Matrix</vt:lpstr>
      <vt:lpstr>Dtree Classifier</vt:lpstr>
      <vt:lpstr>Dtree Classifier</vt:lpstr>
      <vt:lpstr>Random Forest Classification</vt:lpstr>
      <vt:lpstr>Random Forest Classification</vt:lpstr>
      <vt:lpstr>Random Forest Classification</vt:lpstr>
      <vt:lpstr>Neural Network </vt:lpstr>
      <vt:lpstr>Neural Network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Employee Attrition Dataset</dc:title>
  <dc:creator>Neil Gupte</dc:creator>
  <cp:lastModifiedBy>Neil Gupte</cp:lastModifiedBy>
  <cp:revision>6</cp:revision>
  <dcterms:modified xsi:type="dcterms:W3CDTF">2020-05-03T07:43:19Z</dcterms:modified>
</cp:coreProperties>
</file>