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72" r:id="rId3"/>
  </p:sldMasterIdLst>
  <p:notesMasterIdLst>
    <p:notesMasterId r:id="rId24"/>
  </p:notesMasterIdLst>
  <p:sldIdLst>
    <p:sldId id="256" r:id="rId4"/>
    <p:sldId id="318" r:id="rId5"/>
    <p:sldId id="258" r:id="rId6"/>
    <p:sldId id="271" r:id="rId7"/>
    <p:sldId id="275" r:id="rId8"/>
    <p:sldId id="316" r:id="rId9"/>
    <p:sldId id="317" r:id="rId10"/>
    <p:sldId id="276" r:id="rId11"/>
    <p:sldId id="257" r:id="rId12"/>
    <p:sldId id="259" r:id="rId13"/>
    <p:sldId id="260" r:id="rId14"/>
    <p:sldId id="261" r:id="rId15"/>
    <p:sldId id="262" r:id="rId16"/>
    <p:sldId id="263" r:id="rId17"/>
    <p:sldId id="264" r:id="rId18"/>
    <p:sldId id="265" r:id="rId19"/>
    <p:sldId id="266" r:id="rId20"/>
    <p:sldId id="267" r:id="rId21"/>
    <p:sldId id="268" r:id="rId22"/>
    <p:sldId id="269"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Roboto" panose="020B0604020202020204" charset="0"/>
      <p:regular r:id="rId31"/>
      <p:bold r:id="rId32"/>
      <p:italic r:id="rId33"/>
      <p:boldItalic r:id="rId34"/>
    </p:embeddedFont>
    <p:embeddedFont>
      <p:font typeface="Roboto Slab"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1c7bf346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1c7bf346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1c7bf346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1c7bf346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1c7bf346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1c7bf346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1c7bf346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1c7bf346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c7bf346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c7bf346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1c7bf346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1c7bf34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c7bf34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c7bf34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c7bf346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1c7bf34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1c7bf346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1c7bf34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c7bf346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c7bf34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c7bf346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c7bf346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1c7bf346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1c7bf346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1c7bf346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1c7bf346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A80E-B51B-4E39-B860-735B6B8CCAE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906AAE-A5F5-4111-9631-71620DCC84D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D9C5C61-D179-4108-AB62-AFC7090B712B}"/>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E946A3E6-51F9-46F3-8448-F56C78BE7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476F9-E0A8-4312-922D-6955D2D2721A}"/>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309158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139B-B0AF-4F76-A4DE-83C864722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8BDA7-0599-43A5-92D1-E5C8137FA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472AC-DF64-4970-80EA-6C9488E52F6B}"/>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6334ABD7-FEC8-4F94-ACBD-23337A614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EC011-04AF-4029-BD8D-362262455D3D}"/>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328748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6ED4-010E-43F9-A969-C3EC6ACC577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4F4E978-E84A-45E5-9277-0235CE6FB3A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0F630-80A1-4474-84A3-B2EF10F4ADAF}"/>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2E5FE999-3A2A-41A1-AF30-8AE4A8307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E2D26-B29C-411D-8E31-DAF98ACC431E}"/>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1952440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E564-3DF2-41C7-9801-D811FA350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67836-CA79-4A13-8469-ABEF9C9CC1F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2652D-2D6D-4E8B-BA0C-1B20FF840CA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D7A75-3956-4FAB-8158-2DD7374CA5FF}"/>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6" name="Footer Placeholder 5">
            <a:extLst>
              <a:ext uri="{FF2B5EF4-FFF2-40B4-BE49-F238E27FC236}">
                <a16:creationId xmlns:a16="http://schemas.microsoft.com/office/drawing/2014/main" id="{07CA9897-8E60-4650-9578-88D7E7836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78D09-421E-4A8C-B66F-A6A620C4F9F8}"/>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1596735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B45B-5552-4440-9CCD-32641EEFD6C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17348-78BE-47CA-A1D2-E1FD7650CE4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0C67D5B-289D-4AE0-B938-08EC945461A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4C595-4ADE-45B9-9709-99D2BFB192B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B7ED1-CCA6-4578-A5C3-63ED91F275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A4BE31-2B7B-44F3-8B03-EF4722A75E39}"/>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8" name="Footer Placeholder 7">
            <a:extLst>
              <a:ext uri="{FF2B5EF4-FFF2-40B4-BE49-F238E27FC236}">
                <a16:creationId xmlns:a16="http://schemas.microsoft.com/office/drawing/2014/main" id="{52580870-C1B9-459C-9E60-1EAE7FB3EC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07AC46-3EB2-418E-8955-4E71794789E4}"/>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2518778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62D8-B24C-47FC-B367-4665B63EA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8DA96-D3BF-4609-A597-ACC0E9E8F861}"/>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4" name="Footer Placeholder 3">
            <a:extLst>
              <a:ext uri="{FF2B5EF4-FFF2-40B4-BE49-F238E27FC236}">
                <a16:creationId xmlns:a16="http://schemas.microsoft.com/office/drawing/2014/main" id="{5DB08EB0-D477-4622-AC94-A36EFC5A8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CB92CD-00C4-4371-BAE5-D888A19B5FCB}"/>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755700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8CFF5-06AF-4C82-A51E-2CFD467DE0BE}"/>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3" name="Footer Placeholder 2">
            <a:extLst>
              <a:ext uri="{FF2B5EF4-FFF2-40B4-BE49-F238E27FC236}">
                <a16:creationId xmlns:a16="http://schemas.microsoft.com/office/drawing/2014/main" id="{7176B88D-8B0C-47C5-986A-2F8D39C844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39EEB-DABB-498B-964B-B0D8F9ADA674}"/>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2176729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0FEA-12E6-4D52-9F66-62970577023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B0CF58B-56A7-4B9B-AC66-78E44D25447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CAA48C-CAA5-4C33-9BA0-00F66E3FA1E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2729988-3E9A-4EFB-8BE9-401097245355}"/>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6" name="Footer Placeholder 5">
            <a:extLst>
              <a:ext uri="{FF2B5EF4-FFF2-40B4-BE49-F238E27FC236}">
                <a16:creationId xmlns:a16="http://schemas.microsoft.com/office/drawing/2014/main" id="{7E083FCF-ED16-40A5-84BC-159A80459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C94F0-E465-454B-94EC-8EC794F0B90F}"/>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331072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F088-3001-4476-8274-E71C1DEB3A0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98B5DD4-A67F-4B05-81ED-6D031DA937B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2AAC8AD-CC0C-47FC-B160-4F1C8C42A24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B4021F-D33A-49ED-A683-CEC50E44DEEE}"/>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6" name="Footer Placeholder 5">
            <a:extLst>
              <a:ext uri="{FF2B5EF4-FFF2-40B4-BE49-F238E27FC236}">
                <a16:creationId xmlns:a16="http://schemas.microsoft.com/office/drawing/2014/main" id="{5395CAD8-BB8D-43F0-B765-5EED3CE15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A1479-9F7C-402A-AFB8-BE1FCB6EFCD8}"/>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470346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CCE3-EE1C-42F0-B1DF-8919C1E402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2FDB9-CEF0-435D-A630-E6DDEF963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32F97-0EC1-4732-A2B0-752C5757DBA3}"/>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3A3B3E9F-1AC1-407A-863F-A664EAAF8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96CC1-3A13-4440-AC29-6DEA2BFC7214}"/>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2943115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F8331-4A0B-4D59-8C3C-2D621564F16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C6F000-0BBE-4FD9-88D6-DDE5A16942F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E3F-B49B-4ECA-9114-277691DDBE17}"/>
              </a:ext>
            </a:extLst>
          </p:cNvPr>
          <p:cNvSpPr>
            <a:spLocks noGrp="1"/>
          </p:cNvSpPr>
          <p:nvPr>
            <p:ph type="dt" sz="half" idx="10"/>
          </p:nvPr>
        </p:nvSpPr>
        <p:spPr/>
        <p:txBody>
          <a:body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5776993B-320D-401A-AADF-09A741293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29663-D8DA-4DFA-871F-E57794D09D9F}"/>
              </a:ext>
            </a:extLst>
          </p:cNvPr>
          <p:cNvSpPr>
            <a:spLocks noGrp="1"/>
          </p:cNvSpPr>
          <p:nvPr>
            <p:ph type="sldNum" sz="quarter" idx="12"/>
          </p:nvPr>
        </p:nvSpPr>
        <p:spPr/>
        <p:txBody>
          <a:bodyPr/>
          <a:lstStyle/>
          <a:p>
            <a:fld id="{2A5720C4-71C4-43E8-91B4-BBCE72CB76BC}" type="slidenum">
              <a:rPr lang="en-US" smtClean="0"/>
              <a:t>‹#›</a:t>
            </a:fld>
            <a:endParaRPr lang="en-US"/>
          </a:p>
        </p:txBody>
      </p:sp>
    </p:spTree>
    <p:extLst>
      <p:ext uri="{BB962C8B-B14F-4D97-AF65-F5344CB8AC3E}">
        <p14:creationId xmlns:p14="http://schemas.microsoft.com/office/powerpoint/2010/main" val="2875019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085729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1141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Tree>
    <p:extLst>
      <p:ext uri="{BB962C8B-B14F-4D97-AF65-F5344CB8AC3E}">
        <p14:creationId xmlns:p14="http://schemas.microsoft.com/office/powerpoint/2010/main" val="3031360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85850"/>
            <a:ext cx="42291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085850"/>
            <a:ext cx="42291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526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5"/>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35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073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4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330742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869387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5049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4972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4972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26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044FD-AE3C-46E4-8C88-23CA092CCDC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56B104-9392-4889-9812-8E50E81DF5E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56B50-5806-4B32-9943-685F81811C7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C8FC189-D791-4EE9-9AC5-C56F330DED3B}" type="datetimeFigureOut">
              <a:rPr lang="en-US" smtClean="0"/>
              <a:t>3/24/2020</a:t>
            </a:fld>
            <a:endParaRPr lang="en-US"/>
          </a:p>
        </p:txBody>
      </p:sp>
      <p:sp>
        <p:nvSpPr>
          <p:cNvPr id="5" name="Footer Placeholder 4">
            <a:extLst>
              <a:ext uri="{FF2B5EF4-FFF2-40B4-BE49-F238E27FC236}">
                <a16:creationId xmlns:a16="http://schemas.microsoft.com/office/drawing/2014/main" id="{4371B33A-989C-4035-9D29-7CE8AAEF13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10E0CE-A644-4CAC-BEB2-97007B64CA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5720C4-71C4-43E8-91B4-BBCE72CB76BC}" type="slidenum">
              <a:rPr lang="en-US" smtClean="0"/>
              <a:t>‹#›</a:t>
            </a:fld>
            <a:endParaRPr lang="en-US"/>
          </a:p>
        </p:txBody>
      </p:sp>
    </p:spTree>
    <p:extLst>
      <p:ext uri="{BB962C8B-B14F-4D97-AF65-F5344CB8AC3E}">
        <p14:creationId xmlns:p14="http://schemas.microsoft.com/office/powerpoint/2010/main" val="18249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Triplicate">
            <a:extLst>
              <a:ext uri="{FF2B5EF4-FFF2-40B4-BE49-F238E27FC236}">
                <a16:creationId xmlns:a16="http://schemas.microsoft.com/office/drawing/2014/main" id="{91C0D123-CC40-414B-9797-EB534FBF53A2}"/>
              </a:ext>
            </a:extLst>
          </p:cNvPr>
          <p:cNvSpPr>
            <a:spLocks noChangeArrowheads="1"/>
          </p:cNvSpPr>
          <p:nvPr/>
        </p:nvSpPr>
        <p:spPr bwMode="auto">
          <a:xfrm>
            <a:off x="0" y="0"/>
            <a:ext cx="9144000" cy="5143500"/>
          </a:xfrm>
          <a:prstGeom prst="rect">
            <a:avLst/>
          </a:prstGeom>
          <a:noFill/>
          <a:ln>
            <a:noFill/>
          </a:ln>
          <a:effectLst/>
        </p:spPr>
        <p:txBody>
          <a:bodyPr wrap="none" anchor="ctr"/>
          <a:lstStyle/>
          <a:p>
            <a:pPr>
              <a:defRPr/>
            </a:pPr>
            <a:endParaRPr lang="en-US" sz="1350">
              <a:effectLst>
                <a:outerShdw blurRad="38100" dist="38100" dir="2700000" algn="tl">
                  <a:srgbClr val="000000">
                    <a:alpha val="43137"/>
                  </a:srgbClr>
                </a:outerShdw>
              </a:effectLst>
            </a:endParaRPr>
          </a:p>
        </p:txBody>
      </p:sp>
      <p:sp>
        <p:nvSpPr>
          <p:cNvPr id="1026" name="Rectangle 2">
            <a:extLst>
              <a:ext uri="{FF2B5EF4-FFF2-40B4-BE49-F238E27FC236}">
                <a16:creationId xmlns:a16="http://schemas.microsoft.com/office/drawing/2014/main" id="{B69BFEDB-C0A5-4B17-BCC8-551571F713F3}"/>
              </a:ext>
            </a:extLst>
          </p:cNvPr>
          <p:cNvSpPr>
            <a:spLocks noGrp="1" noChangeArrowheads="1"/>
          </p:cNvSpPr>
          <p:nvPr>
            <p:ph type="title"/>
          </p:nvPr>
        </p:nvSpPr>
        <p:spPr bwMode="auto">
          <a:xfrm>
            <a:off x="0" y="0"/>
            <a:ext cx="9144000" cy="857250"/>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2742F861-86A3-4181-9EA0-FF0008267D08}"/>
              </a:ext>
            </a:extLst>
          </p:cNvPr>
          <p:cNvSpPr>
            <a:spLocks noGrp="1" noChangeArrowheads="1"/>
          </p:cNvSpPr>
          <p:nvPr>
            <p:ph type="body" idx="1"/>
          </p:nvPr>
        </p:nvSpPr>
        <p:spPr bwMode="auto">
          <a:xfrm>
            <a:off x="228600" y="1085850"/>
            <a:ext cx="8610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881109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600" b="1" kern="1200">
          <a:solidFill>
            <a:srgbClr val="FF00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2pPr>
      <a:lvl3pPr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3pPr>
      <a:lvl4pPr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4pPr>
      <a:lvl5pPr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5pPr>
      <a:lvl6pPr marL="342900"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6pPr>
      <a:lvl7pPr marL="685800"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7pPr>
      <a:lvl8pPr marL="1028700"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8pPr>
      <a:lvl9pPr marL="1371600" algn="ctr" rtl="0" eaLnBrk="0" fontAlgn="base" hangingPunct="0">
        <a:spcBef>
          <a:spcPct val="0"/>
        </a:spcBef>
        <a:spcAft>
          <a:spcPct val="0"/>
        </a:spcAft>
        <a:defRPr sz="3600" b="1">
          <a:solidFill>
            <a:srgbClr val="FF0000"/>
          </a:solidFill>
          <a:effectLst>
            <a:outerShdw blurRad="38100" dist="38100" dir="2700000" algn="tl">
              <a:srgbClr val="000000"/>
            </a:outerShdw>
          </a:effectLst>
          <a:latin typeface="Times New Roman" panose="02020603050405020304" pitchFamily="18" charset="0"/>
        </a:defRPr>
      </a:lvl9pPr>
    </p:titleStyle>
    <p:bodyStyle>
      <a:lvl1pPr marL="257175" indent="-257175" algn="l" rtl="0" eaLnBrk="0" fontAlgn="base" hangingPunct="0">
        <a:spcBef>
          <a:spcPct val="20000"/>
        </a:spcBef>
        <a:spcAft>
          <a:spcPct val="0"/>
        </a:spcAft>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624575"/>
            <a:ext cx="6076800" cy="20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Tensor Products, Superposition, and Entanglement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Dr. Moshiur Rahman</a:t>
            </a:r>
            <a:endParaRPr/>
          </a:p>
          <a:p>
            <a:pPr marL="0" lvl="0" indent="0" algn="ctr" rtl="0">
              <a:spcBef>
                <a:spcPts val="0"/>
              </a:spcBef>
              <a:spcAft>
                <a:spcPts val="0"/>
              </a:spcAft>
              <a:buNone/>
            </a:pPr>
            <a:r>
              <a:rPr lang="en" sz="1800"/>
              <a:t>Stevens Institute of Technology</a:t>
            </a:r>
            <a:endParaRPr sz="18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Basis States in a 2-Qubit Register</a:t>
            </a:r>
            <a:endParaRPr/>
          </a:p>
        </p:txBody>
      </p:sp>
      <p:sp>
        <p:nvSpPr>
          <p:cNvPr id="85" name="Google Shape;85;p16"/>
          <p:cNvSpPr txBox="1">
            <a:spLocks noGrp="1"/>
          </p:cNvSpPr>
          <p:nvPr>
            <p:ph type="body" idx="1"/>
          </p:nvPr>
        </p:nvSpPr>
        <p:spPr>
          <a:xfrm>
            <a:off x="387900" y="1489825"/>
            <a:ext cx="8368200" cy="331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2</a:t>
            </a:r>
            <a:r>
              <a:rPr lang="en" i="1" baseline="30000"/>
              <a:t>n</a:t>
            </a:r>
            <a:r>
              <a:rPr lang="en"/>
              <a:t> basis states in an </a:t>
            </a:r>
            <a:r>
              <a:rPr lang="en" i="1"/>
              <a:t>n</a:t>
            </a:r>
            <a:r>
              <a:rPr lang="en"/>
              <a:t> qubit register, so for 2 qubits there are: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In general, the basis state is |</a:t>
            </a:r>
            <a:r>
              <a:rPr lang="en" i="1"/>
              <a:t>i</a:t>
            </a:r>
            <a:r>
              <a:rPr lang="en"/>
              <a:t>⟩, where </a:t>
            </a:r>
            <a:r>
              <a:rPr lang="en" i="1"/>
              <a:t>i</a:t>
            </a:r>
            <a:r>
              <a:rPr lang="en"/>
              <a:t> is a binary number between 0 and 2</a:t>
            </a:r>
            <a:r>
              <a:rPr lang="en" i="1" baseline="30000"/>
              <a:t>n</a:t>
            </a:r>
            <a:r>
              <a:rPr lang="en"/>
              <a:t>.</a:t>
            </a:r>
            <a:endParaRPr/>
          </a:p>
          <a:p>
            <a:pPr marL="0" lvl="0" indent="0" algn="l" rtl="0">
              <a:spcBef>
                <a:spcPts val="1600"/>
              </a:spcBef>
              <a:spcAft>
                <a:spcPts val="0"/>
              </a:spcAft>
              <a:buNone/>
            </a:pPr>
            <a:r>
              <a:rPr lang="en"/>
              <a:t>This basis state forms the vector filled with 0s and has a 1 at the </a:t>
            </a:r>
            <a:r>
              <a:rPr lang="en" i="1"/>
              <a:t>i</a:t>
            </a:r>
            <a:r>
              <a:rPr lang="en" baseline="30000"/>
              <a:t> th</a:t>
            </a:r>
            <a:r>
              <a:rPr lang="en"/>
              <a:t> index.</a:t>
            </a:r>
            <a:endParaRPr/>
          </a:p>
          <a:p>
            <a:pPr marL="0" lvl="0" indent="0" algn="l" rtl="0">
              <a:spcBef>
                <a:spcPts val="1600"/>
              </a:spcBef>
              <a:spcAft>
                <a:spcPts val="1600"/>
              </a:spcAft>
              <a:buNone/>
            </a:pPr>
            <a:endParaRPr/>
          </a:p>
        </p:txBody>
      </p:sp>
      <p:pic>
        <p:nvPicPr>
          <p:cNvPr id="86" name="Google Shape;86;p16"/>
          <p:cNvPicPr preferRelativeResize="0"/>
          <p:nvPr/>
        </p:nvPicPr>
        <p:blipFill>
          <a:blip r:embed="rId3">
            <a:alphaModFix/>
          </a:blip>
          <a:stretch>
            <a:fillRect/>
          </a:stretch>
        </p:blipFill>
        <p:spPr>
          <a:xfrm>
            <a:off x="464700" y="2108775"/>
            <a:ext cx="4107300" cy="102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Properties of Tensor Products	</a:t>
            </a:r>
            <a:endParaRPr/>
          </a:p>
        </p:txBody>
      </p:sp>
      <p:sp>
        <p:nvSpPr>
          <p:cNvPr id="92" name="Google Shape;92;p17"/>
          <p:cNvSpPr txBox="1">
            <a:spLocks noGrp="1"/>
          </p:cNvSpPr>
          <p:nvPr>
            <p:ph type="body" idx="1"/>
          </p:nvPr>
        </p:nvSpPr>
        <p:spPr>
          <a:xfrm>
            <a:off x="387900" y="1361475"/>
            <a:ext cx="8368200" cy="364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romanUcPeriod"/>
            </a:pPr>
            <a:r>
              <a:rPr lang="en"/>
              <a:t>The product of any scalar </a:t>
            </a:r>
            <a:r>
              <a:rPr lang="en" i="1"/>
              <a:t>s</a:t>
            </a:r>
            <a:r>
              <a:rPr lang="en"/>
              <a:t> with tensor product A ⊗ B is equal to</a:t>
            </a:r>
            <a:endParaRPr/>
          </a:p>
          <a:p>
            <a:pPr marL="457200" lvl="0" indent="0" algn="l" rtl="0">
              <a:spcBef>
                <a:spcPts val="0"/>
              </a:spcBef>
              <a:spcAft>
                <a:spcPts val="0"/>
              </a:spcAft>
              <a:buNone/>
            </a:pPr>
            <a:r>
              <a:rPr lang="en"/>
              <a:t>	</a:t>
            </a:r>
            <a:r>
              <a:rPr lang="en" i="1"/>
              <a:t>s</a:t>
            </a:r>
            <a:r>
              <a:rPr lang="en"/>
              <a:t>(A ⊗ B) = (</a:t>
            </a:r>
            <a:r>
              <a:rPr lang="en" i="1"/>
              <a:t>s</a:t>
            </a:r>
            <a:r>
              <a:rPr lang="en"/>
              <a:t>A) ⊗ B = A ⊗ (</a:t>
            </a:r>
            <a:r>
              <a:rPr lang="en" i="1"/>
              <a:t>s</a:t>
            </a:r>
            <a:r>
              <a:rPr lang="en"/>
              <a:t>B)</a:t>
            </a:r>
            <a:endParaRPr/>
          </a:p>
          <a:p>
            <a:pPr marL="457200" lvl="0" indent="-342900" algn="l" rtl="0">
              <a:spcBef>
                <a:spcPts val="1000"/>
              </a:spcBef>
              <a:spcAft>
                <a:spcPts val="0"/>
              </a:spcAft>
              <a:buSzPts val="1800"/>
              <a:buAutoNum type="romanUcPeriod"/>
            </a:pPr>
            <a:r>
              <a:rPr lang="en"/>
              <a:t>Conjugate transpose is distributive. So is inverse and transpose.</a:t>
            </a:r>
            <a:endParaRPr/>
          </a:p>
          <a:p>
            <a:pPr marL="457200" lvl="0" indent="0" algn="l" rtl="0">
              <a:spcBef>
                <a:spcPts val="0"/>
              </a:spcBef>
              <a:spcAft>
                <a:spcPts val="0"/>
              </a:spcAft>
              <a:buNone/>
            </a:pPr>
            <a:r>
              <a:rPr lang="en"/>
              <a:t>(A ⊗ B)</a:t>
            </a:r>
            <a:r>
              <a:rPr lang="en" baseline="30000"/>
              <a:t>†</a:t>
            </a:r>
            <a:r>
              <a:rPr lang="en"/>
              <a:t> = (A</a:t>
            </a:r>
            <a:r>
              <a:rPr lang="en" baseline="30000"/>
              <a:t>†</a:t>
            </a:r>
            <a:r>
              <a:rPr lang="en"/>
              <a:t> ⊗ B</a:t>
            </a:r>
            <a:r>
              <a:rPr lang="en" baseline="30000"/>
              <a:t>†</a:t>
            </a:r>
            <a:r>
              <a:rPr lang="en"/>
              <a:t>) </a:t>
            </a:r>
            <a:endParaRPr/>
          </a:p>
          <a:p>
            <a:pPr marL="457200" lvl="0" indent="-342900" algn="l" rtl="0">
              <a:spcBef>
                <a:spcPts val="1000"/>
              </a:spcBef>
              <a:spcAft>
                <a:spcPts val="0"/>
              </a:spcAft>
              <a:buSzPts val="1800"/>
              <a:buAutoNum type="romanUcPeriod"/>
            </a:pPr>
            <a:r>
              <a:rPr lang="en"/>
              <a:t>If A is an </a:t>
            </a:r>
            <a:r>
              <a:rPr lang="en" i="1"/>
              <a:t>m </a:t>
            </a:r>
            <a:r>
              <a:rPr lang="en"/>
              <a:t>x </a:t>
            </a:r>
            <a:r>
              <a:rPr lang="en" i="1"/>
              <a:t>n</a:t>
            </a:r>
            <a:r>
              <a:rPr lang="en"/>
              <a:t> matrix and B is a </a:t>
            </a:r>
            <a:r>
              <a:rPr lang="en" i="1"/>
              <a:t>p</a:t>
            </a:r>
            <a:r>
              <a:rPr lang="en"/>
              <a:t> x </a:t>
            </a:r>
            <a:r>
              <a:rPr lang="en" i="1"/>
              <a:t>q</a:t>
            </a:r>
            <a:r>
              <a:rPr lang="en"/>
              <a:t> matrix, then their tensor product is an </a:t>
            </a:r>
            <a:r>
              <a:rPr lang="en" i="1"/>
              <a:t>mp</a:t>
            </a:r>
            <a:r>
              <a:rPr lang="en"/>
              <a:t> x </a:t>
            </a:r>
            <a:r>
              <a:rPr lang="en" i="1"/>
              <a:t>nq</a:t>
            </a:r>
            <a:r>
              <a:rPr lang="en"/>
              <a:t> matrix.</a:t>
            </a:r>
            <a:endParaRPr/>
          </a:p>
          <a:p>
            <a:pPr marL="457200" lvl="0" indent="-342900" algn="l" rtl="0">
              <a:spcBef>
                <a:spcPts val="1000"/>
              </a:spcBef>
              <a:spcAft>
                <a:spcPts val="0"/>
              </a:spcAft>
              <a:buSzPts val="1800"/>
              <a:buAutoNum type="romanUcPeriod"/>
            </a:pPr>
            <a:r>
              <a:rPr lang="en"/>
              <a:t>If A, B, C, and D are matrices then</a:t>
            </a:r>
            <a:endParaRPr/>
          </a:p>
          <a:p>
            <a:pPr marL="914400" lvl="1" indent="-317500" algn="l" rtl="0">
              <a:spcBef>
                <a:spcPts val="1000"/>
              </a:spcBef>
              <a:spcAft>
                <a:spcPts val="0"/>
              </a:spcAft>
              <a:buSzPts val="1400"/>
              <a:buAutoNum type="alphaUcPeriod"/>
            </a:pPr>
            <a:r>
              <a:rPr lang="en"/>
              <a:t>A ⊗ (B + C) = (A ⊗ B) + (A ⊗ C)</a:t>
            </a:r>
            <a:endParaRPr/>
          </a:p>
          <a:p>
            <a:pPr marL="914400" lvl="1" indent="-317500" algn="l" rtl="0">
              <a:spcBef>
                <a:spcPts val="0"/>
              </a:spcBef>
              <a:spcAft>
                <a:spcPts val="0"/>
              </a:spcAft>
              <a:buSzPts val="1400"/>
              <a:buAutoNum type="alphaUcPeriod"/>
            </a:pPr>
            <a:r>
              <a:rPr lang="en"/>
              <a:t>A ⊗ (B ⊗ C) = (A ⊗ B) ⊗ C</a:t>
            </a:r>
            <a:endParaRPr/>
          </a:p>
          <a:p>
            <a:pPr marL="914400" lvl="1" indent="-317500" algn="l" rtl="0">
              <a:spcBef>
                <a:spcPts val="0"/>
              </a:spcBef>
              <a:spcAft>
                <a:spcPts val="0"/>
              </a:spcAft>
              <a:buSzPts val="1400"/>
              <a:buAutoNum type="alphaUcPeriod"/>
            </a:pPr>
            <a:r>
              <a:rPr lang="en"/>
              <a:t>(A ⊗ B)(C ⊗ D) = (AC) ⊗ (BD)</a:t>
            </a:r>
            <a:endParaRPr/>
          </a:p>
          <a:p>
            <a:pPr marL="45720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Properties of Tensor Products	 cont.</a:t>
            </a:r>
            <a:endParaRPr/>
          </a:p>
        </p:txBody>
      </p:sp>
      <p:sp>
        <p:nvSpPr>
          <p:cNvPr id="98" name="Google Shape;98;p18"/>
          <p:cNvSpPr txBox="1">
            <a:spLocks noGrp="1"/>
          </p:cNvSpPr>
          <p:nvPr>
            <p:ph type="body" idx="1"/>
          </p:nvPr>
        </p:nvSpPr>
        <p:spPr>
          <a:xfrm>
            <a:off x="387900" y="-1613650"/>
            <a:ext cx="8368200" cy="65157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457200" lvl="0" indent="-342900" algn="l" rtl="0">
              <a:spcBef>
                <a:spcPts val="0"/>
              </a:spcBef>
              <a:spcAft>
                <a:spcPts val="0"/>
              </a:spcAft>
              <a:buSzPts val="1800"/>
              <a:buAutoNum type="romanUcPeriod"/>
            </a:pPr>
            <a:r>
              <a:rPr lang="en"/>
              <a:t> </a:t>
            </a:r>
            <a:endParaRPr/>
          </a:p>
          <a:p>
            <a:pPr marL="457200" lvl="0" indent="-342900" algn="l" rtl="0">
              <a:spcBef>
                <a:spcPts val="0"/>
              </a:spcBef>
              <a:spcAft>
                <a:spcPts val="0"/>
              </a:spcAft>
              <a:buSzPts val="1800"/>
              <a:buAutoNum type="romanUcPeriod"/>
            </a:pPr>
            <a:r>
              <a:rPr lang="en"/>
              <a:t> </a:t>
            </a:r>
            <a:endParaRPr/>
          </a:p>
          <a:p>
            <a:pPr marL="457200" lvl="0" indent="-342900" algn="l" rtl="0">
              <a:spcBef>
                <a:spcPts val="0"/>
              </a:spcBef>
              <a:spcAft>
                <a:spcPts val="0"/>
              </a:spcAft>
              <a:buSzPts val="1800"/>
              <a:buAutoNum type="romanUcPeriod"/>
            </a:pPr>
            <a:r>
              <a:rPr lang="en"/>
              <a:t>  </a:t>
            </a:r>
            <a:endParaRPr/>
          </a:p>
          <a:p>
            <a:pPr marL="457200" lvl="0" indent="-342900" algn="l" rtl="0">
              <a:spcBef>
                <a:spcPts val="0"/>
              </a:spcBef>
              <a:spcAft>
                <a:spcPts val="0"/>
              </a:spcAft>
              <a:buSzPts val="1800"/>
              <a:buAutoNum type="romanUcPeriod"/>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AutoNum type="romanUcPeriod"/>
            </a:pPr>
            <a:r>
              <a:rPr lang="en"/>
              <a:t>If A and B are matrices and </a:t>
            </a:r>
            <a:r>
              <a:rPr lang="en" b="1"/>
              <a:t>U</a:t>
            </a:r>
            <a:r>
              <a:rPr lang="en"/>
              <a:t>, </a:t>
            </a:r>
            <a:r>
              <a:rPr lang="en" b="1"/>
              <a:t>V</a:t>
            </a:r>
            <a:r>
              <a:rPr lang="en"/>
              <a:t>, and </a:t>
            </a:r>
            <a:r>
              <a:rPr lang="en" b="1"/>
              <a:t>W</a:t>
            </a:r>
            <a:r>
              <a:rPr lang="en"/>
              <a:t> are vectors, then</a:t>
            </a:r>
            <a:endParaRPr/>
          </a:p>
          <a:p>
            <a:pPr marL="914400" lvl="1" indent="-317500" algn="l" rtl="0">
              <a:spcBef>
                <a:spcPts val="0"/>
              </a:spcBef>
              <a:spcAft>
                <a:spcPts val="0"/>
              </a:spcAft>
              <a:buSzPts val="1400"/>
              <a:buAutoNum type="alphaUcPeriod"/>
            </a:pPr>
            <a:r>
              <a:rPr lang="en"/>
              <a:t>(A ⊗ B)(</a:t>
            </a:r>
            <a:r>
              <a:rPr lang="en" b="1"/>
              <a:t>U</a:t>
            </a:r>
            <a:r>
              <a:rPr lang="en"/>
              <a:t> ⊗ </a:t>
            </a:r>
            <a:r>
              <a:rPr lang="en" b="1"/>
              <a:t>W</a:t>
            </a:r>
            <a:r>
              <a:rPr lang="en"/>
              <a:t>) = A</a:t>
            </a:r>
            <a:r>
              <a:rPr lang="en" b="1"/>
              <a:t>U</a:t>
            </a:r>
            <a:r>
              <a:rPr lang="en"/>
              <a:t> ⊗ B</a:t>
            </a:r>
            <a:r>
              <a:rPr lang="en" b="1"/>
              <a:t>W</a:t>
            </a:r>
            <a:endParaRPr/>
          </a:p>
          <a:p>
            <a:pPr marL="914400" lvl="1" indent="-317500" algn="l" rtl="0">
              <a:spcBef>
                <a:spcPts val="0"/>
              </a:spcBef>
              <a:spcAft>
                <a:spcPts val="0"/>
              </a:spcAft>
              <a:buSzPts val="1400"/>
              <a:buAutoNum type="alphaUcPeriod"/>
            </a:pPr>
            <a:r>
              <a:rPr lang="en"/>
              <a:t>(</a:t>
            </a:r>
            <a:r>
              <a:rPr lang="en" b="1"/>
              <a:t>U</a:t>
            </a:r>
            <a:r>
              <a:rPr lang="en"/>
              <a:t> + </a:t>
            </a:r>
            <a:r>
              <a:rPr lang="en" b="1"/>
              <a:t>V</a:t>
            </a:r>
            <a:r>
              <a:rPr lang="en"/>
              <a:t>) ⊗ </a:t>
            </a:r>
            <a:r>
              <a:rPr lang="en" b="1"/>
              <a:t>W</a:t>
            </a:r>
            <a:r>
              <a:rPr lang="en"/>
              <a:t> = </a:t>
            </a:r>
            <a:r>
              <a:rPr lang="en" b="1"/>
              <a:t>U</a:t>
            </a:r>
            <a:r>
              <a:rPr lang="en"/>
              <a:t> ⊗ </a:t>
            </a:r>
            <a:r>
              <a:rPr lang="en" b="1"/>
              <a:t>W </a:t>
            </a:r>
            <a:r>
              <a:rPr lang="en"/>
              <a:t>+ </a:t>
            </a:r>
            <a:r>
              <a:rPr lang="en" b="1"/>
              <a:t>V</a:t>
            </a:r>
            <a:r>
              <a:rPr lang="en"/>
              <a:t> ⊗ </a:t>
            </a:r>
            <a:r>
              <a:rPr lang="en" b="1"/>
              <a:t>W</a:t>
            </a:r>
            <a:endParaRPr/>
          </a:p>
          <a:p>
            <a:pPr marL="914400" lvl="1" indent="-317500" algn="l" rtl="0">
              <a:spcBef>
                <a:spcPts val="0"/>
              </a:spcBef>
              <a:spcAft>
                <a:spcPts val="0"/>
              </a:spcAft>
              <a:buSzPts val="1400"/>
              <a:buAutoNum type="alphaUcPeriod"/>
            </a:pPr>
            <a:r>
              <a:rPr lang="en" b="1"/>
              <a:t>U</a:t>
            </a:r>
            <a:r>
              <a:rPr lang="en"/>
              <a:t> ⊗ (</a:t>
            </a:r>
            <a:r>
              <a:rPr lang="en" b="1"/>
              <a:t>V</a:t>
            </a:r>
            <a:r>
              <a:rPr lang="en"/>
              <a:t> + </a:t>
            </a:r>
            <a:r>
              <a:rPr lang="en" b="1"/>
              <a:t>W</a:t>
            </a:r>
            <a:r>
              <a:rPr lang="en"/>
              <a:t>) = </a:t>
            </a:r>
            <a:r>
              <a:rPr lang="en" b="1"/>
              <a:t>U</a:t>
            </a:r>
            <a:r>
              <a:rPr lang="en"/>
              <a:t> ⊗ </a:t>
            </a:r>
            <a:r>
              <a:rPr lang="en" b="1"/>
              <a:t>V</a:t>
            </a:r>
            <a:r>
              <a:rPr lang="en"/>
              <a:t> + </a:t>
            </a:r>
            <a:r>
              <a:rPr lang="en" b="1"/>
              <a:t>U</a:t>
            </a:r>
            <a:r>
              <a:rPr lang="en"/>
              <a:t> ⊗ </a:t>
            </a:r>
            <a:r>
              <a:rPr lang="en" b="1"/>
              <a:t>W</a:t>
            </a:r>
            <a:endParaRPr/>
          </a:p>
          <a:p>
            <a:pPr marL="457200" lvl="0" indent="-342900" algn="l" rtl="0">
              <a:spcBef>
                <a:spcPts val="0"/>
              </a:spcBef>
              <a:spcAft>
                <a:spcPts val="0"/>
              </a:spcAft>
              <a:buSzPts val="1800"/>
              <a:buAutoNum type="romanUcPeriod"/>
            </a:pPr>
            <a:r>
              <a:rPr lang="en"/>
              <a:t>If </a:t>
            </a:r>
            <a:r>
              <a:rPr lang="en" i="1"/>
              <a:t>s</a:t>
            </a:r>
            <a:r>
              <a:rPr lang="en"/>
              <a:t> and </a:t>
            </a:r>
            <a:r>
              <a:rPr lang="en" i="1"/>
              <a:t>t</a:t>
            </a:r>
            <a:r>
              <a:rPr lang="en"/>
              <a:t> are scalars, then</a:t>
            </a:r>
            <a:endParaRPr/>
          </a:p>
          <a:p>
            <a:pPr marL="914400" lvl="1" indent="-317500" algn="l" rtl="0">
              <a:spcBef>
                <a:spcPts val="0"/>
              </a:spcBef>
              <a:spcAft>
                <a:spcPts val="0"/>
              </a:spcAft>
              <a:buSzPts val="1400"/>
              <a:buAutoNum type="alphaUcPeriod"/>
            </a:pPr>
            <a:r>
              <a:rPr lang="en" i="1"/>
              <a:t>s</a:t>
            </a:r>
            <a:r>
              <a:rPr lang="en" b="1"/>
              <a:t>U</a:t>
            </a:r>
            <a:r>
              <a:rPr lang="en"/>
              <a:t> ⊗ </a:t>
            </a:r>
            <a:r>
              <a:rPr lang="en" i="1"/>
              <a:t>t</a:t>
            </a:r>
            <a:r>
              <a:rPr lang="en" b="1"/>
              <a:t>V</a:t>
            </a:r>
            <a:r>
              <a:rPr lang="en"/>
              <a:t> = </a:t>
            </a:r>
            <a:r>
              <a:rPr lang="en" i="1"/>
              <a:t>st</a:t>
            </a:r>
            <a:r>
              <a:rPr lang="en"/>
              <a:t>(</a:t>
            </a:r>
            <a:r>
              <a:rPr lang="en" b="1"/>
              <a:t>U</a:t>
            </a:r>
            <a:r>
              <a:rPr lang="en"/>
              <a:t> ⊗ </a:t>
            </a:r>
            <a:r>
              <a:rPr lang="en" b="1"/>
              <a:t>V</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Multi-Qubit Systems</a:t>
            </a:r>
            <a:endParaRPr/>
          </a:p>
        </p:txBody>
      </p:sp>
      <p:sp>
        <p:nvSpPr>
          <p:cNvPr id="104" name="Google Shape;104;p19"/>
          <p:cNvSpPr txBox="1">
            <a:spLocks noGrp="1"/>
          </p:cNvSpPr>
          <p:nvPr>
            <p:ph type="body" idx="1"/>
          </p:nvPr>
        </p:nvSpPr>
        <p:spPr>
          <a:xfrm>
            <a:off x="387900" y="1324500"/>
            <a:ext cx="8368200" cy="3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two general qubit states in ket notation:</a:t>
            </a:r>
            <a:endParaRPr/>
          </a:p>
          <a:p>
            <a:pPr marL="0" lvl="0" indent="0" algn="l" rtl="0">
              <a:spcBef>
                <a:spcPts val="1600"/>
              </a:spcBef>
              <a:spcAft>
                <a:spcPts val="0"/>
              </a:spcAft>
              <a:buNone/>
            </a:pPr>
            <a:r>
              <a:rPr lang="en"/>
              <a:t>|Ψ</a:t>
            </a:r>
            <a:r>
              <a:rPr lang="en" baseline="-25000"/>
              <a:t>0</a:t>
            </a:r>
            <a:r>
              <a:rPr lang="en"/>
              <a:t>⟩ = α</a:t>
            </a:r>
            <a:r>
              <a:rPr lang="en" baseline="-25000"/>
              <a:t>0</a:t>
            </a:r>
            <a:r>
              <a:rPr lang="en"/>
              <a:t>|0⟩ + β</a:t>
            </a:r>
            <a:r>
              <a:rPr lang="en" baseline="-25000"/>
              <a:t>0</a:t>
            </a:r>
            <a:r>
              <a:rPr lang="en"/>
              <a:t>|1⟩   and    |Ψ</a:t>
            </a:r>
            <a:r>
              <a:rPr lang="en" baseline="-25000"/>
              <a:t>1</a:t>
            </a:r>
            <a:r>
              <a:rPr lang="en"/>
              <a:t>⟩ = α</a:t>
            </a:r>
            <a:r>
              <a:rPr lang="en" baseline="-25000"/>
              <a:t>1</a:t>
            </a:r>
            <a:r>
              <a:rPr lang="en"/>
              <a:t>|0⟩ + β</a:t>
            </a:r>
            <a:r>
              <a:rPr lang="en" baseline="-25000"/>
              <a:t>1</a:t>
            </a:r>
            <a:r>
              <a:rPr lang="en"/>
              <a:t>|1⟩</a:t>
            </a:r>
            <a:endParaRPr/>
          </a:p>
          <a:p>
            <a:pPr marL="0" lvl="0" indent="0" algn="l" rtl="0">
              <a:spcBef>
                <a:spcPts val="1600"/>
              </a:spcBef>
              <a:spcAft>
                <a:spcPts val="0"/>
              </a:spcAft>
              <a:buNone/>
            </a:pPr>
            <a:r>
              <a:rPr lang="en"/>
              <a:t>We can combine them into a register by taking the tensor product |Ψ</a:t>
            </a:r>
            <a:r>
              <a:rPr lang="en" baseline="-25000"/>
              <a:t>0</a:t>
            </a:r>
            <a:r>
              <a:rPr lang="en"/>
              <a:t>⟩ ⊗ |Ψ</a:t>
            </a:r>
            <a:r>
              <a:rPr lang="en" baseline="-25000"/>
              <a:t>1</a:t>
            </a:r>
            <a:r>
              <a:rPr lang="en"/>
              <a:t>⟩</a:t>
            </a:r>
            <a:endParaRPr/>
          </a:p>
          <a:p>
            <a:pPr marL="0" lvl="0" indent="0" algn="l" rtl="0">
              <a:spcBef>
                <a:spcPts val="1600"/>
              </a:spcBef>
              <a:spcAft>
                <a:spcPts val="0"/>
              </a:spcAft>
              <a:buNone/>
            </a:pPr>
            <a:r>
              <a:rPr lang="en"/>
              <a:t>|Ψ⟩ = ( α</a:t>
            </a:r>
            <a:r>
              <a:rPr lang="en" baseline="-25000"/>
              <a:t>0</a:t>
            </a:r>
            <a:r>
              <a:rPr lang="en"/>
              <a:t>|0⟩ + β</a:t>
            </a:r>
            <a:r>
              <a:rPr lang="en" baseline="-25000"/>
              <a:t>0</a:t>
            </a:r>
            <a:r>
              <a:rPr lang="en"/>
              <a:t>|1⟩ ) ⊗ ( α</a:t>
            </a:r>
            <a:r>
              <a:rPr lang="en" baseline="-25000"/>
              <a:t>1</a:t>
            </a:r>
            <a:r>
              <a:rPr lang="en"/>
              <a:t>|0⟩ + β</a:t>
            </a:r>
            <a:r>
              <a:rPr lang="en" baseline="-25000"/>
              <a:t>1</a:t>
            </a:r>
            <a:r>
              <a:rPr lang="en"/>
              <a:t>|1⟩ )</a:t>
            </a:r>
            <a:endParaRPr/>
          </a:p>
          <a:p>
            <a:pPr marL="0" lvl="0" indent="0" algn="l" rtl="0">
              <a:spcBef>
                <a:spcPts val="1600"/>
              </a:spcBef>
              <a:spcAft>
                <a:spcPts val="0"/>
              </a:spcAft>
              <a:buNone/>
            </a:pPr>
            <a:r>
              <a:rPr lang="en"/>
              <a:t>|Ψ⟩ = α</a:t>
            </a:r>
            <a:r>
              <a:rPr lang="en" baseline="-25000"/>
              <a:t>0</a:t>
            </a:r>
            <a:r>
              <a:rPr lang="en"/>
              <a:t>α</a:t>
            </a:r>
            <a:r>
              <a:rPr lang="en" baseline="-25000"/>
              <a:t>1</a:t>
            </a:r>
            <a:r>
              <a:rPr lang="en"/>
              <a:t>|00⟩ + α</a:t>
            </a:r>
            <a:r>
              <a:rPr lang="en" baseline="-25000"/>
              <a:t>0</a:t>
            </a:r>
            <a:r>
              <a:rPr lang="en"/>
              <a:t>β</a:t>
            </a:r>
            <a:r>
              <a:rPr lang="en" baseline="-25000"/>
              <a:t>1</a:t>
            </a:r>
            <a:r>
              <a:rPr lang="en"/>
              <a:t>|01⟩ + β</a:t>
            </a:r>
            <a:r>
              <a:rPr lang="en" baseline="-25000"/>
              <a:t>0</a:t>
            </a:r>
            <a:r>
              <a:rPr lang="en"/>
              <a:t>α</a:t>
            </a:r>
            <a:r>
              <a:rPr lang="en" baseline="-25000"/>
              <a:t>1</a:t>
            </a:r>
            <a:r>
              <a:rPr lang="en"/>
              <a:t>|10⟩ + β</a:t>
            </a:r>
            <a:r>
              <a:rPr lang="en" baseline="-25000"/>
              <a:t>0</a:t>
            </a:r>
            <a:r>
              <a:rPr lang="en"/>
              <a:t>β</a:t>
            </a:r>
            <a:r>
              <a:rPr lang="en" baseline="-25000"/>
              <a:t>1</a:t>
            </a:r>
            <a:r>
              <a:rPr lang="en"/>
              <a:t>|11⟩</a:t>
            </a:r>
            <a:endParaRPr/>
          </a:p>
          <a:p>
            <a:pPr marL="0" lvl="0" indent="0" algn="l" rtl="0">
              <a:spcBef>
                <a:spcPts val="1600"/>
              </a:spcBef>
              <a:spcAft>
                <a:spcPts val="0"/>
              </a:spcAft>
              <a:buNone/>
            </a:pPr>
            <a:r>
              <a:rPr lang="en"/>
              <a:t>When we talk about multi-qubit systems we tend to drop the α and β</a:t>
            </a:r>
            <a:endParaRPr/>
          </a:p>
          <a:p>
            <a:pPr marL="0" lvl="0" indent="0" algn="l" rtl="0">
              <a:spcBef>
                <a:spcPts val="1600"/>
              </a:spcBef>
              <a:spcAft>
                <a:spcPts val="1600"/>
              </a:spcAft>
              <a:buNone/>
            </a:pPr>
            <a:r>
              <a:rPr lang="en"/>
              <a:t>|Ψ⟩ = c</a:t>
            </a:r>
            <a:r>
              <a:rPr lang="en" baseline="-25000"/>
              <a:t>0</a:t>
            </a:r>
            <a:r>
              <a:rPr lang="en"/>
              <a:t>|00⟩ + c</a:t>
            </a:r>
            <a:r>
              <a:rPr lang="en" baseline="-25000"/>
              <a:t>1</a:t>
            </a:r>
            <a:r>
              <a:rPr lang="en"/>
              <a:t>|01⟩ + c</a:t>
            </a:r>
            <a:r>
              <a:rPr lang="en" baseline="-25000"/>
              <a:t>2</a:t>
            </a:r>
            <a:r>
              <a:rPr lang="en"/>
              <a:t>|10⟩ + c</a:t>
            </a:r>
            <a:r>
              <a:rPr lang="en" baseline="-25000"/>
              <a:t>3</a:t>
            </a:r>
            <a:r>
              <a:rPr lang="en"/>
              <a:t>|11⟩     where    |c</a:t>
            </a:r>
            <a:r>
              <a:rPr lang="en" baseline="-25000"/>
              <a:t>0</a:t>
            </a:r>
            <a:r>
              <a:rPr lang="en"/>
              <a:t>|</a:t>
            </a:r>
            <a:r>
              <a:rPr lang="en" baseline="30000"/>
              <a:t>2</a:t>
            </a:r>
            <a:r>
              <a:rPr lang="en"/>
              <a:t> + |c</a:t>
            </a:r>
            <a:r>
              <a:rPr lang="en" baseline="-25000"/>
              <a:t>1</a:t>
            </a:r>
            <a:r>
              <a:rPr lang="en"/>
              <a:t>|</a:t>
            </a:r>
            <a:r>
              <a:rPr lang="en" baseline="30000"/>
              <a:t>2</a:t>
            </a:r>
            <a:r>
              <a:rPr lang="en"/>
              <a:t> + |c</a:t>
            </a:r>
            <a:r>
              <a:rPr lang="en" baseline="-25000"/>
              <a:t>2</a:t>
            </a:r>
            <a:r>
              <a:rPr lang="en"/>
              <a:t>|</a:t>
            </a:r>
            <a:r>
              <a:rPr lang="en" baseline="30000"/>
              <a:t>2</a:t>
            </a:r>
            <a:r>
              <a:rPr lang="en"/>
              <a:t> + |c</a:t>
            </a:r>
            <a:r>
              <a:rPr lang="en" baseline="-25000"/>
              <a:t>3</a:t>
            </a:r>
            <a:r>
              <a:rPr lang="en"/>
              <a:t>|</a:t>
            </a:r>
            <a:r>
              <a:rPr lang="en" baseline="30000"/>
              <a:t>2</a:t>
            </a:r>
            <a:r>
              <a:rPr lang="en"/>
              <a:t> =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Superposition</a:t>
            </a:r>
            <a:endParaRPr/>
          </a:p>
        </p:txBody>
      </p:sp>
      <p:sp>
        <p:nvSpPr>
          <p:cNvPr id="110" name="Google Shape;110;p20"/>
          <p:cNvSpPr txBox="1">
            <a:spLocks noGrp="1"/>
          </p:cNvSpPr>
          <p:nvPr>
            <p:ph type="body" idx="1"/>
          </p:nvPr>
        </p:nvSpPr>
        <p:spPr>
          <a:xfrm>
            <a:off x="387900" y="1489825"/>
            <a:ext cx="7639500" cy="34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Equal superposition</a:t>
            </a:r>
            <a:r>
              <a:rPr lang="en"/>
              <a:t> is the state where a quantum register of |0...0⟩ has a Hadamard gate applied to each qubit in the circuit. This creates the state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This state is one of the </a:t>
            </a:r>
            <a:r>
              <a:rPr lang="en" i="1"/>
              <a:t>most</a:t>
            </a:r>
            <a:r>
              <a:rPr lang="en"/>
              <a:t> important states in all of quantum computing. The superposition ensures the probability of any outcome is equal to every other outcome.</a:t>
            </a:r>
            <a:endParaRPr/>
          </a:p>
          <a:p>
            <a:pPr marL="0" lvl="0" indent="0" algn="l" rtl="0">
              <a:spcBef>
                <a:spcPts val="1600"/>
              </a:spcBef>
              <a:spcAft>
                <a:spcPts val="1600"/>
              </a:spcAft>
              <a:buNone/>
            </a:pPr>
            <a:endParaRPr/>
          </a:p>
        </p:txBody>
      </p:sp>
      <p:pic>
        <p:nvPicPr>
          <p:cNvPr id="111" name="Google Shape;111;p20"/>
          <p:cNvPicPr preferRelativeResize="0"/>
          <p:nvPr/>
        </p:nvPicPr>
        <p:blipFill>
          <a:blip r:embed="rId3">
            <a:alphaModFix/>
          </a:blip>
          <a:stretch>
            <a:fillRect/>
          </a:stretch>
        </p:blipFill>
        <p:spPr>
          <a:xfrm>
            <a:off x="3055925" y="2327250"/>
            <a:ext cx="1998100" cy="80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Quantum Algorithms</a:t>
            </a:r>
            <a:endParaRPr/>
          </a:p>
        </p:txBody>
      </p:sp>
      <p:sp>
        <p:nvSpPr>
          <p:cNvPr id="117" name="Google Shape;117;p21"/>
          <p:cNvSpPr txBox="1">
            <a:spLocks noGrp="1"/>
          </p:cNvSpPr>
          <p:nvPr>
            <p:ph type="body" idx="1"/>
          </p:nvPr>
        </p:nvSpPr>
        <p:spPr>
          <a:xfrm>
            <a:off x="387900" y="1489825"/>
            <a:ext cx="8368200" cy="34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is </a:t>
            </a:r>
            <a:r>
              <a:rPr lang="en" i="1"/>
              <a:t>equal superposition </a:t>
            </a:r>
            <a:r>
              <a:rPr lang="en"/>
              <a:t>so useful in quantum computing? Nearly every quantum algorithm starts in this state and then uses a sequence of gates to increase the probability of a desired outcome and decrease the probabilities of undesired outcomes.</a:t>
            </a:r>
            <a:endParaRPr/>
          </a:p>
          <a:p>
            <a:pPr marL="0" lvl="0" indent="0" algn="l" rtl="0">
              <a:spcBef>
                <a:spcPts val="1600"/>
              </a:spcBef>
              <a:spcAft>
                <a:spcPts val="0"/>
              </a:spcAft>
              <a:buNone/>
            </a:pPr>
            <a:r>
              <a:rPr lang="en"/>
              <a:t>Why are quantum computers so much faster? Because one gate changes the probabilities of every outcome, not just one. This means a single gate affects 2</a:t>
            </a:r>
            <a:r>
              <a:rPr lang="en" i="1" baseline="30000"/>
              <a:t>n</a:t>
            </a:r>
            <a:r>
              <a:rPr lang="en"/>
              <a:t> different outcomes, which is where the incredible parallelism comes from.</a:t>
            </a:r>
            <a:endParaRPr/>
          </a:p>
          <a:p>
            <a:pPr marL="0" lvl="0" indent="0" algn="l" rtl="0">
              <a:spcBef>
                <a:spcPts val="1600"/>
              </a:spcBef>
              <a:spcAft>
                <a:spcPts val="1600"/>
              </a:spcAft>
              <a:buNone/>
            </a:pPr>
            <a:r>
              <a:rPr lang="en"/>
              <a:t>Of course since quantum computers collapse randomly there are still some drawbacks to using them.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Entanglement</a:t>
            </a:r>
            <a:endParaRPr/>
          </a:p>
        </p:txBody>
      </p:sp>
      <p:sp>
        <p:nvSpPr>
          <p:cNvPr id="123" name="Google Shape;123;p22"/>
          <p:cNvSpPr txBox="1">
            <a:spLocks noGrp="1"/>
          </p:cNvSpPr>
          <p:nvPr>
            <p:ph type="body" idx="1"/>
          </p:nvPr>
        </p:nvSpPr>
        <p:spPr>
          <a:xfrm>
            <a:off x="342050" y="1499000"/>
            <a:ext cx="86298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Entanglement</a:t>
            </a:r>
            <a:r>
              <a:rPr lang="en"/>
              <a:t> is a unique kind of correlation that exists in quantum particles. EPR (Einstein, Podolsky, Rosen) showed that two particles in a register may be correlated such that any measurement on one particle identifies the outcome of the same measurement on its partner particle, irrespective of how wide the physical distance between them.</a:t>
            </a:r>
            <a:endParaRPr/>
          </a:p>
          <a:p>
            <a:pPr marL="0" lvl="0" indent="0" algn="l" rtl="0">
              <a:spcBef>
                <a:spcPts val="1600"/>
              </a:spcBef>
              <a:spcAft>
                <a:spcPts val="0"/>
              </a:spcAft>
              <a:buNone/>
            </a:pPr>
            <a:r>
              <a:rPr lang="en"/>
              <a:t>This phenomenon is so strange that Einstein called it “spooky action at a distance”.</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Predicting States from Entanglement</a:t>
            </a:r>
            <a:endParaRPr/>
          </a:p>
        </p:txBody>
      </p:sp>
      <p:sp>
        <p:nvSpPr>
          <p:cNvPr id="129" name="Google Shape;129;p23"/>
          <p:cNvSpPr txBox="1">
            <a:spLocks noGrp="1"/>
          </p:cNvSpPr>
          <p:nvPr>
            <p:ph type="body" idx="1"/>
          </p:nvPr>
        </p:nvSpPr>
        <p:spPr>
          <a:xfrm>
            <a:off x="387900" y="1489825"/>
            <a:ext cx="8368200" cy="3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the state	 ( |01⟩ + |10⟩ ) we can see it is entangled because there are no two separate states which can be tensored together to create this state.</a:t>
            </a:r>
            <a:endParaRPr/>
          </a:p>
          <a:p>
            <a:pPr marL="0" lvl="0" indent="0" algn="l" rtl="0">
              <a:spcBef>
                <a:spcPts val="1600"/>
              </a:spcBef>
              <a:spcAft>
                <a:spcPts val="0"/>
              </a:spcAft>
              <a:buNone/>
            </a:pPr>
            <a:r>
              <a:rPr lang="en"/>
              <a:t>If we measure the first qubit and it is 0 then we know the state it came from was the |01⟩ because there are no other states which have a zero in the first qubit position. This </a:t>
            </a:r>
            <a:r>
              <a:rPr lang="en" i="1"/>
              <a:t>guarantees </a:t>
            </a:r>
            <a:r>
              <a:rPr lang="en"/>
              <a:t>that the second qubit will be 1. </a:t>
            </a:r>
            <a:endParaRPr/>
          </a:p>
          <a:p>
            <a:pPr marL="0" lvl="0" indent="0" algn="l" rtl="0">
              <a:spcBef>
                <a:spcPts val="1600"/>
              </a:spcBef>
              <a:spcAft>
                <a:spcPts val="1600"/>
              </a:spcAft>
              <a:buNone/>
            </a:pPr>
            <a:r>
              <a:rPr lang="en"/>
              <a:t>On the other hand, if the outcome of the first qubit was 1, then the state it came from was |10⟩ and the second qubit will be 0.</a:t>
            </a:r>
            <a:endParaRPr/>
          </a:p>
        </p:txBody>
      </p:sp>
      <p:pic>
        <p:nvPicPr>
          <p:cNvPr id="130" name="Google Shape;130;p23"/>
          <p:cNvPicPr preferRelativeResize="0"/>
          <p:nvPr/>
        </p:nvPicPr>
        <p:blipFill>
          <a:blip r:embed="rId3">
            <a:alphaModFix/>
          </a:blip>
          <a:stretch>
            <a:fillRect/>
          </a:stretch>
        </p:blipFill>
        <p:spPr>
          <a:xfrm>
            <a:off x="2065525" y="1554600"/>
            <a:ext cx="210775" cy="37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Unpredictable Entangled States</a:t>
            </a:r>
            <a:endParaRPr/>
          </a:p>
        </p:txBody>
      </p:sp>
      <p:sp>
        <p:nvSpPr>
          <p:cNvPr id="136" name="Google Shape;136;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 there exists some entangled state:  |Ψ⟩ = c</a:t>
            </a:r>
            <a:r>
              <a:rPr lang="en" baseline="-25000"/>
              <a:t>0</a:t>
            </a:r>
            <a:r>
              <a:rPr lang="en"/>
              <a:t>|00⟩ + c</a:t>
            </a:r>
            <a:r>
              <a:rPr lang="en" baseline="-25000"/>
              <a:t>1</a:t>
            </a:r>
            <a:r>
              <a:rPr lang="en"/>
              <a:t>|01⟩ + c</a:t>
            </a:r>
            <a:r>
              <a:rPr lang="en" baseline="-25000"/>
              <a:t>2</a:t>
            </a:r>
            <a:r>
              <a:rPr lang="en"/>
              <a:t>|10⟩ + c</a:t>
            </a:r>
            <a:r>
              <a:rPr lang="en" baseline="-25000"/>
              <a:t>3</a:t>
            </a:r>
            <a:r>
              <a:rPr lang="en"/>
              <a:t>|11⟩</a:t>
            </a:r>
            <a:endParaRPr/>
          </a:p>
          <a:p>
            <a:pPr marL="0" lvl="0" indent="0" algn="l" rtl="0">
              <a:spcBef>
                <a:spcPts val="1600"/>
              </a:spcBef>
              <a:spcAft>
                <a:spcPts val="0"/>
              </a:spcAft>
              <a:buNone/>
            </a:pPr>
            <a:r>
              <a:rPr lang="en"/>
              <a:t>This state can’t be broken down into separate states. Also, the second qubit cannot be predicted after measuring the first.</a:t>
            </a:r>
            <a:endParaRPr/>
          </a:p>
          <a:p>
            <a:pPr marL="0" lvl="0" indent="0" algn="l" rtl="0">
              <a:spcBef>
                <a:spcPts val="1600"/>
              </a:spcBef>
              <a:spcAft>
                <a:spcPts val="1600"/>
              </a:spcAft>
              <a:buNone/>
            </a:pPr>
            <a:r>
              <a:rPr lang="en"/>
              <a:t>If the first qubit was measured as 0, the second qubit could still be 0 or 1, we can’t tell. Furthermore, we can’t determine the probabilities of the second qubit without measuring it several times.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Bell States</a:t>
            </a:r>
            <a:endParaRPr/>
          </a:p>
        </p:txBody>
      </p:sp>
      <p:sp>
        <p:nvSpPr>
          <p:cNvPr id="142" name="Google Shape;142;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four states which are important in entanglement. These </a:t>
            </a:r>
            <a:r>
              <a:rPr lang="en" i="1"/>
              <a:t>Bell states</a:t>
            </a:r>
            <a:r>
              <a:rPr lang="en"/>
              <a:t> are called maximally entangled because they are totally predictable. They are:</a:t>
            </a:r>
            <a:endParaRPr/>
          </a:p>
          <a:p>
            <a:pPr marL="0" lvl="0" indent="0" algn="l" rtl="0">
              <a:spcBef>
                <a:spcPts val="1600"/>
              </a:spcBef>
              <a:spcAft>
                <a:spcPts val="0"/>
              </a:spcAft>
              <a:buNone/>
            </a:pPr>
            <a:r>
              <a:rPr lang="en"/>
              <a:t>|Φ</a:t>
            </a:r>
            <a:r>
              <a:rPr lang="en" baseline="30000"/>
              <a:t>+</a:t>
            </a:r>
            <a:r>
              <a:rPr lang="en"/>
              <a:t>⟩ =	 ( |00⟩ + |11⟩ ) </a:t>
            </a:r>
            <a:endParaRPr/>
          </a:p>
          <a:p>
            <a:pPr marL="0" lvl="0" indent="0" algn="l" rtl="0">
              <a:spcBef>
                <a:spcPts val="1600"/>
              </a:spcBef>
              <a:spcAft>
                <a:spcPts val="0"/>
              </a:spcAft>
              <a:buNone/>
            </a:pPr>
            <a:r>
              <a:rPr lang="en"/>
              <a:t>|Ψ</a:t>
            </a:r>
            <a:r>
              <a:rPr lang="en" baseline="30000"/>
              <a:t>+</a:t>
            </a:r>
            <a:r>
              <a:rPr lang="en"/>
              <a:t>⟩ =	 ( |01⟩ + |10⟩ ) </a:t>
            </a:r>
            <a:endParaRPr/>
          </a:p>
          <a:p>
            <a:pPr marL="0" lvl="0" indent="0" algn="l" rtl="0">
              <a:spcBef>
                <a:spcPts val="1600"/>
              </a:spcBef>
              <a:spcAft>
                <a:spcPts val="0"/>
              </a:spcAft>
              <a:buNone/>
            </a:pPr>
            <a:r>
              <a:rPr lang="en"/>
              <a:t>|Φ</a:t>
            </a:r>
            <a:r>
              <a:rPr lang="en" baseline="30000"/>
              <a:t>-</a:t>
            </a:r>
            <a:r>
              <a:rPr lang="en"/>
              <a:t>⟩ =	 ( |00⟩ - |11⟩ ) </a:t>
            </a:r>
            <a:endParaRPr/>
          </a:p>
          <a:p>
            <a:pPr marL="0" lvl="0" indent="0" algn="l" rtl="0">
              <a:spcBef>
                <a:spcPts val="1600"/>
              </a:spcBef>
              <a:spcAft>
                <a:spcPts val="1600"/>
              </a:spcAft>
              <a:buNone/>
            </a:pPr>
            <a:r>
              <a:rPr lang="en"/>
              <a:t>|Ψ</a:t>
            </a:r>
            <a:r>
              <a:rPr lang="en" baseline="30000"/>
              <a:t>-</a:t>
            </a:r>
            <a:r>
              <a:rPr lang="en"/>
              <a:t>⟩ =	 ( |01⟩ - |10⟩ ) </a:t>
            </a:r>
            <a:endParaRPr/>
          </a:p>
        </p:txBody>
      </p:sp>
      <p:pic>
        <p:nvPicPr>
          <p:cNvPr id="143" name="Google Shape;143;p25"/>
          <p:cNvPicPr preferRelativeResize="0"/>
          <p:nvPr/>
        </p:nvPicPr>
        <p:blipFill>
          <a:blip r:embed="rId3">
            <a:alphaModFix/>
          </a:blip>
          <a:stretch>
            <a:fillRect/>
          </a:stretch>
        </p:blipFill>
        <p:spPr>
          <a:xfrm>
            <a:off x="1147050" y="2382063"/>
            <a:ext cx="210775" cy="379375"/>
          </a:xfrm>
          <a:prstGeom prst="rect">
            <a:avLst/>
          </a:prstGeom>
          <a:noFill/>
          <a:ln>
            <a:noFill/>
          </a:ln>
        </p:spPr>
      </p:pic>
      <p:pic>
        <p:nvPicPr>
          <p:cNvPr id="144" name="Google Shape;144;p25"/>
          <p:cNvPicPr preferRelativeResize="0"/>
          <p:nvPr/>
        </p:nvPicPr>
        <p:blipFill>
          <a:blip r:embed="rId3">
            <a:alphaModFix/>
          </a:blip>
          <a:stretch>
            <a:fillRect/>
          </a:stretch>
        </p:blipFill>
        <p:spPr>
          <a:xfrm>
            <a:off x="1147050" y="2911713"/>
            <a:ext cx="210775" cy="379375"/>
          </a:xfrm>
          <a:prstGeom prst="rect">
            <a:avLst/>
          </a:prstGeom>
          <a:noFill/>
          <a:ln>
            <a:noFill/>
          </a:ln>
        </p:spPr>
      </p:pic>
      <p:pic>
        <p:nvPicPr>
          <p:cNvPr id="145" name="Google Shape;145;p25"/>
          <p:cNvPicPr preferRelativeResize="0"/>
          <p:nvPr/>
        </p:nvPicPr>
        <p:blipFill>
          <a:blip r:embed="rId3">
            <a:alphaModFix/>
          </a:blip>
          <a:stretch>
            <a:fillRect/>
          </a:stretch>
        </p:blipFill>
        <p:spPr>
          <a:xfrm>
            <a:off x="1147050" y="3376963"/>
            <a:ext cx="210775" cy="379375"/>
          </a:xfrm>
          <a:prstGeom prst="rect">
            <a:avLst/>
          </a:prstGeom>
          <a:noFill/>
          <a:ln>
            <a:noFill/>
          </a:ln>
        </p:spPr>
      </p:pic>
      <p:pic>
        <p:nvPicPr>
          <p:cNvPr id="146" name="Google Shape;146;p25"/>
          <p:cNvPicPr preferRelativeResize="0"/>
          <p:nvPr/>
        </p:nvPicPr>
        <p:blipFill>
          <a:blip r:embed="rId3">
            <a:alphaModFix/>
          </a:blip>
          <a:stretch>
            <a:fillRect/>
          </a:stretch>
        </p:blipFill>
        <p:spPr>
          <a:xfrm>
            <a:off x="1147050" y="3915813"/>
            <a:ext cx="210775" cy="3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F51E-C1BF-4AA2-8194-379E15890847}"/>
              </a:ext>
            </a:extLst>
          </p:cNvPr>
          <p:cNvSpPr>
            <a:spLocks noGrp="1"/>
          </p:cNvSpPr>
          <p:nvPr>
            <p:ph type="title"/>
          </p:nvPr>
        </p:nvSpPr>
        <p:spPr/>
        <p:txBody>
          <a:bodyPr/>
          <a:lstStyle/>
          <a:p>
            <a:pPr algn="ctr"/>
            <a:r>
              <a:rPr lang="en-US" sz="2800" b="1" dirty="0">
                <a:solidFill>
                  <a:schemeClr val="tx1"/>
                </a:solidFill>
              </a:rPr>
              <a:t>Tensor Product, Superposition, and Quantum Entanglement</a:t>
            </a:r>
            <a:endParaRPr lang="en-US" sz="2800" dirty="0">
              <a:solidFill>
                <a:schemeClr val="tx1"/>
              </a:solidFill>
            </a:endParaRPr>
          </a:p>
        </p:txBody>
      </p:sp>
      <p:sp>
        <p:nvSpPr>
          <p:cNvPr id="3" name="TextBox 2">
            <a:extLst>
              <a:ext uri="{FF2B5EF4-FFF2-40B4-BE49-F238E27FC236}">
                <a16:creationId xmlns:a16="http://schemas.microsoft.com/office/drawing/2014/main" id="{A9769D45-E632-4271-9EFF-5D6C9A3751BC}"/>
              </a:ext>
            </a:extLst>
          </p:cNvPr>
          <p:cNvSpPr txBox="1"/>
          <p:nvPr/>
        </p:nvSpPr>
        <p:spPr>
          <a:xfrm>
            <a:off x="135940" y="1495750"/>
            <a:ext cx="8851526" cy="3046988"/>
          </a:xfrm>
          <a:prstGeom prst="rect">
            <a:avLst/>
          </a:prstGeom>
          <a:noFill/>
        </p:spPr>
        <p:txBody>
          <a:bodyPr wrap="none" rtlCol="0">
            <a:spAutoFit/>
          </a:bodyPr>
          <a:lstStyle/>
          <a:p>
            <a:pPr marL="214313" indent="-214313" defTabSz="685800">
              <a:buClrTx/>
              <a:buFont typeface="Arial" panose="020B0604020202020204" pitchFamily="34" charset="0"/>
              <a:buChar char="•"/>
            </a:pPr>
            <a:r>
              <a:rPr lang="en-US" sz="1800" kern="1200" dirty="0">
                <a:solidFill>
                  <a:schemeClr val="tx1"/>
                </a:solidFill>
                <a:latin typeface="Calibri" panose="020F0502020204030204"/>
                <a:ea typeface="+mn-ea"/>
                <a:cs typeface="+mn-cs"/>
              </a:rPr>
              <a:t>Quantum Computing utilizes two major features of Quantum Mechanics:</a:t>
            </a:r>
          </a:p>
          <a:p>
            <a:pPr marL="557213" lvl="1" indent="-214313" defTabSz="685800">
              <a:buClrTx/>
              <a:buFont typeface="Arial" panose="020B0604020202020204" pitchFamily="34" charset="0"/>
              <a:buChar char="•"/>
            </a:pPr>
            <a:r>
              <a:rPr lang="en-US" sz="1800" kern="1200" dirty="0">
                <a:solidFill>
                  <a:schemeClr val="tx1"/>
                </a:solidFill>
                <a:latin typeface="Calibri" panose="020F0502020204030204"/>
                <a:ea typeface="+mn-ea"/>
                <a:cs typeface="+mn-cs"/>
              </a:rPr>
              <a:t>	</a:t>
            </a:r>
            <a:r>
              <a:rPr lang="en-US" sz="1800" b="1" kern="1200" dirty="0">
                <a:solidFill>
                  <a:schemeClr val="tx1"/>
                </a:solidFill>
                <a:latin typeface="Calibri" panose="020F0502020204030204"/>
                <a:ea typeface="+mn-ea"/>
                <a:cs typeface="+mn-cs"/>
              </a:rPr>
              <a:t>Superposition </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Refers to the quantum phenomenon where Quantum System can exist in multiple </a:t>
            </a:r>
          </a:p>
          <a:p>
            <a:pPr marL="685800" lvl="2" defTabSz="685800">
              <a:buClrTx/>
            </a:pPr>
            <a:r>
              <a:rPr lang="en-US" sz="1500" kern="1200" dirty="0">
                <a:solidFill>
                  <a:schemeClr val="tx1"/>
                </a:solidFill>
                <a:latin typeface="Calibri" panose="020F0502020204030204"/>
                <a:ea typeface="+mn-ea"/>
                <a:cs typeface="+mn-cs"/>
              </a:rPr>
              <a:t>    states or places at the same time</a:t>
            </a:r>
          </a:p>
          <a:p>
            <a:pPr marL="557213" lvl="1" indent="-214313" defTabSz="685800">
              <a:buClrTx/>
              <a:buFont typeface="Arial" panose="020B0604020202020204" pitchFamily="34" charset="0"/>
              <a:buChar char="•"/>
            </a:pPr>
            <a:r>
              <a:rPr lang="en-US" sz="1800" kern="1200" dirty="0">
                <a:solidFill>
                  <a:schemeClr val="tx1"/>
                </a:solidFill>
                <a:latin typeface="Calibri" panose="020F0502020204030204"/>
                <a:ea typeface="+mn-ea"/>
                <a:cs typeface="+mn-cs"/>
              </a:rPr>
              <a:t>	</a:t>
            </a:r>
            <a:r>
              <a:rPr lang="en-US" sz="1800" b="1" kern="1200" dirty="0">
                <a:solidFill>
                  <a:schemeClr val="tx1"/>
                </a:solidFill>
                <a:latin typeface="Calibri" panose="020F0502020204030204"/>
                <a:ea typeface="+mn-ea"/>
                <a:cs typeface="+mn-cs"/>
              </a:rPr>
              <a:t>Entanglement</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A special case of superposition</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Is an extremely strong correlation that exists between two or more quantum particles</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These particles are so inextricably linked that even if separated by great distance, they change</a:t>
            </a:r>
          </a:p>
          <a:p>
            <a:pPr marL="685800" lvl="2" defTabSz="685800">
              <a:buClrTx/>
            </a:pPr>
            <a:r>
              <a:rPr lang="en-US" sz="1500" kern="1200" dirty="0">
                <a:solidFill>
                  <a:schemeClr val="tx1"/>
                </a:solidFill>
                <a:latin typeface="Calibri" panose="020F0502020204030204"/>
                <a:ea typeface="+mn-ea"/>
                <a:cs typeface="+mn-cs"/>
              </a:rPr>
              <a:t>      the states instantaneously in perfect unison </a:t>
            </a:r>
            <a:endParaRPr lang="en-US" sz="1800" kern="1200" dirty="0">
              <a:solidFill>
                <a:schemeClr val="tx1"/>
              </a:solidFill>
              <a:latin typeface="Calibri" panose="020F0502020204030204"/>
              <a:ea typeface="+mn-ea"/>
              <a:cs typeface="+mn-cs"/>
            </a:endParaRPr>
          </a:p>
          <a:p>
            <a:pPr marL="214313" indent="-214313" defTabSz="685800">
              <a:buClrTx/>
              <a:buFont typeface="Arial" panose="020B0604020202020204" pitchFamily="34" charset="0"/>
              <a:buChar char="•"/>
            </a:pPr>
            <a:r>
              <a:rPr lang="en-US" sz="1800" kern="1200" dirty="0">
                <a:solidFill>
                  <a:schemeClr val="tx1"/>
                </a:solidFill>
                <a:latin typeface="Calibri" panose="020F0502020204030204"/>
                <a:ea typeface="+mn-ea"/>
                <a:cs typeface="+mn-cs"/>
              </a:rPr>
              <a:t>Some knowledge of </a:t>
            </a:r>
            <a:r>
              <a:rPr lang="en-US" sz="1800" b="1" kern="1200" dirty="0">
                <a:solidFill>
                  <a:schemeClr val="tx1"/>
                </a:solidFill>
                <a:latin typeface="Calibri" panose="020F0502020204030204"/>
                <a:ea typeface="+mn-ea"/>
                <a:cs typeface="+mn-cs"/>
              </a:rPr>
              <a:t>Tensor products </a:t>
            </a:r>
            <a:r>
              <a:rPr lang="en-US" sz="1800" kern="1200" dirty="0">
                <a:solidFill>
                  <a:schemeClr val="tx1"/>
                </a:solidFill>
                <a:latin typeface="Calibri" panose="020F0502020204030204"/>
                <a:ea typeface="+mn-ea"/>
                <a:cs typeface="+mn-cs"/>
              </a:rPr>
              <a:t>is needed to understand the two features</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Quantum Information processing systems in general use multiple qubits</a:t>
            </a:r>
          </a:p>
          <a:p>
            <a:pPr marL="900113" lvl="2" indent="-214313" defTabSz="685800">
              <a:buClrTx/>
              <a:buFont typeface="Arial" panose="020B0604020202020204" pitchFamily="34" charset="0"/>
              <a:buChar char="•"/>
            </a:pPr>
            <a:r>
              <a:rPr lang="en-US" sz="1500" kern="1200" dirty="0">
                <a:solidFill>
                  <a:schemeClr val="tx1"/>
                </a:solidFill>
                <a:latin typeface="Calibri" panose="020F0502020204030204"/>
                <a:ea typeface="+mn-ea"/>
                <a:cs typeface="+mn-cs"/>
              </a:rPr>
              <a:t>Joint state of multi-qubit system can be described by a special operation, known as Tensor Product, </a:t>
            </a:r>
          </a:p>
        </p:txBody>
      </p:sp>
      <p:pic>
        <p:nvPicPr>
          <p:cNvPr id="4" name="Picture 3">
            <a:extLst>
              <a:ext uri="{FF2B5EF4-FFF2-40B4-BE49-F238E27FC236}">
                <a16:creationId xmlns:a16="http://schemas.microsoft.com/office/drawing/2014/main" id="{0D36CAA0-D74D-4732-8C65-66B52532A3F1}"/>
              </a:ext>
            </a:extLst>
          </p:cNvPr>
          <p:cNvPicPr>
            <a:picLocks noChangeAspect="1"/>
          </p:cNvPicPr>
          <p:nvPr/>
        </p:nvPicPr>
        <p:blipFill>
          <a:blip r:embed="rId2"/>
          <a:stretch>
            <a:fillRect/>
          </a:stretch>
        </p:blipFill>
        <p:spPr>
          <a:xfrm>
            <a:off x="3156013" y="4519655"/>
            <a:ext cx="2611442" cy="534070"/>
          </a:xfrm>
          <a:prstGeom prst="rect">
            <a:avLst/>
          </a:prstGeom>
        </p:spPr>
      </p:pic>
    </p:spTree>
    <p:extLst>
      <p:ext uri="{BB962C8B-B14F-4D97-AF65-F5344CB8AC3E}">
        <p14:creationId xmlns:p14="http://schemas.microsoft.com/office/powerpoint/2010/main" val="263533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Decoherence</a:t>
            </a:r>
            <a:endParaRPr/>
          </a:p>
        </p:txBody>
      </p:sp>
      <p:sp>
        <p:nvSpPr>
          <p:cNvPr id="152" name="Google Shape;152;p26"/>
          <p:cNvSpPr txBox="1">
            <a:spLocks noGrp="1"/>
          </p:cNvSpPr>
          <p:nvPr>
            <p:ph type="body" idx="1"/>
          </p:nvPr>
        </p:nvSpPr>
        <p:spPr>
          <a:xfrm>
            <a:off x="387900" y="1489825"/>
            <a:ext cx="8533200" cy="3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Decoherence</a:t>
            </a:r>
            <a:r>
              <a:rPr lang="en"/>
              <a:t> is an undesirable effect in quantum systems. Any state in superposition can collapse randomly when interacting with their environment.</a:t>
            </a:r>
            <a:endParaRPr/>
          </a:p>
          <a:p>
            <a:pPr marL="0" lvl="0" indent="0" algn="l" rtl="0">
              <a:spcBef>
                <a:spcPts val="1600"/>
              </a:spcBef>
              <a:spcAft>
                <a:spcPts val="0"/>
              </a:spcAft>
              <a:buNone/>
            </a:pPr>
            <a:r>
              <a:rPr lang="en"/>
              <a:t>This is why quantum computers are stored in low vibration containers, at near absolute zero temperatures, shielded from magnetic fields.</a:t>
            </a:r>
            <a:endParaRPr/>
          </a:p>
          <a:p>
            <a:pPr marL="0" lvl="0" indent="0" algn="l" rtl="0">
              <a:spcBef>
                <a:spcPts val="1600"/>
              </a:spcBef>
              <a:spcAft>
                <a:spcPts val="0"/>
              </a:spcAft>
              <a:buNone/>
            </a:pPr>
            <a:r>
              <a:rPr lang="en"/>
              <a:t> The more qubits entangled together in a circuit, the higher the rate of decoherence. Modern quantum computers are limited by this factor since large, poorly designed QCs will be too unstable to do any meaningful work.</a:t>
            </a:r>
            <a:endParaRPr/>
          </a:p>
          <a:p>
            <a:pPr marL="0" lvl="0" indent="0" algn="l" rtl="0">
              <a:spcBef>
                <a:spcPts val="1600"/>
              </a:spcBef>
              <a:spcAft>
                <a:spcPts val="1600"/>
              </a:spcAft>
              <a:buNone/>
            </a:pPr>
            <a:r>
              <a:rPr lang="en"/>
              <a:t>Quantum Error Correction is a possible method of fixing the issue of decoherence.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Tensor Products</a:t>
            </a:r>
            <a:endParaRPr dirty="0"/>
          </a:p>
        </p:txBody>
      </p:sp>
      <p:sp>
        <p:nvSpPr>
          <p:cNvPr id="78" name="Google Shape;78;p15"/>
          <p:cNvSpPr txBox="1">
            <a:spLocks noGrp="1"/>
          </p:cNvSpPr>
          <p:nvPr>
            <p:ph type="body" idx="1"/>
          </p:nvPr>
        </p:nvSpPr>
        <p:spPr>
          <a:xfrm>
            <a:off x="387900" y="1489825"/>
            <a:ext cx="8434500" cy="3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think about combined states in vector form? We use a tensor product!</a:t>
            </a:r>
            <a:endParaRPr/>
          </a:p>
          <a:p>
            <a:pPr marL="0" lvl="0" indent="0" algn="l" rtl="0">
              <a:spcBef>
                <a:spcPts val="1600"/>
              </a:spcBef>
              <a:spcAft>
                <a:spcPts val="0"/>
              </a:spcAft>
              <a:buNone/>
            </a:pPr>
            <a:r>
              <a:rPr lang="en"/>
              <a:t>The tensor product between two qubit vectors is defined as following: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It may be easier to think of a tensor product as ‘distributing’ a vector, or FOILing.</a:t>
            </a:r>
            <a:endParaRPr/>
          </a:p>
          <a:p>
            <a:pPr marL="0" lvl="0" indent="0" algn="l" rtl="0">
              <a:spcBef>
                <a:spcPts val="1600"/>
              </a:spcBef>
              <a:spcAft>
                <a:spcPts val="1600"/>
              </a:spcAft>
              <a:buNone/>
            </a:pPr>
            <a:r>
              <a:rPr lang="en"/>
              <a:t>The tensor product can also be used on matrices. The right term is distributed to every element inside the left matrix.</a:t>
            </a:r>
            <a:endParaRPr/>
          </a:p>
        </p:txBody>
      </p:sp>
      <p:pic>
        <p:nvPicPr>
          <p:cNvPr id="79" name="Google Shape;79;p15"/>
          <p:cNvPicPr preferRelativeResize="0"/>
          <p:nvPr/>
        </p:nvPicPr>
        <p:blipFill>
          <a:blip r:embed="rId3">
            <a:alphaModFix/>
          </a:blip>
          <a:stretch>
            <a:fillRect/>
          </a:stretch>
        </p:blipFill>
        <p:spPr>
          <a:xfrm>
            <a:off x="2543063" y="2424775"/>
            <a:ext cx="2783225" cy="109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10D8-1293-4BA0-9C1B-0A4D1C34BC71}"/>
              </a:ext>
            </a:extLst>
          </p:cNvPr>
          <p:cNvSpPr>
            <a:spLocks noGrp="1"/>
          </p:cNvSpPr>
          <p:nvPr>
            <p:ph type="title"/>
          </p:nvPr>
        </p:nvSpPr>
        <p:spPr>
          <a:xfrm>
            <a:off x="453571" y="-50583"/>
            <a:ext cx="7886700" cy="616745"/>
          </a:xfrm>
        </p:spPr>
        <p:txBody>
          <a:bodyPr vert="horz" lIns="68580" tIns="34290" rIns="68580" bIns="34290" rtlCol="0" anchor="ctr">
            <a:normAutofit/>
          </a:bodyPr>
          <a:lstStyle/>
          <a:p>
            <a:pPr algn="ctr"/>
            <a:r>
              <a:rPr lang="en-US" kern="1200" dirty="0">
                <a:latin typeface="+mj-lt"/>
                <a:ea typeface="+mj-ea"/>
                <a:cs typeface="+mj-cs"/>
              </a:rPr>
              <a:t>Tensor Product Examples</a:t>
            </a:r>
          </a:p>
        </p:txBody>
      </p:sp>
      <p:pic>
        <p:nvPicPr>
          <p:cNvPr id="3" name="Picture 2">
            <a:extLst>
              <a:ext uri="{FF2B5EF4-FFF2-40B4-BE49-F238E27FC236}">
                <a16:creationId xmlns:a16="http://schemas.microsoft.com/office/drawing/2014/main" id="{C3B66B2E-BD6E-4E26-A2E8-7B6C62C431C9}"/>
              </a:ext>
            </a:extLst>
          </p:cNvPr>
          <p:cNvPicPr>
            <a:picLocks noChangeAspect="1"/>
          </p:cNvPicPr>
          <p:nvPr/>
        </p:nvPicPr>
        <p:blipFill>
          <a:blip r:embed="rId2"/>
          <a:stretch>
            <a:fillRect/>
          </a:stretch>
        </p:blipFill>
        <p:spPr>
          <a:xfrm>
            <a:off x="245269" y="3798707"/>
            <a:ext cx="8898731" cy="1071563"/>
          </a:xfrm>
          <a:prstGeom prst="rect">
            <a:avLst/>
          </a:prstGeom>
        </p:spPr>
      </p:pic>
      <p:pic>
        <p:nvPicPr>
          <p:cNvPr id="4" name="Picture 3">
            <a:extLst>
              <a:ext uri="{FF2B5EF4-FFF2-40B4-BE49-F238E27FC236}">
                <a16:creationId xmlns:a16="http://schemas.microsoft.com/office/drawing/2014/main" id="{377C6C94-881E-491E-BB72-E6F4E08F2C3C}"/>
              </a:ext>
            </a:extLst>
          </p:cNvPr>
          <p:cNvPicPr>
            <a:picLocks noChangeAspect="1"/>
          </p:cNvPicPr>
          <p:nvPr/>
        </p:nvPicPr>
        <p:blipFill>
          <a:blip r:embed="rId3"/>
          <a:stretch>
            <a:fillRect/>
          </a:stretch>
        </p:blipFill>
        <p:spPr>
          <a:xfrm>
            <a:off x="327508" y="653871"/>
            <a:ext cx="3000086" cy="1918228"/>
          </a:xfrm>
          <a:prstGeom prst="rect">
            <a:avLst/>
          </a:prstGeom>
        </p:spPr>
      </p:pic>
      <p:pic>
        <p:nvPicPr>
          <p:cNvPr id="5" name="Picture 4">
            <a:extLst>
              <a:ext uri="{FF2B5EF4-FFF2-40B4-BE49-F238E27FC236}">
                <a16:creationId xmlns:a16="http://schemas.microsoft.com/office/drawing/2014/main" id="{7777FCE4-29E1-448C-9812-909CA39EC729}"/>
              </a:ext>
            </a:extLst>
          </p:cNvPr>
          <p:cNvPicPr>
            <a:picLocks noChangeAspect="1"/>
          </p:cNvPicPr>
          <p:nvPr/>
        </p:nvPicPr>
        <p:blipFill>
          <a:blip r:embed="rId4"/>
          <a:stretch>
            <a:fillRect/>
          </a:stretch>
        </p:blipFill>
        <p:spPr>
          <a:xfrm>
            <a:off x="576205" y="2747515"/>
            <a:ext cx="2502694" cy="1190625"/>
          </a:xfrm>
          <a:prstGeom prst="rect">
            <a:avLst/>
          </a:prstGeom>
        </p:spPr>
      </p:pic>
      <p:pic>
        <p:nvPicPr>
          <p:cNvPr id="7" name="Picture 6">
            <a:extLst>
              <a:ext uri="{FF2B5EF4-FFF2-40B4-BE49-F238E27FC236}">
                <a16:creationId xmlns:a16="http://schemas.microsoft.com/office/drawing/2014/main" id="{15753B4D-E6DE-48B0-BF31-0941846CB816}"/>
              </a:ext>
            </a:extLst>
          </p:cNvPr>
          <p:cNvPicPr>
            <a:picLocks noChangeAspect="1"/>
          </p:cNvPicPr>
          <p:nvPr/>
        </p:nvPicPr>
        <p:blipFill>
          <a:blip r:embed="rId5"/>
          <a:stretch>
            <a:fillRect/>
          </a:stretch>
        </p:blipFill>
        <p:spPr>
          <a:xfrm>
            <a:off x="4037687" y="2350931"/>
            <a:ext cx="3802789" cy="897086"/>
          </a:xfrm>
          <a:prstGeom prst="rect">
            <a:avLst/>
          </a:prstGeom>
        </p:spPr>
      </p:pic>
      <p:pic>
        <p:nvPicPr>
          <p:cNvPr id="9" name="Picture 8">
            <a:extLst>
              <a:ext uri="{FF2B5EF4-FFF2-40B4-BE49-F238E27FC236}">
                <a16:creationId xmlns:a16="http://schemas.microsoft.com/office/drawing/2014/main" id="{6AA169CA-C9E0-4497-9129-2855C92D1328}"/>
              </a:ext>
            </a:extLst>
          </p:cNvPr>
          <p:cNvPicPr>
            <a:picLocks noChangeAspect="1"/>
          </p:cNvPicPr>
          <p:nvPr/>
        </p:nvPicPr>
        <p:blipFill>
          <a:blip r:embed="rId6"/>
          <a:stretch>
            <a:fillRect/>
          </a:stretch>
        </p:blipFill>
        <p:spPr>
          <a:xfrm>
            <a:off x="4120473" y="1135278"/>
            <a:ext cx="4671691" cy="955414"/>
          </a:xfrm>
          <a:prstGeom prst="rect">
            <a:avLst/>
          </a:prstGeom>
        </p:spPr>
      </p:pic>
    </p:spTree>
    <p:extLst>
      <p:ext uri="{BB962C8B-B14F-4D97-AF65-F5344CB8AC3E}">
        <p14:creationId xmlns:p14="http://schemas.microsoft.com/office/powerpoint/2010/main" val="391380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1" name="Picture 2">
            <a:extLst>
              <a:ext uri="{FF2B5EF4-FFF2-40B4-BE49-F238E27FC236}">
                <a16:creationId xmlns:a16="http://schemas.microsoft.com/office/drawing/2014/main" id="{DA13CD5F-D56B-4311-816B-DD3BD2D14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28" t="13072" r="10257" b="2905"/>
          <a:stretch>
            <a:fillRect/>
          </a:stretch>
        </p:blipFill>
        <p:spPr bwMode="auto">
          <a:xfrm>
            <a:off x="1143000" y="315040"/>
            <a:ext cx="68580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 Box 4">
            <a:extLst>
              <a:ext uri="{FF2B5EF4-FFF2-40B4-BE49-F238E27FC236}">
                <a16:creationId xmlns:a16="http://schemas.microsoft.com/office/drawing/2014/main" id="{32CB2E26-44C7-4402-9181-2BAB8C9BA01F}"/>
              </a:ext>
            </a:extLst>
          </p:cNvPr>
          <p:cNvSpPr txBox="1">
            <a:spLocks noChangeArrowheads="1"/>
          </p:cNvSpPr>
          <p:nvPr/>
        </p:nvSpPr>
        <p:spPr bwMode="auto">
          <a:xfrm>
            <a:off x="1143000" y="125597"/>
            <a:ext cx="6858000" cy="715581"/>
          </a:xfrm>
          <a:prstGeom prst="rect">
            <a:avLst/>
          </a:prstGeom>
          <a:solidFill>
            <a:srgbClr val="FFFF00"/>
          </a:solidFill>
          <a:ln>
            <a:noFill/>
          </a:ln>
          <a:effectLst/>
        </p:spPr>
        <p:txBody>
          <a:bodyPr>
            <a:spAutoFit/>
          </a:bodyPr>
          <a:lstStyle/>
          <a:p>
            <a:pPr algn="ctr" defTabSz="685800" eaLnBrk="0" fontAlgn="base" hangingPunct="0">
              <a:spcBef>
                <a:spcPct val="50000"/>
              </a:spcBef>
              <a:spcAft>
                <a:spcPct val="0"/>
              </a:spcAft>
              <a:buClrTx/>
              <a:defRPr/>
            </a:pPr>
            <a:r>
              <a:rPr lang="en-US" altLang="en-US" sz="4050" b="1" kern="1200" dirty="0">
                <a:solidFill>
                  <a:srgbClr val="FF0000"/>
                </a:solidFill>
                <a:effectLst>
                  <a:outerShdw blurRad="38100" dist="38100" dir="2700000" algn="tl">
                    <a:srgbClr val="000000"/>
                  </a:outerShdw>
                </a:effectLst>
                <a:latin typeface="Times New Roman" panose="02020603050405020304" pitchFamily="18" charset="0"/>
                <a:ea typeface="+mn-ea"/>
                <a:cs typeface="+mn-cs"/>
              </a:rPr>
              <a:t>Tensor Products </a:t>
            </a:r>
            <a:r>
              <a:rPr lang="en-US" altLang="en-US" sz="3300" b="1" kern="1200" dirty="0">
                <a:solidFill>
                  <a:srgbClr val="FF0000"/>
                </a:solidFill>
                <a:effectLst>
                  <a:outerShdw blurRad="38100" dist="38100" dir="2700000" algn="tl">
                    <a:srgbClr val="000000"/>
                  </a:outerShdw>
                </a:effectLst>
                <a:latin typeface="Times New Roman" panose="02020603050405020304" pitchFamily="18" charset="0"/>
                <a:ea typeface="+mn-ea"/>
                <a:cs typeface="+mn-cs"/>
              </a:rPr>
              <a:t>of Vector</a:t>
            </a:r>
            <a:r>
              <a:rPr lang="en-US" altLang="en-US" sz="4050" b="1" kern="1200" dirty="0">
                <a:solidFill>
                  <a:srgbClr val="FF0000"/>
                </a:solidFill>
                <a:effectLst>
                  <a:outerShdw blurRad="38100" dist="38100" dir="2700000" algn="tl">
                    <a:srgbClr val="000000"/>
                  </a:outerShdw>
                </a:effectLst>
                <a:latin typeface="Times New Roman" panose="02020603050405020304" pitchFamily="18" charset="0"/>
                <a:ea typeface="+mn-ea"/>
                <a:cs typeface="+mn-cs"/>
              </a:rPr>
              <a:t> </a:t>
            </a:r>
            <a:r>
              <a:rPr lang="en-US" altLang="en-US" sz="3300" b="1" kern="1200" dirty="0">
                <a:solidFill>
                  <a:srgbClr val="FF0000"/>
                </a:solidFill>
                <a:effectLst>
                  <a:outerShdw blurRad="38100" dist="38100" dir="2700000" algn="tl">
                    <a:srgbClr val="000000"/>
                  </a:outerShdw>
                </a:effectLst>
                <a:latin typeface="Times New Roman" panose="02020603050405020304" pitchFamily="18" charset="0"/>
                <a:ea typeface="+mn-ea"/>
                <a:cs typeface="+mn-cs"/>
              </a:rPr>
              <a:t>Spaces</a:t>
            </a:r>
          </a:p>
        </p:txBody>
      </p:sp>
      <p:sp>
        <p:nvSpPr>
          <p:cNvPr id="21509" name="Line 5">
            <a:extLst>
              <a:ext uri="{FF2B5EF4-FFF2-40B4-BE49-F238E27FC236}">
                <a16:creationId xmlns:a16="http://schemas.microsoft.com/office/drawing/2014/main" id="{6255FD9A-67F2-4A71-BFD2-9497E971AFBD}"/>
              </a:ext>
            </a:extLst>
          </p:cNvPr>
          <p:cNvSpPr>
            <a:spLocks noChangeShapeType="1"/>
          </p:cNvSpPr>
          <p:nvPr/>
        </p:nvSpPr>
        <p:spPr bwMode="auto">
          <a:xfrm flipV="1">
            <a:off x="2686050" y="4286250"/>
            <a:ext cx="285750" cy="400050"/>
          </a:xfrm>
          <a:prstGeom prst="line">
            <a:avLst/>
          </a:prstGeom>
          <a:noFill/>
          <a:ln w="9525">
            <a:solidFill>
              <a:srgbClr val="FF0000"/>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21510" name="Line 6">
            <a:extLst>
              <a:ext uri="{FF2B5EF4-FFF2-40B4-BE49-F238E27FC236}">
                <a16:creationId xmlns:a16="http://schemas.microsoft.com/office/drawing/2014/main" id="{42E4AB88-6721-45DF-A4F6-CD5C969EC1FB}"/>
              </a:ext>
            </a:extLst>
          </p:cNvPr>
          <p:cNvSpPr>
            <a:spLocks noChangeShapeType="1"/>
          </p:cNvSpPr>
          <p:nvPr/>
        </p:nvSpPr>
        <p:spPr bwMode="auto">
          <a:xfrm flipV="1">
            <a:off x="1714500" y="3829050"/>
            <a:ext cx="457200" cy="742950"/>
          </a:xfrm>
          <a:prstGeom prst="line">
            <a:avLst/>
          </a:prstGeom>
          <a:noFill/>
          <a:ln w="9525">
            <a:solidFill>
              <a:srgbClr val="FF0000"/>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21511" name="Oval 7">
            <a:extLst>
              <a:ext uri="{FF2B5EF4-FFF2-40B4-BE49-F238E27FC236}">
                <a16:creationId xmlns:a16="http://schemas.microsoft.com/office/drawing/2014/main" id="{3D66EF5E-03C6-41E6-A96E-4DFF93C579EB}"/>
              </a:ext>
            </a:extLst>
          </p:cNvPr>
          <p:cNvSpPr>
            <a:spLocks noChangeArrowheads="1"/>
          </p:cNvSpPr>
          <p:nvPr/>
        </p:nvSpPr>
        <p:spPr bwMode="auto">
          <a:xfrm>
            <a:off x="1143000" y="4514850"/>
            <a:ext cx="1257300" cy="628650"/>
          </a:xfrm>
          <a:prstGeom prst="ellipse">
            <a:avLst/>
          </a:prstGeom>
          <a:solidFill>
            <a:srgbClr val="FFFF00"/>
          </a:solidFill>
          <a:ln>
            <a:noFill/>
          </a:ln>
          <a:effectLst/>
        </p:spPr>
        <p:txBody>
          <a:bodyPr wrap="none" anchor="ctr"/>
          <a:lstStyle/>
          <a:p>
            <a:pPr algn="ctr" defTabSz="685800" eaLnBrk="0" fontAlgn="base" hangingPunct="0">
              <a:spcBef>
                <a:spcPct val="0"/>
              </a:spcBef>
              <a:spcAft>
                <a:spcPct val="0"/>
              </a:spcAft>
              <a:buClrTx/>
              <a:defRPr/>
            </a:pPr>
            <a:r>
              <a:rPr lang="en-US" altLang="en-US" sz="1800" kern="1200" baseline="30000">
                <a:effectLst>
                  <a:outerShdw blurRad="38100" dist="38100" dir="2700000" algn="tl">
                    <a:srgbClr val="FFFFFF"/>
                  </a:outerShdw>
                </a:effectLst>
                <a:latin typeface="Times New Roman" panose="02020603050405020304" pitchFamily="18" charset="0"/>
                <a:ea typeface="+mn-ea"/>
                <a:cs typeface="+mn-cs"/>
              </a:rPr>
              <a:t>Note various</a:t>
            </a:r>
          </a:p>
          <a:p>
            <a:pPr algn="ctr" defTabSz="685800" eaLnBrk="0" fontAlgn="base" hangingPunct="0">
              <a:spcBef>
                <a:spcPct val="0"/>
              </a:spcBef>
              <a:spcAft>
                <a:spcPct val="0"/>
              </a:spcAft>
              <a:buClrTx/>
              <a:defRPr/>
            </a:pPr>
            <a:r>
              <a:rPr lang="en-US" altLang="en-US" sz="1800" kern="1200" baseline="30000">
                <a:effectLst>
                  <a:outerShdw blurRad="38100" dist="38100" dir="2700000" algn="tl">
                    <a:srgbClr val="FFFFFF"/>
                  </a:outerShdw>
                </a:effectLst>
                <a:latin typeface="Times New Roman" panose="02020603050405020304" pitchFamily="18" charset="0"/>
                <a:ea typeface="+mn-ea"/>
                <a:cs typeface="+mn-cs"/>
              </a:rPr>
              <a:t>notations</a:t>
            </a:r>
          </a:p>
        </p:txBody>
      </p:sp>
      <p:sp>
        <p:nvSpPr>
          <p:cNvPr id="21513" name="Text Box 9">
            <a:extLst>
              <a:ext uri="{FF2B5EF4-FFF2-40B4-BE49-F238E27FC236}">
                <a16:creationId xmlns:a16="http://schemas.microsoft.com/office/drawing/2014/main" id="{03CAF987-5902-417B-968F-13D7D6429FAD}"/>
              </a:ext>
            </a:extLst>
          </p:cNvPr>
          <p:cNvSpPr txBox="1">
            <a:spLocks noChangeArrowheads="1"/>
          </p:cNvSpPr>
          <p:nvPr/>
        </p:nvSpPr>
        <p:spPr bwMode="auto">
          <a:xfrm>
            <a:off x="7143750" y="2171701"/>
            <a:ext cx="857250" cy="307777"/>
          </a:xfrm>
          <a:prstGeom prst="rect">
            <a:avLst/>
          </a:prstGeom>
          <a:solidFill>
            <a:srgbClr val="FFFF00"/>
          </a:solidFill>
          <a:ln>
            <a:noFill/>
          </a:ln>
          <a:effectLst/>
        </p:spPr>
        <p:txBody>
          <a:bodyPr>
            <a:spAutoFit/>
          </a:bodyPr>
          <a:lstStyle/>
          <a:p>
            <a:pPr defTabSz="685800" eaLnBrk="0" fontAlgn="base" hangingPunct="0">
              <a:spcBef>
                <a:spcPct val="50000"/>
              </a:spcBef>
              <a:spcAft>
                <a:spcPct val="0"/>
              </a:spcAft>
              <a:buClrTx/>
              <a:defRPr/>
            </a:pPr>
            <a:r>
              <a:rPr lang="en-US" altLang="en-US" sz="1050" kern="1200" baseline="30000">
                <a:effectLst>
                  <a:outerShdw blurRad="38100" dist="38100" dir="2700000" algn="tl">
                    <a:srgbClr val="FFFFFF"/>
                  </a:outerShdw>
                </a:effectLst>
                <a:latin typeface="Times New Roman" panose="02020603050405020304" pitchFamily="18" charset="0"/>
                <a:ea typeface="+mn-ea"/>
                <a:cs typeface="+mn-cs"/>
              </a:rPr>
              <a:t>Notation for vectors in space V</a:t>
            </a:r>
          </a:p>
        </p:txBody>
      </p:sp>
      <p:sp>
        <p:nvSpPr>
          <p:cNvPr id="21514" name="Line 10">
            <a:extLst>
              <a:ext uri="{FF2B5EF4-FFF2-40B4-BE49-F238E27FC236}">
                <a16:creationId xmlns:a16="http://schemas.microsoft.com/office/drawing/2014/main" id="{4F16A020-7E4A-4786-A0A4-04DC961435BE}"/>
              </a:ext>
            </a:extLst>
          </p:cNvPr>
          <p:cNvSpPr>
            <a:spLocks noChangeShapeType="1"/>
          </p:cNvSpPr>
          <p:nvPr/>
        </p:nvSpPr>
        <p:spPr bwMode="auto">
          <a:xfrm flipH="1">
            <a:off x="6972300" y="2457450"/>
            <a:ext cx="228600" cy="57150"/>
          </a:xfrm>
          <a:prstGeom prst="line">
            <a:avLst/>
          </a:prstGeom>
          <a:noFill/>
          <a:ln w="9525">
            <a:solidFill>
              <a:srgbClr val="FF0000"/>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30411B4-06E4-4DD2-A56E-2914ACCBB544}"/>
              </a:ext>
            </a:extLst>
          </p:cNvPr>
          <p:cNvSpPr>
            <a:spLocks noGrp="1" noChangeArrowheads="1"/>
          </p:cNvSpPr>
          <p:nvPr>
            <p:ph type="ctrTitle"/>
          </p:nvPr>
        </p:nvSpPr>
        <p:spPr>
          <a:xfrm>
            <a:off x="1657350" y="1597820"/>
            <a:ext cx="5829300" cy="1102519"/>
          </a:xfrm>
        </p:spPr>
        <p:txBody>
          <a:bodyPr anchor="ctr"/>
          <a:lstStyle/>
          <a:p>
            <a:pPr>
              <a:defRPr/>
            </a:pPr>
            <a:endParaRPr lang="en-US" altLang="en-US" sz="3600"/>
          </a:p>
        </p:txBody>
      </p:sp>
      <p:sp>
        <p:nvSpPr>
          <p:cNvPr id="47106" name="Rectangle 3">
            <a:extLst>
              <a:ext uri="{FF2B5EF4-FFF2-40B4-BE49-F238E27FC236}">
                <a16:creationId xmlns:a16="http://schemas.microsoft.com/office/drawing/2014/main" id="{2E81D9EA-B16F-40C3-999D-D219E116ABE1}"/>
              </a:ext>
            </a:extLst>
          </p:cNvPr>
          <p:cNvSpPr>
            <a:spLocks noGrp="1" noChangeArrowheads="1"/>
          </p:cNvSpPr>
          <p:nvPr>
            <p:ph type="subTitle" idx="1"/>
          </p:nvPr>
        </p:nvSpPr>
        <p:spPr>
          <a:xfrm>
            <a:off x="2171700" y="2914650"/>
            <a:ext cx="4800600" cy="1314450"/>
          </a:xfrm>
        </p:spPr>
        <p:txBody>
          <a:bodyPr/>
          <a:lstStyle/>
          <a:p>
            <a:endParaRPr lang="en-US" altLang="en-US" sz="2400"/>
          </a:p>
        </p:txBody>
      </p:sp>
      <p:graphicFrame>
        <p:nvGraphicFramePr>
          <p:cNvPr id="47107" name="Object 4">
            <a:extLst>
              <a:ext uri="{FF2B5EF4-FFF2-40B4-BE49-F238E27FC236}">
                <a16:creationId xmlns:a16="http://schemas.microsoft.com/office/drawing/2014/main" id="{78520674-D175-4C6A-A1C7-FA7F3D86A3ED}"/>
              </a:ext>
            </a:extLst>
          </p:cNvPr>
          <p:cNvGraphicFramePr>
            <a:graphicFrameLocks noChangeAspect="1"/>
          </p:cNvGraphicFramePr>
          <p:nvPr/>
        </p:nvGraphicFramePr>
        <p:xfrm>
          <a:off x="1143000" y="572691"/>
          <a:ext cx="6858000" cy="4570809"/>
        </p:xfrm>
        <a:graphic>
          <a:graphicData uri="http://schemas.openxmlformats.org/presentationml/2006/ole">
            <mc:AlternateContent xmlns:mc="http://schemas.openxmlformats.org/markup-compatibility/2006">
              <mc:Choice xmlns:v="urn:schemas-microsoft-com:vml" Requires="v">
                <p:oleObj spid="_x0000_s1026" name="Photo Editor Photo" r:id="rId3" imgW="8059275" imgH="5372850" progId="MSPhotoEd.3">
                  <p:embed/>
                </p:oleObj>
              </mc:Choice>
              <mc:Fallback>
                <p:oleObj name="Photo Editor Photo" r:id="rId3" imgW="8059275" imgH="5372850" progId="MSPhotoEd.3">
                  <p:embed/>
                  <p:pic>
                    <p:nvPicPr>
                      <p:cNvPr id="47107" name="Object 4">
                        <a:extLst>
                          <a:ext uri="{FF2B5EF4-FFF2-40B4-BE49-F238E27FC236}">
                            <a16:creationId xmlns:a16="http://schemas.microsoft.com/office/drawing/2014/main" id="{78520674-D175-4C6A-A1C7-FA7F3D86A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72691"/>
                        <a:ext cx="6858000" cy="457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3" name="Text Box 5">
            <a:extLst>
              <a:ext uri="{FF2B5EF4-FFF2-40B4-BE49-F238E27FC236}">
                <a16:creationId xmlns:a16="http://schemas.microsoft.com/office/drawing/2014/main" id="{8503EED1-0B23-4A70-A1D5-C30F8026A93C}"/>
              </a:ext>
            </a:extLst>
          </p:cNvPr>
          <p:cNvSpPr txBox="1">
            <a:spLocks noChangeArrowheads="1"/>
          </p:cNvSpPr>
          <p:nvPr/>
        </p:nvSpPr>
        <p:spPr bwMode="auto">
          <a:xfrm>
            <a:off x="1143000" y="0"/>
            <a:ext cx="6858000" cy="1338828"/>
          </a:xfrm>
          <a:prstGeom prst="rect">
            <a:avLst/>
          </a:prstGeom>
          <a:solidFill>
            <a:srgbClr val="FFFF00"/>
          </a:solidFill>
          <a:ln>
            <a:noFill/>
          </a:ln>
          <a:effectLst/>
        </p:spPr>
        <p:txBody>
          <a:bodyPr>
            <a:spAutoFit/>
          </a:bodyPr>
          <a:lstStyle/>
          <a:p>
            <a:pPr algn="ctr" defTabSz="685800" eaLnBrk="0" fontAlgn="base" hangingPunct="0">
              <a:spcBef>
                <a:spcPct val="50000"/>
              </a:spcBef>
              <a:spcAft>
                <a:spcPct val="0"/>
              </a:spcAft>
              <a:buClrTx/>
              <a:defRPr/>
            </a:pPr>
            <a:r>
              <a:rPr lang="en-US" altLang="en-US" sz="4050" kern="1200">
                <a:solidFill>
                  <a:srgbClr val="FF0000"/>
                </a:solidFill>
                <a:effectLst>
                  <a:outerShdw blurRad="38100" dist="38100" dir="2700000" algn="tl">
                    <a:srgbClr val="000000"/>
                  </a:outerShdw>
                </a:effectLst>
                <a:latin typeface="Times New Roman" panose="02020603050405020304" pitchFamily="18" charset="0"/>
                <a:ea typeface="+mn-ea"/>
                <a:cs typeface="+mn-cs"/>
              </a:rPr>
              <a:t>Tensor Products of vectors and Tensor Products of Operators </a:t>
            </a:r>
            <a:endParaRPr lang="en-US" altLang="en-US" sz="4050" kern="1200" baseline="30000">
              <a:solidFill>
                <a:srgbClr val="FF0000"/>
              </a:solidFill>
              <a:effectLst>
                <a:outerShdw blurRad="38100" dist="38100" dir="2700000" algn="tl">
                  <a:srgbClr val="000000"/>
                </a:outerShdw>
              </a:effectLst>
              <a:latin typeface="Times New Roman" panose="02020603050405020304" pitchFamily="18" charset="0"/>
              <a:ea typeface="+mn-ea"/>
              <a:cs typeface="+mn-cs"/>
            </a:endParaRPr>
          </a:p>
        </p:txBody>
      </p:sp>
      <p:sp>
        <p:nvSpPr>
          <p:cNvPr id="47109" name="Text Box 6">
            <a:extLst>
              <a:ext uri="{FF2B5EF4-FFF2-40B4-BE49-F238E27FC236}">
                <a16:creationId xmlns:a16="http://schemas.microsoft.com/office/drawing/2014/main" id="{831CC791-F68C-4236-9477-10E7E0010F05}"/>
              </a:ext>
            </a:extLst>
          </p:cNvPr>
          <p:cNvSpPr txBox="1">
            <a:spLocks noChangeArrowheads="1"/>
          </p:cNvSpPr>
          <p:nvPr/>
        </p:nvSpPr>
        <p:spPr bwMode="auto">
          <a:xfrm>
            <a:off x="5086350" y="2686051"/>
            <a:ext cx="2000250" cy="9233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defTabSz="685800" eaLnBrk="0" fontAlgn="base" hangingPunct="0">
              <a:spcBef>
                <a:spcPct val="50000"/>
              </a:spcBef>
              <a:spcAft>
                <a:spcPct val="0"/>
              </a:spcAft>
              <a:buClrTx/>
            </a:pPr>
            <a:r>
              <a:rPr lang="en-US" altLang="en-US" sz="1800" kern="1200" baseline="0">
                <a:solidFill>
                  <a:srgbClr val="000000"/>
                </a:solidFill>
                <a:ea typeface="+mn-ea"/>
                <a:cs typeface="+mn-cs"/>
              </a:rPr>
              <a:t>Properties of tensor products for vectors</a:t>
            </a:r>
          </a:p>
        </p:txBody>
      </p:sp>
      <p:sp>
        <p:nvSpPr>
          <p:cNvPr id="47110" name="Text Box 7">
            <a:extLst>
              <a:ext uri="{FF2B5EF4-FFF2-40B4-BE49-F238E27FC236}">
                <a16:creationId xmlns:a16="http://schemas.microsoft.com/office/drawing/2014/main" id="{58A844C9-285D-4233-A6F3-E0CD3C31745C}"/>
              </a:ext>
            </a:extLst>
          </p:cNvPr>
          <p:cNvSpPr txBox="1">
            <a:spLocks noChangeArrowheads="1"/>
          </p:cNvSpPr>
          <p:nvPr/>
        </p:nvSpPr>
        <p:spPr bwMode="auto">
          <a:xfrm>
            <a:off x="6572250" y="4526757"/>
            <a:ext cx="1428750" cy="50783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aseline="30000">
                <a:solidFill>
                  <a:schemeClr val="tx1"/>
                </a:solidFill>
                <a:latin typeface="Times New Roman" panose="02020603050405020304" pitchFamily="18" charset="0"/>
              </a:defRPr>
            </a:lvl1pPr>
            <a:lvl2pPr marL="742950" indent="-285750">
              <a:defRPr sz="2400" baseline="30000">
                <a:solidFill>
                  <a:schemeClr val="tx1"/>
                </a:solidFill>
                <a:latin typeface="Times New Roman" panose="02020603050405020304" pitchFamily="18" charset="0"/>
              </a:defRPr>
            </a:lvl2pPr>
            <a:lvl3pPr marL="1143000" indent="-228600">
              <a:defRPr sz="2400" baseline="30000">
                <a:solidFill>
                  <a:schemeClr val="tx1"/>
                </a:solidFill>
                <a:latin typeface="Times New Roman" panose="02020603050405020304" pitchFamily="18" charset="0"/>
              </a:defRPr>
            </a:lvl3pPr>
            <a:lvl4pPr marL="1600200" indent="-228600">
              <a:defRPr sz="2400" baseline="30000">
                <a:solidFill>
                  <a:schemeClr val="tx1"/>
                </a:solidFill>
                <a:latin typeface="Times New Roman" panose="02020603050405020304" pitchFamily="18" charset="0"/>
              </a:defRPr>
            </a:lvl4pPr>
            <a:lvl5pPr marL="2057400" indent="-228600">
              <a:defRPr sz="2400"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defTabSz="685800" eaLnBrk="0" fontAlgn="base" hangingPunct="0">
              <a:spcBef>
                <a:spcPct val="50000"/>
              </a:spcBef>
              <a:spcAft>
                <a:spcPct val="0"/>
              </a:spcAft>
              <a:buClrTx/>
            </a:pPr>
            <a:r>
              <a:rPr lang="en-US" altLang="en-US" sz="1350" kern="1200" baseline="0">
                <a:solidFill>
                  <a:srgbClr val="000000"/>
                </a:solidFill>
                <a:ea typeface="+mn-ea"/>
                <a:cs typeface="+mn-cs"/>
              </a:rPr>
              <a:t>Tensor product for operators</a:t>
            </a:r>
          </a:p>
        </p:txBody>
      </p:sp>
      <p:sp>
        <p:nvSpPr>
          <p:cNvPr id="68616" name="Line 8">
            <a:extLst>
              <a:ext uri="{FF2B5EF4-FFF2-40B4-BE49-F238E27FC236}">
                <a16:creationId xmlns:a16="http://schemas.microsoft.com/office/drawing/2014/main" id="{A069EE39-09A9-49AE-B368-A94BABF3DE4B}"/>
              </a:ext>
            </a:extLst>
          </p:cNvPr>
          <p:cNvSpPr>
            <a:spLocks noChangeShapeType="1"/>
          </p:cNvSpPr>
          <p:nvPr/>
        </p:nvSpPr>
        <p:spPr bwMode="auto">
          <a:xfrm flipH="1">
            <a:off x="4514850" y="3028950"/>
            <a:ext cx="571500" cy="114300"/>
          </a:xfrm>
          <a:prstGeom prst="line">
            <a:avLst/>
          </a:prstGeom>
          <a:noFill/>
          <a:ln w="9525">
            <a:solidFill>
              <a:srgbClr val="FF0000"/>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68617" name="Line 9">
            <a:extLst>
              <a:ext uri="{FF2B5EF4-FFF2-40B4-BE49-F238E27FC236}">
                <a16:creationId xmlns:a16="http://schemas.microsoft.com/office/drawing/2014/main" id="{B5B0D84D-B6FA-444B-AFE5-1271F31DF216}"/>
              </a:ext>
            </a:extLst>
          </p:cNvPr>
          <p:cNvSpPr>
            <a:spLocks noChangeShapeType="1"/>
          </p:cNvSpPr>
          <p:nvPr/>
        </p:nvSpPr>
        <p:spPr bwMode="auto">
          <a:xfrm flipH="1">
            <a:off x="6172200" y="4800600"/>
            <a:ext cx="400050" cy="0"/>
          </a:xfrm>
          <a:prstGeom prst="line">
            <a:avLst/>
          </a:prstGeom>
          <a:noFill/>
          <a:ln w="9525">
            <a:solidFill>
              <a:srgbClr val="FF0000"/>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68618" name="Line 10">
            <a:extLst>
              <a:ext uri="{FF2B5EF4-FFF2-40B4-BE49-F238E27FC236}">
                <a16:creationId xmlns:a16="http://schemas.microsoft.com/office/drawing/2014/main" id="{3F44AE15-CAC9-47A0-9480-C57556068EB6}"/>
              </a:ext>
            </a:extLst>
          </p:cNvPr>
          <p:cNvSpPr>
            <a:spLocks noChangeShapeType="1"/>
          </p:cNvSpPr>
          <p:nvPr/>
        </p:nvSpPr>
        <p:spPr bwMode="auto">
          <a:xfrm>
            <a:off x="2000250" y="4229100"/>
            <a:ext cx="1600200" cy="0"/>
          </a:xfrm>
          <a:prstGeom prst="line">
            <a:avLst/>
          </a:prstGeom>
          <a:noFill/>
          <a:ln w="9525">
            <a:solidFill>
              <a:srgbClr val="FF0000"/>
            </a:solidFill>
            <a:round/>
            <a:headEnd/>
            <a:tailEn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781C831-5AED-465A-95B9-8D0057F68726}"/>
              </a:ext>
            </a:extLst>
          </p:cNvPr>
          <p:cNvSpPr>
            <a:spLocks noGrp="1" noChangeArrowheads="1"/>
          </p:cNvSpPr>
          <p:nvPr>
            <p:ph type="ctrTitle"/>
          </p:nvPr>
        </p:nvSpPr>
        <p:spPr>
          <a:xfrm>
            <a:off x="1657350" y="1597820"/>
            <a:ext cx="5829300" cy="1102519"/>
          </a:xfrm>
        </p:spPr>
        <p:txBody>
          <a:bodyPr anchor="ctr"/>
          <a:lstStyle/>
          <a:p>
            <a:pPr>
              <a:defRPr/>
            </a:pPr>
            <a:endParaRPr lang="en-US" altLang="en-US" sz="3600"/>
          </a:p>
        </p:txBody>
      </p:sp>
      <p:sp>
        <p:nvSpPr>
          <p:cNvPr id="48130" name="Rectangle 3">
            <a:extLst>
              <a:ext uri="{FF2B5EF4-FFF2-40B4-BE49-F238E27FC236}">
                <a16:creationId xmlns:a16="http://schemas.microsoft.com/office/drawing/2014/main" id="{BC1CA38E-22A1-473D-85B2-305CAD1C99AD}"/>
              </a:ext>
            </a:extLst>
          </p:cNvPr>
          <p:cNvSpPr>
            <a:spLocks noGrp="1" noChangeArrowheads="1"/>
          </p:cNvSpPr>
          <p:nvPr>
            <p:ph type="subTitle" idx="1"/>
          </p:nvPr>
        </p:nvSpPr>
        <p:spPr>
          <a:xfrm>
            <a:off x="2171700" y="2914650"/>
            <a:ext cx="4800600" cy="1314450"/>
          </a:xfrm>
        </p:spPr>
        <p:txBody>
          <a:bodyPr/>
          <a:lstStyle/>
          <a:p>
            <a:endParaRPr lang="en-US" altLang="en-US" sz="2400"/>
          </a:p>
        </p:txBody>
      </p:sp>
      <p:graphicFrame>
        <p:nvGraphicFramePr>
          <p:cNvPr id="48131" name="Object 4">
            <a:extLst>
              <a:ext uri="{FF2B5EF4-FFF2-40B4-BE49-F238E27FC236}">
                <a16:creationId xmlns:a16="http://schemas.microsoft.com/office/drawing/2014/main" id="{3DDF8E3B-E96E-48DA-BCF4-F4FB13D9B214}"/>
              </a:ext>
            </a:extLst>
          </p:cNvPr>
          <p:cNvGraphicFramePr>
            <a:graphicFrameLocks noChangeAspect="1"/>
          </p:cNvGraphicFramePr>
          <p:nvPr/>
        </p:nvGraphicFramePr>
        <p:xfrm>
          <a:off x="1371600" y="400051"/>
          <a:ext cx="6457950" cy="3746897"/>
        </p:xfrm>
        <a:graphic>
          <a:graphicData uri="http://schemas.openxmlformats.org/presentationml/2006/ole">
            <mc:AlternateContent xmlns:mc="http://schemas.openxmlformats.org/markup-compatibility/2006">
              <mc:Choice xmlns:v="urn:schemas-microsoft-com:vml" Requires="v">
                <p:oleObj spid="_x0000_s2050" name="Photo Editor Photo" r:id="rId3" imgW="7780952" imgH="4514286" progId="MSPhotoEd.3">
                  <p:embed/>
                </p:oleObj>
              </mc:Choice>
              <mc:Fallback>
                <p:oleObj name="Photo Editor Photo" r:id="rId3" imgW="7780952" imgH="4514286" progId="MSPhotoEd.3">
                  <p:embed/>
                  <p:pic>
                    <p:nvPicPr>
                      <p:cNvPr id="48131" name="Object 4">
                        <a:extLst>
                          <a:ext uri="{FF2B5EF4-FFF2-40B4-BE49-F238E27FC236}">
                            <a16:creationId xmlns:a16="http://schemas.microsoft.com/office/drawing/2014/main" id="{3DDF8E3B-E96E-48DA-BCF4-F4FB13D9B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00051"/>
                        <a:ext cx="6457950" cy="374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7" name="Text Box 5">
            <a:extLst>
              <a:ext uri="{FF2B5EF4-FFF2-40B4-BE49-F238E27FC236}">
                <a16:creationId xmlns:a16="http://schemas.microsoft.com/office/drawing/2014/main" id="{BCBF4C8E-7352-4AEF-93B4-1F9CAFE4D8F0}"/>
              </a:ext>
            </a:extLst>
          </p:cNvPr>
          <p:cNvSpPr txBox="1">
            <a:spLocks noChangeArrowheads="1"/>
          </p:cNvSpPr>
          <p:nvPr/>
        </p:nvSpPr>
        <p:spPr bwMode="auto">
          <a:xfrm>
            <a:off x="1714500" y="228601"/>
            <a:ext cx="5657850" cy="1200329"/>
          </a:xfrm>
          <a:prstGeom prst="rect">
            <a:avLst/>
          </a:prstGeom>
          <a:solidFill>
            <a:srgbClr val="FFFF00"/>
          </a:solidFill>
          <a:ln>
            <a:noFill/>
          </a:ln>
          <a:effectLst/>
        </p:spPr>
        <p:txBody>
          <a:bodyPr>
            <a:spAutoFit/>
          </a:bodyPr>
          <a:lstStyle/>
          <a:p>
            <a:pPr algn="ctr" defTabSz="685800" eaLnBrk="0" fontAlgn="base" hangingPunct="0">
              <a:spcBef>
                <a:spcPct val="50000"/>
              </a:spcBef>
              <a:spcAft>
                <a:spcPct val="0"/>
              </a:spcAft>
              <a:buClrTx/>
              <a:defRPr/>
            </a:pPr>
            <a:r>
              <a:rPr lang="en-US" altLang="en-US" sz="3600" kern="1200">
                <a:solidFill>
                  <a:srgbClr val="FF0000"/>
                </a:solidFill>
                <a:effectLst>
                  <a:outerShdw blurRad="38100" dist="38100" dir="2700000" algn="tl">
                    <a:srgbClr val="000000"/>
                  </a:outerShdw>
                </a:effectLst>
                <a:latin typeface="Times New Roman" panose="02020603050405020304" pitchFamily="18" charset="0"/>
                <a:ea typeface="+mn-ea"/>
                <a:cs typeface="+mn-cs"/>
              </a:rPr>
              <a:t>Tensor Product of two Matrices </a:t>
            </a:r>
            <a:endParaRPr lang="en-US" altLang="en-US" sz="3600" kern="1200" baseline="30000">
              <a:solidFill>
                <a:srgbClr val="FF0000"/>
              </a:solidFill>
              <a:effectLst>
                <a:outerShdw blurRad="38100" dist="38100" dir="2700000" algn="tl">
                  <a:srgbClr val="000000"/>
                </a:outerShdw>
              </a:effectLst>
              <a:latin typeface="Times New Roman" panose="02020603050405020304" pitchFamily="18"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3" name="Picture 2">
            <a:extLst>
              <a:ext uri="{FF2B5EF4-FFF2-40B4-BE49-F238E27FC236}">
                <a16:creationId xmlns:a16="http://schemas.microsoft.com/office/drawing/2014/main" id="{7E87D7A6-0607-4E22-B61F-CA7B2B77D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28" t="23241" r="10257" b="2905"/>
          <a:stretch>
            <a:fillRect/>
          </a:stretch>
        </p:blipFill>
        <p:spPr bwMode="auto">
          <a:xfrm>
            <a:off x="1143000" y="915591"/>
            <a:ext cx="6858000" cy="422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3">
            <a:extLst>
              <a:ext uri="{FF2B5EF4-FFF2-40B4-BE49-F238E27FC236}">
                <a16:creationId xmlns:a16="http://schemas.microsoft.com/office/drawing/2014/main" id="{B7C9DADB-9BA6-4806-944A-4060BF8CC9E5}"/>
              </a:ext>
            </a:extLst>
          </p:cNvPr>
          <p:cNvSpPr>
            <a:spLocks noChangeArrowheads="1"/>
          </p:cNvSpPr>
          <p:nvPr/>
        </p:nvSpPr>
        <p:spPr bwMode="auto">
          <a:xfrm>
            <a:off x="1485900" y="1371600"/>
            <a:ext cx="5772150" cy="114300"/>
          </a:xfrm>
          <a:prstGeom prst="rect">
            <a:avLst/>
          </a:prstGeom>
          <a:solidFill>
            <a:schemeClr val="bg1"/>
          </a:solidFill>
          <a:ln>
            <a:noFill/>
          </a:ln>
          <a:effectLst/>
        </p:spPr>
        <p:txBody>
          <a:bodyPr wrap="none" anchor="ct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22532" name="Text Box 4">
            <a:extLst>
              <a:ext uri="{FF2B5EF4-FFF2-40B4-BE49-F238E27FC236}">
                <a16:creationId xmlns:a16="http://schemas.microsoft.com/office/drawing/2014/main" id="{F0BB2840-B512-4894-9267-5C2F7B9A84BD}"/>
              </a:ext>
            </a:extLst>
          </p:cNvPr>
          <p:cNvSpPr txBox="1">
            <a:spLocks noChangeArrowheads="1"/>
          </p:cNvSpPr>
          <p:nvPr/>
        </p:nvSpPr>
        <p:spPr bwMode="auto">
          <a:xfrm>
            <a:off x="1143000" y="0"/>
            <a:ext cx="6858000" cy="1089529"/>
          </a:xfrm>
          <a:prstGeom prst="rect">
            <a:avLst/>
          </a:prstGeom>
          <a:solidFill>
            <a:srgbClr val="FFFF00"/>
          </a:solidFill>
          <a:ln>
            <a:noFill/>
          </a:ln>
          <a:effectLst/>
        </p:spPr>
        <p:txBody>
          <a:bodyPr>
            <a:spAutoFit/>
          </a:bodyPr>
          <a:lstStyle/>
          <a:p>
            <a:pPr algn="ctr" defTabSz="685800" eaLnBrk="0" fontAlgn="base" hangingPunct="0">
              <a:lnSpc>
                <a:spcPct val="80000"/>
              </a:lnSpc>
              <a:spcBef>
                <a:spcPct val="50000"/>
              </a:spcBef>
              <a:spcAft>
                <a:spcPct val="0"/>
              </a:spcAft>
              <a:buClrTx/>
              <a:defRPr/>
            </a:pPr>
            <a:r>
              <a:rPr lang="en-US" altLang="en-US" sz="4050" b="1" kern="1200">
                <a:solidFill>
                  <a:srgbClr val="FF0000"/>
                </a:solidFill>
                <a:effectLst>
                  <a:outerShdw blurRad="38100" dist="38100" dir="2700000" algn="tl">
                    <a:srgbClr val="000000"/>
                  </a:outerShdw>
                </a:effectLst>
                <a:latin typeface="Times New Roman" panose="02020603050405020304" pitchFamily="18" charset="0"/>
                <a:ea typeface="+mn-ea"/>
                <a:cs typeface="+mn-cs"/>
              </a:rPr>
              <a:t>Properties of Tensor Products of vectors </a:t>
            </a:r>
            <a:r>
              <a:rPr lang="en-US" altLang="en-US" sz="4050" b="1" u="sng" kern="1200">
                <a:solidFill>
                  <a:srgbClr val="FF0000"/>
                </a:solidFill>
                <a:effectLst>
                  <a:outerShdw blurRad="38100" dist="38100" dir="2700000" algn="tl">
                    <a:srgbClr val="000000"/>
                  </a:outerShdw>
                </a:effectLst>
                <a:latin typeface="Times New Roman" panose="02020603050405020304" pitchFamily="18" charset="0"/>
                <a:ea typeface="+mn-ea"/>
                <a:cs typeface="+mn-cs"/>
              </a:rPr>
              <a:t>and operators</a:t>
            </a:r>
          </a:p>
        </p:txBody>
      </p:sp>
      <p:sp>
        <p:nvSpPr>
          <p:cNvPr id="22533" name="Text Box 5">
            <a:extLst>
              <a:ext uri="{FF2B5EF4-FFF2-40B4-BE49-F238E27FC236}">
                <a16:creationId xmlns:a16="http://schemas.microsoft.com/office/drawing/2014/main" id="{8BA06499-3C36-4E7A-BCC4-A39804C03D30}"/>
              </a:ext>
            </a:extLst>
          </p:cNvPr>
          <p:cNvSpPr txBox="1">
            <a:spLocks noChangeArrowheads="1"/>
          </p:cNvSpPr>
          <p:nvPr/>
        </p:nvSpPr>
        <p:spPr bwMode="auto">
          <a:xfrm>
            <a:off x="1143000" y="1222773"/>
            <a:ext cx="1771650" cy="230832"/>
          </a:xfrm>
          <a:prstGeom prst="rect">
            <a:avLst/>
          </a:prstGeom>
          <a:solidFill>
            <a:srgbClr val="FFCCFF"/>
          </a:solidFill>
          <a:ln>
            <a:noFill/>
          </a:ln>
          <a:effectLst/>
        </p:spPr>
        <p:txBody>
          <a:bodyPr>
            <a:spAutoFit/>
          </a:bodyPr>
          <a:lstStyle/>
          <a:p>
            <a:pPr defTabSz="685800" eaLnBrk="0" fontAlgn="base" hangingPunct="0">
              <a:spcBef>
                <a:spcPct val="50000"/>
              </a:spcBef>
              <a:spcAft>
                <a:spcPct val="0"/>
              </a:spcAft>
              <a:buClrTx/>
              <a:defRPr/>
            </a:pPr>
            <a:r>
              <a:rPr lang="en-US" altLang="en-US" sz="1350" kern="1200" baseline="30000">
                <a:effectLst>
                  <a:outerShdw blurRad="38100" dist="38100" dir="2700000" algn="tl">
                    <a:srgbClr val="FFFFFF"/>
                  </a:outerShdw>
                </a:effectLst>
                <a:latin typeface="Times New Roman" panose="02020603050405020304" pitchFamily="18" charset="0"/>
                <a:ea typeface="+mn-ea"/>
                <a:cs typeface="+mn-cs"/>
              </a:rPr>
              <a:t>These can be vectors of any size</a:t>
            </a:r>
          </a:p>
        </p:txBody>
      </p:sp>
      <p:sp>
        <p:nvSpPr>
          <p:cNvPr id="22534" name="Line 6">
            <a:extLst>
              <a:ext uri="{FF2B5EF4-FFF2-40B4-BE49-F238E27FC236}">
                <a16:creationId xmlns:a16="http://schemas.microsoft.com/office/drawing/2014/main" id="{4EC9ACEE-613C-4945-B5CC-6BBB73E4D35A}"/>
              </a:ext>
            </a:extLst>
          </p:cNvPr>
          <p:cNvSpPr>
            <a:spLocks noChangeShapeType="1"/>
          </p:cNvSpPr>
          <p:nvPr/>
        </p:nvSpPr>
        <p:spPr bwMode="auto">
          <a:xfrm>
            <a:off x="2400300" y="1200150"/>
            <a:ext cx="285750" cy="228600"/>
          </a:xfrm>
          <a:prstGeom prst="line">
            <a:avLst/>
          </a:prstGeom>
          <a:noFill/>
          <a:ln w="9525">
            <a:solidFill>
              <a:schemeClr val="accent2"/>
            </a:solidFill>
            <a:round/>
            <a:headEnd/>
            <a:tailEnd type="triangle" w="med" len="med"/>
          </a:ln>
          <a:effectLst/>
        </p:spPr>
        <p:txBody>
          <a:bodyP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
        <p:nvSpPr>
          <p:cNvPr id="22535" name="Text Box 7">
            <a:extLst>
              <a:ext uri="{FF2B5EF4-FFF2-40B4-BE49-F238E27FC236}">
                <a16:creationId xmlns:a16="http://schemas.microsoft.com/office/drawing/2014/main" id="{D08AC871-F1D7-496E-A71B-DFE04713AF27}"/>
              </a:ext>
            </a:extLst>
          </p:cNvPr>
          <p:cNvSpPr txBox="1">
            <a:spLocks noChangeArrowheads="1"/>
          </p:cNvSpPr>
          <p:nvPr/>
        </p:nvSpPr>
        <p:spPr bwMode="auto">
          <a:xfrm>
            <a:off x="6057900" y="2057401"/>
            <a:ext cx="1600200" cy="715581"/>
          </a:xfrm>
          <a:prstGeom prst="rect">
            <a:avLst/>
          </a:prstGeom>
          <a:solidFill>
            <a:srgbClr val="FFFF00"/>
          </a:solidFill>
          <a:ln>
            <a:noFill/>
          </a:ln>
          <a:effectLst/>
        </p:spPr>
        <p:txBody>
          <a:bodyPr>
            <a:spAutoFit/>
          </a:bodyPr>
          <a:lstStyle/>
          <a:p>
            <a:pPr defTabSz="685800" eaLnBrk="0" fontAlgn="base" hangingPunct="0">
              <a:spcBef>
                <a:spcPct val="50000"/>
              </a:spcBef>
              <a:spcAft>
                <a:spcPct val="0"/>
              </a:spcAft>
              <a:buClrTx/>
              <a:defRPr/>
            </a:pPr>
            <a:r>
              <a:rPr lang="en-US" altLang="en-US" sz="1350" kern="1200">
                <a:effectLst>
                  <a:outerShdw blurRad="38100" dist="38100" dir="2700000" algn="tl">
                    <a:srgbClr val="FFFFFF"/>
                  </a:outerShdw>
                </a:effectLst>
                <a:latin typeface="Times New Roman" panose="02020603050405020304" pitchFamily="18" charset="0"/>
                <a:ea typeface="+mn-ea"/>
                <a:cs typeface="+mn-cs"/>
              </a:rPr>
              <a:t>We repeat them in different notation here</a:t>
            </a:r>
          </a:p>
        </p:txBody>
      </p:sp>
      <p:sp>
        <p:nvSpPr>
          <p:cNvPr id="22536" name="Rectangle 8">
            <a:extLst>
              <a:ext uri="{FF2B5EF4-FFF2-40B4-BE49-F238E27FC236}">
                <a16:creationId xmlns:a16="http://schemas.microsoft.com/office/drawing/2014/main" id="{2E6DE48D-63D2-4EF7-8EB0-CF12B9ADDE5E}"/>
              </a:ext>
            </a:extLst>
          </p:cNvPr>
          <p:cNvSpPr>
            <a:spLocks noChangeArrowheads="1"/>
          </p:cNvSpPr>
          <p:nvPr/>
        </p:nvSpPr>
        <p:spPr bwMode="auto">
          <a:xfrm>
            <a:off x="4914900" y="3143250"/>
            <a:ext cx="2743200" cy="400050"/>
          </a:xfrm>
          <a:prstGeom prst="rect">
            <a:avLst/>
          </a:prstGeom>
          <a:noFill/>
          <a:ln w="9525">
            <a:solidFill>
              <a:srgbClr val="FF0000"/>
            </a:solidFill>
            <a:miter lim="800000"/>
            <a:headEnd/>
            <a:tailEnd/>
          </a:ln>
          <a:effectLst/>
        </p:spPr>
        <p:txBody>
          <a:bodyPr wrap="none" anchor="ctr"/>
          <a:lstStyle/>
          <a:p>
            <a:pPr defTabSz="685800" eaLnBrk="0" fontAlgn="base" hangingPunct="0">
              <a:spcBef>
                <a:spcPct val="0"/>
              </a:spcBef>
              <a:spcAft>
                <a:spcPct val="0"/>
              </a:spcAft>
              <a:buClrTx/>
              <a:defRPr/>
            </a:pPr>
            <a:endParaRPr lang="en-US" sz="1800" kern="1200" baseline="30000">
              <a:effectLst>
                <a:outerShdw blurRad="38100" dist="38100" dir="2700000" algn="tl">
                  <a:srgbClr val="000000">
                    <a:alpha val="43137"/>
                  </a:srgbClr>
                </a:outerShdw>
              </a:effectLst>
              <a:latin typeface="Times New Roman" panose="02020603050405020304" pitchFamily="18"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Quantum Registers</a:t>
            </a:r>
            <a:endParaRPr/>
          </a:p>
        </p:txBody>
      </p:sp>
      <p:sp>
        <p:nvSpPr>
          <p:cNvPr id="70" name="Google Shape;70;p14"/>
          <p:cNvSpPr txBox="1">
            <a:spLocks noGrp="1"/>
          </p:cNvSpPr>
          <p:nvPr>
            <p:ph type="body" idx="1"/>
          </p:nvPr>
        </p:nvSpPr>
        <p:spPr>
          <a:xfrm>
            <a:off x="387900" y="1489825"/>
            <a:ext cx="8368200" cy="3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quantum register is a collection of qubits used in one circuit. </a:t>
            </a:r>
            <a:endParaRPr/>
          </a:p>
          <a:p>
            <a:pPr marL="0" lvl="0" indent="0" algn="l" rtl="0">
              <a:spcBef>
                <a:spcPts val="1600"/>
              </a:spcBef>
              <a:spcAft>
                <a:spcPts val="0"/>
              </a:spcAft>
              <a:buNone/>
            </a:pPr>
            <a:r>
              <a:rPr lang="en"/>
              <a:t>A quantum register has one state which represents the states of all of its qubits.</a:t>
            </a:r>
            <a:endParaRPr/>
          </a:p>
          <a:p>
            <a:pPr marL="0" lvl="0" indent="0" algn="l" rtl="0">
              <a:spcBef>
                <a:spcPts val="1600"/>
              </a:spcBef>
              <a:spcAft>
                <a:spcPts val="0"/>
              </a:spcAft>
              <a:buNone/>
            </a:pPr>
            <a:r>
              <a:rPr lang="en"/>
              <a:t>Previously, we thought about combining states in ket notation:</a:t>
            </a:r>
            <a:endParaRPr/>
          </a:p>
          <a:p>
            <a:pPr marL="0" lvl="0" indent="0" algn="l" rtl="0">
              <a:spcBef>
                <a:spcPts val="1600"/>
              </a:spcBef>
              <a:spcAft>
                <a:spcPts val="0"/>
              </a:spcAft>
              <a:buNone/>
            </a:pPr>
            <a:r>
              <a:rPr lang="en"/>
              <a:t>|0⟩ |0⟩ → |00⟩</a:t>
            </a:r>
            <a:endParaRPr/>
          </a:p>
          <a:p>
            <a:pPr marL="0" lvl="0" indent="0" algn="l" rtl="0">
              <a:spcBef>
                <a:spcPts val="1600"/>
              </a:spcBef>
              <a:spcAft>
                <a:spcPts val="1600"/>
              </a:spcAft>
              <a:buNone/>
            </a:pPr>
            <a:r>
              <a:rPr lang="en"/>
              <a:t>    ( |0⟩ + |1⟩ )  |0⟩ →       ( |00⟩ + |10⟩ )</a:t>
            </a:r>
            <a:endParaRPr/>
          </a:p>
        </p:txBody>
      </p:sp>
      <p:pic>
        <p:nvPicPr>
          <p:cNvPr id="71" name="Google Shape;71;p14"/>
          <p:cNvPicPr preferRelativeResize="0"/>
          <p:nvPr/>
        </p:nvPicPr>
        <p:blipFill>
          <a:blip r:embed="rId3">
            <a:alphaModFix/>
          </a:blip>
          <a:stretch>
            <a:fillRect/>
          </a:stretch>
        </p:blipFill>
        <p:spPr>
          <a:xfrm>
            <a:off x="461050" y="3608350"/>
            <a:ext cx="210775" cy="379375"/>
          </a:xfrm>
          <a:prstGeom prst="rect">
            <a:avLst/>
          </a:prstGeom>
          <a:noFill/>
          <a:ln>
            <a:noFill/>
          </a:ln>
        </p:spPr>
      </p:pic>
      <p:pic>
        <p:nvPicPr>
          <p:cNvPr id="72" name="Google Shape;72;p14"/>
          <p:cNvPicPr preferRelativeResize="0"/>
          <p:nvPr/>
        </p:nvPicPr>
        <p:blipFill>
          <a:blip r:embed="rId3">
            <a:alphaModFix/>
          </a:blip>
          <a:stretch>
            <a:fillRect/>
          </a:stretch>
        </p:blipFill>
        <p:spPr>
          <a:xfrm>
            <a:off x="2551450" y="3608350"/>
            <a:ext cx="210775" cy="3793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1009</Words>
  <Application>Microsoft Office PowerPoint</Application>
  <PresentationFormat>On-screen Show (16:9)</PresentationFormat>
  <Paragraphs>111</Paragraphs>
  <Slides>20</Slides>
  <Notes>14</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30" baseType="lpstr">
      <vt:lpstr>Calibri</vt:lpstr>
      <vt:lpstr>Times New Roman</vt:lpstr>
      <vt:lpstr>Roboto Slab</vt:lpstr>
      <vt:lpstr>Roboto</vt:lpstr>
      <vt:lpstr>Arial</vt:lpstr>
      <vt:lpstr>Calibri Light</vt:lpstr>
      <vt:lpstr>Marina</vt:lpstr>
      <vt:lpstr>Office Theme</vt:lpstr>
      <vt:lpstr>Blank Presentation</vt:lpstr>
      <vt:lpstr>Photo Editor Photo</vt:lpstr>
      <vt:lpstr>Tensor Products, Superposition, and Entanglement</vt:lpstr>
      <vt:lpstr>Tensor Product, Superposition, and Quantum Entanglement</vt:lpstr>
      <vt:lpstr>Tensor Products</vt:lpstr>
      <vt:lpstr>Tensor Product Examples</vt:lpstr>
      <vt:lpstr>PowerPoint Presentation</vt:lpstr>
      <vt:lpstr>PowerPoint Presentation</vt:lpstr>
      <vt:lpstr>PowerPoint Presentation</vt:lpstr>
      <vt:lpstr>PowerPoint Presentation</vt:lpstr>
      <vt:lpstr>Quantum Registers</vt:lpstr>
      <vt:lpstr>Basis States in a 2-Qubit Register</vt:lpstr>
      <vt:lpstr>Basic Properties of Tensor Products </vt:lpstr>
      <vt:lpstr>Basic Properties of Tensor Products  cont.</vt:lpstr>
      <vt:lpstr>Multi-Qubit Systems</vt:lpstr>
      <vt:lpstr>Superposition</vt:lpstr>
      <vt:lpstr>Quantum Algorithms</vt:lpstr>
      <vt:lpstr>Entanglement</vt:lpstr>
      <vt:lpstr>Predicting States from Entanglement</vt:lpstr>
      <vt:lpstr>Unpredictable Entangled States</vt:lpstr>
      <vt:lpstr>Bell States</vt:lpstr>
      <vt:lpstr>Decoherence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 Products, Superposition, and Entanglement</dc:title>
  <dc:creator>RAHMAN, MOSHIUR</dc:creator>
  <cp:lastModifiedBy>RAHMAN, MOSHIUR</cp:lastModifiedBy>
  <cp:revision>2</cp:revision>
  <dcterms:modified xsi:type="dcterms:W3CDTF">2020-03-24T20:47:29Z</dcterms:modified>
</cp:coreProperties>
</file>