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" panose="020B0604020202020204" charset="0"/>
      <p:regular r:id="rId17"/>
      <p:bold r:id="rId18"/>
      <p:italic r:id="rId19"/>
      <p:boldItalic r:id="rId20"/>
    </p:embeddedFont>
    <p:embeddedFont>
      <p:font typeface="Roboto Slab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e33bc6093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e33bc6093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e33bc609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e33bc6093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e33bc6093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e33bc6093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e33bc6093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e33bc6093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e33bc6093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e33bc6093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e33bc609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e33bc609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e33bc609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e33bc609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e33bc609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e33bc609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e33bc609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e33bc6093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e33bc6093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e33bc6093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e33bc609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e33bc609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e33bc6093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e33bc6093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e33bc6093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e33bc6093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Information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Moshiur Rahman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Stevens Institute of Technology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627" y="1473150"/>
            <a:ext cx="3370376" cy="335532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Visual Representation</a:t>
            </a: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387900" y="1318700"/>
            <a:ext cx="5587800" cy="3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six major states of the Bloch Sphere are: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Z				Negative Z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|0⟩ = |0⟩					|1⟩ = |1⟩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X				Negative 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|+⟩ = |0⟩ + |1⟩				|-⟩ = |0⟩ - |1⟩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√2					    √2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Y				Negative 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|i⟩ = |0⟩ + i|1⟩				|-i⟩ = |0⟩ - i|1⟩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     √2					    √2</a:t>
            </a:r>
            <a:endParaRPr/>
          </a:p>
        </p:txBody>
      </p:sp>
      <p:cxnSp>
        <p:nvCxnSpPr>
          <p:cNvPr id="151" name="Google Shape;151;p22"/>
          <p:cNvCxnSpPr/>
          <p:nvPr/>
        </p:nvCxnSpPr>
        <p:spPr>
          <a:xfrm>
            <a:off x="992600" y="3603825"/>
            <a:ext cx="771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2"/>
          <p:cNvCxnSpPr/>
          <p:nvPr/>
        </p:nvCxnSpPr>
        <p:spPr>
          <a:xfrm>
            <a:off x="3621500" y="3603825"/>
            <a:ext cx="771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2"/>
          <p:cNvCxnSpPr/>
          <p:nvPr/>
        </p:nvCxnSpPr>
        <p:spPr>
          <a:xfrm>
            <a:off x="924425" y="4538275"/>
            <a:ext cx="771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2"/>
          <p:cNvCxnSpPr/>
          <p:nvPr/>
        </p:nvCxnSpPr>
        <p:spPr>
          <a:xfrm>
            <a:off x="3711725" y="4538275"/>
            <a:ext cx="771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Vector Representation</a:t>
            </a:r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vectors |0⟩ and |1⟩ are orthogonal, represented by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Which means any arbitrary qubit state is represented by the vector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23" y="2043098"/>
            <a:ext cx="1017841" cy="6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448" y="2043098"/>
            <a:ext cx="1017850" cy="686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025" y="3498223"/>
            <a:ext cx="1242725" cy="74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l="5906" t="12846" r="6848" b="4007"/>
          <a:stretch/>
        </p:blipFill>
        <p:spPr>
          <a:xfrm>
            <a:off x="6156175" y="1605538"/>
            <a:ext cx="2987824" cy="284747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Vector Representation</a:t>
            </a: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60666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|0⟩ and |1⟩ are orthogonal, they are the basis states.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look at the circle formed by the linear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 of basis vectors.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we ignore the phase, this representation is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topologically equivalent to the Bloch Sphere*.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projection of this vector onto the horizontal and vertical axises are the amplitudes, α &amp; β.</a:t>
            </a:r>
            <a:endParaRPr/>
          </a:p>
        </p:txBody>
      </p:sp>
      <p:sp>
        <p:nvSpPr>
          <p:cNvPr id="171" name="Google Shape;171;p24"/>
          <p:cNvSpPr txBox="1"/>
          <p:nvPr/>
        </p:nvSpPr>
        <p:spPr>
          <a:xfrm>
            <a:off x="6374350" y="4523075"/>
            <a:ext cx="2531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*It is important not to confuse this circle with the Bloch Sphere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Superposition in Quantum Systems</a:t>
            </a:r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clear advantage of quantum computing is a single operation affects both of the basis states because of superposition.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possible to store a vast amount of information on a single qubit.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it is impossible to retrieve it.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a qubit is measured, it collapses into a boolean, losing almost all of the information about the probabilities and phase.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Multi-Qubit Register</a:t>
            </a:r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body" idx="1"/>
          </p:nvPr>
        </p:nvSpPr>
        <p:spPr>
          <a:xfrm>
            <a:off x="387900" y="1309350"/>
            <a:ext cx="8368200" cy="32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quantum register contains </a:t>
            </a:r>
            <a:r>
              <a:rPr lang="en" i="1"/>
              <a:t>n</a:t>
            </a:r>
            <a:r>
              <a:rPr lang="en"/>
              <a:t> qubits which means there are 2</a:t>
            </a:r>
            <a:r>
              <a:rPr lang="en" baseline="30000"/>
              <a:t>n</a:t>
            </a:r>
            <a:r>
              <a:rPr lang="en"/>
              <a:t> states.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a register of size 4 there are 16 states: 0000, 0001, 0010, 0011, ...  1111.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Thus, a 4 qubit register can be represented in a superposition of 16 states: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|ψ⟩ = c</a:t>
            </a:r>
            <a:r>
              <a:rPr lang="en" baseline="-25000"/>
              <a:t>0</a:t>
            </a:r>
            <a:r>
              <a:rPr lang="en"/>
              <a:t>|0000⟩ + c</a:t>
            </a:r>
            <a:r>
              <a:rPr lang="en" baseline="-25000"/>
              <a:t>1</a:t>
            </a:r>
            <a:r>
              <a:rPr lang="en"/>
              <a:t>|0001⟩ + c</a:t>
            </a:r>
            <a:r>
              <a:rPr lang="en" baseline="-25000"/>
              <a:t>2</a:t>
            </a:r>
            <a:r>
              <a:rPr lang="en"/>
              <a:t>|0010⟩ + c</a:t>
            </a:r>
            <a:r>
              <a:rPr lang="en" baseline="-25000"/>
              <a:t>3</a:t>
            </a:r>
            <a:r>
              <a:rPr lang="en"/>
              <a:t>|0011⟩ + … + c</a:t>
            </a:r>
            <a:r>
              <a:rPr lang="en" baseline="-25000"/>
              <a:t>15</a:t>
            </a:r>
            <a:r>
              <a:rPr lang="en"/>
              <a:t>|1111⟩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they have complex amplitudes such that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 c</a:t>
            </a:r>
            <a:r>
              <a:rPr lang="en" baseline="-25000"/>
              <a:t>0</a:t>
            </a:r>
            <a:r>
              <a:rPr lang="en"/>
              <a:t> |</a:t>
            </a:r>
            <a:r>
              <a:rPr lang="en" baseline="30000"/>
              <a:t>2</a:t>
            </a:r>
            <a:r>
              <a:rPr lang="en"/>
              <a:t> + | c</a:t>
            </a:r>
            <a:r>
              <a:rPr lang="en" baseline="-25000"/>
              <a:t>1</a:t>
            </a:r>
            <a:r>
              <a:rPr lang="en"/>
              <a:t> |</a:t>
            </a:r>
            <a:r>
              <a:rPr lang="en" baseline="30000"/>
              <a:t>2</a:t>
            </a:r>
            <a:r>
              <a:rPr lang="en"/>
              <a:t> + | c</a:t>
            </a:r>
            <a:r>
              <a:rPr lang="en" baseline="-25000"/>
              <a:t>2</a:t>
            </a:r>
            <a:r>
              <a:rPr lang="en"/>
              <a:t> |</a:t>
            </a:r>
            <a:r>
              <a:rPr lang="en" baseline="30000"/>
              <a:t>2</a:t>
            </a:r>
            <a:r>
              <a:rPr lang="en"/>
              <a:t> + | c</a:t>
            </a:r>
            <a:r>
              <a:rPr lang="en" baseline="-25000"/>
              <a:t>3</a:t>
            </a:r>
            <a:r>
              <a:rPr lang="en"/>
              <a:t> |</a:t>
            </a:r>
            <a:r>
              <a:rPr lang="en" baseline="30000"/>
              <a:t>2</a:t>
            </a:r>
            <a:r>
              <a:rPr lang="en"/>
              <a:t> + … + | c</a:t>
            </a:r>
            <a:r>
              <a:rPr lang="en" baseline="-25000"/>
              <a:t>15</a:t>
            </a:r>
            <a:r>
              <a:rPr lang="en"/>
              <a:t> |</a:t>
            </a:r>
            <a:r>
              <a:rPr lang="en" baseline="30000"/>
              <a:t>2</a:t>
            </a:r>
            <a:r>
              <a:rPr lang="en"/>
              <a:t> =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increased state space allows for parallel processing to solve certain problems much faster than classical computers.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Boolean Algebra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338850"/>
            <a:ext cx="83682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proposition can be true or false, but not both.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1 to represent true and 0 to represent false.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use logic connectives to combine propositions.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AND, OR, XOR, &amp; NOT are boolean functions to map propositions.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483125" y="2903300"/>
            <a:ext cx="1771500" cy="19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" sz="1800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X</a:t>
            </a:r>
            <a:r>
              <a:rPr lang="en" sz="1800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Y</a:t>
            </a:r>
            <a:r>
              <a:rPr lang="en" sz="1800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 baseline="-2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	0	0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	1	0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	0	0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	1	1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" name="Google Shape;72;p14"/>
          <p:cNvCxnSpPr/>
          <p:nvPr/>
        </p:nvCxnSpPr>
        <p:spPr>
          <a:xfrm>
            <a:off x="1640684" y="3346175"/>
            <a:ext cx="0" cy="1616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4"/>
          <p:cNvCxnSpPr/>
          <p:nvPr/>
        </p:nvCxnSpPr>
        <p:spPr>
          <a:xfrm>
            <a:off x="729725" y="3653544"/>
            <a:ext cx="1278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4"/>
          <p:cNvSpPr txBox="1"/>
          <p:nvPr/>
        </p:nvSpPr>
        <p:spPr>
          <a:xfrm>
            <a:off x="2316471" y="2903300"/>
            <a:ext cx="1771500" cy="19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" sz="1800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X</a:t>
            </a:r>
            <a:r>
              <a:rPr lang="en" sz="1800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Y</a:t>
            </a:r>
            <a:r>
              <a:rPr lang="en" sz="1800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 baseline="-2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	0	0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	1	1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	0	1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	1	1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" name="Google Shape;75;p14"/>
          <p:cNvCxnSpPr/>
          <p:nvPr/>
        </p:nvCxnSpPr>
        <p:spPr>
          <a:xfrm>
            <a:off x="3474030" y="3346175"/>
            <a:ext cx="0" cy="1616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4"/>
          <p:cNvCxnSpPr/>
          <p:nvPr/>
        </p:nvCxnSpPr>
        <p:spPr>
          <a:xfrm>
            <a:off x="2563071" y="3653544"/>
            <a:ext cx="1278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4"/>
          <p:cNvSpPr txBox="1"/>
          <p:nvPr/>
        </p:nvSpPr>
        <p:spPr>
          <a:xfrm>
            <a:off x="4267200" y="2903300"/>
            <a:ext cx="1771500" cy="19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XOR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" sz="1800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X</a:t>
            </a:r>
            <a:r>
              <a:rPr lang="en" sz="1800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Y</a:t>
            </a:r>
            <a:r>
              <a:rPr lang="en" sz="1800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 baseline="-2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	0	0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	1	1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	0	1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	1	0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" name="Google Shape;78;p14"/>
          <p:cNvCxnSpPr/>
          <p:nvPr/>
        </p:nvCxnSpPr>
        <p:spPr>
          <a:xfrm>
            <a:off x="5424759" y="3346175"/>
            <a:ext cx="0" cy="1616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4"/>
          <p:cNvCxnSpPr/>
          <p:nvPr/>
        </p:nvCxnSpPr>
        <p:spPr>
          <a:xfrm>
            <a:off x="4513800" y="3653544"/>
            <a:ext cx="1278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4"/>
          <p:cNvSpPr txBox="1"/>
          <p:nvPr/>
        </p:nvSpPr>
        <p:spPr>
          <a:xfrm>
            <a:off x="6217925" y="2903300"/>
            <a:ext cx="1771500" cy="19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" sz="1800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Y</a:t>
            </a:r>
            <a:r>
              <a:rPr lang="en" sz="1800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 baseline="-2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	1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	0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/>
          <p:nvPr/>
        </p:nvCxnSpPr>
        <p:spPr>
          <a:xfrm>
            <a:off x="7103684" y="3346175"/>
            <a:ext cx="0" cy="1032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4"/>
          <p:cNvCxnSpPr/>
          <p:nvPr/>
        </p:nvCxnSpPr>
        <p:spPr>
          <a:xfrm>
            <a:off x="6643275" y="3653550"/>
            <a:ext cx="835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Boolean Algebra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387900" y="1318700"/>
            <a:ext cx="8368200" cy="15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boolean function has </a:t>
            </a:r>
            <a:r>
              <a:rPr lang="en" i="1"/>
              <a:t>n</a:t>
            </a:r>
            <a:r>
              <a:rPr lang="en"/>
              <a:t> input variables and maps it to </a:t>
            </a:r>
            <a:r>
              <a:rPr lang="en" i="1"/>
              <a:t>m</a:t>
            </a:r>
            <a:r>
              <a:rPr lang="en"/>
              <a:t> output variables.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each variable can be a 0 or a 1, the function can have 2</a:t>
            </a:r>
            <a:r>
              <a:rPr lang="en" i="1" baseline="30000"/>
              <a:t>n</a:t>
            </a:r>
            <a:r>
              <a:rPr lang="en"/>
              <a:t> inputs.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series of functions can be applied to create new functions.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example: AND followed by NOT, denoted as NAND.</a:t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1708725" y="2873000"/>
            <a:ext cx="1771500" cy="19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NAND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" sz="1800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X</a:t>
            </a:r>
            <a:r>
              <a:rPr lang="en" sz="1800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Y</a:t>
            </a:r>
            <a:r>
              <a:rPr lang="en" sz="1800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 baseline="-2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	0	1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	1	1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	0	1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	1	0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" name="Google Shape;90;p15"/>
          <p:cNvCxnSpPr/>
          <p:nvPr/>
        </p:nvCxnSpPr>
        <p:spPr>
          <a:xfrm>
            <a:off x="2866284" y="3315875"/>
            <a:ext cx="0" cy="1616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5"/>
          <p:cNvCxnSpPr/>
          <p:nvPr/>
        </p:nvCxnSpPr>
        <p:spPr>
          <a:xfrm>
            <a:off x="1955325" y="3623244"/>
            <a:ext cx="1278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5"/>
          <p:cNvSpPr txBox="1"/>
          <p:nvPr/>
        </p:nvSpPr>
        <p:spPr>
          <a:xfrm>
            <a:off x="4221925" y="2873000"/>
            <a:ext cx="1771500" cy="19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NOR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" sz="1800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X</a:t>
            </a:r>
            <a:r>
              <a:rPr lang="en" sz="1800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Y</a:t>
            </a:r>
            <a:r>
              <a:rPr lang="en" sz="1800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 baseline="-2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	0	1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	1	0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	0	0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	1	0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3" name="Google Shape;93;p15"/>
          <p:cNvCxnSpPr/>
          <p:nvPr/>
        </p:nvCxnSpPr>
        <p:spPr>
          <a:xfrm>
            <a:off x="5379484" y="3315875"/>
            <a:ext cx="0" cy="1616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5"/>
          <p:cNvCxnSpPr/>
          <p:nvPr/>
        </p:nvCxnSpPr>
        <p:spPr>
          <a:xfrm>
            <a:off x="4468525" y="3623244"/>
            <a:ext cx="1278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Set of Gates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387900" y="1318700"/>
            <a:ext cx="8368200" cy="3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Elements of a finite set of boolean functions are called Gates.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set of gates is considered </a:t>
            </a:r>
            <a:r>
              <a:rPr lang="en" i="1"/>
              <a:t>universal </a:t>
            </a:r>
            <a:r>
              <a:rPr lang="en"/>
              <a:t>if every boolean function can be implemented as a combination of gates.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three gates NAND, NOR, and AND-XOR form a universal set in classical computing.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Every single boolean function of any size can be represented as a sequence of these three gates.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idea of a universal set will later be applied to Quantum Computing.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Information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387900" y="1318700"/>
            <a:ext cx="7940100" cy="30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fundamental unit of data in classical computing is a bit.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fundamental unit of data in quantum computing is a qubit.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Since qubits can exist in more than one state at a time, they can be manipulated simultaneously.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quantum computing, we have |0⟩ and |1⟩ to represent the two states of a boolean.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7226275" y="1714725"/>
            <a:ext cx="686100" cy="686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6935125" y="1425225"/>
            <a:ext cx="1268400" cy="1265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1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Qubit and Its Representations</a:t>
            </a: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387900" y="1318700"/>
            <a:ext cx="5217600" cy="3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qubit can be represented by any 2 level quantum system, here are a few: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electron in a hydrogen atom using the ground and excited states.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photon’s horizontal and vertical polarization.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Current in superconductors.</a:t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7478725" y="1967175"/>
            <a:ext cx="181200" cy="1812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7478725" y="3909100"/>
            <a:ext cx="181200" cy="1812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7226275" y="3656650"/>
            <a:ext cx="686100" cy="686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6935125" y="3367150"/>
            <a:ext cx="1268400" cy="1265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7655600" y="1714725"/>
            <a:ext cx="109200" cy="1092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7803175" y="3378025"/>
            <a:ext cx="109200" cy="1092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6653325" y="2772425"/>
            <a:ext cx="18723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Ground State |0⟩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6633175" y="4726550"/>
            <a:ext cx="18723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Excited State |1⟩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627" y="1473150"/>
            <a:ext cx="3370376" cy="3355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Visual Representation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387900" y="1318700"/>
            <a:ext cx="5587800" cy="3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Bloch Sphere is a visualization of a qubit.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a unit sphere centered at the origin.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 valid qubit states are on the surface of the sphere.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poles are |0⟩ and |1⟩.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 other states are superpositions of |0⟩ and |1⟩.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equator is equal probability, like when created by the Beam Splitter.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627" y="1473150"/>
            <a:ext cx="3370376" cy="335532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Visual Representation</a:t>
            </a:r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387900" y="1318700"/>
            <a:ext cx="5587800" cy="3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get the general form of a qubit using spherical coordinates.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|ψ⟩ = cos(θ/2) |0⟩ + e</a:t>
            </a:r>
            <a:r>
              <a:rPr lang="en" sz="1900" baseline="30000"/>
              <a:t>i</a:t>
            </a:r>
            <a:r>
              <a:rPr lang="en" baseline="30000"/>
              <a:t>ϕ</a:t>
            </a:r>
            <a:r>
              <a:rPr lang="en"/>
              <a:t> sin(θ/2) |1⟩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0 ≤ θ ≤ π and 0  ≤ ϕ &lt; 2π.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Since the radius of the sphere is 1 we see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 cos(θ/2) |</a:t>
            </a:r>
            <a:r>
              <a:rPr lang="en" baseline="30000"/>
              <a:t>2</a:t>
            </a:r>
            <a:r>
              <a:rPr lang="en"/>
              <a:t> + | sin(θ/2) |</a:t>
            </a:r>
            <a:r>
              <a:rPr lang="en" baseline="30000"/>
              <a:t>2</a:t>
            </a:r>
            <a:r>
              <a:rPr lang="en"/>
              <a:t> = 1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Which is where the probability amplitudes are seen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| α |</a:t>
            </a:r>
            <a:r>
              <a:rPr lang="en" baseline="30000"/>
              <a:t>2</a:t>
            </a:r>
            <a:r>
              <a:rPr lang="en"/>
              <a:t> + | β |</a:t>
            </a:r>
            <a:r>
              <a:rPr lang="en" baseline="30000"/>
              <a:t>2</a:t>
            </a:r>
            <a:r>
              <a:rPr lang="en"/>
              <a:t> = 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627" y="1473150"/>
            <a:ext cx="3370376" cy="335532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Visual Representation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387900" y="1318700"/>
            <a:ext cx="5587800" cy="3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Bloch Sphere representation we see: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|ψ⟩ = |0⟩ when θ = 0  and  |ψ⟩ = |1⟩ when θ = π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trigonometric functions come from not only the sphere, but also the wave nature of subatomic particles.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phase, ϕ,  does not affect the probabilities directly. It still plays an important role in computation.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916</Words>
  <Application>Microsoft Office PowerPoint</Application>
  <PresentationFormat>On-screen Show (16:9)</PresentationFormat>
  <Paragraphs>129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Roboto Slab</vt:lpstr>
      <vt:lpstr>Roboto</vt:lpstr>
      <vt:lpstr>Marina</vt:lpstr>
      <vt:lpstr>Quantum Information Processing</vt:lpstr>
      <vt:lpstr>Review of Boolean Algebra</vt:lpstr>
      <vt:lpstr>Review of Boolean Algebra</vt:lpstr>
      <vt:lpstr>Universal Set of Gates</vt:lpstr>
      <vt:lpstr>Quantum Information</vt:lpstr>
      <vt:lpstr>The Qubit and Its Representations</vt:lpstr>
      <vt:lpstr>The Visual Representation</vt:lpstr>
      <vt:lpstr>The Visual Representation</vt:lpstr>
      <vt:lpstr>The Visual Representation</vt:lpstr>
      <vt:lpstr>The Visual Representation</vt:lpstr>
      <vt:lpstr>The Vector Representation</vt:lpstr>
      <vt:lpstr>The Vector Representation</vt:lpstr>
      <vt:lpstr>Superposition in Quantum Systems</vt:lpstr>
      <vt:lpstr>Multi-Qubit Register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Information Processing</dc:title>
  <dc:creator>RAHMAN, MOSHIUR</dc:creator>
  <cp:lastModifiedBy>RAHMAN, MOSHIUR</cp:lastModifiedBy>
  <cp:revision>1</cp:revision>
  <dcterms:modified xsi:type="dcterms:W3CDTF">2020-02-25T16:27:37Z</dcterms:modified>
</cp:coreProperties>
</file>