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8" r:id="rId3"/>
    <p:sldId id="326" r:id="rId4"/>
    <p:sldId id="325" r:id="rId5"/>
    <p:sldId id="321" r:id="rId6"/>
    <p:sldId id="327" r:id="rId7"/>
    <p:sldId id="324" r:id="rId8"/>
    <p:sldId id="328" r:id="rId9"/>
    <p:sldId id="322" r:id="rId10"/>
    <p:sldId id="329" r:id="rId11"/>
    <p:sldId id="323" r:id="rId12"/>
    <p:sldId id="330" r:id="rId13"/>
    <p:sldId id="331" r:id="rId14"/>
    <p:sldId id="332" r:id="rId15"/>
    <p:sldId id="33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MOSHIUR" initials="RM" lastIdx="1" clrIdx="0">
    <p:extLst>
      <p:ext uri="{19B8F6BF-5375-455C-9EA6-DF929625EA0E}">
        <p15:presenceInfo xmlns:p15="http://schemas.microsoft.com/office/powerpoint/2012/main" userId="S::mr1719@att.com::04b11010-f916-441e-840c-01014ecf9a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1T17:31:06.805"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17:31:06.805"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14CD-FC54-4427-BF96-9F46C45E48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314DFF-B6F4-4CB9-8EB8-1D8B5F9AB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2D22C-5D23-4425-B9E0-F8AC8102EDA5}"/>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5" name="Footer Placeholder 4">
            <a:extLst>
              <a:ext uri="{FF2B5EF4-FFF2-40B4-BE49-F238E27FC236}">
                <a16:creationId xmlns:a16="http://schemas.microsoft.com/office/drawing/2014/main" id="{0A0C9E3F-F759-497B-9286-0CC4675C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E1F6C-D28A-4FF0-98E1-E9291C5AAFBC}"/>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254413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4A38-DD0D-42CC-AFF1-295519858C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4DD0B-CD89-41D4-B260-615CA2C35F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640D9-DF15-4BE6-99EB-23C2459D70A5}"/>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5" name="Footer Placeholder 4">
            <a:extLst>
              <a:ext uri="{FF2B5EF4-FFF2-40B4-BE49-F238E27FC236}">
                <a16:creationId xmlns:a16="http://schemas.microsoft.com/office/drawing/2014/main" id="{7ADC27CD-D33D-45D9-B148-1F9F2D201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1260B-5CCD-49D7-9005-A1B76D52E356}"/>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350442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6D450-0AAA-40F6-8A86-C9D97454FD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845AAA-D0E7-4AE2-93D4-0D73B121A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9EF93-0805-42CD-A89E-6869F85A0483}"/>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5" name="Footer Placeholder 4">
            <a:extLst>
              <a:ext uri="{FF2B5EF4-FFF2-40B4-BE49-F238E27FC236}">
                <a16:creationId xmlns:a16="http://schemas.microsoft.com/office/drawing/2014/main" id="{D5A4BFC1-0415-49AF-8AB9-0699A044F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83B59-548C-45F5-8187-134DC7DC4680}"/>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277322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58BF-0C3C-4823-B07B-749DFFD4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0B532-E714-4B16-81F1-34559996B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152A3-188C-45C1-AAA7-BA05F4AAB244}"/>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5" name="Footer Placeholder 4">
            <a:extLst>
              <a:ext uri="{FF2B5EF4-FFF2-40B4-BE49-F238E27FC236}">
                <a16:creationId xmlns:a16="http://schemas.microsoft.com/office/drawing/2014/main" id="{5A2AFD49-A8F1-4EB7-8020-55586C30E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21FEA-29CC-486F-840C-731A2E3228BE}"/>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279044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5B30-CB7E-45A7-B740-357931A2C7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7E99B5-CAB2-4E19-8718-CA2A79686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86113-C102-4540-9CAB-0A51A2B21771}"/>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5" name="Footer Placeholder 4">
            <a:extLst>
              <a:ext uri="{FF2B5EF4-FFF2-40B4-BE49-F238E27FC236}">
                <a16:creationId xmlns:a16="http://schemas.microsoft.com/office/drawing/2014/main" id="{26661CB7-617A-4B0A-BAE7-10B7FEB23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52DBB-B3D5-4A0E-963C-65A003FE6376}"/>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246195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2F00-3825-4D67-B10F-CBED5810C8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FB418-8526-47FA-8904-51A7AF98E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422D53-7315-4952-B333-A2AFE2495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4C8807-4B72-42D5-9920-3CBBB19FF8B7}"/>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6" name="Footer Placeholder 5">
            <a:extLst>
              <a:ext uri="{FF2B5EF4-FFF2-40B4-BE49-F238E27FC236}">
                <a16:creationId xmlns:a16="http://schemas.microsoft.com/office/drawing/2014/main" id="{95990782-DEE7-48C0-8A1B-737FC55C3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B58B2-D0BD-4C21-95B4-D4ADBD5E57FA}"/>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6913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FCEA-540E-4477-9D10-E180551761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800869-4D4C-4A6D-8AAF-B3E223BCC0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E2F18-77D6-4FD4-BD12-89279E7BF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DCC94-6FA4-49B1-92C1-3DFC06570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B333D-F284-452F-9754-3CE814285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B9BD18-F894-45C0-8A9A-C85E8A2A8ABC}"/>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8" name="Footer Placeholder 7">
            <a:extLst>
              <a:ext uri="{FF2B5EF4-FFF2-40B4-BE49-F238E27FC236}">
                <a16:creationId xmlns:a16="http://schemas.microsoft.com/office/drawing/2014/main" id="{AD975F1B-F994-4A05-BAE9-B206BCF200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98821-CC16-4790-9D2C-06390142E0BC}"/>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202470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496A-F29A-40C4-A00B-B377C7E3A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0FC940-1CD7-449A-9E09-54F4EA9B1C2E}"/>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4" name="Footer Placeholder 3">
            <a:extLst>
              <a:ext uri="{FF2B5EF4-FFF2-40B4-BE49-F238E27FC236}">
                <a16:creationId xmlns:a16="http://schemas.microsoft.com/office/drawing/2014/main" id="{8F10F5C7-FF64-4ED8-979A-99333DCF11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4B2825-EC92-4BF3-B5E2-6FC861C2F765}"/>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284343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C845B-9CAA-4D90-B0A6-2574259164DA}"/>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3" name="Footer Placeholder 2">
            <a:extLst>
              <a:ext uri="{FF2B5EF4-FFF2-40B4-BE49-F238E27FC236}">
                <a16:creationId xmlns:a16="http://schemas.microsoft.com/office/drawing/2014/main" id="{663C3B4C-4BEC-4B19-AC42-B518C23471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3AAB6A-9504-40CD-9990-4EC11599EF1D}"/>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128370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7022-0332-485F-915B-8FB81ABCE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DE3ED-E34C-468E-BA43-5EB23512F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EC282-1124-44C1-897D-63271FC9D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F1135-9D9E-4BCF-B68C-BB8B4AFA5130}"/>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6" name="Footer Placeholder 5">
            <a:extLst>
              <a:ext uri="{FF2B5EF4-FFF2-40B4-BE49-F238E27FC236}">
                <a16:creationId xmlns:a16="http://schemas.microsoft.com/office/drawing/2014/main" id="{01A63619-042C-4ACA-89E6-93E0D27F2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C1799-D9F3-4683-9369-115D9D12E412}"/>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5300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5CAD-CF1B-4F0B-9143-E8C71411E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46806-F5DF-4450-9E00-0AF358B02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4566B-13A6-4259-8728-820E0AD78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DCA0C-D188-4B5D-9FE6-569C57F8B65B}"/>
              </a:ext>
            </a:extLst>
          </p:cNvPr>
          <p:cNvSpPr>
            <a:spLocks noGrp="1"/>
          </p:cNvSpPr>
          <p:nvPr>
            <p:ph type="dt" sz="half" idx="10"/>
          </p:nvPr>
        </p:nvSpPr>
        <p:spPr/>
        <p:txBody>
          <a:bodyPr/>
          <a:lstStyle/>
          <a:p>
            <a:fld id="{E0D40FC4-D394-4B70-9B3A-1748877F19CA}" type="datetimeFigureOut">
              <a:rPr lang="en-US" smtClean="0"/>
              <a:t>4/21/2020</a:t>
            </a:fld>
            <a:endParaRPr lang="en-US"/>
          </a:p>
        </p:txBody>
      </p:sp>
      <p:sp>
        <p:nvSpPr>
          <p:cNvPr id="6" name="Footer Placeholder 5">
            <a:extLst>
              <a:ext uri="{FF2B5EF4-FFF2-40B4-BE49-F238E27FC236}">
                <a16:creationId xmlns:a16="http://schemas.microsoft.com/office/drawing/2014/main" id="{47E96BAE-D52E-41C7-B479-E1155A06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BFA76-2192-46BD-8327-20F939B118E2}"/>
              </a:ext>
            </a:extLst>
          </p:cNvPr>
          <p:cNvSpPr>
            <a:spLocks noGrp="1"/>
          </p:cNvSpPr>
          <p:nvPr>
            <p:ph type="sldNum" sz="quarter" idx="12"/>
          </p:nvPr>
        </p:nvSpPr>
        <p:spPr/>
        <p:txBody>
          <a:bodyPr/>
          <a:lstStyle/>
          <a:p>
            <a:fld id="{097007C5-C9EC-42D5-A924-C5FBFD686739}" type="slidenum">
              <a:rPr lang="en-US" smtClean="0"/>
              <a:t>‹#›</a:t>
            </a:fld>
            <a:endParaRPr lang="en-US"/>
          </a:p>
        </p:txBody>
      </p:sp>
    </p:spTree>
    <p:extLst>
      <p:ext uri="{BB962C8B-B14F-4D97-AF65-F5344CB8AC3E}">
        <p14:creationId xmlns:p14="http://schemas.microsoft.com/office/powerpoint/2010/main" val="263267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3E620-5DD7-4FC2-B392-B4FF7822F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655DF-6C9B-4676-9F85-49FDCB6DE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BBEC7-DE63-447A-B4CF-BD5506B1A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40FC4-D394-4B70-9B3A-1748877F19CA}" type="datetimeFigureOut">
              <a:rPr lang="en-US" smtClean="0"/>
              <a:t>4/21/2020</a:t>
            </a:fld>
            <a:endParaRPr lang="en-US"/>
          </a:p>
        </p:txBody>
      </p:sp>
      <p:sp>
        <p:nvSpPr>
          <p:cNvPr id="5" name="Footer Placeholder 4">
            <a:extLst>
              <a:ext uri="{FF2B5EF4-FFF2-40B4-BE49-F238E27FC236}">
                <a16:creationId xmlns:a16="http://schemas.microsoft.com/office/drawing/2014/main" id="{1AA69658-5370-49AC-8590-83DAC8A21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DBB5E-3D21-426A-8E18-6BF73DAE9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007C5-C9EC-42D5-A924-C5FBFD686739}" type="slidenum">
              <a:rPr lang="en-US" smtClean="0"/>
              <a:t>‹#›</a:t>
            </a:fld>
            <a:endParaRPr lang="en-US"/>
          </a:p>
        </p:txBody>
      </p:sp>
    </p:spTree>
    <p:extLst>
      <p:ext uri="{BB962C8B-B14F-4D97-AF65-F5344CB8AC3E}">
        <p14:creationId xmlns:p14="http://schemas.microsoft.com/office/powerpoint/2010/main" val="3513799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3870-CB80-4FE6-9E6F-EFD4C3A0A17C}"/>
              </a:ext>
            </a:extLst>
          </p:cNvPr>
          <p:cNvSpPr>
            <a:spLocks noGrp="1"/>
          </p:cNvSpPr>
          <p:nvPr>
            <p:ph type="ctrTitle"/>
          </p:nvPr>
        </p:nvSpPr>
        <p:spPr>
          <a:xfrm>
            <a:off x="1390835" y="817315"/>
            <a:ext cx="10105748" cy="2387600"/>
          </a:xfrm>
        </p:spPr>
        <p:txBody>
          <a:bodyPr>
            <a:normAutofit fontScale="90000"/>
          </a:bodyPr>
          <a:lstStyle/>
          <a:p>
            <a:r>
              <a:rPr lang="en-US" sz="6600" b="1" dirty="0"/>
              <a:t>Quantum Algorithm</a:t>
            </a:r>
            <a:br>
              <a:rPr lang="en-US" sz="6600" dirty="0"/>
            </a:br>
            <a:r>
              <a:rPr lang="en-US" b="1" dirty="0"/>
              <a:t>The Power of Quantum Computing</a:t>
            </a:r>
            <a:endParaRPr lang="en-US" dirty="0"/>
          </a:p>
        </p:txBody>
      </p:sp>
      <p:sp>
        <p:nvSpPr>
          <p:cNvPr id="4" name="Title 1">
            <a:extLst>
              <a:ext uri="{FF2B5EF4-FFF2-40B4-BE49-F238E27FC236}">
                <a16:creationId xmlns:a16="http://schemas.microsoft.com/office/drawing/2014/main" id="{0728FA3A-A7C6-4947-8882-48EC9685BA7F}"/>
              </a:ext>
            </a:extLst>
          </p:cNvPr>
          <p:cNvSpPr>
            <a:spLocks noGrp="1"/>
          </p:cNvSpPr>
          <p:nvPr>
            <p:ph type="subTitle" idx="1"/>
          </p:nvPr>
        </p:nvSpPr>
        <p:spPr>
          <a:xfrm>
            <a:off x="1524000" y="3602038"/>
            <a:ext cx="9144000" cy="1655762"/>
          </a:xfrm>
        </p:spPr>
        <p:txBody>
          <a:bodyPr/>
          <a:lstStyle/>
          <a:p>
            <a:r>
              <a:rPr lang="en-US" sz="3200" dirty="0"/>
              <a:t> Deutsch-</a:t>
            </a:r>
            <a:r>
              <a:rPr lang="en-US" sz="3200" dirty="0" err="1"/>
              <a:t>Jozsa</a:t>
            </a:r>
            <a:r>
              <a:rPr lang="en-US" sz="3200" dirty="0"/>
              <a:t> Algorithm </a:t>
            </a:r>
          </a:p>
        </p:txBody>
      </p:sp>
    </p:spTree>
    <p:extLst>
      <p:ext uri="{BB962C8B-B14F-4D97-AF65-F5344CB8AC3E}">
        <p14:creationId xmlns:p14="http://schemas.microsoft.com/office/powerpoint/2010/main" val="283046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D34-0D52-45CA-84DD-037A2682D92C}"/>
              </a:ext>
            </a:extLst>
          </p:cNvPr>
          <p:cNvSpPr>
            <a:spLocks noGrp="1"/>
          </p:cNvSpPr>
          <p:nvPr>
            <p:ph type="title"/>
          </p:nvPr>
        </p:nvSpPr>
        <p:spPr>
          <a:xfrm>
            <a:off x="1981200" y="152400"/>
            <a:ext cx="8229600" cy="1143000"/>
          </a:xfrm>
        </p:spPr>
        <p:txBody>
          <a:bodyPr/>
          <a:lstStyle/>
          <a:p>
            <a:r>
              <a:rPr lang="en-US" sz="2400" dirty="0"/>
              <a:t>Limitations</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8FCCCFC-1B37-470C-95D2-F9F18C36D875}"/>
                  </a:ext>
                </a:extLst>
              </p:cNvPr>
              <p:cNvSpPr/>
              <p:nvPr/>
            </p:nvSpPr>
            <p:spPr>
              <a:xfrm>
                <a:off x="3657600" y="1143001"/>
                <a:ext cx="6934200" cy="954107"/>
              </a:xfrm>
              <a:prstGeom prst="rect">
                <a:avLst/>
              </a:prstGeom>
            </p:spPr>
            <p:txBody>
              <a:bodyPr wrap="square">
                <a:spAutoFit/>
              </a:bodyPr>
              <a:lstStyle/>
              <a:p>
                <a:r>
                  <a:rPr lang="en-US" sz="1400" dirty="0"/>
                  <a:t>While parallelism sounds amazing in theory, it is not immediately useful on its own. </a:t>
                </a:r>
              </a:p>
              <a:p>
                <a:r>
                  <a:rPr lang="en-US" sz="1400" dirty="0"/>
                  <a:t>A quantum computation can calculate a superposition of the </a:t>
                </a:r>
                <a14:m>
                  <m:oMath xmlns:m="http://schemas.openxmlformats.org/officeDocument/2006/math">
                    <m:sSup>
                      <m:sSupPr>
                        <m:ctrlPr>
                          <a:rPr lang="en-US" sz="1400" b="1" i="1">
                            <a:highlight>
                              <a:srgbClr val="FFFF00"/>
                            </a:highlight>
                            <a:latin typeface="Cambria Math" panose="02040503050406030204" pitchFamily="18" charset="0"/>
                          </a:rPr>
                        </m:ctrlPr>
                      </m:sSupPr>
                      <m:e>
                        <m:r>
                          <a:rPr lang="en-US" sz="1400" b="1" i="1">
                            <a:highlight>
                              <a:srgbClr val="FFFF00"/>
                            </a:highlight>
                            <a:latin typeface="Cambria Math" panose="02040503050406030204" pitchFamily="18" charset="0"/>
                          </a:rPr>
                          <m:t>𝟐</m:t>
                        </m:r>
                      </m:e>
                      <m:sup>
                        <m:r>
                          <a:rPr lang="en-US" sz="1400" b="1" i="1">
                            <a:highlight>
                              <a:srgbClr val="FFFF00"/>
                            </a:highlight>
                            <a:latin typeface="Cambria Math" panose="02040503050406030204" pitchFamily="18" charset="0"/>
                          </a:rPr>
                          <m:t>𝒏</m:t>
                        </m:r>
                      </m:sup>
                    </m:sSup>
                  </m:oMath>
                </a14:m>
                <a:r>
                  <a:rPr lang="en-US" sz="1400" b="1" dirty="0">
                    <a:highlight>
                      <a:srgbClr val="FFFF00"/>
                    </a:highlight>
                  </a:rPr>
                  <a:t> </a:t>
                </a:r>
                <a:r>
                  <a:rPr lang="en-US" sz="1400" dirty="0"/>
                  <a:t> numbers, however a measurement still needs to be performed in order to extract information from the quantum computer. </a:t>
                </a:r>
              </a:p>
            </p:txBody>
          </p:sp>
        </mc:Choice>
        <mc:Fallback>
          <p:sp>
            <p:nvSpPr>
              <p:cNvPr id="3" name="Rectangle 2">
                <a:extLst>
                  <a:ext uri="{FF2B5EF4-FFF2-40B4-BE49-F238E27FC236}">
                    <a16:creationId xmlns:a16="http://schemas.microsoft.com/office/drawing/2014/main" id="{08FCCCFC-1B37-470C-95D2-F9F18C36D875}"/>
                  </a:ext>
                </a:extLst>
              </p:cNvPr>
              <p:cNvSpPr>
                <a:spLocks noRot="1" noChangeAspect="1" noMove="1" noResize="1" noEditPoints="1" noAdjustHandles="1" noChangeArrowheads="1" noChangeShapeType="1" noTextEdit="1"/>
              </p:cNvSpPr>
              <p:nvPr/>
            </p:nvSpPr>
            <p:spPr>
              <a:xfrm>
                <a:off x="3657600" y="1143001"/>
                <a:ext cx="6934200" cy="954107"/>
              </a:xfrm>
              <a:prstGeom prst="rect">
                <a:avLst/>
              </a:prstGeom>
              <a:blipFill>
                <a:blip r:embed="rId2"/>
                <a:stretch>
                  <a:fillRect l="-264" t="-1282" b="-576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4066161-964A-41C7-8A3A-D0AA20D914F3}"/>
              </a:ext>
            </a:extLst>
          </p:cNvPr>
          <p:cNvSpPr txBox="1"/>
          <p:nvPr/>
        </p:nvSpPr>
        <p:spPr>
          <a:xfrm>
            <a:off x="1524001" y="2971801"/>
            <a:ext cx="3389069" cy="307777"/>
          </a:xfrm>
          <a:prstGeom prst="rect">
            <a:avLst/>
          </a:prstGeom>
          <a:noFill/>
        </p:spPr>
        <p:txBody>
          <a:bodyPr wrap="none" rtlCol="0">
            <a:spAutoFit/>
          </a:bodyPr>
          <a:lstStyle/>
          <a:p>
            <a:r>
              <a:rPr lang="en-US" sz="1400" b="1" dirty="0"/>
              <a:t>a |</a:t>
            </a:r>
            <a:r>
              <a:rPr lang="en-US" sz="1400" b="1" i="1" dirty="0"/>
              <a:t>f(00) &gt; + b |f(01)&gt; + c</a:t>
            </a:r>
            <a:r>
              <a:rPr lang="en-US" sz="1400" b="1" dirty="0"/>
              <a:t> |</a:t>
            </a:r>
            <a:r>
              <a:rPr lang="en-US" sz="1400" b="1" i="1" dirty="0"/>
              <a:t>f(10) &gt; + d |f(11)&gt;</a:t>
            </a:r>
            <a:endParaRPr lang="en-US" sz="1400" dirty="0"/>
          </a:p>
        </p:txBody>
      </p:sp>
      <p:sp>
        <p:nvSpPr>
          <p:cNvPr id="5" name="Rectangle 4">
            <a:extLst>
              <a:ext uri="{FF2B5EF4-FFF2-40B4-BE49-F238E27FC236}">
                <a16:creationId xmlns:a16="http://schemas.microsoft.com/office/drawing/2014/main" id="{74F7BA21-F2CE-4F82-AFAE-972018655721}"/>
              </a:ext>
            </a:extLst>
          </p:cNvPr>
          <p:cNvSpPr/>
          <p:nvPr/>
        </p:nvSpPr>
        <p:spPr>
          <a:xfrm>
            <a:off x="3810000" y="3773507"/>
            <a:ext cx="5638800" cy="923330"/>
          </a:xfrm>
          <a:prstGeom prst="rect">
            <a:avLst/>
          </a:prstGeom>
        </p:spPr>
        <p:txBody>
          <a:bodyPr wrap="square">
            <a:spAutoFit/>
          </a:bodyPr>
          <a:lstStyle/>
          <a:p>
            <a:r>
              <a:rPr lang="en-US" b="1" dirty="0">
                <a:highlight>
                  <a:srgbClr val="FFFF00"/>
                </a:highlight>
              </a:rPr>
              <a:t>a |</a:t>
            </a:r>
            <a:r>
              <a:rPr lang="en-US" b="1" i="1" dirty="0">
                <a:highlight>
                  <a:srgbClr val="FFFF00"/>
                </a:highlight>
              </a:rPr>
              <a:t>f(00) &gt; + b |f(01)&gt; + c</a:t>
            </a:r>
            <a:r>
              <a:rPr lang="en-US" b="1" dirty="0">
                <a:highlight>
                  <a:srgbClr val="FFFF00"/>
                </a:highlight>
              </a:rPr>
              <a:t> |</a:t>
            </a:r>
            <a:r>
              <a:rPr lang="en-US" b="1" i="1" dirty="0">
                <a:highlight>
                  <a:srgbClr val="FFFF00"/>
                </a:highlight>
              </a:rPr>
              <a:t>f(10) &gt; + d |f(11)&gt;</a:t>
            </a:r>
          </a:p>
          <a:p>
            <a:endParaRPr lang="en-US" b="1" i="1" dirty="0">
              <a:highlight>
                <a:srgbClr val="FFFF00"/>
              </a:highlight>
            </a:endParaRPr>
          </a:p>
          <a:p>
            <a:r>
              <a:rPr lang="en-US" b="1" i="1" dirty="0">
                <a:highlight>
                  <a:srgbClr val="FFFF00"/>
                </a:highlight>
              </a:rPr>
              <a:t>f(00), f(01), f(10), OR f(11). </a:t>
            </a:r>
            <a:endParaRPr lang="en-US" dirty="0"/>
          </a:p>
        </p:txBody>
      </p:sp>
      <p:sp>
        <p:nvSpPr>
          <p:cNvPr id="6" name="Rectangle 5">
            <a:extLst>
              <a:ext uri="{FF2B5EF4-FFF2-40B4-BE49-F238E27FC236}">
                <a16:creationId xmlns:a16="http://schemas.microsoft.com/office/drawing/2014/main" id="{061A5C05-77CA-4256-A6A9-9BB13E7C8178}"/>
              </a:ext>
            </a:extLst>
          </p:cNvPr>
          <p:cNvSpPr/>
          <p:nvPr/>
        </p:nvSpPr>
        <p:spPr>
          <a:xfrm>
            <a:off x="1765562" y="5190767"/>
            <a:ext cx="8660876" cy="923330"/>
          </a:xfrm>
          <a:prstGeom prst="rect">
            <a:avLst/>
          </a:prstGeom>
        </p:spPr>
        <p:txBody>
          <a:bodyPr wrap="square">
            <a:spAutoFit/>
          </a:bodyPr>
          <a:lstStyle/>
          <a:p>
            <a:r>
              <a:rPr lang="en-US" dirty="0"/>
              <a:t>… Quantum computers are therefore only practical for certain types of problems</a:t>
            </a:r>
          </a:p>
          <a:p>
            <a:r>
              <a:rPr lang="en-US" dirty="0"/>
              <a:t>…. it is generally accepted that quantum computers will not replace classical computers but will be able to perform different calculations that classical computers simply cannot</a:t>
            </a:r>
          </a:p>
        </p:txBody>
      </p:sp>
    </p:spTree>
    <p:extLst>
      <p:ext uri="{BB962C8B-B14F-4D97-AF65-F5344CB8AC3E}">
        <p14:creationId xmlns:p14="http://schemas.microsoft.com/office/powerpoint/2010/main" val="415768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D34-0D52-45CA-84DD-037A2682D92C}"/>
              </a:ext>
            </a:extLst>
          </p:cNvPr>
          <p:cNvSpPr>
            <a:spLocks noGrp="1"/>
          </p:cNvSpPr>
          <p:nvPr>
            <p:ph type="title"/>
          </p:nvPr>
        </p:nvSpPr>
        <p:spPr>
          <a:xfrm>
            <a:off x="1981200" y="152400"/>
            <a:ext cx="8229600" cy="1143000"/>
          </a:xfrm>
        </p:spPr>
        <p:txBody>
          <a:bodyPr/>
          <a:lstStyle/>
          <a:p>
            <a:r>
              <a:rPr lang="en-US" sz="2400" dirty="0"/>
              <a:t>Limitations</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8FCCCFC-1B37-470C-95D2-F9F18C36D875}"/>
                  </a:ext>
                </a:extLst>
              </p:cNvPr>
              <p:cNvSpPr/>
              <p:nvPr/>
            </p:nvSpPr>
            <p:spPr>
              <a:xfrm>
                <a:off x="3680381" y="1073372"/>
                <a:ext cx="6934200" cy="5386090"/>
              </a:xfrm>
              <a:prstGeom prst="rect">
                <a:avLst/>
              </a:prstGeom>
            </p:spPr>
            <p:txBody>
              <a:bodyPr wrap="square">
                <a:spAutoFit/>
              </a:bodyPr>
              <a:lstStyle/>
              <a:p>
                <a:r>
                  <a:rPr lang="en-US" sz="1400" dirty="0"/>
                  <a:t>-While parallelism sounds amazing in theory, it is not immediately useful on its own. </a:t>
                </a:r>
              </a:p>
              <a:p>
                <a:r>
                  <a:rPr lang="en-US" sz="1400" dirty="0"/>
                  <a:t>A quantum computation can calculate a superposition of the </a:t>
                </a:r>
                <a14:m>
                  <m:oMath xmlns:m="http://schemas.openxmlformats.org/officeDocument/2006/math">
                    <m:sSup>
                      <m:sSupPr>
                        <m:ctrlPr>
                          <a:rPr lang="en-US" sz="1400" b="1" i="1">
                            <a:highlight>
                              <a:srgbClr val="FFFF00"/>
                            </a:highlight>
                            <a:latin typeface="Cambria Math" panose="02040503050406030204" pitchFamily="18" charset="0"/>
                          </a:rPr>
                        </m:ctrlPr>
                      </m:sSupPr>
                      <m:e>
                        <m:r>
                          <a:rPr lang="en-US" sz="1400" b="1" i="1">
                            <a:highlight>
                              <a:srgbClr val="FFFF00"/>
                            </a:highlight>
                            <a:latin typeface="Cambria Math" panose="02040503050406030204" pitchFamily="18" charset="0"/>
                          </a:rPr>
                          <m:t>𝟐</m:t>
                        </m:r>
                      </m:e>
                      <m:sup>
                        <m:r>
                          <a:rPr lang="en-US" sz="1400" b="1" i="1">
                            <a:highlight>
                              <a:srgbClr val="FFFF00"/>
                            </a:highlight>
                            <a:latin typeface="Cambria Math" panose="02040503050406030204" pitchFamily="18" charset="0"/>
                          </a:rPr>
                          <m:t>𝒏</m:t>
                        </m:r>
                      </m:sup>
                    </m:sSup>
                  </m:oMath>
                </a14:m>
                <a:r>
                  <a:rPr lang="en-US" sz="1400" b="1" dirty="0">
                    <a:highlight>
                      <a:srgbClr val="FFFF00"/>
                    </a:highlight>
                  </a:rPr>
                  <a:t> </a:t>
                </a:r>
                <a:r>
                  <a:rPr lang="en-US" sz="1400" dirty="0"/>
                  <a:t> numbers, however a measurement still needs to be performed in order to extract information from the quantum computer. </a:t>
                </a:r>
              </a:p>
              <a:p>
                <a:r>
                  <a:rPr lang="en-US" sz="1400" dirty="0"/>
                  <a:t>-One measurement will only show one of those answers and afterwards collapse the superposition into a basis state. </a:t>
                </a:r>
              </a:p>
              <a:p>
                <a:r>
                  <a:rPr lang="en-US" sz="1400" dirty="0"/>
                  <a:t>Think about it as if the </a:t>
                </a:r>
                <a14:m>
                  <m:oMath xmlns:m="http://schemas.openxmlformats.org/officeDocument/2006/math">
                    <m:sSup>
                      <m:sSupPr>
                        <m:ctrlPr>
                          <a:rPr lang="en-US" sz="1400" b="1" i="1">
                            <a:highlight>
                              <a:srgbClr val="FFFF00"/>
                            </a:highlight>
                            <a:latin typeface="Cambria Math" panose="02040503050406030204" pitchFamily="18" charset="0"/>
                          </a:rPr>
                        </m:ctrlPr>
                      </m:sSupPr>
                      <m:e>
                        <m:r>
                          <a:rPr lang="en-US" sz="1400" b="1" i="1">
                            <a:highlight>
                              <a:srgbClr val="FFFF00"/>
                            </a:highlight>
                            <a:latin typeface="Cambria Math" panose="02040503050406030204" pitchFamily="18" charset="0"/>
                          </a:rPr>
                          <m:t>𝟐</m:t>
                        </m:r>
                      </m:e>
                      <m:sup>
                        <m:r>
                          <a:rPr lang="en-US" sz="1400" b="1" i="1">
                            <a:highlight>
                              <a:srgbClr val="FFFF00"/>
                            </a:highlight>
                            <a:latin typeface="Cambria Math" panose="02040503050406030204" pitchFamily="18" charset="0"/>
                          </a:rPr>
                          <m:t>𝒏</m:t>
                        </m:r>
                      </m:sup>
                    </m:sSup>
                    <m:r>
                      <a:rPr lang="en-US" sz="1400" b="1" i="1">
                        <a:highlight>
                          <a:srgbClr val="FFFF00"/>
                        </a:highlight>
                        <a:latin typeface="Cambria Math" panose="02040503050406030204" pitchFamily="18" charset="0"/>
                      </a:rPr>
                      <m:t> </m:t>
                    </m:r>
                  </m:oMath>
                </a14:m>
                <a:r>
                  <a:rPr lang="en-US" sz="1400" dirty="0"/>
                  <a:t> numbers are all on a secret scratchpad that we cannot see, and nature shows you one random page at a time, then burns the scratchpad. </a:t>
                </a:r>
              </a:p>
              <a:p>
                <a:r>
                  <a:rPr lang="en-US" sz="1400" dirty="0"/>
                  <a:t>-You would need to run the quantum computer at least </a:t>
                </a:r>
                <a14:m>
                  <m:oMath xmlns:m="http://schemas.openxmlformats.org/officeDocument/2006/math">
                    <m:sSup>
                      <m:sSupPr>
                        <m:ctrlPr>
                          <a:rPr lang="en-US" sz="1400" b="1" i="1">
                            <a:highlight>
                              <a:srgbClr val="FFFF00"/>
                            </a:highlight>
                            <a:latin typeface="Cambria Math" panose="02040503050406030204" pitchFamily="18" charset="0"/>
                          </a:rPr>
                        </m:ctrlPr>
                      </m:sSupPr>
                      <m:e>
                        <m:r>
                          <a:rPr lang="en-US" sz="1400" b="1" i="1">
                            <a:highlight>
                              <a:srgbClr val="FFFF00"/>
                            </a:highlight>
                            <a:latin typeface="Cambria Math" panose="02040503050406030204" pitchFamily="18" charset="0"/>
                          </a:rPr>
                          <m:t>𝟐</m:t>
                        </m:r>
                      </m:e>
                      <m:sup>
                        <m:r>
                          <a:rPr lang="en-US" sz="1400" b="1" i="1">
                            <a:highlight>
                              <a:srgbClr val="FFFF00"/>
                            </a:highlight>
                            <a:latin typeface="Cambria Math" panose="02040503050406030204" pitchFamily="18" charset="0"/>
                          </a:rPr>
                          <m:t>𝒏</m:t>
                        </m:r>
                      </m:sup>
                    </m:sSup>
                    <m:r>
                      <a:rPr lang="en-US" sz="1400" b="1" i="1">
                        <a:highlight>
                          <a:srgbClr val="FFFF00"/>
                        </a:highlight>
                        <a:latin typeface="Cambria Math" panose="02040503050406030204" pitchFamily="18" charset="0"/>
                      </a:rPr>
                      <m:t> </m:t>
                    </m:r>
                  </m:oMath>
                </a14:m>
                <a:r>
                  <a:rPr lang="en-US" sz="1400" dirty="0"/>
                  <a:t> times to get all the numbers, therefore negating any advantage over classical computers. </a:t>
                </a:r>
              </a:p>
              <a:p>
                <a:r>
                  <a:rPr lang="en-US" sz="1400" dirty="0"/>
                  <a:t>As an example of this, the two-qubit quantum computer can calculate the superposition </a:t>
                </a:r>
                <a:r>
                  <a:rPr lang="en-US" sz="1600" b="1" dirty="0">
                    <a:highlight>
                      <a:srgbClr val="FFFF00"/>
                    </a:highlight>
                  </a:rPr>
                  <a:t>a |</a:t>
                </a:r>
                <a:r>
                  <a:rPr lang="en-US" sz="1600" b="1" i="1" dirty="0">
                    <a:highlight>
                      <a:srgbClr val="FFFF00"/>
                    </a:highlight>
                  </a:rPr>
                  <a:t>f(00) &gt; + b |f(01)&gt; + c</a:t>
                </a:r>
                <a:r>
                  <a:rPr lang="en-US" sz="1600" b="1" dirty="0">
                    <a:highlight>
                      <a:srgbClr val="FFFF00"/>
                    </a:highlight>
                  </a:rPr>
                  <a:t> |</a:t>
                </a:r>
                <a:r>
                  <a:rPr lang="en-US" sz="1600" b="1" i="1" dirty="0">
                    <a:highlight>
                      <a:srgbClr val="FFFF00"/>
                    </a:highlight>
                  </a:rPr>
                  <a:t>f(10) &gt; + d |f(11)&gt; </a:t>
                </a:r>
                <a:r>
                  <a:rPr lang="en-US" i="1" dirty="0"/>
                  <a:t>, </a:t>
                </a:r>
                <a:r>
                  <a:rPr lang="en-US" sz="1400" dirty="0"/>
                  <a:t>but measuring this state will result in either </a:t>
                </a:r>
                <a:r>
                  <a:rPr lang="en-US" sz="1600" b="1" i="1" dirty="0">
                    <a:highlight>
                      <a:srgbClr val="FFFF00"/>
                    </a:highlight>
                  </a:rPr>
                  <a:t>f(00), f(01), f(10), OR f(11). </a:t>
                </a:r>
                <a:r>
                  <a:rPr lang="en-US" sz="1400" dirty="0"/>
                  <a:t>If you are unlucky, due to the randomness of quantum physics, you could repeat the computation four times and still not see all of the possibilities. </a:t>
                </a:r>
              </a:p>
              <a:p>
                <a:endParaRPr lang="en-US" sz="1400" dirty="0"/>
              </a:p>
              <a:p>
                <a:r>
                  <a:rPr lang="en-US" sz="1400" dirty="0"/>
                  <a:t>-Quantum computers are therefore only practical for certain types of problems. Since quantum computers are based on fundamental principles of nature (quantum physics) that includes classical physics, we intuitively expect those types of problems are the ones that can take advantage of more </a:t>
                </a:r>
                <a:r>
                  <a:rPr lang="en-US" sz="1400" dirty="0" err="1"/>
                  <a:t>quantumness</a:t>
                </a:r>
                <a:r>
                  <a:rPr lang="en-US" sz="1400" dirty="0"/>
                  <a:t>, e.g., simulating quantum physics directly.  Generally, these types of problems look for correlations between different outputs. Due to this, it is generally accepted that quantum computers will not replace classical computers but will be able to perform different calculations that classical computers simply cannot. We will study an example problem which the quantum computer can solve more efﬁciently than a classical computer.</a:t>
                </a:r>
              </a:p>
            </p:txBody>
          </p:sp>
        </mc:Choice>
        <mc:Fallback>
          <p:sp>
            <p:nvSpPr>
              <p:cNvPr id="3" name="Rectangle 2">
                <a:extLst>
                  <a:ext uri="{FF2B5EF4-FFF2-40B4-BE49-F238E27FC236}">
                    <a16:creationId xmlns:a16="http://schemas.microsoft.com/office/drawing/2014/main" id="{08FCCCFC-1B37-470C-95D2-F9F18C36D875}"/>
                  </a:ext>
                </a:extLst>
              </p:cNvPr>
              <p:cNvSpPr>
                <a:spLocks noRot="1" noChangeAspect="1" noMove="1" noResize="1" noEditPoints="1" noAdjustHandles="1" noChangeArrowheads="1" noChangeShapeType="1" noTextEdit="1"/>
              </p:cNvSpPr>
              <p:nvPr/>
            </p:nvSpPr>
            <p:spPr>
              <a:xfrm>
                <a:off x="3680381" y="1073372"/>
                <a:ext cx="6934200" cy="5386090"/>
              </a:xfrm>
              <a:prstGeom prst="rect">
                <a:avLst/>
              </a:prstGeom>
              <a:blipFill>
                <a:blip r:embed="rId2"/>
                <a:stretch>
                  <a:fillRect l="-528" t="-226" r="-440" b="-22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4066161-964A-41C7-8A3A-D0AA20D914F3}"/>
              </a:ext>
            </a:extLst>
          </p:cNvPr>
          <p:cNvSpPr txBox="1"/>
          <p:nvPr/>
        </p:nvSpPr>
        <p:spPr>
          <a:xfrm>
            <a:off x="1524000" y="2971800"/>
            <a:ext cx="2233304" cy="230832"/>
          </a:xfrm>
          <a:prstGeom prst="rect">
            <a:avLst/>
          </a:prstGeom>
          <a:noFill/>
        </p:spPr>
        <p:txBody>
          <a:bodyPr wrap="none" rtlCol="0">
            <a:spAutoFit/>
          </a:bodyPr>
          <a:lstStyle/>
          <a:p>
            <a:r>
              <a:rPr lang="en-US" sz="900" b="1" dirty="0"/>
              <a:t>a |</a:t>
            </a:r>
            <a:r>
              <a:rPr lang="en-US" sz="900" b="1" i="1" dirty="0"/>
              <a:t>f(00) &gt; + b |f(01)&gt; + c</a:t>
            </a:r>
            <a:r>
              <a:rPr lang="en-US" sz="900" b="1" dirty="0"/>
              <a:t> |</a:t>
            </a:r>
            <a:r>
              <a:rPr lang="en-US" sz="900" b="1" i="1" dirty="0"/>
              <a:t>f(10) &gt; + d |f(11)&gt;</a:t>
            </a:r>
            <a:endParaRPr lang="en-US" sz="900" dirty="0"/>
          </a:p>
        </p:txBody>
      </p:sp>
    </p:spTree>
    <p:extLst>
      <p:ext uri="{BB962C8B-B14F-4D97-AF65-F5344CB8AC3E}">
        <p14:creationId xmlns:p14="http://schemas.microsoft.com/office/powerpoint/2010/main" val="196965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5842-DF85-4E5B-99BF-D2CF264930BC}"/>
              </a:ext>
            </a:extLst>
          </p:cNvPr>
          <p:cNvSpPr>
            <a:spLocks noGrp="1"/>
          </p:cNvSpPr>
          <p:nvPr>
            <p:ph type="title"/>
          </p:nvPr>
        </p:nvSpPr>
        <p:spPr>
          <a:xfrm>
            <a:off x="1981200" y="-294195"/>
            <a:ext cx="8229600" cy="1143000"/>
          </a:xfrm>
        </p:spPr>
        <p:txBody>
          <a:bodyPr/>
          <a:lstStyle/>
          <a:p>
            <a:r>
              <a:rPr lang="en-US" sz="3200" dirty="0"/>
              <a:t> Deutsch-</a:t>
            </a:r>
            <a:r>
              <a:rPr lang="en-US" sz="3200" dirty="0" err="1"/>
              <a:t>Jozsa</a:t>
            </a:r>
            <a:r>
              <a:rPr lang="en-US" sz="3200" dirty="0"/>
              <a:t> Algorithm </a:t>
            </a:r>
          </a:p>
        </p:txBody>
      </p:sp>
      <p:sp>
        <p:nvSpPr>
          <p:cNvPr id="3" name="Rectangle 2">
            <a:extLst>
              <a:ext uri="{FF2B5EF4-FFF2-40B4-BE49-F238E27FC236}">
                <a16:creationId xmlns:a16="http://schemas.microsoft.com/office/drawing/2014/main" id="{9FEA7709-7790-4F35-8E08-31A4106AC013}"/>
              </a:ext>
            </a:extLst>
          </p:cNvPr>
          <p:cNvSpPr/>
          <p:nvPr/>
        </p:nvSpPr>
        <p:spPr>
          <a:xfrm>
            <a:off x="1646094" y="579358"/>
            <a:ext cx="8843128" cy="5016758"/>
          </a:xfrm>
          <a:prstGeom prst="rect">
            <a:avLst/>
          </a:prstGeom>
        </p:spPr>
        <p:txBody>
          <a:bodyPr wrap="square">
            <a:spAutoFit/>
          </a:bodyPr>
          <a:lstStyle/>
          <a:p>
            <a:pPr marL="285750" indent="-285750">
              <a:buFont typeface="Wingdings" panose="05000000000000000000" pitchFamily="2" charset="2"/>
              <a:buChar char="v"/>
            </a:pPr>
            <a:r>
              <a:rPr lang="en-US" sz="1600" dirty="0"/>
              <a:t>Here we give a proof that quantum computers can be faster than classical computers by explicit construction of a problem.</a:t>
            </a:r>
          </a:p>
          <a:p>
            <a:pPr marL="285750" indent="-285750">
              <a:buFont typeface="Wingdings" panose="05000000000000000000" pitchFamily="2" charset="2"/>
              <a:buChar char="v"/>
            </a:pPr>
            <a:r>
              <a:rPr lang="en-US" sz="1600" dirty="0"/>
              <a:t> </a:t>
            </a:r>
            <a:r>
              <a:rPr lang="en-US" sz="1600" b="1" dirty="0">
                <a:solidFill>
                  <a:schemeClr val="bg1"/>
                </a:solidFill>
                <a:highlight>
                  <a:srgbClr val="FF00FF"/>
                </a:highlight>
              </a:rPr>
              <a:t>The Problem </a:t>
            </a:r>
          </a:p>
          <a:p>
            <a:pPr lvl="1"/>
            <a:r>
              <a:rPr lang="en-US" sz="1600" dirty="0"/>
              <a:t>Let f(x) be an unknown function that operates on a single qubit. There can only be four different functions that satisfy this requirement, and the four different functions are shown in Table: </a:t>
            </a:r>
          </a:p>
          <a:p>
            <a:pPr lvl="1"/>
            <a:endParaRPr lang="en-US" sz="1600" dirty="0"/>
          </a:p>
          <a:p>
            <a:pPr lvl="1"/>
            <a:endParaRPr lang="en-US" sz="1600" dirty="0"/>
          </a:p>
          <a:p>
            <a:pPr lvl="1"/>
            <a:r>
              <a:rPr lang="en-US" sz="1600" dirty="0"/>
              <a:t>		</a:t>
            </a:r>
          </a:p>
          <a:p>
            <a:pPr lvl="1"/>
            <a:endParaRPr lang="en-US" sz="1600" dirty="0"/>
          </a:p>
          <a:p>
            <a:pPr lvl="1"/>
            <a:r>
              <a:rPr lang="en-US" sz="1600" dirty="0"/>
              <a:t>		</a:t>
            </a:r>
          </a:p>
          <a:p>
            <a:pPr lvl="1"/>
            <a:r>
              <a:rPr lang="en-US" sz="1600" dirty="0"/>
              <a:t>		There are only four possible single qubit functions.</a:t>
            </a:r>
          </a:p>
          <a:p>
            <a:pPr lvl="1"/>
            <a:endParaRPr lang="en-US" sz="1600" dirty="0"/>
          </a:p>
          <a:p>
            <a:pPr lvl="1"/>
            <a:r>
              <a:rPr lang="en-US" sz="1600" b="1" dirty="0">
                <a:highlight>
                  <a:srgbClr val="FFFF00"/>
                </a:highlight>
              </a:rPr>
              <a:t>The question posed to the computer is this</a:t>
            </a:r>
            <a:r>
              <a:rPr lang="en-US" sz="1600" b="1" dirty="0"/>
              <a:t>:</a:t>
            </a:r>
          </a:p>
          <a:p>
            <a:pPr lvl="1"/>
            <a:r>
              <a:rPr lang="en-US" sz="1600" b="1" dirty="0"/>
              <a:t> </a:t>
            </a:r>
            <a:endParaRPr lang="en-US" sz="1600" b="1" dirty="0">
              <a:highlight>
                <a:srgbClr val="FF00FF"/>
              </a:highlight>
            </a:endParaRPr>
          </a:p>
          <a:p>
            <a:pPr lvl="1"/>
            <a:r>
              <a:rPr lang="en-US" sz="1600" dirty="0">
                <a:highlight>
                  <a:srgbClr val="FF00FF"/>
                </a:highlight>
              </a:rPr>
              <a:t>"</a:t>
            </a:r>
            <a:r>
              <a:rPr lang="en-US" sz="1600" dirty="0">
                <a:solidFill>
                  <a:schemeClr val="bg1"/>
                </a:solidFill>
                <a:highlight>
                  <a:srgbClr val="FF00FF"/>
                </a:highlight>
              </a:rPr>
              <a:t>Is f(x) going to output the same two numbers or opposite numbers?" </a:t>
            </a:r>
          </a:p>
          <a:p>
            <a:pPr lvl="1"/>
            <a:endParaRPr lang="en-US" sz="1600" dirty="0">
              <a:solidFill>
                <a:schemeClr val="bg1"/>
              </a:solidFill>
              <a:highlight>
                <a:srgbClr val="FF00FF"/>
              </a:highlight>
            </a:endParaRPr>
          </a:p>
          <a:p>
            <a:pPr lvl="1"/>
            <a:r>
              <a:rPr lang="en-US" sz="1600" dirty="0"/>
              <a:t>A function is called </a:t>
            </a:r>
            <a:r>
              <a:rPr lang="en-US" sz="1600" b="1" dirty="0">
                <a:highlight>
                  <a:srgbClr val="00FFFF"/>
                </a:highlight>
              </a:rPr>
              <a:t>constant</a:t>
            </a:r>
            <a:r>
              <a:rPr lang="en-US" sz="1600" dirty="0"/>
              <a:t> if it always outputs the same result for all values of x. </a:t>
            </a:r>
          </a:p>
          <a:p>
            <a:pPr lvl="1"/>
            <a:r>
              <a:rPr lang="en-US" sz="1600" dirty="0"/>
              <a:t>A function is called </a:t>
            </a:r>
            <a:r>
              <a:rPr lang="en-US" sz="1600" b="1" dirty="0">
                <a:highlight>
                  <a:srgbClr val="00FFFF"/>
                </a:highlight>
              </a:rPr>
              <a:t>balanced</a:t>
            </a:r>
            <a:r>
              <a:rPr lang="en-US" sz="1600" dirty="0"/>
              <a:t> if it outputs1for half of all the possible values of x and 0 for the other half. </a:t>
            </a:r>
          </a:p>
          <a:p>
            <a:endParaRPr lang="en-US" sz="1600" dirty="0"/>
          </a:p>
        </p:txBody>
      </p:sp>
      <p:pic>
        <p:nvPicPr>
          <p:cNvPr id="4" name="Picture 3">
            <a:extLst>
              <a:ext uri="{FF2B5EF4-FFF2-40B4-BE49-F238E27FC236}">
                <a16:creationId xmlns:a16="http://schemas.microsoft.com/office/drawing/2014/main" id="{8240A94C-D102-4B6D-AEE6-F25B2AA29783}"/>
              </a:ext>
            </a:extLst>
          </p:cNvPr>
          <p:cNvPicPr>
            <a:picLocks noChangeAspect="1"/>
          </p:cNvPicPr>
          <p:nvPr/>
        </p:nvPicPr>
        <p:blipFill>
          <a:blip r:embed="rId2"/>
          <a:stretch>
            <a:fillRect/>
          </a:stretch>
        </p:blipFill>
        <p:spPr>
          <a:xfrm>
            <a:off x="3200401" y="2037536"/>
            <a:ext cx="5734517" cy="1295400"/>
          </a:xfrm>
          <a:prstGeom prst="rect">
            <a:avLst/>
          </a:prstGeom>
          <a:ln>
            <a:solidFill>
              <a:schemeClr val="accent1">
                <a:lumMod val="50000"/>
              </a:schemeClr>
            </a:solidFill>
          </a:ln>
        </p:spPr>
      </p:pic>
    </p:spTree>
    <p:extLst>
      <p:ext uri="{BB962C8B-B14F-4D97-AF65-F5344CB8AC3E}">
        <p14:creationId xmlns:p14="http://schemas.microsoft.com/office/powerpoint/2010/main" val="33511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5842-DF85-4E5B-99BF-D2CF264930BC}"/>
              </a:ext>
            </a:extLst>
          </p:cNvPr>
          <p:cNvSpPr>
            <a:spLocks noGrp="1"/>
          </p:cNvSpPr>
          <p:nvPr>
            <p:ph type="title"/>
          </p:nvPr>
        </p:nvSpPr>
        <p:spPr>
          <a:xfrm>
            <a:off x="1981200" y="-294195"/>
            <a:ext cx="8229600" cy="1143000"/>
          </a:xfrm>
        </p:spPr>
        <p:txBody>
          <a:bodyPr/>
          <a:lstStyle/>
          <a:p>
            <a:r>
              <a:rPr lang="en-US" sz="3200" dirty="0"/>
              <a:t> Deutsch-</a:t>
            </a:r>
            <a:r>
              <a:rPr lang="en-US" sz="3200" dirty="0" err="1"/>
              <a:t>Jozsa</a:t>
            </a:r>
            <a:r>
              <a:rPr lang="en-US" sz="3200" dirty="0"/>
              <a:t> Algorithm </a:t>
            </a:r>
          </a:p>
        </p:txBody>
      </p:sp>
      <p:sp>
        <p:nvSpPr>
          <p:cNvPr id="3" name="Rectangle 2">
            <a:extLst>
              <a:ext uri="{FF2B5EF4-FFF2-40B4-BE49-F238E27FC236}">
                <a16:creationId xmlns:a16="http://schemas.microsoft.com/office/drawing/2014/main" id="{9FEA7709-7790-4F35-8E08-31A4106AC013}"/>
              </a:ext>
            </a:extLst>
          </p:cNvPr>
          <p:cNvSpPr/>
          <p:nvPr/>
        </p:nvSpPr>
        <p:spPr>
          <a:xfrm>
            <a:off x="1646094" y="579359"/>
            <a:ext cx="8843128" cy="5786199"/>
          </a:xfrm>
          <a:prstGeom prst="rect">
            <a:avLst/>
          </a:prstGeom>
        </p:spPr>
        <p:txBody>
          <a:bodyPr wrap="square">
            <a:spAutoFit/>
          </a:bodyPr>
          <a:lstStyle/>
          <a:p>
            <a:pPr marL="285750" indent="-285750">
              <a:buFont typeface="Wingdings" panose="05000000000000000000" pitchFamily="2" charset="2"/>
              <a:buChar char="v"/>
            </a:pPr>
            <a:r>
              <a:rPr lang="en-US" sz="1600" dirty="0"/>
              <a:t>Here we give a proof that quantum computers can be faster than classical computers by explicit construction of a problem.</a:t>
            </a:r>
          </a:p>
          <a:p>
            <a:pPr marL="285750" indent="-285750">
              <a:buFont typeface="Wingdings" panose="05000000000000000000" pitchFamily="2" charset="2"/>
              <a:buChar char="v"/>
            </a:pPr>
            <a:r>
              <a:rPr lang="en-US" sz="1600" dirty="0"/>
              <a:t> </a:t>
            </a:r>
            <a:r>
              <a:rPr lang="en-US" sz="1600" b="1" dirty="0"/>
              <a:t>The Problem </a:t>
            </a:r>
          </a:p>
          <a:p>
            <a:pPr lvl="1"/>
            <a:r>
              <a:rPr lang="en-US" sz="1600" dirty="0"/>
              <a:t>Let f(x) be an unknown function that operates on a single qubit. There can only be four different functions that satisfy this requirement, and the four different functions are shown in Table: </a:t>
            </a:r>
          </a:p>
          <a:p>
            <a:pPr lvl="1"/>
            <a:endParaRPr lang="en-US" sz="1600" dirty="0"/>
          </a:p>
          <a:p>
            <a:pPr lvl="1"/>
            <a:endParaRPr lang="en-US" sz="1600" dirty="0"/>
          </a:p>
          <a:p>
            <a:pPr lvl="1"/>
            <a:r>
              <a:rPr lang="en-US" sz="1600" dirty="0"/>
              <a:t>		</a:t>
            </a:r>
          </a:p>
          <a:p>
            <a:pPr lvl="1"/>
            <a:endParaRPr lang="en-US" sz="1600" dirty="0"/>
          </a:p>
          <a:p>
            <a:pPr lvl="1"/>
            <a:r>
              <a:rPr lang="en-US" sz="1600" dirty="0"/>
              <a:t>		</a:t>
            </a:r>
          </a:p>
          <a:p>
            <a:pPr lvl="1"/>
            <a:r>
              <a:rPr lang="en-US" sz="1600" dirty="0"/>
              <a:t>		There are only four possible single qubit functions.</a:t>
            </a:r>
          </a:p>
          <a:p>
            <a:pPr lvl="1"/>
            <a:endParaRPr lang="en-US" sz="1600" dirty="0"/>
          </a:p>
          <a:p>
            <a:pPr lvl="1"/>
            <a:r>
              <a:rPr lang="en-US" sz="1600" b="1" dirty="0">
                <a:highlight>
                  <a:srgbClr val="FFFF00"/>
                </a:highlight>
              </a:rPr>
              <a:t>The question posed to the computer is this</a:t>
            </a:r>
            <a:r>
              <a:rPr lang="en-US" sz="1600" b="1" dirty="0"/>
              <a:t>: </a:t>
            </a:r>
          </a:p>
          <a:p>
            <a:pPr lvl="1"/>
            <a:r>
              <a:rPr lang="en-US" sz="1600" dirty="0"/>
              <a:t>"Is f(x) going to output the same two numbers or opposite numbers?" </a:t>
            </a:r>
          </a:p>
          <a:p>
            <a:pPr lvl="1"/>
            <a:r>
              <a:rPr lang="en-US" sz="1600" dirty="0"/>
              <a:t>A function is called </a:t>
            </a:r>
            <a:r>
              <a:rPr lang="en-US" sz="1600" b="1" dirty="0">
                <a:highlight>
                  <a:srgbClr val="00FFFF"/>
                </a:highlight>
              </a:rPr>
              <a:t>constant</a:t>
            </a:r>
            <a:r>
              <a:rPr lang="en-US" sz="1600" dirty="0"/>
              <a:t> if it always outputs the same result for all values of x. A function is called </a:t>
            </a:r>
            <a:r>
              <a:rPr lang="en-US" sz="1600" b="1" dirty="0">
                <a:highlight>
                  <a:srgbClr val="00FFFF"/>
                </a:highlight>
              </a:rPr>
              <a:t>balanced</a:t>
            </a:r>
            <a:r>
              <a:rPr lang="en-US" sz="1600" dirty="0"/>
              <a:t> if it outputs1for half of all the possible values of x and 0 for the other half. </a:t>
            </a:r>
          </a:p>
          <a:p>
            <a:endParaRPr lang="en-US" sz="1600" dirty="0"/>
          </a:p>
          <a:p>
            <a:pPr marL="285750" indent="-285750">
              <a:buFont typeface="Wingdings" panose="05000000000000000000" pitchFamily="2" charset="2"/>
              <a:buChar char="v"/>
            </a:pPr>
            <a:r>
              <a:rPr lang="en-US" sz="1400" dirty="0">
                <a:highlight>
                  <a:srgbClr val="FFFF00"/>
                </a:highlight>
              </a:rPr>
              <a:t>Question 1 </a:t>
            </a:r>
            <a:r>
              <a:rPr lang="en-US" sz="1400" dirty="0"/>
              <a:t>: Which of the functions in Table  are constant and which are balanced? </a:t>
            </a:r>
          </a:p>
          <a:p>
            <a:pPr marL="2114550" lvl="4" indent="-285750">
              <a:buFont typeface="Wingdings" panose="05000000000000000000" pitchFamily="2" charset="2"/>
              <a:buChar char="v"/>
            </a:pPr>
            <a:r>
              <a:rPr lang="en-US" sz="1400" dirty="0">
                <a:highlight>
                  <a:srgbClr val="C0C0C0"/>
                </a:highlight>
              </a:rPr>
              <a:t>The functions f1 and f4 are constant, while f2 and f3 are balanced. </a:t>
            </a:r>
          </a:p>
          <a:p>
            <a:endParaRPr lang="en-US" sz="1400" dirty="0"/>
          </a:p>
          <a:p>
            <a:pPr marL="285750" indent="-285750">
              <a:buFont typeface="Wingdings" panose="05000000000000000000" pitchFamily="2" charset="2"/>
              <a:buChar char="v"/>
            </a:pPr>
            <a:r>
              <a:rPr lang="en-US" sz="1400" dirty="0">
                <a:highlight>
                  <a:srgbClr val="FFFF00"/>
                </a:highlight>
              </a:rPr>
              <a:t>Question 2: </a:t>
            </a:r>
            <a:r>
              <a:rPr lang="en-US" sz="1400" dirty="0"/>
              <a:t>If you run the classical algorithm and see that f(0) = 1, could you tell whether the function is constant or balanced? </a:t>
            </a:r>
          </a:p>
          <a:p>
            <a:pPr marL="1657350" lvl="3" indent="-285750">
              <a:buFont typeface="Wingdings" panose="05000000000000000000" pitchFamily="2" charset="2"/>
              <a:buChar char="v"/>
            </a:pPr>
            <a:r>
              <a:rPr lang="en-US" sz="1400" dirty="0">
                <a:highlight>
                  <a:srgbClr val="C0C0C0"/>
                </a:highlight>
              </a:rPr>
              <a:t>No, it could either be the balanced function f3 or the constant function f4. A classical computer would have to evaluate both f(0) and f(1) to determine the answer</a:t>
            </a:r>
          </a:p>
        </p:txBody>
      </p:sp>
      <p:pic>
        <p:nvPicPr>
          <p:cNvPr id="4" name="Picture 3">
            <a:extLst>
              <a:ext uri="{FF2B5EF4-FFF2-40B4-BE49-F238E27FC236}">
                <a16:creationId xmlns:a16="http://schemas.microsoft.com/office/drawing/2014/main" id="{8240A94C-D102-4B6D-AEE6-F25B2AA29783}"/>
              </a:ext>
            </a:extLst>
          </p:cNvPr>
          <p:cNvPicPr>
            <a:picLocks noChangeAspect="1"/>
          </p:cNvPicPr>
          <p:nvPr/>
        </p:nvPicPr>
        <p:blipFill>
          <a:blip r:embed="rId2"/>
          <a:stretch>
            <a:fillRect/>
          </a:stretch>
        </p:blipFill>
        <p:spPr>
          <a:xfrm>
            <a:off x="3200401" y="2037536"/>
            <a:ext cx="5734517" cy="1295400"/>
          </a:xfrm>
          <a:prstGeom prst="rect">
            <a:avLst/>
          </a:prstGeom>
          <a:ln>
            <a:solidFill>
              <a:schemeClr val="accent1">
                <a:lumMod val="50000"/>
              </a:schemeClr>
            </a:solidFill>
          </a:ln>
        </p:spPr>
      </p:pic>
    </p:spTree>
    <p:extLst>
      <p:ext uri="{BB962C8B-B14F-4D97-AF65-F5344CB8AC3E}">
        <p14:creationId xmlns:p14="http://schemas.microsoft.com/office/powerpoint/2010/main" val="305127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7D6504-FD2D-46BD-BDE2-33D175FA2204}"/>
              </a:ext>
            </a:extLst>
          </p:cNvPr>
          <p:cNvSpPr>
            <a:spLocks noGrp="1"/>
          </p:cNvSpPr>
          <p:nvPr>
            <p:ph type="title"/>
          </p:nvPr>
        </p:nvSpPr>
        <p:spPr>
          <a:xfrm>
            <a:off x="1981200" y="274638"/>
            <a:ext cx="8229600" cy="1143000"/>
          </a:xfrm>
        </p:spPr>
        <p:txBody>
          <a:bodyPr/>
          <a:lstStyle/>
          <a:p>
            <a:r>
              <a:rPr lang="en-US" sz="3200" dirty="0"/>
              <a:t> Deutsch-</a:t>
            </a:r>
            <a:r>
              <a:rPr lang="en-US" sz="3200" dirty="0" err="1"/>
              <a:t>Jozsa</a:t>
            </a:r>
            <a:r>
              <a:rPr lang="en-US" sz="3200" dirty="0"/>
              <a:t> Algorithm </a:t>
            </a:r>
          </a:p>
        </p:txBody>
      </p:sp>
      <p:sp>
        <p:nvSpPr>
          <p:cNvPr id="4" name="TextBox 3">
            <a:extLst>
              <a:ext uri="{FF2B5EF4-FFF2-40B4-BE49-F238E27FC236}">
                <a16:creationId xmlns:a16="http://schemas.microsoft.com/office/drawing/2014/main" id="{50F45BFB-A94B-417C-A9DD-4D89C447862F}"/>
              </a:ext>
            </a:extLst>
          </p:cNvPr>
          <p:cNvSpPr txBox="1"/>
          <p:nvPr/>
        </p:nvSpPr>
        <p:spPr>
          <a:xfrm>
            <a:off x="1752600" y="1752600"/>
            <a:ext cx="6845464" cy="2893100"/>
          </a:xfrm>
          <a:prstGeom prst="rect">
            <a:avLst/>
          </a:prstGeom>
          <a:noFill/>
        </p:spPr>
        <p:txBody>
          <a:bodyPr wrap="none" rtlCol="0">
            <a:spAutoFit/>
          </a:bodyPr>
          <a:lstStyle/>
          <a:p>
            <a:r>
              <a:rPr lang="en-US" sz="2000" b="1" dirty="0"/>
              <a:t>Quantum Solution</a:t>
            </a:r>
          </a:p>
          <a:p>
            <a:endParaRPr lang="en-US" dirty="0"/>
          </a:p>
          <a:p>
            <a:r>
              <a:rPr lang="en-US" b="1" dirty="0"/>
              <a:t>Procedure:</a:t>
            </a:r>
          </a:p>
          <a:p>
            <a:endParaRPr lang="en-US" dirty="0"/>
          </a:p>
          <a:p>
            <a:r>
              <a:rPr lang="en-US" dirty="0"/>
              <a:t>1. Put a qubit in a superposition of 0 and 1 with a Hadamard gate. </a:t>
            </a:r>
          </a:p>
          <a:p>
            <a:r>
              <a:rPr lang="en-US" dirty="0"/>
              <a:t>2. Operate on the qubit with the unknown function. </a:t>
            </a:r>
          </a:p>
          <a:p>
            <a:r>
              <a:rPr lang="en-US" dirty="0"/>
              <a:t>3. Apply another Hadamard gate.</a:t>
            </a:r>
          </a:p>
          <a:p>
            <a:r>
              <a:rPr lang="en-US" dirty="0"/>
              <a:t>4. Measure the qubit’s state. </a:t>
            </a:r>
          </a:p>
          <a:p>
            <a:r>
              <a:rPr lang="en-US" dirty="0"/>
              <a:t>	A single measurement will tell you whether the function was </a:t>
            </a:r>
          </a:p>
          <a:p>
            <a:r>
              <a:rPr lang="en-US" dirty="0"/>
              <a:t>	</a:t>
            </a:r>
            <a:r>
              <a:rPr lang="en-US" dirty="0">
                <a:highlight>
                  <a:srgbClr val="00FF00"/>
                </a:highlight>
              </a:rPr>
              <a:t>constant</a:t>
            </a:r>
            <a:r>
              <a:rPr lang="en-US" dirty="0"/>
              <a:t> or </a:t>
            </a:r>
            <a:r>
              <a:rPr lang="en-US" dirty="0">
                <a:highlight>
                  <a:srgbClr val="00FF00"/>
                </a:highlight>
              </a:rPr>
              <a:t>balanced.</a:t>
            </a:r>
          </a:p>
        </p:txBody>
      </p:sp>
    </p:spTree>
    <p:extLst>
      <p:ext uri="{BB962C8B-B14F-4D97-AF65-F5344CB8AC3E}">
        <p14:creationId xmlns:p14="http://schemas.microsoft.com/office/powerpoint/2010/main" val="35119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74A3-76B8-4F65-A75E-A8EAA2BCB37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02100F2-4806-4A93-810B-7409162BB9F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19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3ADF-9A74-4689-A33E-37CA830592C5}"/>
              </a:ext>
            </a:extLst>
          </p:cNvPr>
          <p:cNvSpPr>
            <a:spLocks noGrp="1"/>
          </p:cNvSpPr>
          <p:nvPr>
            <p:ph type="title"/>
          </p:nvPr>
        </p:nvSpPr>
        <p:spPr>
          <a:xfrm>
            <a:off x="1912879" y="304800"/>
            <a:ext cx="8229600" cy="762000"/>
          </a:xfrm>
        </p:spPr>
        <p:txBody>
          <a:bodyPr>
            <a:normAutofit fontScale="90000"/>
          </a:bodyPr>
          <a:lstStyle/>
          <a:p>
            <a:r>
              <a:rPr lang="en-US" sz="2400" b="1" dirty="0"/>
              <a:t>Quantum Algorithm</a:t>
            </a:r>
            <a:br>
              <a:rPr lang="en-US" sz="2400" dirty="0"/>
            </a:br>
            <a:r>
              <a:rPr lang="en-US" sz="2000" b="1" dirty="0"/>
              <a:t>The Power of Quantum Computing</a:t>
            </a:r>
            <a:br>
              <a:rPr lang="en-US" sz="2000" b="1" dirty="0"/>
            </a:br>
            <a:endParaRPr lang="en-US" sz="2000" dirty="0"/>
          </a:p>
        </p:txBody>
      </p:sp>
      <p:pic>
        <p:nvPicPr>
          <p:cNvPr id="4" name="Picture 3">
            <a:extLst>
              <a:ext uri="{FF2B5EF4-FFF2-40B4-BE49-F238E27FC236}">
                <a16:creationId xmlns:a16="http://schemas.microsoft.com/office/drawing/2014/main" id="{48A493DE-972A-42B7-9531-E8E72D72579D}"/>
              </a:ext>
            </a:extLst>
          </p:cNvPr>
          <p:cNvPicPr>
            <a:picLocks noChangeAspect="1"/>
          </p:cNvPicPr>
          <p:nvPr/>
        </p:nvPicPr>
        <p:blipFill>
          <a:blip r:embed="rId2"/>
          <a:stretch>
            <a:fillRect/>
          </a:stretch>
        </p:blipFill>
        <p:spPr>
          <a:xfrm>
            <a:off x="2349654" y="1240796"/>
            <a:ext cx="7909042" cy="2862321"/>
          </a:xfrm>
          <a:prstGeom prst="rect">
            <a:avLst/>
          </a:prstGeom>
        </p:spPr>
      </p:pic>
      <p:cxnSp>
        <p:nvCxnSpPr>
          <p:cNvPr id="6" name="Straight Connector 5">
            <a:extLst>
              <a:ext uri="{FF2B5EF4-FFF2-40B4-BE49-F238E27FC236}">
                <a16:creationId xmlns:a16="http://schemas.microsoft.com/office/drawing/2014/main" id="{9D3503EA-2E4C-483F-AC22-8B89C0346388}"/>
              </a:ext>
            </a:extLst>
          </p:cNvPr>
          <p:cNvCxnSpPr>
            <a:cxnSpLocks/>
          </p:cNvCxnSpPr>
          <p:nvPr/>
        </p:nvCxnSpPr>
        <p:spPr>
          <a:xfrm>
            <a:off x="5585312" y="1719322"/>
            <a:ext cx="0" cy="2645405"/>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BB817B2-3A9F-454C-B139-D75F114AFDA4}"/>
              </a:ext>
            </a:extLst>
          </p:cNvPr>
          <p:cNvSpPr/>
          <p:nvPr/>
        </p:nvSpPr>
        <p:spPr>
          <a:xfrm>
            <a:off x="1659904" y="4053484"/>
            <a:ext cx="3832699" cy="584775"/>
          </a:xfrm>
          <a:prstGeom prst="rect">
            <a:avLst/>
          </a:prstGeom>
          <a:solidFill>
            <a:schemeClr val="bg2">
              <a:lumMod val="50000"/>
            </a:schemeClr>
          </a:solidFill>
        </p:spPr>
        <p:txBody>
          <a:bodyPr wrap="square">
            <a:spAutoFit/>
          </a:bodyPr>
          <a:lstStyle/>
          <a:p>
            <a:r>
              <a:rPr lang="en-US" sz="1600" dirty="0">
                <a:solidFill>
                  <a:schemeClr val="bg1"/>
                </a:solidFill>
              </a:rPr>
              <a:t>It takes a classical computer two </a:t>
            </a:r>
          </a:p>
          <a:p>
            <a:r>
              <a:rPr lang="en-US" sz="1600" dirty="0">
                <a:solidFill>
                  <a:schemeClr val="bg1"/>
                </a:solidFill>
              </a:rPr>
              <a:t>to operate on two pieces of information </a:t>
            </a:r>
          </a:p>
        </p:txBody>
      </p:sp>
      <p:sp>
        <p:nvSpPr>
          <p:cNvPr id="9" name="Rectangle 8">
            <a:extLst>
              <a:ext uri="{FF2B5EF4-FFF2-40B4-BE49-F238E27FC236}">
                <a16:creationId xmlns:a16="http://schemas.microsoft.com/office/drawing/2014/main" id="{5030EC66-3108-47A4-BE47-21200041F1B7}"/>
              </a:ext>
            </a:extLst>
          </p:cNvPr>
          <p:cNvSpPr/>
          <p:nvPr/>
        </p:nvSpPr>
        <p:spPr>
          <a:xfrm>
            <a:off x="5950650" y="4072338"/>
            <a:ext cx="4564951" cy="584775"/>
          </a:xfrm>
          <a:prstGeom prst="rect">
            <a:avLst/>
          </a:prstGeom>
          <a:solidFill>
            <a:schemeClr val="bg2">
              <a:lumMod val="50000"/>
            </a:schemeClr>
          </a:solidFill>
        </p:spPr>
        <p:txBody>
          <a:bodyPr wrap="square">
            <a:spAutoFit/>
          </a:bodyPr>
          <a:lstStyle/>
          <a:p>
            <a:r>
              <a:rPr lang="en-US" sz="1600" dirty="0">
                <a:solidFill>
                  <a:schemeClr val="bg1"/>
                </a:solidFill>
              </a:rPr>
              <a:t>A quantum computer with one qubit can operate on two classical pieces of information at once</a:t>
            </a:r>
          </a:p>
        </p:txBody>
      </p:sp>
      <p:sp>
        <p:nvSpPr>
          <p:cNvPr id="12" name="Rectangle 11">
            <a:extLst>
              <a:ext uri="{FF2B5EF4-FFF2-40B4-BE49-F238E27FC236}">
                <a16:creationId xmlns:a16="http://schemas.microsoft.com/office/drawing/2014/main" id="{2DE5DEB5-4C12-4830-97F7-313C163F9D51}"/>
              </a:ext>
            </a:extLst>
          </p:cNvPr>
          <p:cNvSpPr/>
          <p:nvPr/>
        </p:nvSpPr>
        <p:spPr>
          <a:xfrm>
            <a:off x="1982773" y="4911771"/>
            <a:ext cx="8686799" cy="523220"/>
          </a:xfrm>
          <a:prstGeom prst="rect">
            <a:avLst/>
          </a:prstGeom>
        </p:spPr>
        <p:txBody>
          <a:bodyPr wrap="square">
            <a:spAutoFit/>
          </a:bodyPr>
          <a:lstStyle/>
          <a:p>
            <a:pPr marL="285750" indent="-285750">
              <a:buFont typeface="Wingdings" panose="05000000000000000000" pitchFamily="2" charset="2"/>
              <a:buChar char="v"/>
            </a:pPr>
            <a:r>
              <a:rPr lang="en-US" sz="1400" dirty="0"/>
              <a:t>The main advantage that quantum computers have over classical computers is parallelism</a:t>
            </a:r>
          </a:p>
          <a:p>
            <a:endParaRPr lang="en-US" sz="1400" dirty="0"/>
          </a:p>
        </p:txBody>
      </p:sp>
    </p:spTree>
    <p:extLst>
      <p:ext uri="{BB962C8B-B14F-4D97-AF65-F5344CB8AC3E}">
        <p14:creationId xmlns:p14="http://schemas.microsoft.com/office/powerpoint/2010/main" val="224682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3ADF-9A74-4689-A33E-37CA830592C5}"/>
              </a:ext>
            </a:extLst>
          </p:cNvPr>
          <p:cNvSpPr>
            <a:spLocks noGrp="1"/>
          </p:cNvSpPr>
          <p:nvPr>
            <p:ph type="title"/>
          </p:nvPr>
        </p:nvSpPr>
        <p:spPr>
          <a:xfrm>
            <a:off x="1912879" y="304800"/>
            <a:ext cx="8229600" cy="762000"/>
          </a:xfrm>
        </p:spPr>
        <p:txBody>
          <a:bodyPr>
            <a:normAutofit fontScale="90000"/>
          </a:bodyPr>
          <a:lstStyle/>
          <a:p>
            <a:r>
              <a:rPr lang="en-US" sz="2400" b="1" dirty="0"/>
              <a:t>Quantum Algorithm</a:t>
            </a:r>
            <a:br>
              <a:rPr lang="en-US" sz="2400" dirty="0"/>
            </a:br>
            <a:r>
              <a:rPr lang="en-US" sz="2000" b="1" dirty="0"/>
              <a:t>The Power of Quantum Computing</a:t>
            </a:r>
            <a:br>
              <a:rPr lang="en-US" sz="2000" b="1" dirty="0"/>
            </a:br>
            <a:endParaRPr lang="en-US" sz="2000" dirty="0"/>
          </a:p>
        </p:txBody>
      </p:sp>
      <p:pic>
        <p:nvPicPr>
          <p:cNvPr id="4" name="Picture 3">
            <a:extLst>
              <a:ext uri="{FF2B5EF4-FFF2-40B4-BE49-F238E27FC236}">
                <a16:creationId xmlns:a16="http://schemas.microsoft.com/office/drawing/2014/main" id="{48A493DE-972A-42B7-9531-E8E72D72579D}"/>
              </a:ext>
            </a:extLst>
          </p:cNvPr>
          <p:cNvPicPr>
            <a:picLocks noChangeAspect="1"/>
          </p:cNvPicPr>
          <p:nvPr/>
        </p:nvPicPr>
        <p:blipFill>
          <a:blip r:embed="rId2"/>
          <a:stretch>
            <a:fillRect/>
          </a:stretch>
        </p:blipFill>
        <p:spPr>
          <a:xfrm>
            <a:off x="2349654" y="1240796"/>
            <a:ext cx="7909042" cy="2862321"/>
          </a:xfrm>
          <a:prstGeom prst="rect">
            <a:avLst/>
          </a:prstGeom>
        </p:spPr>
      </p:pic>
      <p:cxnSp>
        <p:nvCxnSpPr>
          <p:cNvPr id="6" name="Straight Connector 5">
            <a:extLst>
              <a:ext uri="{FF2B5EF4-FFF2-40B4-BE49-F238E27FC236}">
                <a16:creationId xmlns:a16="http://schemas.microsoft.com/office/drawing/2014/main" id="{9D3503EA-2E4C-483F-AC22-8B89C0346388}"/>
              </a:ext>
            </a:extLst>
          </p:cNvPr>
          <p:cNvCxnSpPr>
            <a:cxnSpLocks/>
          </p:cNvCxnSpPr>
          <p:nvPr/>
        </p:nvCxnSpPr>
        <p:spPr>
          <a:xfrm>
            <a:off x="5585312" y="1719322"/>
            <a:ext cx="0" cy="2645405"/>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BB817B2-3A9F-454C-B139-D75F114AFDA4}"/>
              </a:ext>
            </a:extLst>
          </p:cNvPr>
          <p:cNvSpPr/>
          <p:nvPr/>
        </p:nvSpPr>
        <p:spPr>
          <a:xfrm>
            <a:off x="1659904" y="4053484"/>
            <a:ext cx="3832699" cy="584775"/>
          </a:xfrm>
          <a:prstGeom prst="rect">
            <a:avLst/>
          </a:prstGeom>
          <a:solidFill>
            <a:schemeClr val="bg2">
              <a:lumMod val="50000"/>
            </a:schemeClr>
          </a:solidFill>
        </p:spPr>
        <p:txBody>
          <a:bodyPr wrap="square">
            <a:spAutoFit/>
          </a:bodyPr>
          <a:lstStyle/>
          <a:p>
            <a:r>
              <a:rPr lang="en-US" sz="1600" dirty="0">
                <a:solidFill>
                  <a:schemeClr val="bg1"/>
                </a:solidFill>
              </a:rPr>
              <a:t>It takes a classical computer two </a:t>
            </a:r>
          </a:p>
          <a:p>
            <a:r>
              <a:rPr lang="en-US" sz="1600" dirty="0">
                <a:solidFill>
                  <a:schemeClr val="bg1"/>
                </a:solidFill>
              </a:rPr>
              <a:t>to operate on two pieces of information </a:t>
            </a:r>
          </a:p>
        </p:txBody>
      </p:sp>
      <p:sp>
        <p:nvSpPr>
          <p:cNvPr id="9" name="Rectangle 8">
            <a:extLst>
              <a:ext uri="{FF2B5EF4-FFF2-40B4-BE49-F238E27FC236}">
                <a16:creationId xmlns:a16="http://schemas.microsoft.com/office/drawing/2014/main" id="{5030EC66-3108-47A4-BE47-21200041F1B7}"/>
              </a:ext>
            </a:extLst>
          </p:cNvPr>
          <p:cNvSpPr/>
          <p:nvPr/>
        </p:nvSpPr>
        <p:spPr>
          <a:xfrm>
            <a:off x="5950650" y="4072338"/>
            <a:ext cx="4564951" cy="584775"/>
          </a:xfrm>
          <a:prstGeom prst="rect">
            <a:avLst/>
          </a:prstGeom>
          <a:solidFill>
            <a:schemeClr val="bg2">
              <a:lumMod val="50000"/>
            </a:schemeClr>
          </a:solidFill>
        </p:spPr>
        <p:txBody>
          <a:bodyPr wrap="square">
            <a:spAutoFit/>
          </a:bodyPr>
          <a:lstStyle/>
          <a:p>
            <a:r>
              <a:rPr lang="en-US" sz="1600" dirty="0">
                <a:solidFill>
                  <a:schemeClr val="bg1"/>
                </a:solidFill>
              </a:rPr>
              <a:t>A quantum computer with one qubit can operate on two classical pieces of information at once</a:t>
            </a:r>
          </a:p>
        </p:txBody>
      </p:sp>
      <p:sp>
        <p:nvSpPr>
          <p:cNvPr id="12" name="Rectangle 11">
            <a:extLst>
              <a:ext uri="{FF2B5EF4-FFF2-40B4-BE49-F238E27FC236}">
                <a16:creationId xmlns:a16="http://schemas.microsoft.com/office/drawing/2014/main" id="{2DE5DEB5-4C12-4830-97F7-313C163F9D51}"/>
              </a:ext>
            </a:extLst>
          </p:cNvPr>
          <p:cNvSpPr/>
          <p:nvPr/>
        </p:nvSpPr>
        <p:spPr>
          <a:xfrm>
            <a:off x="1982773" y="4911772"/>
            <a:ext cx="8686799" cy="954107"/>
          </a:xfrm>
          <a:prstGeom prst="rect">
            <a:avLst/>
          </a:prstGeom>
        </p:spPr>
        <p:txBody>
          <a:bodyPr wrap="square">
            <a:spAutoFit/>
          </a:bodyPr>
          <a:lstStyle/>
          <a:p>
            <a:pPr marL="285750" indent="-285750">
              <a:buFont typeface="Wingdings" panose="05000000000000000000" pitchFamily="2" charset="2"/>
              <a:buChar char="v"/>
            </a:pPr>
            <a:r>
              <a:rPr lang="en-US" sz="1400" dirty="0"/>
              <a:t>The main advantage that quantum computers have over classical computers is parallelism</a:t>
            </a:r>
          </a:p>
          <a:p>
            <a:pPr marL="742950" lvl="1" indent="-285750">
              <a:buFont typeface="Wingdings" panose="05000000000000000000" pitchFamily="2" charset="2"/>
              <a:buChar char="§"/>
            </a:pPr>
            <a:r>
              <a:rPr lang="en-US" sz="1400" dirty="0"/>
              <a:t>Because qubits can be in a superposition of states, a quantum computer can perform an operation on all of the states simultaneously</a:t>
            </a:r>
          </a:p>
          <a:p>
            <a:endParaRPr lang="en-US" sz="1400" dirty="0"/>
          </a:p>
        </p:txBody>
      </p:sp>
    </p:spTree>
    <p:extLst>
      <p:ext uri="{BB962C8B-B14F-4D97-AF65-F5344CB8AC3E}">
        <p14:creationId xmlns:p14="http://schemas.microsoft.com/office/powerpoint/2010/main" val="386679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3ADF-9A74-4689-A33E-37CA830592C5}"/>
              </a:ext>
            </a:extLst>
          </p:cNvPr>
          <p:cNvSpPr>
            <a:spLocks noGrp="1"/>
          </p:cNvSpPr>
          <p:nvPr>
            <p:ph type="title"/>
          </p:nvPr>
        </p:nvSpPr>
        <p:spPr>
          <a:xfrm>
            <a:off x="1912879" y="304800"/>
            <a:ext cx="8229600" cy="762000"/>
          </a:xfrm>
        </p:spPr>
        <p:txBody>
          <a:bodyPr>
            <a:normAutofit fontScale="90000"/>
          </a:bodyPr>
          <a:lstStyle/>
          <a:p>
            <a:r>
              <a:rPr lang="en-US" sz="2400" b="1" dirty="0"/>
              <a:t>Quantum Algorithm</a:t>
            </a:r>
            <a:br>
              <a:rPr lang="en-US" sz="2400" dirty="0"/>
            </a:br>
            <a:r>
              <a:rPr lang="en-US" sz="2000" b="1" dirty="0"/>
              <a:t>The Power of Quantum Computing</a:t>
            </a:r>
            <a:br>
              <a:rPr lang="en-US" sz="2000" b="1" dirty="0"/>
            </a:br>
            <a:endParaRPr lang="en-US" sz="2000" dirty="0"/>
          </a:p>
        </p:txBody>
      </p:sp>
      <p:pic>
        <p:nvPicPr>
          <p:cNvPr id="4" name="Picture 3">
            <a:extLst>
              <a:ext uri="{FF2B5EF4-FFF2-40B4-BE49-F238E27FC236}">
                <a16:creationId xmlns:a16="http://schemas.microsoft.com/office/drawing/2014/main" id="{48A493DE-972A-42B7-9531-E8E72D72579D}"/>
              </a:ext>
            </a:extLst>
          </p:cNvPr>
          <p:cNvPicPr>
            <a:picLocks noChangeAspect="1"/>
          </p:cNvPicPr>
          <p:nvPr/>
        </p:nvPicPr>
        <p:blipFill>
          <a:blip r:embed="rId2"/>
          <a:stretch>
            <a:fillRect/>
          </a:stretch>
        </p:blipFill>
        <p:spPr>
          <a:xfrm>
            <a:off x="2349654" y="1240796"/>
            <a:ext cx="7909042" cy="2862321"/>
          </a:xfrm>
          <a:prstGeom prst="rect">
            <a:avLst/>
          </a:prstGeom>
        </p:spPr>
      </p:pic>
      <p:cxnSp>
        <p:nvCxnSpPr>
          <p:cNvPr id="6" name="Straight Connector 5">
            <a:extLst>
              <a:ext uri="{FF2B5EF4-FFF2-40B4-BE49-F238E27FC236}">
                <a16:creationId xmlns:a16="http://schemas.microsoft.com/office/drawing/2014/main" id="{9D3503EA-2E4C-483F-AC22-8B89C0346388}"/>
              </a:ext>
            </a:extLst>
          </p:cNvPr>
          <p:cNvCxnSpPr>
            <a:cxnSpLocks/>
          </p:cNvCxnSpPr>
          <p:nvPr/>
        </p:nvCxnSpPr>
        <p:spPr>
          <a:xfrm>
            <a:off x="5585312" y="1719322"/>
            <a:ext cx="0" cy="2645405"/>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988723E-4136-404E-87C8-6490DFCEFB60}"/>
              </a:ext>
            </a:extLst>
          </p:cNvPr>
          <p:cNvSpPr/>
          <p:nvPr/>
        </p:nvSpPr>
        <p:spPr>
          <a:xfrm>
            <a:off x="1982773" y="4911771"/>
            <a:ext cx="8686799" cy="1600438"/>
          </a:xfrm>
          <a:prstGeom prst="rect">
            <a:avLst/>
          </a:prstGeom>
        </p:spPr>
        <p:txBody>
          <a:bodyPr wrap="square">
            <a:spAutoFit/>
          </a:bodyPr>
          <a:lstStyle/>
          <a:p>
            <a:pPr marL="285750" indent="-285750">
              <a:buFont typeface="Wingdings" panose="05000000000000000000" pitchFamily="2" charset="2"/>
              <a:buChar char="v"/>
            </a:pPr>
            <a:r>
              <a:rPr lang="en-US" sz="1400" dirty="0"/>
              <a:t>The main advantage that quantum computers have over classical computers is parallelism</a:t>
            </a:r>
          </a:p>
          <a:p>
            <a:pPr marL="742950" lvl="1" indent="-285750">
              <a:buFont typeface="Wingdings" panose="05000000000000000000" pitchFamily="2" charset="2"/>
              <a:buChar char="§"/>
            </a:pPr>
            <a:r>
              <a:rPr lang="en-US" sz="1400" dirty="0"/>
              <a:t>Because qubits can be in a superposition of states, a quantum computer can perform an operation on all of the states simultaneously</a:t>
            </a:r>
          </a:p>
          <a:p>
            <a:endParaRPr lang="en-US" sz="1400" dirty="0"/>
          </a:p>
          <a:p>
            <a:pPr marL="285750" indent="-285750">
              <a:buFont typeface="Wingdings" panose="05000000000000000000" pitchFamily="2" charset="2"/>
              <a:buChar char="v"/>
            </a:pPr>
            <a:r>
              <a:rPr lang="en-US" sz="1400" dirty="0"/>
              <a:t> Let’s say we want to know the result of applying some function f(x) to some number x. Two classical computations are needed to ﬁnd the result for x = 0 and for x = 1, whereas a quantum computer can evaluate both answers in parallel as displayed in the above Figure </a:t>
            </a:r>
          </a:p>
        </p:txBody>
      </p:sp>
      <p:sp>
        <p:nvSpPr>
          <p:cNvPr id="8" name="Rectangle 7">
            <a:extLst>
              <a:ext uri="{FF2B5EF4-FFF2-40B4-BE49-F238E27FC236}">
                <a16:creationId xmlns:a16="http://schemas.microsoft.com/office/drawing/2014/main" id="{DBB817B2-3A9F-454C-B139-D75F114AFDA4}"/>
              </a:ext>
            </a:extLst>
          </p:cNvPr>
          <p:cNvSpPr/>
          <p:nvPr/>
        </p:nvSpPr>
        <p:spPr>
          <a:xfrm>
            <a:off x="1659904" y="4053484"/>
            <a:ext cx="3832699" cy="584775"/>
          </a:xfrm>
          <a:prstGeom prst="rect">
            <a:avLst/>
          </a:prstGeom>
          <a:solidFill>
            <a:schemeClr val="bg2">
              <a:lumMod val="50000"/>
            </a:schemeClr>
          </a:solidFill>
        </p:spPr>
        <p:txBody>
          <a:bodyPr wrap="square">
            <a:spAutoFit/>
          </a:bodyPr>
          <a:lstStyle/>
          <a:p>
            <a:r>
              <a:rPr lang="en-US" sz="1600" dirty="0">
                <a:solidFill>
                  <a:schemeClr val="bg1"/>
                </a:solidFill>
              </a:rPr>
              <a:t>It takes a classical computer two </a:t>
            </a:r>
          </a:p>
          <a:p>
            <a:r>
              <a:rPr lang="en-US" sz="1600" dirty="0">
                <a:solidFill>
                  <a:schemeClr val="bg1"/>
                </a:solidFill>
              </a:rPr>
              <a:t>to operate on two pieces of information </a:t>
            </a:r>
          </a:p>
        </p:txBody>
      </p:sp>
      <p:sp>
        <p:nvSpPr>
          <p:cNvPr id="9" name="Rectangle 8">
            <a:extLst>
              <a:ext uri="{FF2B5EF4-FFF2-40B4-BE49-F238E27FC236}">
                <a16:creationId xmlns:a16="http://schemas.microsoft.com/office/drawing/2014/main" id="{5030EC66-3108-47A4-BE47-21200041F1B7}"/>
              </a:ext>
            </a:extLst>
          </p:cNvPr>
          <p:cNvSpPr/>
          <p:nvPr/>
        </p:nvSpPr>
        <p:spPr>
          <a:xfrm>
            <a:off x="5950650" y="4072338"/>
            <a:ext cx="4564951" cy="584775"/>
          </a:xfrm>
          <a:prstGeom prst="rect">
            <a:avLst/>
          </a:prstGeom>
          <a:solidFill>
            <a:schemeClr val="bg2">
              <a:lumMod val="50000"/>
            </a:schemeClr>
          </a:solidFill>
        </p:spPr>
        <p:txBody>
          <a:bodyPr wrap="square">
            <a:spAutoFit/>
          </a:bodyPr>
          <a:lstStyle/>
          <a:p>
            <a:r>
              <a:rPr lang="en-US" sz="1600" dirty="0">
                <a:solidFill>
                  <a:schemeClr val="bg1"/>
                </a:solidFill>
              </a:rPr>
              <a:t>A quantum computer with one qubit can operate on two classical pieces of information at once</a:t>
            </a:r>
          </a:p>
        </p:txBody>
      </p:sp>
    </p:spTree>
    <p:extLst>
      <p:ext uri="{BB962C8B-B14F-4D97-AF65-F5344CB8AC3E}">
        <p14:creationId xmlns:p14="http://schemas.microsoft.com/office/powerpoint/2010/main" val="34463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02F2-FE51-4482-8063-EA3D6D1EE17E}"/>
              </a:ext>
            </a:extLst>
          </p:cNvPr>
          <p:cNvSpPr>
            <a:spLocks noGrp="1"/>
          </p:cNvSpPr>
          <p:nvPr>
            <p:ph type="title"/>
          </p:nvPr>
        </p:nvSpPr>
        <p:spPr>
          <a:xfrm>
            <a:off x="1981200" y="76790"/>
            <a:ext cx="8229600" cy="1143000"/>
          </a:xfrm>
        </p:spPr>
        <p:txBody>
          <a:bodyPr/>
          <a:lstStyle/>
          <a:p>
            <a:r>
              <a:rPr lang="en-US" sz="2400" b="1" dirty="0"/>
              <a:t>Quantum Algorithm</a:t>
            </a:r>
            <a:br>
              <a:rPr lang="en-US" sz="4800" dirty="0"/>
            </a:br>
            <a:r>
              <a:rPr lang="en-US" sz="2000" b="1" dirty="0"/>
              <a:t>The Power of Quantum Computing</a:t>
            </a:r>
            <a:endParaRPr lang="en-US" sz="2000" dirty="0"/>
          </a:p>
        </p:txBody>
      </p:sp>
      <p:pic>
        <p:nvPicPr>
          <p:cNvPr id="3" name="Picture 2">
            <a:extLst>
              <a:ext uri="{FF2B5EF4-FFF2-40B4-BE49-F238E27FC236}">
                <a16:creationId xmlns:a16="http://schemas.microsoft.com/office/drawing/2014/main" id="{ED4A0D79-07CF-4B18-937E-555CE6A490DE}"/>
              </a:ext>
            </a:extLst>
          </p:cNvPr>
          <p:cNvPicPr>
            <a:picLocks noChangeAspect="1"/>
          </p:cNvPicPr>
          <p:nvPr/>
        </p:nvPicPr>
        <p:blipFill>
          <a:blip r:embed="rId2"/>
          <a:stretch>
            <a:fillRect/>
          </a:stretch>
        </p:blipFill>
        <p:spPr>
          <a:xfrm>
            <a:off x="2743200" y="1178463"/>
            <a:ext cx="7467600" cy="3760206"/>
          </a:xfrm>
          <a:prstGeom prst="rect">
            <a:avLst/>
          </a:prstGeom>
        </p:spPr>
      </p:pic>
      <p:cxnSp>
        <p:nvCxnSpPr>
          <p:cNvPr id="5" name="Straight Connector 4">
            <a:extLst>
              <a:ext uri="{FF2B5EF4-FFF2-40B4-BE49-F238E27FC236}">
                <a16:creationId xmlns:a16="http://schemas.microsoft.com/office/drawing/2014/main" id="{067CBA24-7C4D-43BB-BDB8-EE9F00E991B6}"/>
              </a:ext>
            </a:extLst>
          </p:cNvPr>
          <p:cNvCxnSpPr>
            <a:stCxn id="3" idx="0"/>
          </p:cNvCxnSpPr>
          <p:nvPr/>
        </p:nvCxnSpPr>
        <p:spPr>
          <a:xfrm flipH="1">
            <a:off x="6370948" y="1178464"/>
            <a:ext cx="106052" cy="44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D92D68-D0FC-405E-9F09-C3C679741F81}"/>
              </a:ext>
            </a:extLst>
          </p:cNvPr>
          <p:cNvCxnSpPr/>
          <p:nvPr/>
        </p:nvCxnSpPr>
        <p:spPr>
          <a:xfrm>
            <a:off x="5715000" y="1676400"/>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FAC1E1E-791F-4338-B852-B35A4A044231}"/>
              </a:ext>
            </a:extLst>
          </p:cNvPr>
          <p:cNvSpPr/>
          <p:nvPr/>
        </p:nvSpPr>
        <p:spPr>
          <a:xfrm>
            <a:off x="1571132" y="5068051"/>
            <a:ext cx="4154075" cy="584775"/>
          </a:xfrm>
          <a:prstGeom prst="rect">
            <a:avLst/>
          </a:prstGeom>
          <a:solidFill>
            <a:schemeClr val="bg2">
              <a:lumMod val="50000"/>
            </a:schemeClr>
          </a:solidFill>
        </p:spPr>
        <p:txBody>
          <a:bodyPr wrap="square">
            <a:spAutoFit/>
          </a:bodyPr>
          <a:lstStyle/>
          <a:p>
            <a:r>
              <a:rPr lang="en-US" sz="1600" dirty="0">
                <a:solidFill>
                  <a:schemeClr val="bg1"/>
                </a:solidFill>
              </a:rPr>
              <a:t>It takes a classical computer four operations </a:t>
            </a:r>
          </a:p>
          <a:p>
            <a:r>
              <a:rPr lang="en-US" sz="1600" dirty="0">
                <a:solidFill>
                  <a:schemeClr val="bg1"/>
                </a:solidFill>
              </a:rPr>
              <a:t>to operate on four pieces of information</a:t>
            </a:r>
          </a:p>
        </p:txBody>
      </p:sp>
      <p:sp>
        <p:nvSpPr>
          <p:cNvPr id="10" name="Rectangle 9">
            <a:extLst>
              <a:ext uri="{FF2B5EF4-FFF2-40B4-BE49-F238E27FC236}">
                <a16:creationId xmlns:a16="http://schemas.microsoft.com/office/drawing/2014/main" id="{9D738824-1514-4C35-B386-09321C3325AB}"/>
              </a:ext>
            </a:extLst>
          </p:cNvPr>
          <p:cNvSpPr/>
          <p:nvPr/>
        </p:nvSpPr>
        <p:spPr>
          <a:xfrm>
            <a:off x="5867401" y="5067265"/>
            <a:ext cx="4637987" cy="584775"/>
          </a:xfrm>
          <a:prstGeom prst="rect">
            <a:avLst/>
          </a:prstGeom>
          <a:solidFill>
            <a:schemeClr val="bg2">
              <a:lumMod val="50000"/>
            </a:schemeClr>
          </a:solidFill>
        </p:spPr>
        <p:txBody>
          <a:bodyPr wrap="square">
            <a:spAutoFit/>
          </a:bodyPr>
          <a:lstStyle/>
          <a:p>
            <a:r>
              <a:rPr lang="en-US" sz="1600" dirty="0">
                <a:solidFill>
                  <a:schemeClr val="bg1"/>
                </a:solidFill>
              </a:rPr>
              <a:t>A quantum computer with two-qubits can operate on four classical pieces of information at once</a:t>
            </a:r>
          </a:p>
        </p:txBody>
      </p:sp>
    </p:spTree>
    <p:extLst>
      <p:ext uri="{BB962C8B-B14F-4D97-AF65-F5344CB8AC3E}">
        <p14:creationId xmlns:p14="http://schemas.microsoft.com/office/powerpoint/2010/main" val="314015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02F2-FE51-4482-8063-EA3D6D1EE17E}"/>
              </a:ext>
            </a:extLst>
          </p:cNvPr>
          <p:cNvSpPr>
            <a:spLocks noGrp="1"/>
          </p:cNvSpPr>
          <p:nvPr>
            <p:ph type="title"/>
          </p:nvPr>
        </p:nvSpPr>
        <p:spPr>
          <a:xfrm>
            <a:off x="1981200" y="76790"/>
            <a:ext cx="8229600" cy="1143000"/>
          </a:xfrm>
        </p:spPr>
        <p:txBody>
          <a:bodyPr/>
          <a:lstStyle/>
          <a:p>
            <a:r>
              <a:rPr lang="en-US" sz="2400" b="1" dirty="0"/>
              <a:t>Quantum Algorithm</a:t>
            </a:r>
            <a:br>
              <a:rPr lang="en-US" sz="4800" dirty="0"/>
            </a:br>
            <a:r>
              <a:rPr lang="en-US" sz="2000" b="1" dirty="0"/>
              <a:t>The Power of Quantum Computing</a:t>
            </a:r>
            <a:endParaRPr lang="en-US" sz="2000" dirty="0"/>
          </a:p>
        </p:txBody>
      </p:sp>
      <p:pic>
        <p:nvPicPr>
          <p:cNvPr id="3" name="Picture 2">
            <a:extLst>
              <a:ext uri="{FF2B5EF4-FFF2-40B4-BE49-F238E27FC236}">
                <a16:creationId xmlns:a16="http://schemas.microsoft.com/office/drawing/2014/main" id="{ED4A0D79-07CF-4B18-937E-555CE6A490DE}"/>
              </a:ext>
            </a:extLst>
          </p:cNvPr>
          <p:cNvPicPr>
            <a:picLocks noChangeAspect="1"/>
          </p:cNvPicPr>
          <p:nvPr/>
        </p:nvPicPr>
        <p:blipFill>
          <a:blip r:embed="rId2"/>
          <a:stretch>
            <a:fillRect/>
          </a:stretch>
        </p:blipFill>
        <p:spPr>
          <a:xfrm>
            <a:off x="2743200" y="1178463"/>
            <a:ext cx="7467600" cy="3760206"/>
          </a:xfrm>
          <a:prstGeom prst="rect">
            <a:avLst/>
          </a:prstGeom>
        </p:spPr>
      </p:pic>
      <p:cxnSp>
        <p:nvCxnSpPr>
          <p:cNvPr id="5" name="Straight Connector 4">
            <a:extLst>
              <a:ext uri="{FF2B5EF4-FFF2-40B4-BE49-F238E27FC236}">
                <a16:creationId xmlns:a16="http://schemas.microsoft.com/office/drawing/2014/main" id="{067CBA24-7C4D-43BB-BDB8-EE9F00E991B6}"/>
              </a:ext>
            </a:extLst>
          </p:cNvPr>
          <p:cNvCxnSpPr>
            <a:stCxn id="3" idx="0"/>
          </p:cNvCxnSpPr>
          <p:nvPr/>
        </p:nvCxnSpPr>
        <p:spPr>
          <a:xfrm flipH="1">
            <a:off x="6370948" y="1178464"/>
            <a:ext cx="106052" cy="44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D92D68-D0FC-405E-9F09-C3C679741F81}"/>
              </a:ext>
            </a:extLst>
          </p:cNvPr>
          <p:cNvCxnSpPr/>
          <p:nvPr/>
        </p:nvCxnSpPr>
        <p:spPr>
          <a:xfrm>
            <a:off x="5715000" y="1676400"/>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9321B28-E2C7-4FF2-8466-4970502A7294}"/>
              </a:ext>
            </a:extLst>
          </p:cNvPr>
          <p:cNvSpPr/>
          <p:nvPr/>
        </p:nvSpPr>
        <p:spPr>
          <a:xfrm>
            <a:off x="2667004" y="5909230"/>
            <a:ext cx="7619993" cy="738664"/>
          </a:xfrm>
          <a:prstGeom prst="rect">
            <a:avLst/>
          </a:prstGeom>
        </p:spPr>
        <p:txBody>
          <a:bodyPr wrap="square">
            <a:spAutoFit/>
          </a:bodyPr>
          <a:lstStyle/>
          <a:p>
            <a:pPr marL="285750" indent="-285750">
              <a:buFont typeface="Wingdings" panose="05000000000000000000" pitchFamily="2" charset="2"/>
              <a:buChar char="v"/>
            </a:pPr>
            <a:r>
              <a:rPr lang="en-US" sz="1400" dirty="0"/>
              <a:t>If we wanted to compute f(x) for x=2(represented as10 in binary) and x=3 (representedas11),we would need to add a second qubit. The two-qubit quantum computer can then evaluate all four possibilities at once as shown in the Figure above</a:t>
            </a:r>
          </a:p>
        </p:txBody>
      </p:sp>
      <p:sp>
        <p:nvSpPr>
          <p:cNvPr id="9" name="Rectangle 8">
            <a:extLst>
              <a:ext uri="{FF2B5EF4-FFF2-40B4-BE49-F238E27FC236}">
                <a16:creationId xmlns:a16="http://schemas.microsoft.com/office/drawing/2014/main" id="{3FAC1E1E-791F-4338-B852-B35A4A044231}"/>
              </a:ext>
            </a:extLst>
          </p:cNvPr>
          <p:cNvSpPr/>
          <p:nvPr/>
        </p:nvSpPr>
        <p:spPr>
          <a:xfrm>
            <a:off x="1571132" y="5068051"/>
            <a:ext cx="4154075" cy="584775"/>
          </a:xfrm>
          <a:prstGeom prst="rect">
            <a:avLst/>
          </a:prstGeom>
          <a:solidFill>
            <a:schemeClr val="bg2">
              <a:lumMod val="50000"/>
            </a:schemeClr>
          </a:solidFill>
        </p:spPr>
        <p:txBody>
          <a:bodyPr wrap="square">
            <a:spAutoFit/>
          </a:bodyPr>
          <a:lstStyle/>
          <a:p>
            <a:r>
              <a:rPr lang="en-US" sz="1600" dirty="0">
                <a:solidFill>
                  <a:schemeClr val="bg1"/>
                </a:solidFill>
              </a:rPr>
              <a:t>It takes a classical computer four operations </a:t>
            </a:r>
          </a:p>
          <a:p>
            <a:r>
              <a:rPr lang="en-US" sz="1600" dirty="0">
                <a:solidFill>
                  <a:schemeClr val="bg1"/>
                </a:solidFill>
              </a:rPr>
              <a:t>to operate on four pieces of information</a:t>
            </a:r>
          </a:p>
        </p:txBody>
      </p:sp>
      <p:sp>
        <p:nvSpPr>
          <p:cNvPr id="10" name="Rectangle 9">
            <a:extLst>
              <a:ext uri="{FF2B5EF4-FFF2-40B4-BE49-F238E27FC236}">
                <a16:creationId xmlns:a16="http://schemas.microsoft.com/office/drawing/2014/main" id="{9D738824-1514-4C35-B386-09321C3325AB}"/>
              </a:ext>
            </a:extLst>
          </p:cNvPr>
          <p:cNvSpPr/>
          <p:nvPr/>
        </p:nvSpPr>
        <p:spPr>
          <a:xfrm>
            <a:off x="5867401" y="5067265"/>
            <a:ext cx="4637987" cy="584775"/>
          </a:xfrm>
          <a:prstGeom prst="rect">
            <a:avLst/>
          </a:prstGeom>
          <a:solidFill>
            <a:schemeClr val="bg2">
              <a:lumMod val="50000"/>
            </a:schemeClr>
          </a:solidFill>
        </p:spPr>
        <p:txBody>
          <a:bodyPr wrap="square">
            <a:spAutoFit/>
          </a:bodyPr>
          <a:lstStyle/>
          <a:p>
            <a:r>
              <a:rPr lang="en-US" sz="1600" dirty="0">
                <a:solidFill>
                  <a:schemeClr val="bg1"/>
                </a:solidFill>
              </a:rPr>
              <a:t>A quantum computer with two-qubits can operate on four classical pieces of information at once</a:t>
            </a:r>
          </a:p>
        </p:txBody>
      </p:sp>
    </p:spTree>
    <p:extLst>
      <p:ext uri="{BB962C8B-B14F-4D97-AF65-F5344CB8AC3E}">
        <p14:creationId xmlns:p14="http://schemas.microsoft.com/office/powerpoint/2010/main" val="186948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A6E8-5D2B-41E7-A167-78C92F994D5A}"/>
              </a:ext>
            </a:extLst>
          </p:cNvPr>
          <p:cNvSpPr>
            <a:spLocks noGrp="1"/>
          </p:cNvSpPr>
          <p:nvPr>
            <p:ph type="title"/>
          </p:nvPr>
        </p:nvSpPr>
        <p:spPr/>
        <p:txBody>
          <a:bodyPr/>
          <a:lstStyle/>
          <a:p>
            <a:r>
              <a:rPr lang="en-US" sz="2400" b="1" dirty="0"/>
              <a:t>Quantum Algorithm</a:t>
            </a:r>
            <a:br>
              <a:rPr lang="en-US" sz="2400" dirty="0"/>
            </a:br>
            <a:r>
              <a:rPr lang="en-US" sz="2400" b="1" dirty="0"/>
              <a:t>The Power of Quantum Computing</a:t>
            </a:r>
            <a:endParaRPr lang="en-US" sz="2400" dirty="0"/>
          </a:p>
        </p:txBody>
      </p:sp>
      <p:sp>
        <p:nvSpPr>
          <p:cNvPr id="8" name="Rectangle 7">
            <a:extLst>
              <a:ext uri="{FF2B5EF4-FFF2-40B4-BE49-F238E27FC236}">
                <a16:creationId xmlns:a16="http://schemas.microsoft.com/office/drawing/2014/main" id="{16A99623-F186-4C85-A8D6-56D1C6620556}"/>
              </a:ext>
            </a:extLst>
          </p:cNvPr>
          <p:cNvSpPr/>
          <p:nvPr/>
        </p:nvSpPr>
        <p:spPr>
          <a:xfrm>
            <a:off x="2209800" y="1987503"/>
            <a:ext cx="8458200" cy="646331"/>
          </a:xfrm>
          <a:prstGeom prst="rect">
            <a:avLst/>
          </a:prstGeom>
        </p:spPr>
        <p:txBody>
          <a:bodyPr wrap="square">
            <a:spAutoFit/>
          </a:bodyPr>
          <a:lstStyle/>
          <a:p>
            <a:r>
              <a:rPr lang="en-US" b="1" dirty="0"/>
              <a:t>Question1</a:t>
            </a:r>
            <a:r>
              <a:rPr lang="en-US" dirty="0"/>
              <a:t>: How many   pieces of information can at three-qubit quantum computer process in parallel? </a:t>
            </a:r>
          </a:p>
        </p:txBody>
      </p:sp>
    </p:spTree>
    <p:extLst>
      <p:ext uri="{BB962C8B-B14F-4D97-AF65-F5344CB8AC3E}">
        <p14:creationId xmlns:p14="http://schemas.microsoft.com/office/powerpoint/2010/main" val="38388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A6E8-5D2B-41E7-A167-78C92F994D5A}"/>
              </a:ext>
            </a:extLst>
          </p:cNvPr>
          <p:cNvSpPr>
            <a:spLocks noGrp="1"/>
          </p:cNvSpPr>
          <p:nvPr>
            <p:ph type="title"/>
          </p:nvPr>
        </p:nvSpPr>
        <p:spPr/>
        <p:txBody>
          <a:bodyPr/>
          <a:lstStyle/>
          <a:p>
            <a:r>
              <a:rPr lang="en-US" sz="2400" b="1" dirty="0"/>
              <a:t>Quantum Algorithm</a:t>
            </a:r>
            <a:br>
              <a:rPr lang="en-US" sz="2400" dirty="0"/>
            </a:br>
            <a:r>
              <a:rPr lang="en-US" sz="2400" b="1" dirty="0"/>
              <a:t>The Power of Quantum Computing</a:t>
            </a:r>
            <a:endParaRPr lang="en-US" sz="24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3156ED7-2612-470D-99D2-9B0DD1432731}"/>
                  </a:ext>
                </a:extLst>
              </p:cNvPr>
              <p:cNvSpPr txBox="1"/>
              <p:nvPr/>
            </p:nvSpPr>
            <p:spPr>
              <a:xfrm>
                <a:off x="1889289" y="4011127"/>
                <a:ext cx="8763000" cy="1938992"/>
              </a:xfrm>
              <a:prstGeom prst="rect">
                <a:avLst/>
              </a:prstGeom>
              <a:noFill/>
            </p:spPr>
            <p:txBody>
              <a:bodyPr wrap="square" rtlCol="0">
                <a:spAutoFit/>
              </a:bodyPr>
              <a:lstStyle/>
              <a:p>
                <a:pPr marL="342900" indent="-342900">
                  <a:buFont typeface="Wingdings" panose="05000000000000000000" pitchFamily="2" charset="2"/>
                  <a:buChar char="q"/>
                </a:pP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𝟐</m:t>
                        </m:r>
                      </m:e>
                      <m:sup>
                        <m:r>
                          <a:rPr lang="en-US" sz="2000" b="1" i="1">
                            <a:latin typeface="Cambria Math" panose="02040503050406030204" pitchFamily="18" charset="0"/>
                          </a:rPr>
                          <m:t>𝒏</m:t>
                        </m:r>
                      </m:sup>
                    </m:sSup>
                  </m:oMath>
                </a14:m>
                <a:r>
                  <a:rPr lang="en-US" sz="2000" b="1" dirty="0"/>
                  <a:t> </a:t>
                </a:r>
                <a:r>
                  <a:rPr lang="en-US" sz="2000" dirty="0"/>
                  <a:t>operations at once - Adding a qubit to a quantum computer doubles its processing power! </a:t>
                </a:r>
              </a:p>
              <a:p>
                <a:pPr marL="342900" indent="-342900">
                  <a:buFont typeface="Wingdings" panose="05000000000000000000" pitchFamily="2" charset="2"/>
                  <a:buChar char="q"/>
                </a:pPr>
                <a:r>
                  <a:rPr lang="en-US" sz="2000" dirty="0"/>
                  <a:t> In classical 64-bit binary representation</a:t>
                </a:r>
              </a:p>
              <a:p>
                <a:pPr marL="342900" indent="-342900">
                  <a:buFont typeface="Wingdings" panose="05000000000000000000" pitchFamily="2" charset="2"/>
                  <a:buChar char="q"/>
                </a:pPr>
                <a:r>
                  <a:rPr lang="en-US" sz="2000" dirty="0"/>
                  <a:t>n-qubit quantum computer, there can be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𝟐</m:t>
                        </m:r>
                      </m:e>
                      <m:sup>
                        <m:r>
                          <a:rPr lang="en-US" sz="2000" b="1" i="1">
                            <a:latin typeface="Cambria Math" panose="02040503050406030204" pitchFamily="18" charset="0"/>
                          </a:rPr>
                          <m:t>𝒏</m:t>
                        </m:r>
                      </m:sup>
                    </m:sSup>
                  </m:oMath>
                </a14:m>
                <a:r>
                  <a:rPr lang="en-US" sz="2000" dirty="0"/>
                  <a:t> </a:t>
                </a:r>
              </a:p>
              <a:p>
                <a:pPr marL="342900" indent="-342900">
                  <a:buFont typeface="Wingdings" panose="05000000000000000000" pitchFamily="2" charset="2"/>
                  <a:buChar char="q"/>
                </a:pPr>
                <a:r>
                  <a:rPr lang="en-US" sz="2000" dirty="0"/>
                  <a:t>Classical computers can  simulate small quantum  computers</a:t>
                </a:r>
              </a:p>
              <a:p>
                <a:pPr marL="285750" indent="-285750">
                  <a:buFont typeface="Arial" panose="020B0604020202020204" pitchFamily="34" charset="0"/>
                  <a:buChar char="•"/>
                </a:pPr>
                <a:endParaRPr lang="en-US" sz="2000" dirty="0"/>
              </a:p>
            </p:txBody>
          </p:sp>
        </mc:Choice>
        <mc:Fallback>
          <p:sp>
            <p:nvSpPr>
              <p:cNvPr id="7" name="TextBox 6">
                <a:extLst>
                  <a:ext uri="{FF2B5EF4-FFF2-40B4-BE49-F238E27FC236}">
                    <a16:creationId xmlns:a16="http://schemas.microsoft.com/office/drawing/2014/main" id="{C3156ED7-2612-470D-99D2-9B0DD1432731}"/>
                  </a:ext>
                </a:extLst>
              </p:cNvPr>
              <p:cNvSpPr txBox="1">
                <a:spLocks noRot="1" noChangeAspect="1" noMove="1" noResize="1" noEditPoints="1" noAdjustHandles="1" noChangeArrowheads="1" noChangeShapeType="1" noTextEdit="1"/>
              </p:cNvSpPr>
              <p:nvPr/>
            </p:nvSpPr>
            <p:spPr>
              <a:xfrm>
                <a:off x="1889289" y="4011127"/>
                <a:ext cx="8763000" cy="1938992"/>
              </a:xfrm>
              <a:prstGeom prst="rect">
                <a:avLst/>
              </a:prstGeom>
              <a:blipFill>
                <a:blip r:embed="rId2"/>
                <a:stretch>
                  <a:fillRect l="-626" t="-188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16A99623-F186-4C85-A8D6-56D1C6620556}"/>
              </a:ext>
            </a:extLst>
          </p:cNvPr>
          <p:cNvSpPr/>
          <p:nvPr/>
        </p:nvSpPr>
        <p:spPr>
          <a:xfrm>
            <a:off x="2209800" y="1987502"/>
            <a:ext cx="8458200" cy="1477328"/>
          </a:xfrm>
          <a:prstGeom prst="rect">
            <a:avLst/>
          </a:prstGeom>
        </p:spPr>
        <p:txBody>
          <a:bodyPr wrap="square">
            <a:spAutoFit/>
          </a:bodyPr>
          <a:lstStyle/>
          <a:p>
            <a:r>
              <a:rPr lang="en-US" b="1" dirty="0">
                <a:highlight>
                  <a:srgbClr val="FFFF00"/>
                </a:highlight>
              </a:rPr>
              <a:t>Question1</a:t>
            </a:r>
            <a:r>
              <a:rPr lang="en-US" dirty="0"/>
              <a:t>: How many   pieces of information can at three-qubit quantum computer process in parallel? </a:t>
            </a:r>
          </a:p>
          <a:p>
            <a:r>
              <a:rPr lang="en-US" dirty="0"/>
              <a:t>Write down all of the states. They are:</a:t>
            </a:r>
          </a:p>
          <a:p>
            <a:endParaRPr lang="en-US" b="1" dirty="0">
              <a:solidFill>
                <a:srgbClr val="0070C0"/>
              </a:solidFill>
            </a:endParaRPr>
          </a:p>
          <a:p>
            <a:r>
              <a:rPr lang="en-US" b="1" dirty="0">
                <a:solidFill>
                  <a:srgbClr val="0070C0"/>
                </a:solidFill>
              </a:rPr>
              <a:t> |000&gt;,|001&gt;,|010&gt;,|100i,|011&gt;,|110&gt;,|101&gt;,|111&gt; →8 pieces of information</a:t>
            </a:r>
            <a:r>
              <a:rPr lang="en-US" dirty="0"/>
              <a:t>. </a:t>
            </a:r>
          </a:p>
        </p:txBody>
      </p:sp>
    </p:spTree>
    <p:extLst>
      <p:ext uri="{BB962C8B-B14F-4D97-AF65-F5344CB8AC3E}">
        <p14:creationId xmlns:p14="http://schemas.microsoft.com/office/powerpoint/2010/main" val="34358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AF08FE70-5F57-4374-849A-0587B07015FC}"/>
                  </a:ext>
                </a:extLst>
              </p:cNvPr>
              <p:cNvSpPr/>
              <p:nvPr/>
            </p:nvSpPr>
            <p:spPr>
              <a:xfrm>
                <a:off x="3733800" y="984308"/>
                <a:ext cx="6705600" cy="5693866"/>
              </a:xfrm>
              <a:prstGeom prst="rect">
                <a:avLst/>
              </a:prstGeom>
            </p:spPr>
            <p:txBody>
              <a:bodyPr wrap="square">
                <a:spAutoFit/>
              </a:bodyPr>
              <a:lstStyle/>
              <a:p>
                <a:pPr marL="285750" indent="-285750">
                  <a:buFont typeface="Wingdings" panose="05000000000000000000" pitchFamily="2" charset="2"/>
                  <a:buChar char="v"/>
                </a:pPr>
                <a:r>
                  <a:rPr lang="en-US" sz="1400" dirty="0"/>
                  <a:t>Adding a qubit to a quantum computer doubles its processing power! </a:t>
                </a:r>
              </a:p>
              <a:p>
                <a:pPr lvl="1"/>
                <a:r>
                  <a:rPr lang="en-US" sz="1400" dirty="0"/>
                  <a:t> For a classical computer, you need to double the number of wires in the processor to get double the processing power. However, with a quantum computer, you only need to add a single qubit to double the processing power! Further, an n-qubit system can perform certain </a:t>
                </a:r>
                <a14:m>
                  <m:oMath xmlns:m="http://schemas.openxmlformats.org/officeDocument/2006/math">
                    <m:sSup>
                      <m:sSupPr>
                        <m:ctrlPr>
                          <a:rPr lang="en-US" sz="1400" b="1" i="1">
                            <a:highlight>
                              <a:srgbClr val="FFFF00"/>
                            </a:highlight>
                          </a:rPr>
                        </m:ctrlPr>
                      </m:sSupPr>
                      <m:e>
                        <m:r>
                          <a:rPr lang="en-US" sz="1400" b="1" i="1">
                            <a:highlight>
                              <a:srgbClr val="FFFF00"/>
                            </a:highlight>
                          </a:rPr>
                          <m:t>𝟐</m:t>
                        </m:r>
                      </m:e>
                      <m:sup>
                        <m:r>
                          <a:rPr lang="en-US" sz="1400" b="1" i="1">
                            <a:highlight>
                              <a:srgbClr val="FFFF00"/>
                            </a:highlight>
                          </a:rPr>
                          <m:t>𝒏</m:t>
                        </m:r>
                      </m:sup>
                    </m:sSup>
                  </m:oMath>
                </a14:m>
                <a:r>
                  <a:rPr lang="en-US" sz="1400" b="1" dirty="0">
                    <a:highlight>
                      <a:srgbClr val="FFFF00"/>
                    </a:highlight>
                  </a:rPr>
                  <a:t> </a:t>
                </a:r>
                <a:r>
                  <a:rPr lang="en-US" sz="1400" dirty="0"/>
                  <a:t>operations at once! </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Separate from the issue of processing power is a concept known as memory. In a classical computer, on a standard 64-bit laptop, each number can be represented in the 64-bit binary representation (a simple extension of the 8-bit binary representation you already learned about). </a:t>
                </a:r>
              </a:p>
              <a:p>
                <a:endParaRPr lang="en-US" sz="1400" dirty="0"/>
              </a:p>
              <a:p>
                <a:pPr marL="285750" indent="-285750">
                  <a:buFont typeface="Wingdings" panose="05000000000000000000" pitchFamily="2" charset="2"/>
                  <a:buChar char="v"/>
                </a:pPr>
                <a:r>
                  <a:rPr lang="en-US" sz="1400" dirty="0"/>
                  <a:t>However, if you wanted four numbers on a 64-bit machine at the same time, then you need to have 4×64 = 256-bits of memory on your hard drive to store them. On a 64 bit classical computer, for M different numbers, you need M×64-bits of memory; i.e., the bits needed for the memory is linear as a function of the number of numbers required. However, on an n-qubit quantum computer, there can be </a:t>
                </a:r>
                <a14:m>
                  <m:oMath xmlns:m="http://schemas.openxmlformats.org/officeDocument/2006/math">
                    <m:sSup>
                      <m:sSupPr>
                        <m:ctrlPr>
                          <a:rPr lang="en-US" sz="1400" b="1" i="1">
                            <a:highlight>
                              <a:srgbClr val="FFFF00"/>
                            </a:highlight>
                            <a:latin typeface="Cambria Math" panose="02040503050406030204" pitchFamily="18" charset="0"/>
                          </a:rPr>
                        </m:ctrlPr>
                      </m:sSupPr>
                      <m:e>
                        <m:r>
                          <a:rPr lang="en-US" sz="1400" b="1" i="1">
                            <a:highlight>
                              <a:srgbClr val="FFFF00"/>
                            </a:highlight>
                            <a:latin typeface="Cambria Math" panose="02040503050406030204" pitchFamily="18" charset="0"/>
                          </a:rPr>
                          <m:t>𝟐</m:t>
                        </m:r>
                      </m:e>
                      <m:sup>
                        <m:r>
                          <a:rPr lang="en-US" sz="1400" b="1" i="1">
                            <a:highlight>
                              <a:srgbClr val="FFFF00"/>
                            </a:highlight>
                            <a:latin typeface="Cambria Math" panose="02040503050406030204" pitchFamily="18" charset="0"/>
                          </a:rPr>
                          <m:t>𝒏</m:t>
                        </m:r>
                      </m:sup>
                    </m:sSup>
                    <m:r>
                      <a:rPr lang="en-US" sz="1400" b="1" i="1">
                        <a:highlight>
                          <a:srgbClr val="FFFF00"/>
                        </a:highlight>
                        <a:latin typeface="Cambria Math" panose="02040503050406030204" pitchFamily="18" charset="0"/>
                      </a:rPr>
                      <m:t> </m:t>
                    </m:r>
                  </m:oMath>
                </a14:m>
                <a:r>
                  <a:rPr lang="en-US" sz="1400" dirty="0"/>
                  <a:t>different coefﬁcients of the quantum state that could in principle hold the numbers and therefore can be used as memory; i.e., the qubits needed for memory is logarithmic as a function of the number of numbers you want.</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 Because classical computers are very advanced and have large processing power and terabytes of memory, classical computers can simulate small quantum computers. As the </a:t>
                </a:r>
                <a:r>
                  <a:rPr lang="en-US" sz="1400" dirty="0">
                    <a:highlight>
                      <a:srgbClr val="C0C0C0"/>
                    </a:highlight>
                  </a:rPr>
                  <a:t>addition of a single qubit would double the memory required</a:t>
                </a:r>
                <a:r>
                  <a:rPr lang="en-US" sz="1400" dirty="0"/>
                  <a:t>, the largest super computer in the U.S. would only be able to simulate a 46-qubit quantum computer. As of 2018, Google has a quantum computer with a quantum chip (called the Bristlecone) which has 72-qubits.</a:t>
                </a:r>
              </a:p>
            </p:txBody>
          </p:sp>
        </mc:Choice>
        <mc:Fallback>
          <p:sp>
            <p:nvSpPr>
              <p:cNvPr id="3" name="Rectangle 2">
                <a:extLst>
                  <a:ext uri="{FF2B5EF4-FFF2-40B4-BE49-F238E27FC236}">
                    <a16:creationId xmlns:a16="http://schemas.microsoft.com/office/drawing/2014/main" id="{AF08FE70-5F57-4374-849A-0587B07015FC}"/>
                  </a:ext>
                </a:extLst>
              </p:cNvPr>
              <p:cNvSpPr>
                <a:spLocks noRot="1" noChangeAspect="1" noMove="1" noResize="1" noEditPoints="1" noAdjustHandles="1" noChangeArrowheads="1" noChangeShapeType="1" noTextEdit="1"/>
              </p:cNvSpPr>
              <p:nvPr/>
            </p:nvSpPr>
            <p:spPr>
              <a:xfrm>
                <a:off x="3733800" y="984308"/>
                <a:ext cx="6705600" cy="5693866"/>
              </a:xfrm>
              <a:prstGeom prst="rect">
                <a:avLst/>
              </a:prstGeom>
              <a:blipFill>
                <a:blip r:embed="rId2"/>
                <a:stretch>
                  <a:fillRect l="-182" t="-107" r="-727" b="-10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64F1495-8471-4ED7-9BDD-F444844CEBD1}"/>
              </a:ext>
            </a:extLst>
          </p:cNvPr>
          <p:cNvSpPr>
            <a:spLocks noGrp="1"/>
          </p:cNvSpPr>
          <p:nvPr>
            <p:ph type="title"/>
          </p:nvPr>
        </p:nvSpPr>
        <p:spPr>
          <a:xfrm>
            <a:off x="1981200" y="14140"/>
            <a:ext cx="8229600" cy="824060"/>
          </a:xfrm>
        </p:spPr>
        <p:txBody>
          <a:bodyPr/>
          <a:lstStyle/>
          <a:p>
            <a:r>
              <a:rPr lang="en-US" sz="2400" b="1" dirty="0"/>
              <a:t>Quantum Algorithm</a:t>
            </a:r>
            <a:br>
              <a:rPr lang="en-US" sz="2400" dirty="0"/>
            </a:br>
            <a:r>
              <a:rPr lang="en-US" sz="2000" b="1" dirty="0"/>
              <a:t>The Power of Quantum Computing</a:t>
            </a:r>
            <a:endParaRPr lang="en-US" sz="2000" dirty="0"/>
          </a:p>
        </p:txBody>
      </p:sp>
      <p:sp>
        <p:nvSpPr>
          <p:cNvPr id="5" name="TextBox 4">
            <a:extLst>
              <a:ext uri="{FF2B5EF4-FFF2-40B4-BE49-F238E27FC236}">
                <a16:creationId xmlns:a16="http://schemas.microsoft.com/office/drawing/2014/main" id="{40885A94-3CF1-4C9F-A60A-FD406462CBA4}"/>
              </a:ext>
            </a:extLst>
          </p:cNvPr>
          <p:cNvSpPr txBox="1"/>
          <p:nvPr/>
        </p:nvSpPr>
        <p:spPr>
          <a:xfrm>
            <a:off x="9525001" y="1157141"/>
            <a:ext cx="184731" cy="646331"/>
          </a:xfrm>
          <a:prstGeom prst="rect">
            <a:avLst/>
          </a:prstGeom>
          <a:noFill/>
        </p:spPr>
        <p:txBody>
          <a:bodyPr wrap="none" rtlCol="0">
            <a:spAutoFit/>
          </a:bodyPr>
          <a:lstStyle/>
          <a:p>
            <a:endParaRPr lang="en-US" dirty="0"/>
          </a:p>
          <a:p>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2EEF344-D349-4E66-BE75-5AA1A70CD29E}"/>
                  </a:ext>
                </a:extLst>
              </p:cNvPr>
              <p:cNvSpPr txBox="1"/>
              <p:nvPr/>
            </p:nvSpPr>
            <p:spPr>
              <a:xfrm>
                <a:off x="1556208" y="1507860"/>
                <a:ext cx="2248308" cy="369332"/>
              </a:xfrm>
              <a:prstGeom prst="rect">
                <a:avLst/>
              </a:prstGeom>
              <a:noFill/>
              <a:ln>
                <a:noFill/>
                <a:prstDash val="sysDot"/>
              </a:ln>
            </p:spPr>
            <p:txBody>
              <a:bodyPr wrap="none" rtlCol="0">
                <a:spAutoFit/>
              </a:bodyPr>
              <a:lstStyle/>
              <a:p>
                <a14:m>
                  <m:oMath xmlns:m="http://schemas.openxmlformats.org/officeDocument/2006/math">
                    <m:sSup>
                      <m:sSupPr>
                        <m:ctrlPr>
                          <a:rPr lang="en-US" b="1" i="1">
                            <a:highlight>
                              <a:srgbClr val="C0C0C0"/>
                            </a:highlight>
                            <a:latin typeface="Cambria Math" panose="02040503050406030204" pitchFamily="18" charset="0"/>
                          </a:rPr>
                        </m:ctrlPr>
                      </m:sSupPr>
                      <m:e>
                        <m:r>
                          <a:rPr lang="en-US" b="1" i="1">
                            <a:highlight>
                              <a:srgbClr val="C0C0C0"/>
                            </a:highlight>
                            <a:latin typeface="Cambria Math" panose="02040503050406030204" pitchFamily="18" charset="0"/>
                          </a:rPr>
                          <m:t>𝟐</m:t>
                        </m:r>
                      </m:e>
                      <m:sup>
                        <m:r>
                          <a:rPr lang="en-US" b="1" i="1">
                            <a:highlight>
                              <a:srgbClr val="C0C0C0"/>
                            </a:highlight>
                            <a:latin typeface="Cambria Math" panose="02040503050406030204" pitchFamily="18" charset="0"/>
                          </a:rPr>
                          <m:t>𝒏</m:t>
                        </m:r>
                      </m:sup>
                    </m:sSup>
                  </m:oMath>
                </a14:m>
                <a:r>
                  <a:rPr lang="en-US" b="1" dirty="0">
                    <a:highlight>
                      <a:srgbClr val="C0C0C0"/>
                    </a:highlight>
                  </a:rPr>
                  <a:t> </a:t>
                </a:r>
                <a:r>
                  <a:rPr lang="en-US" dirty="0">
                    <a:highlight>
                      <a:srgbClr val="C0C0C0"/>
                    </a:highlight>
                  </a:rPr>
                  <a:t>operations at once</a:t>
                </a:r>
              </a:p>
            </p:txBody>
          </p:sp>
        </mc:Choice>
        <mc:Fallback>
          <p:sp>
            <p:nvSpPr>
              <p:cNvPr id="6" name="TextBox 5">
                <a:extLst>
                  <a:ext uri="{FF2B5EF4-FFF2-40B4-BE49-F238E27FC236}">
                    <a16:creationId xmlns:a16="http://schemas.microsoft.com/office/drawing/2014/main" id="{52EEF344-D349-4E66-BE75-5AA1A70CD29E}"/>
                  </a:ext>
                </a:extLst>
              </p:cNvPr>
              <p:cNvSpPr txBox="1">
                <a:spLocks noRot="1" noChangeAspect="1" noMove="1" noResize="1" noEditPoints="1" noAdjustHandles="1" noChangeArrowheads="1" noChangeShapeType="1" noTextEdit="1"/>
              </p:cNvSpPr>
              <p:nvPr/>
            </p:nvSpPr>
            <p:spPr>
              <a:xfrm>
                <a:off x="1556208" y="1507860"/>
                <a:ext cx="2248308" cy="369332"/>
              </a:xfrm>
              <a:prstGeom prst="rect">
                <a:avLst/>
              </a:prstGeom>
              <a:blipFill>
                <a:blip r:embed="rId3"/>
                <a:stretch>
                  <a:fillRect t="-8197" r="-1626" b="-24590"/>
                </a:stretch>
              </a:blipFill>
              <a:ln>
                <a:noFill/>
                <a:prstDash val="sysDo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19C2E4A3-424B-4EE7-87BF-14CA40F2D7A8}"/>
              </a:ext>
            </a:extLst>
          </p:cNvPr>
          <p:cNvSpPr txBox="1"/>
          <p:nvPr/>
        </p:nvSpPr>
        <p:spPr>
          <a:xfrm>
            <a:off x="1586602" y="2593988"/>
            <a:ext cx="2168479" cy="584775"/>
          </a:xfrm>
          <a:prstGeom prst="rect">
            <a:avLst/>
          </a:prstGeom>
          <a:noFill/>
        </p:spPr>
        <p:txBody>
          <a:bodyPr wrap="none" rtlCol="0">
            <a:spAutoFit/>
          </a:bodyPr>
          <a:lstStyle/>
          <a:p>
            <a:r>
              <a:rPr lang="en-US" sz="1600" dirty="0">
                <a:highlight>
                  <a:srgbClr val="C0C0C0"/>
                </a:highlight>
              </a:rPr>
              <a:t>In classical 64-bit binary</a:t>
            </a:r>
          </a:p>
          <a:p>
            <a:r>
              <a:rPr lang="en-US" sz="1600" dirty="0">
                <a:highlight>
                  <a:srgbClr val="C0C0C0"/>
                </a:highlight>
              </a:rPr>
              <a:t>representation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0F8F801-5063-442F-A072-E0F8EE6DC20A}"/>
                  </a:ext>
                </a:extLst>
              </p:cNvPr>
              <p:cNvSpPr txBox="1"/>
              <p:nvPr/>
            </p:nvSpPr>
            <p:spPr>
              <a:xfrm>
                <a:off x="1524001" y="3767822"/>
                <a:ext cx="2367699" cy="1169551"/>
              </a:xfrm>
              <a:prstGeom prst="rect">
                <a:avLst/>
              </a:prstGeom>
              <a:noFill/>
            </p:spPr>
            <p:txBody>
              <a:bodyPr wrap="none" rtlCol="0">
                <a:spAutoFit/>
              </a:bodyPr>
              <a:lstStyle/>
              <a:p>
                <a:r>
                  <a:rPr lang="en-US" sz="1400" dirty="0">
                    <a:highlight>
                      <a:srgbClr val="C0C0C0"/>
                    </a:highlight>
                  </a:rPr>
                  <a:t>For M different numbers, you </a:t>
                </a:r>
              </a:p>
              <a:p>
                <a:r>
                  <a:rPr lang="en-US" sz="1400" dirty="0">
                    <a:highlight>
                      <a:srgbClr val="C0C0C0"/>
                    </a:highlight>
                  </a:rPr>
                  <a:t>need M×64-bits of memory</a:t>
                </a:r>
              </a:p>
              <a:p>
                <a:endParaRPr lang="en-US" sz="1400" dirty="0">
                  <a:highlight>
                    <a:srgbClr val="C0C0C0"/>
                  </a:highlight>
                </a:endParaRPr>
              </a:p>
              <a:p>
                <a:r>
                  <a:rPr lang="en-US" sz="1400" dirty="0">
                    <a:highlight>
                      <a:srgbClr val="C0C0C0"/>
                    </a:highlight>
                  </a:rPr>
                  <a:t>n-qubit quantum computer,</a:t>
                </a:r>
              </a:p>
              <a:p>
                <a:r>
                  <a:rPr lang="en-US" sz="1400" dirty="0">
                    <a:highlight>
                      <a:srgbClr val="C0C0C0"/>
                    </a:highlight>
                  </a:rPr>
                  <a:t> there can be </a:t>
                </a:r>
                <a14:m>
                  <m:oMath xmlns:m="http://schemas.openxmlformats.org/officeDocument/2006/math">
                    <m:sSup>
                      <m:sSupPr>
                        <m:ctrlPr>
                          <a:rPr lang="en-US" sz="1400" b="1" i="1">
                            <a:highlight>
                              <a:srgbClr val="C0C0C0"/>
                            </a:highlight>
                            <a:latin typeface="Cambria Math" panose="02040503050406030204" pitchFamily="18" charset="0"/>
                          </a:rPr>
                        </m:ctrlPr>
                      </m:sSupPr>
                      <m:e>
                        <m:r>
                          <a:rPr lang="en-US" sz="1400" b="1" i="1">
                            <a:highlight>
                              <a:srgbClr val="C0C0C0"/>
                            </a:highlight>
                            <a:latin typeface="Cambria Math" panose="02040503050406030204" pitchFamily="18" charset="0"/>
                          </a:rPr>
                          <m:t>𝟐</m:t>
                        </m:r>
                      </m:e>
                      <m:sup>
                        <m:r>
                          <a:rPr lang="en-US" sz="1400" b="1" i="1">
                            <a:highlight>
                              <a:srgbClr val="C0C0C0"/>
                            </a:highlight>
                            <a:latin typeface="Cambria Math" panose="02040503050406030204" pitchFamily="18" charset="0"/>
                          </a:rPr>
                          <m:t>𝒏</m:t>
                        </m:r>
                      </m:sup>
                    </m:sSup>
                  </m:oMath>
                </a14:m>
                <a:r>
                  <a:rPr lang="en-US" sz="1400" dirty="0">
                    <a:highlight>
                      <a:srgbClr val="C0C0C0"/>
                    </a:highlight>
                  </a:rPr>
                  <a:t> </a:t>
                </a:r>
              </a:p>
            </p:txBody>
          </p:sp>
        </mc:Choice>
        <mc:Fallback>
          <p:sp>
            <p:nvSpPr>
              <p:cNvPr id="8" name="TextBox 7">
                <a:extLst>
                  <a:ext uri="{FF2B5EF4-FFF2-40B4-BE49-F238E27FC236}">
                    <a16:creationId xmlns:a16="http://schemas.microsoft.com/office/drawing/2014/main" id="{A0F8F801-5063-442F-A072-E0F8EE6DC20A}"/>
                  </a:ext>
                </a:extLst>
              </p:cNvPr>
              <p:cNvSpPr txBox="1">
                <a:spLocks noRot="1" noChangeAspect="1" noMove="1" noResize="1" noEditPoints="1" noAdjustHandles="1" noChangeArrowheads="1" noChangeShapeType="1" noTextEdit="1"/>
              </p:cNvSpPr>
              <p:nvPr/>
            </p:nvSpPr>
            <p:spPr>
              <a:xfrm>
                <a:off x="1524001" y="3767822"/>
                <a:ext cx="2367699" cy="1169551"/>
              </a:xfrm>
              <a:prstGeom prst="rect">
                <a:avLst/>
              </a:prstGeom>
              <a:blipFill>
                <a:blip r:embed="rId4"/>
                <a:stretch>
                  <a:fillRect l="-773" t="-1042" b="-468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71D52DA-C33F-4F1B-98BE-DEB7B89BEC88}"/>
              </a:ext>
            </a:extLst>
          </p:cNvPr>
          <p:cNvSpPr txBox="1"/>
          <p:nvPr/>
        </p:nvSpPr>
        <p:spPr>
          <a:xfrm>
            <a:off x="1586601" y="5825641"/>
            <a:ext cx="2225674" cy="830997"/>
          </a:xfrm>
          <a:prstGeom prst="rect">
            <a:avLst/>
          </a:prstGeom>
          <a:noFill/>
        </p:spPr>
        <p:txBody>
          <a:bodyPr wrap="none" rtlCol="0">
            <a:spAutoFit/>
          </a:bodyPr>
          <a:lstStyle/>
          <a:p>
            <a:r>
              <a:rPr lang="en-US" sz="1600" dirty="0">
                <a:highlight>
                  <a:srgbClr val="C0C0C0"/>
                </a:highlight>
              </a:rPr>
              <a:t>Classical computers can </a:t>
            </a:r>
          </a:p>
          <a:p>
            <a:r>
              <a:rPr lang="en-US" sz="1600" dirty="0">
                <a:highlight>
                  <a:srgbClr val="C0C0C0"/>
                </a:highlight>
              </a:rPr>
              <a:t>simulate small quantum </a:t>
            </a:r>
          </a:p>
          <a:p>
            <a:r>
              <a:rPr lang="en-US" sz="1600" dirty="0">
                <a:highlight>
                  <a:srgbClr val="C0C0C0"/>
                </a:highlight>
              </a:rPr>
              <a:t>computers</a:t>
            </a:r>
          </a:p>
        </p:txBody>
      </p:sp>
    </p:spTree>
    <p:extLst>
      <p:ext uri="{BB962C8B-B14F-4D97-AF65-F5344CB8AC3E}">
        <p14:creationId xmlns:p14="http://schemas.microsoft.com/office/powerpoint/2010/main" val="1741966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1547</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Quantum Algorithm The Power of Quantum Computing</vt:lpstr>
      <vt:lpstr>Quantum Algorithm The Power of Quantum Computing </vt:lpstr>
      <vt:lpstr>Quantum Algorithm The Power of Quantum Computing </vt:lpstr>
      <vt:lpstr>Quantum Algorithm The Power of Quantum Computing </vt:lpstr>
      <vt:lpstr>Quantum Algorithm The Power of Quantum Computing</vt:lpstr>
      <vt:lpstr>Quantum Algorithm The Power of Quantum Computing</vt:lpstr>
      <vt:lpstr>Quantum Algorithm The Power of Quantum Computing</vt:lpstr>
      <vt:lpstr>Quantum Algorithm The Power of Quantum Computing</vt:lpstr>
      <vt:lpstr>Quantum Algorithm The Power of Quantum Computing</vt:lpstr>
      <vt:lpstr>Limitations</vt:lpstr>
      <vt:lpstr>Limitations</vt:lpstr>
      <vt:lpstr> Deutsch-Jozsa Algorithm </vt:lpstr>
      <vt:lpstr> Deutsch-Jozsa Algorithm </vt:lpstr>
      <vt:lpstr> Deutsch-Jozsa Algorithm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Algorithm The Power of Quantum Computing</dc:title>
  <dc:creator>RAHMAN, MOSHIUR</dc:creator>
  <cp:lastModifiedBy>RAHMAN, MOSHIUR</cp:lastModifiedBy>
  <cp:revision>1</cp:revision>
  <dcterms:created xsi:type="dcterms:W3CDTF">2020-04-22T01:36:20Z</dcterms:created>
  <dcterms:modified xsi:type="dcterms:W3CDTF">2020-04-22T01:40:33Z</dcterms:modified>
</cp:coreProperties>
</file>