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9" r:id="rId3"/>
    <p:sldId id="257" r:id="rId4"/>
    <p:sldId id="284" r:id="rId5"/>
    <p:sldId id="285" r:id="rId6"/>
    <p:sldId id="286" r:id="rId7"/>
    <p:sldId id="260" r:id="rId8"/>
    <p:sldId id="288" r:id="rId9"/>
    <p:sldId id="289" r:id="rId10"/>
    <p:sldId id="287" r:id="rId11"/>
    <p:sldId id="261" r:id="rId12"/>
    <p:sldId id="290" r:id="rId13"/>
    <p:sldId id="292" r:id="rId14"/>
    <p:sldId id="293" r:id="rId15"/>
    <p:sldId id="298" r:id="rId16"/>
    <p:sldId id="295" r:id="rId17"/>
    <p:sldId id="297" r:id="rId18"/>
    <p:sldId id="296" r:id="rId19"/>
    <p:sldId id="300" r:id="rId20"/>
    <p:sldId id="301" r:id="rId21"/>
    <p:sldId id="302" r:id="rId22"/>
    <p:sldId id="303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hivo" panose="020B0604020202020204" charset="0"/>
      <p:regular r:id="rId29"/>
      <p:bold r:id="rId30"/>
      <p:italic r:id="rId31"/>
      <p:boldItalic r:id="rId32"/>
    </p:embeddedFont>
    <p:embeddedFont>
      <p:font typeface="Roboto Slab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5AA5BD-AF8E-43D4-AA73-CBFE4F7E65E9}">
  <a:tblStyle styleId="{E85AA5BD-AF8E-43D4-AA73-CBFE4F7E65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84005" autoAdjust="0"/>
  </p:normalViewPr>
  <p:slideViewPr>
    <p:cSldViewPr snapToGrid="0">
      <p:cViewPr varScale="1">
        <p:scale>
          <a:sx n="95" d="100"/>
          <a:sy n="95" d="100"/>
        </p:scale>
        <p:origin x="11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909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247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2496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151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125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669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5361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4152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6305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963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278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700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865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522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937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61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"/>
          <p:cNvSpPr txBox="1"/>
          <p:nvPr/>
        </p:nvSpPr>
        <p:spPr>
          <a:xfrm>
            <a:off x="239550" y="339696"/>
            <a:ext cx="777000" cy="6537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0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2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500062" y="534955"/>
            <a:ext cx="6221579" cy="32670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Shors Algorithm Basics and Imple</a:t>
            </a:r>
            <a:r>
              <a:rPr lang="en-US" dirty="0"/>
              <a:t>men</a:t>
            </a:r>
            <a:r>
              <a:rPr lang="en" dirty="0"/>
              <a:t>tation </a:t>
            </a:r>
            <a:r>
              <a:rPr lang="en-US" dirty="0"/>
              <a:t>in </a:t>
            </a:r>
            <a:r>
              <a:rPr lang="en-US" dirty="0" err="1"/>
              <a:t>Qiskit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B7F84-11D1-4AFC-980B-8841888C3010}"/>
              </a:ext>
            </a:extLst>
          </p:cNvPr>
          <p:cNvSpPr txBox="1"/>
          <p:nvPr/>
        </p:nvSpPr>
        <p:spPr>
          <a:xfrm>
            <a:off x="3316956" y="4053802"/>
            <a:ext cx="7308056" cy="1491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0" lvl="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tabLst/>
              <a:defRPr/>
            </a:pPr>
            <a:r>
              <a:rPr lang="en-US" sz="2400" dirty="0">
                <a:solidFill>
                  <a:srgbClr val="00001A"/>
                </a:solidFill>
                <a:latin typeface="Chivo"/>
                <a:sym typeface="Chivo"/>
              </a:rPr>
              <a:t>Made By:	Neil Gupte (10445674)</a:t>
            </a:r>
          </a:p>
          <a:p>
            <a:pPr marL="76200" marR="0" lvl="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tabLst/>
              <a:defRPr/>
            </a:pPr>
            <a:r>
              <a:rPr lang="en-US" sz="2400" dirty="0">
                <a:solidFill>
                  <a:srgbClr val="00001A"/>
                </a:solidFill>
                <a:latin typeface="Chivo"/>
                <a:sym typeface="Chivo"/>
              </a:rPr>
              <a:t>		Aditya Kulkarni(10455633)</a:t>
            </a:r>
          </a:p>
          <a:p>
            <a:pPr marL="76200" marR="0" lvl="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tabLst/>
              <a:defRPr/>
            </a:pPr>
            <a:endParaRPr lang="en-US" sz="2400" dirty="0">
              <a:solidFill>
                <a:srgbClr val="00001A"/>
              </a:solidFill>
              <a:latin typeface="Chivo"/>
              <a:sym typeface="Chiv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Shors Algo</a:t>
            </a:r>
            <a:r>
              <a:rPr lang="en-US" dirty="0" err="1"/>
              <a:t>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566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Steps for </a:t>
            </a:r>
            <a:r>
              <a:rPr lang="en-US" dirty="0" err="1"/>
              <a:t>Shors</a:t>
            </a:r>
            <a:r>
              <a:rPr lang="en-US" dirty="0"/>
              <a:t> Algorithm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1171073" y="1899301"/>
            <a:ext cx="7275095" cy="3137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1600" dirty="0"/>
              <a:t>Pick a random number a &lt; N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1600" dirty="0"/>
              <a:t>Use Euclidean Algorithm to find GCD of a and N.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1600" dirty="0"/>
              <a:t>If this is not 1, you are done.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1600" dirty="0"/>
              <a:t>Find the period r of a function </a:t>
            </a:r>
            <a:r>
              <a:rPr lang="en-US" sz="1600" dirty="0" err="1"/>
              <a:t>a</a:t>
            </a:r>
            <a:r>
              <a:rPr lang="en-US" sz="1600" baseline="30000" dirty="0" err="1"/>
              <a:t>^</a:t>
            </a:r>
            <a:r>
              <a:rPr lang="en-US" sz="1600" dirty="0" err="1"/>
              <a:t>x</a:t>
            </a:r>
            <a:r>
              <a:rPr lang="en-US" sz="1600" dirty="0"/>
              <a:t> mod N.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1600" dirty="0"/>
              <a:t>If r is odd OR a</a:t>
            </a:r>
            <a:r>
              <a:rPr lang="en-US" sz="1600" baseline="30000" dirty="0"/>
              <a:t> ^ </a:t>
            </a:r>
            <a:r>
              <a:rPr lang="en-US" sz="1600" dirty="0"/>
              <a:t>r/2=-1 mod N go back to step 1.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1600" dirty="0" err="1"/>
              <a:t>gcd</a:t>
            </a:r>
            <a:r>
              <a:rPr lang="en-US" sz="1600" dirty="0"/>
              <a:t>(</a:t>
            </a:r>
            <a:r>
              <a:rPr lang="en-US" sz="1600" dirty="0" err="1"/>
              <a:t>a</a:t>
            </a:r>
            <a:r>
              <a:rPr lang="en-US" sz="1600" baseline="30000" dirty="0" err="1"/>
              <a:t>r</a:t>
            </a:r>
            <a:r>
              <a:rPr lang="en-US" sz="1600" baseline="30000" dirty="0"/>
              <a:t>/2 </a:t>
            </a:r>
            <a:r>
              <a:rPr lang="en-US" sz="1600" dirty="0"/>
              <a:t>+ 1,N) and </a:t>
            </a:r>
            <a:r>
              <a:rPr lang="en-US" sz="1600" dirty="0" err="1"/>
              <a:t>gcd</a:t>
            </a:r>
            <a:r>
              <a:rPr lang="en-US" sz="1600" dirty="0"/>
              <a:t>(</a:t>
            </a:r>
            <a:r>
              <a:rPr lang="en-US" sz="1600" dirty="0" err="1"/>
              <a:t>a</a:t>
            </a:r>
            <a:r>
              <a:rPr lang="en-US" sz="1600" baseline="30000" dirty="0" err="1"/>
              <a:t>r</a:t>
            </a:r>
            <a:r>
              <a:rPr lang="en-US" sz="1600" baseline="30000" dirty="0"/>
              <a:t>/2 </a:t>
            </a:r>
            <a:r>
              <a:rPr lang="en-US" sz="1600" dirty="0"/>
              <a:t>- 1,N) are both nontrivial factors of N. We are done.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/>
              <a:t>Where is the magic in all of this ?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600" dirty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 4 is where the real magic happens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1066800" y="1899301"/>
            <a:ext cx="7956884" cy="3137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Pick a random number a &lt; N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Use Euclidean Algorithm to find GCD of a and N.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If this is not 1, you are done.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Find the period r of a function </a:t>
            </a:r>
            <a:r>
              <a:rPr lang="en-US" sz="1600" dirty="0" err="1">
                <a:solidFill>
                  <a:srgbClr val="FF0000"/>
                </a:solidFill>
              </a:rPr>
              <a:t>a</a:t>
            </a:r>
            <a:r>
              <a:rPr lang="en-US" sz="1600" baseline="30000" dirty="0" err="1">
                <a:solidFill>
                  <a:srgbClr val="FF0000"/>
                </a:solidFill>
              </a:rPr>
              <a:t>^</a:t>
            </a:r>
            <a:r>
              <a:rPr lang="en-US" sz="1600" dirty="0" err="1">
                <a:solidFill>
                  <a:srgbClr val="FF0000"/>
                </a:solidFill>
              </a:rPr>
              <a:t>x</a:t>
            </a:r>
            <a:r>
              <a:rPr lang="en-US" sz="1600" dirty="0">
                <a:solidFill>
                  <a:srgbClr val="FF0000"/>
                </a:solidFill>
              </a:rPr>
              <a:t> mod N.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If r is odd OR a</a:t>
            </a:r>
            <a:r>
              <a:rPr lang="en-US" sz="1600" baseline="30000" dirty="0">
                <a:solidFill>
                  <a:schemeClr val="tx2"/>
                </a:solidFill>
              </a:rPr>
              <a:t> ^ </a:t>
            </a:r>
            <a:r>
              <a:rPr lang="en-US" sz="1600" dirty="0">
                <a:solidFill>
                  <a:schemeClr val="tx2"/>
                </a:solidFill>
              </a:rPr>
              <a:t>r/2=-1 mod N go back to step 1.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1600" dirty="0" err="1">
                <a:solidFill>
                  <a:schemeClr val="tx2"/>
                </a:solidFill>
              </a:rPr>
              <a:t>gcd</a:t>
            </a:r>
            <a:r>
              <a:rPr lang="en-US" sz="1600" dirty="0">
                <a:solidFill>
                  <a:schemeClr val="tx2"/>
                </a:solidFill>
              </a:rPr>
              <a:t>(</a:t>
            </a:r>
            <a:r>
              <a:rPr lang="en-US" sz="1600" dirty="0" err="1">
                <a:solidFill>
                  <a:schemeClr val="tx2"/>
                </a:solidFill>
              </a:rPr>
              <a:t>a</a:t>
            </a:r>
            <a:r>
              <a:rPr lang="en-US" sz="1600" baseline="30000" dirty="0" err="1">
                <a:solidFill>
                  <a:schemeClr val="tx2"/>
                </a:solidFill>
              </a:rPr>
              <a:t>r</a:t>
            </a:r>
            <a:r>
              <a:rPr lang="en-US" sz="1600" baseline="30000" dirty="0">
                <a:solidFill>
                  <a:schemeClr val="tx2"/>
                </a:solidFill>
              </a:rPr>
              <a:t>/2 </a:t>
            </a:r>
            <a:r>
              <a:rPr lang="en-US" sz="1600" dirty="0">
                <a:solidFill>
                  <a:schemeClr val="tx2"/>
                </a:solidFill>
              </a:rPr>
              <a:t>+ 1,N) and </a:t>
            </a:r>
            <a:r>
              <a:rPr lang="en-US" sz="1600" dirty="0" err="1">
                <a:solidFill>
                  <a:schemeClr val="tx2"/>
                </a:solidFill>
              </a:rPr>
              <a:t>gcd</a:t>
            </a:r>
            <a:r>
              <a:rPr lang="en-US" sz="1600" dirty="0">
                <a:solidFill>
                  <a:schemeClr val="tx2"/>
                </a:solidFill>
              </a:rPr>
              <a:t>(</a:t>
            </a:r>
            <a:r>
              <a:rPr lang="en-US" sz="1600" dirty="0" err="1">
                <a:solidFill>
                  <a:schemeClr val="tx2"/>
                </a:solidFill>
              </a:rPr>
              <a:t>a</a:t>
            </a:r>
            <a:r>
              <a:rPr lang="en-US" sz="1600" baseline="30000" dirty="0" err="1">
                <a:solidFill>
                  <a:schemeClr val="tx2"/>
                </a:solidFill>
              </a:rPr>
              <a:t>r</a:t>
            </a:r>
            <a:r>
              <a:rPr lang="en-US" sz="1600" baseline="30000" dirty="0">
                <a:solidFill>
                  <a:schemeClr val="tx2"/>
                </a:solidFill>
              </a:rPr>
              <a:t>/2 </a:t>
            </a:r>
            <a:r>
              <a:rPr lang="en-US" sz="1600" dirty="0">
                <a:solidFill>
                  <a:schemeClr val="tx2"/>
                </a:solidFill>
              </a:rPr>
              <a:t>- 1,N) are both nontrivial factors of N. We are done.</a:t>
            </a:r>
            <a:endParaRPr lang="en-US" sz="1600" b="1" dirty="0">
              <a:solidFill>
                <a:schemeClr val="tx2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solidFill>
                  <a:srgbClr val="FF0000"/>
                </a:solidFill>
              </a:rPr>
              <a:t>Finding the period of a function </a:t>
            </a:r>
            <a:r>
              <a:rPr lang="en-US" sz="1600" dirty="0" err="1">
                <a:solidFill>
                  <a:srgbClr val="FF0000"/>
                </a:solidFill>
              </a:rPr>
              <a:t>a</a:t>
            </a:r>
            <a:r>
              <a:rPr lang="en-US" sz="1600" baseline="30000" dirty="0" err="1">
                <a:solidFill>
                  <a:srgbClr val="FF0000"/>
                </a:solidFill>
              </a:rPr>
              <a:t>^</a:t>
            </a:r>
            <a:r>
              <a:rPr lang="en-US" sz="1600" dirty="0" err="1">
                <a:solidFill>
                  <a:srgbClr val="FF0000"/>
                </a:solidFill>
              </a:rPr>
              <a:t>x</a:t>
            </a:r>
            <a:r>
              <a:rPr lang="en-US" sz="1600" dirty="0">
                <a:solidFill>
                  <a:srgbClr val="FF0000"/>
                </a:solidFill>
              </a:rPr>
              <a:t> mod N is exponential complexity using a classical computer but the quantum period finding routine has polynomial complexity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210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example of </a:t>
            </a:r>
            <a:r>
              <a:rPr lang="en-US" dirty="0" err="1"/>
              <a:t>Shors</a:t>
            </a:r>
            <a:r>
              <a:rPr lang="en-US" dirty="0"/>
              <a:t> to </a:t>
            </a:r>
            <a:r>
              <a:rPr lang="en-US" dirty="0" err="1"/>
              <a:t>factorise</a:t>
            </a:r>
            <a:r>
              <a:rPr lang="en-US" dirty="0"/>
              <a:t> 15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1171073" y="1899301"/>
            <a:ext cx="7275095" cy="3137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1600" dirty="0"/>
              <a:t>Randomly chose a number less than 15: a=4 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1600" dirty="0"/>
              <a:t>GCD(4,15)=1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1600" dirty="0"/>
              <a:t>Period of 4</a:t>
            </a:r>
            <a:r>
              <a:rPr lang="en-US" sz="1600" baseline="30000" dirty="0"/>
              <a:t>^</a:t>
            </a:r>
            <a:r>
              <a:rPr lang="en-US" sz="1600" dirty="0"/>
              <a:t>x mod 15 =2.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1600" dirty="0"/>
              <a:t>r is even so we are good 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1600" dirty="0"/>
              <a:t>4</a:t>
            </a:r>
            <a:r>
              <a:rPr lang="en-US" sz="1600" baseline="30000" dirty="0"/>
              <a:t>^2/2 </a:t>
            </a:r>
            <a:r>
              <a:rPr lang="en-US" sz="1600" dirty="0"/>
              <a:t>– 1=3 GCD(3,15)=3 and 4</a:t>
            </a:r>
            <a:r>
              <a:rPr lang="en-US" sz="1600" baseline="30000" dirty="0"/>
              <a:t>^2/2 +</a:t>
            </a:r>
            <a:r>
              <a:rPr lang="en-US" sz="1600" dirty="0"/>
              <a:t> 1=5 GCD(5,15) =5 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1600" b="1" dirty="0"/>
              <a:t>15=3*5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600" dirty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1716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example of </a:t>
            </a:r>
            <a:r>
              <a:rPr lang="en-US" dirty="0" err="1"/>
              <a:t>Shors</a:t>
            </a:r>
            <a:r>
              <a:rPr lang="en-US" dirty="0"/>
              <a:t> to </a:t>
            </a:r>
            <a:r>
              <a:rPr lang="en-US" dirty="0" err="1"/>
              <a:t>factorise</a:t>
            </a:r>
            <a:r>
              <a:rPr lang="en-US" dirty="0"/>
              <a:t> 1517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1609680" y="1814300"/>
            <a:ext cx="7275095" cy="3137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1600" dirty="0"/>
              <a:t>Randomly chose a number less than 1517: a=10 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1600" dirty="0"/>
              <a:t>GCD(10,1517)=1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1600" dirty="0"/>
              <a:t>Period of 10</a:t>
            </a:r>
            <a:r>
              <a:rPr lang="en-US" sz="1600" baseline="30000" dirty="0"/>
              <a:t>^</a:t>
            </a:r>
            <a:r>
              <a:rPr lang="en-US" sz="1600" dirty="0"/>
              <a:t>x mod 1517 =15 this is an odd number so go to step 1.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1600" dirty="0"/>
              <a:t>Randomly chose a number less than 1517: a=14 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1600" dirty="0"/>
              <a:t>GCD(14,1517)=1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1600" dirty="0"/>
              <a:t>Period of 14</a:t>
            </a:r>
            <a:r>
              <a:rPr lang="en-US" sz="1600" baseline="30000" dirty="0"/>
              <a:t>^</a:t>
            </a:r>
            <a:r>
              <a:rPr lang="en-US" sz="1600" dirty="0"/>
              <a:t>x mod 1517 =24 this is an even number so go ahead.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1600" dirty="0"/>
              <a:t>14</a:t>
            </a:r>
            <a:r>
              <a:rPr lang="en-US" sz="1600" baseline="30000" dirty="0"/>
              <a:t>^24/2 </a:t>
            </a:r>
            <a:r>
              <a:rPr lang="en-US" sz="1600" dirty="0"/>
              <a:t>– 1=56693912375295, GCD(56693912375295,1517)=37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1600" dirty="0"/>
              <a:t>14</a:t>
            </a:r>
            <a:r>
              <a:rPr lang="en-US" sz="1600" baseline="30000" dirty="0"/>
              <a:t>^24/2 </a:t>
            </a:r>
            <a:r>
              <a:rPr lang="en-US" sz="1600" dirty="0"/>
              <a:t>+1=56693912375297, GCD(56693912375297,1517)=41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1600" b="1" dirty="0"/>
              <a:t>1517=37 * 41</a:t>
            </a:r>
          </a:p>
          <a:p>
            <a:pPr marL="533400" indent="-457200">
              <a:buFont typeface="+mj-lt"/>
              <a:buAutoNum type="arabicPeriod"/>
            </a:pPr>
            <a:endParaRPr lang="en-US" sz="1600" dirty="0"/>
          </a:p>
          <a:p>
            <a:pPr marL="533400" indent="-457200">
              <a:buFont typeface="+mj-lt"/>
              <a:buAutoNum type="arabicPeriod"/>
            </a:pPr>
            <a:endParaRPr lang="en-US" sz="1600" dirty="0"/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en-US" sz="1600" dirty="0"/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1600" dirty="0"/>
              <a:t>4</a:t>
            </a:r>
            <a:r>
              <a:rPr lang="en-US" sz="1600" baseline="30000" dirty="0"/>
              <a:t>^2/2 </a:t>
            </a:r>
            <a:r>
              <a:rPr lang="en-US" sz="1600" dirty="0"/>
              <a:t>– 1=3 GCD(3,15)=3 and 4</a:t>
            </a:r>
            <a:r>
              <a:rPr lang="en-US" sz="1600" baseline="30000" dirty="0"/>
              <a:t>^2/2 +</a:t>
            </a:r>
            <a:r>
              <a:rPr lang="en-US" sz="1600" dirty="0"/>
              <a:t> 1=5 GCD(5,15) =5 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1600" b="1" dirty="0"/>
              <a:t>15=3*5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600" dirty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6591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Quantum Fourier Transform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355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2B87-C6BB-44AC-9BCA-751E722B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Fourier Transform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735B0-1D69-42A5-86D3-6A71FC68FB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88805-D8C6-4DA9-9332-DFDB8C063F06}"/>
              </a:ext>
            </a:extLst>
          </p:cNvPr>
          <p:cNvSpPr txBox="1"/>
          <p:nvPr/>
        </p:nvSpPr>
        <p:spPr>
          <a:xfrm>
            <a:off x="1288774" y="2039136"/>
            <a:ext cx="58846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FT allows us to extract the underlying periodic </a:t>
            </a:r>
            <a:r>
              <a:rPr lang="en-US" dirty="0" err="1"/>
              <a:t>behaviour</a:t>
            </a:r>
            <a:r>
              <a:rPr lang="en-US" dirty="0"/>
              <a:t> of a function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21B5EC-4A6C-4773-ACEA-EF1DD019F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664" y="2571750"/>
            <a:ext cx="5670884" cy="222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012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Quantum Fourier Transform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1171073" y="1899301"/>
            <a:ext cx="7275095" cy="3137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en-US" sz="1600" b="1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1600" dirty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81AFC-C76C-49C4-ADA3-62D212624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737" y="1454969"/>
            <a:ext cx="4327672" cy="346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15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Quantum Fourier Transform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1171073" y="1899301"/>
            <a:ext cx="7275095" cy="3137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en-US" sz="1600" b="1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1600" dirty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0D07C2-C8CF-488A-8DBD-07B888846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036" y="1556270"/>
            <a:ext cx="5935928" cy="345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07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Quantum Fourier Transform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1171073" y="1899301"/>
            <a:ext cx="7275095" cy="3137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en-US" sz="1600" b="1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1600" dirty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36A47D-CED5-4B3C-9C93-0A5428736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42" y="1460485"/>
            <a:ext cx="7130716" cy="345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</a:t>
            </a:r>
            <a:r>
              <a:rPr lang="en-US" dirty="0" err="1"/>
              <a:t>yptography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Quantum Fourier Transform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1171073" y="1899301"/>
            <a:ext cx="7275095" cy="3137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en-US" sz="1600" b="1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1600" dirty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E87F00-AB13-41A6-A5E8-5A50BF68D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79" y="1490089"/>
            <a:ext cx="7026442" cy="330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1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RSA dead?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1171073" y="1899301"/>
            <a:ext cx="7275095" cy="3137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33400" indent="-457200">
              <a:buFont typeface="+mj-lt"/>
              <a:buAutoNum type="arabicPeriod"/>
            </a:pPr>
            <a:r>
              <a:rPr lang="en-US" sz="1600" dirty="0"/>
              <a:t>Implementing Shor’s Algorithm requires at least twice the number of qubits as the size of the key.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1600" dirty="0" err="1"/>
              <a:t>Factorising</a:t>
            </a:r>
            <a:r>
              <a:rPr lang="en-US" sz="1600" dirty="0"/>
              <a:t> a 2048 bit key is estimated to require a quantum computer with around 6000 </a:t>
            </a:r>
            <a:r>
              <a:rPr lang="en-US" sz="1600" dirty="0" err="1"/>
              <a:t>quibts</a:t>
            </a:r>
            <a:endParaRPr lang="en-US" sz="1600" dirty="0"/>
          </a:p>
          <a:p>
            <a:pPr marL="533400" indent="-457200">
              <a:buFont typeface="+mj-lt"/>
              <a:buAutoNum type="arabicPeriod"/>
            </a:pPr>
            <a:r>
              <a:rPr lang="en-US" sz="1600" dirty="0"/>
              <a:t>The biggest gate logic quantum computer has 72 qubits.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1600" dirty="0"/>
              <a:t>We should move towards post quantum cryptographic algorithms like BB84. </a:t>
            </a:r>
          </a:p>
          <a:p>
            <a:pPr marL="533400" indent="-45720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2183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28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Cryptography</a:t>
            </a:r>
            <a:endParaRPr dirty="0"/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" name="Google Shape;200;p20">
            <a:extLst>
              <a:ext uri="{FF2B5EF4-FFF2-40B4-BE49-F238E27FC236}">
                <a16:creationId xmlns:a16="http://schemas.microsoft.com/office/drawing/2014/main" id="{74192881-B92C-44C4-97BD-18BC8EAD95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07531" y="1513770"/>
            <a:ext cx="3657600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Symmetric Key Cryptography</a:t>
            </a:r>
            <a:endParaRPr dirty="0"/>
          </a:p>
        </p:txBody>
      </p:sp>
      <p:pic>
        <p:nvPicPr>
          <p:cNvPr id="1026" name="Picture 2" descr="Symmetric Key Cryptography">
            <a:extLst>
              <a:ext uri="{FF2B5EF4-FFF2-40B4-BE49-F238E27FC236}">
                <a16:creationId xmlns:a16="http://schemas.microsoft.com/office/drawing/2014/main" id="{998955A4-2E3F-44B4-80B3-27B325BE1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953" y="2040522"/>
            <a:ext cx="6050756" cy="287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Cryptography</a:t>
            </a:r>
            <a:endParaRPr dirty="0"/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" name="Google Shape;200;p20">
            <a:extLst>
              <a:ext uri="{FF2B5EF4-FFF2-40B4-BE49-F238E27FC236}">
                <a16:creationId xmlns:a16="http://schemas.microsoft.com/office/drawing/2014/main" id="{74192881-B92C-44C4-97BD-18BC8EAD95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07531" y="1513770"/>
            <a:ext cx="3657600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Asymmetric Key Cryptography</a:t>
            </a:r>
            <a:endParaRPr dirty="0"/>
          </a:p>
        </p:txBody>
      </p:sp>
      <p:pic>
        <p:nvPicPr>
          <p:cNvPr id="2" name="Picture 2" descr="Asymmetric Encryption">
            <a:extLst>
              <a:ext uri="{FF2B5EF4-FFF2-40B4-BE49-F238E27FC236}">
                <a16:creationId xmlns:a16="http://schemas.microsoft.com/office/drawing/2014/main" id="{DA06DBF9-8B78-4689-B4F1-91D9CFA13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099" y="1890562"/>
            <a:ext cx="5829802" cy="270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3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Guess Who?</a:t>
            </a:r>
            <a:endParaRPr dirty="0"/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052" name="Picture 4" descr="Ron Rivest - Wikipedia">
            <a:extLst>
              <a:ext uri="{FF2B5EF4-FFF2-40B4-BE49-F238E27FC236}">
                <a16:creationId xmlns:a16="http://schemas.microsoft.com/office/drawing/2014/main" id="{B007ABC9-0B56-466E-A1D6-D5C98F0E1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6" y="2043112"/>
            <a:ext cx="2023906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di Shamir Invented the RSA Algorithm for Securing Communication">
            <a:extLst>
              <a:ext uri="{FF2B5EF4-FFF2-40B4-BE49-F238E27FC236}">
                <a16:creationId xmlns:a16="http://schemas.microsoft.com/office/drawing/2014/main" id="{DB5983C6-FD76-4B71-B53A-65DF76583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455" y="2005232"/>
            <a:ext cx="1835944" cy="22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eonard Adleman - Wikipedia">
            <a:extLst>
              <a:ext uri="{FF2B5EF4-FFF2-40B4-BE49-F238E27FC236}">
                <a16:creationId xmlns:a16="http://schemas.microsoft.com/office/drawing/2014/main" id="{811C7DAA-185C-4BC0-B5D4-03EFDDEAD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10" y="1977142"/>
            <a:ext cx="1781175" cy="23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75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68452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Guess Who?</a:t>
            </a:r>
            <a:endParaRPr dirty="0"/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052" name="Picture 4" descr="Ron Rivest - Wikipedia">
            <a:extLst>
              <a:ext uri="{FF2B5EF4-FFF2-40B4-BE49-F238E27FC236}">
                <a16:creationId xmlns:a16="http://schemas.microsoft.com/office/drawing/2014/main" id="{B007ABC9-0B56-466E-A1D6-D5C98F0E1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6" y="2043112"/>
            <a:ext cx="2023906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di Shamir Invented the RSA Algorithm for Securing Communication">
            <a:extLst>
              <a:ext uri="{FF2B5EF4-FFF2-40B4-BE49-F238E27FC236}">
                <a16:creationId xmlns:a16="http://schemas.microsoft.com/office/drawing/2014/main" id="{DB5983C6-FD76-4B71-B53A-65DF76583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455" y="2005232"/>
            <a:ext cx="1835944" cy="22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eonard Adleman - Wikipedia">
            <a:extLst>
              <a:ext uri="{FF2B5EF4-FFF2-40B4-BE49-F238E27FC236}">
                <a16:creationId xmlns:a16="http://schemas.microsoft.com/office/drawing/2014/main" id="{811C7DAA-185C-4BC0-B5D4-03EFDDEAD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10" y="1977142"/>
            <a:ext cx="1781175" cy="23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55;p15">
            <a:extLst>
              <a:ext uri="{FF2B5EF4-FFF2-40B4-BE49-F238E27FC236}">
                <a16:creationId xmlns:a16="http://schemas.microsoft.com/office/drawing/2014/main" id="{DBB2682A-7B38-4509-866F-B624D57F73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9007" y="4277019"/>
            <a:ext cx="1607344" cy="39708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Ron </a:t>
            </a:r>
            <a:r>
              <a:rPr lang="en-US" b="1" dirty="0" err="1"/>
              <a:t>Rivest</a:t>
            </a:r>
            <a:endParaRPr b="1" dirty="0"/>
          </a:p>
        </p:txBody>
      </p:sp>
      <p:sp>
        <p:nvSpPr>
          <p:cNvPr id="8" name="Google Shape;155;p15">
            <a:extLst>
              <a:ext uri="{FF2B5EF4-FFF2-40B4-BE49-F238E27FC236}">
                <a16:creationId xmlns:a16="http://schemas.microsoft.com/office/drawing/2014/main" id="{8002C9E4-4FB4-4264-9A08-9335FB020AE6}"/>
              </a:ext>
            </a:extLst>
          </p:cNvPr>
          <p:cNvSpPr txBox="1">
            <a:spLocks/>
          </p:cNvSpPr>
          <p:nvPr/>
        </p:nvSpPr>
        <p:spPr>
          <a:xfrm>
            <a:off x="3983755" y="4399569"/>
            <a:ext cx="1607344" cy="39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>
              <a:buFont typeface="Chivo"/>
              <a:buNone/>
            </a:pPr>
            <a:r>
              <a:rPr lang="en-US" b="1" dirty="0"/>
              <a:t>Adi Shamir</a:t>
            </a:r>
          </a:p>
        </p:txBody>
      </p:sp>
      <p:sp>
        <p:nvSpPr>
          <p:cNvPr id="9" name="Google Shape;155;p15">
            <a:extLst>
              <a:ext uri="{FF2B5EF4-FFF2-40B4-BE49-F238E27FC236}">
                <a16:creationId xmlns:a16="http://schemas.microsoft.com/office/drawing/2014/main" id="{9CA6C0A1-714E-4901-83C2-61423926A41E}"/>
              </a:ext>
            </a:extLst>
          </p:cNvPr>
          <p:cNvSpPr txBox="1">
            <a:spLocks/>
          </p:cNvSpPr>
          <p:nvPr/>
        </p:nvSpPr>
        <p:spPr>
          <a:xfrm>
            <a:off x="7197175" y="4399569"/>
            <a:ext cx="1781174" cy="39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>
              <a:lnSpc>
                <a:spcPct val="100000"/>
              </a:lnSpc>
              <a:buFont typeface="Chivo"/>
              <a:buNone/>
            </a:pPr>
            <a:r>
              <a:rPr lang="en-US" b="1" dirty="0"/>
              <a:t>Leonard </a:t>
            </a:r>
            <a:r>
              <a:rPr lang="en-US" b="1" dirty="0" err="1"/>
              <a:t>Adleman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899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Science advances one funeral at a time.</a:t>
            </a:r>
            <a:endParaRPr dirty="0"/>
          </a:p>
        </p:txBody>
      </p:sp>
      <p:sp>
        <p:nvSpPr>
          <p:cNvPr id="168" name="Google Shape;168;p1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098" name="Picture 2" descr="Max Planck - Wikipedia">
            <a:extLst>
              <a:ext uri="{FF2B5EF4-FFF2-40B4-BE49-F238E27FC236}">
                <a16:creationId xmlns:a16="http://schemas.microsoft.com/office/drawing/2014/main" id="{391936D5-4F5A-49CE-811C-DDBF3E7E6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14" y="230488"/>
            <a:ext cx="2371724" cy="294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55;p15">
            <a:extLst>
              <a:ext uri="{FF2B5EF4-FFF2-40B4-BE49-F238E27FC236}">
                <a16:creationId xmlns:a16="http://schemas.microsoft.com/office/drawing/2014/main" id="{24114D74-DA36-4CA4-9A9D-86CD687264F8}"/>
              </a:ext>
            </a:extLst>
          </p:cNvPr>
          <p:cNvSpPr txBox="1">
            <a:spLocks/>
          </p:cNvSpPr>
          <p:nvPr/>
        </p:nvSpPr>
        <p:spPr>
          <a:xfrm>
            <a:off x="6593306" y="3108204"/>
            <a:ext cx="2470548" cy="39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>
              <a:buFont typeface="Chivo"/>
              <a:buNone/>
            </a:pPr>
            <a:r>
              <a:rPr lang="en-US" b="1" dirty="0"/>
              <a:t>Max Planck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68452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Guess Who?</a:t>
            </a:r>
            <a:endParaRPr dirty="0"/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146" name="Picture 2" descr="Peter Shor - Home Page">
            <a:extLst>
              <a:ext uri="{FF2B5EF4-FFF2-40B4-BE49-F238E27FC236}">
                <a16:creationId xmlns:a16="http://schemas.microsoft.com/office/drawing/2014/main" id="{C16ED7D6-47B7-46CE-A852-5A66FCFF5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23" y="1232757"/>
            <a:ext cx="2111208" cy="316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05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68452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Guess Who?</a:t>
            </a:r>
            <a:endParaRPr dirty="0"/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" name="Google Shape;155;p15">
            <a:extLst>
              <a:ext uri="{FF2B5EF4-FFF2-40B4-BE49-F238E27FC236}">
                <a16:creationId xmlns:a16="http://schemas.microsoft.com/office/drawing/2014/main" id="{8002C9E4-4FB4-4264-9A08-9335FB020AE6}"/>
              </a:ext>
            </a:extLst>
          </p:cNvPr>
          <p:cNvSpPr txBox="1">
            <a:spLocks/>
          </p:cNvSpPr>
          <p:nvPr/>
        </p:nvSpPr>
        <p:spPr>
          <a:xfrm>
            <a:off x="3983755" y="4399569"/>
            <a:ext cx="1607344" cy="39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>
              <a:buFont typeface="Chivo"/>
              <a:buNone/>
            </a:pPr>
            <a:r>
              <a:rPr lang="en-US" b="1" dirty="0"/>
              <a:t>Peter Shor</a:t>
            </a:r>
          </a:p>
        </p:txBody>
      </p:sp>
      <p:pic>
        <p:nvPicPr>
          <p:cNvPr id="6146" name="Picture 2" descr="Peter Shor - Home Page">
            <a:extLst>
              <a:ext uri="{FF2B5EF4-FFF2-40B4-BE49-F238E27FC236}">
                <a16:creationId xmlns:a16="http://schemas.microsoft.com/office/drawing/2014/main" id="{C16ED7D6-47B7-46CE-A852-5A66FCFF5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23" y="1232757"/>
            <a:ext cx="2111208" cy="316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53296"/>
      </p:ext>
    </p:extLst>
  </p:cSld>
  <p:clrMapOvr>
    <a:masterClrMapping/>
  </p:clrMapOvr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1A"/>
      </a:dk1>
      <a:lt1>
        <a:srgbClr val="FFFFFF"/>
      </a:lt1>
      <a:dk2>
        <a:srgbClr val="60707A"/>
      </a:dk2>
      <a:lt2>
        <a:srgbClr val="E8EDF1"/>
      </a:lt2>
      <a:accent1>
        <a:srgbClr val="A6D683"/>
      </a:accent1>
      <a:accent2>
        <a:srgbClr val="2CA388"/>
      </a:accent2>
      <a:accent3>
        <a:srgbClr val="106B6B"/>
      </a:accent3>
      <a:accent4>
        <a:srgbClr val="CFDCE6"/>
      </a:accent4>
      <a:accent5>
        <a:srgbClr val="9EB3C2"/>
      </a:accent5>
      <a:accent6>
        <a:srgbClr val="577C97"/>
      </a:accent6>
      <a:hlink>
        <a:srgbClr val="00001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597</Words>
  <Application>Microsoft Office PowerPoint</Application>
  <PresentationFormat>On-screen Show (16:9)</PresentationFormat>
  <Paragraphs>90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Roboto Slab</vt:lpstr>
      <vt:lpstr>Chivo</vt:lpstr>
      <vt:lpstr>Macmorris template</vt:lpstr>
      <vt:lpstr>Shors Algorithm Basics and Implementation in Qiskit</vt:lpstr>
      <vt:lpstr>1. Cryptography</vt:lpstr>
      <vt:lpstr>Types of Cryptography</vt:lpstr>
      <vt:lpstr>Types of Cryptography</vt:lpstr>
      <vt:lpstr>Guess Who?</vt:lpstr>
      <vt:lpstr>Guess Who?</vt:lpstr>
      <vt:lpstr>PowerPoint Presentation</vt:lpstr>
      <vt:lpstr>Guess Who?</vt:lpstr>
      <vt:lpstr>Guess Who?</vt:lpstr>
      <vt:lpstr>2. Shors Algorithm</vt:lpstr>
      <vt:lpstr>Steps for Shors Algorithm</vt:lpstr>
      <vt:lpstr>Step 4 is where the real magic happens</vt:lpstr>
      <vt:lpstr>An example of Shors to factorise 15</vt:lpstr>
      <vt:lpstr>An example of Shors to factorise 1517</vt:lpstr>
      <vt:lpstr>3. Quantum Fourier Transform</vt:lpstr>
      <vt:lpstr>Quantum Fourier Transform</vt:lpstr>
      <vt:lpstr>Quantum Fourier Transform</vt:lpstr>
      <vt:lpstr>Quantum Fourier Transform</vt:lpstr>
      <vt:lpstr>Quantum Fourier Transform</vt:lpstr>
      <vt:lpstr>Quantum Fourier Transform</vt:lpstr>
      <vt:lpstr>Is RSA dead?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Shors Algorithm Basics and Implentation</dc:title>
  <dc:creator>Neil Gupte</dc:creator>
  <cp:lastModifiedBy>Neil Gupte</cp:lastModifiedBy>
  <cp:revision>6</cp:revision>
  <dcterms:modified xsi:type="dcterms:W3CDTF">2020-05-12T19:29:17Z</dcterms:modified>
</cp:coreProperties>
</file>