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g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9" r:id="rId5"/>
    <p:sldId id="257" r:id="rId6"/>
    <p:sldId id="295" r:id="rId7"/>
    <p:sldId id="258" r:id="rId8"/>
    <p:sldId id="284" r:id="rId9"/>
    <p:sldId id="294" r:id="rId10"/>
    <p:sldId id="293" r:id="rId11"/>
    <p:sldId id="262" r:id="rId12"/>
    <p:sldId id="265" r:id="rId13"/>
    <p:sldId id="260" r:id="rId14"/>
    <p:sldId id="261" r:id="rId15"/>
    <p:sldId id="263" r:id="rId16"/>
    <p:sldId id="264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149D0-D637-4416-A0D7-82142424976A}" v="41" dt="2022-05-03T21:56:15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M. Rustici" userId="3667531c-9192-41f5-8595-93cb3ab0f9ca" providerId="ADAL" clId="{9BB149D0-D637-4416-A0D7-82142424976A}"/>
    <pc:docChg chg="undo custSel addSld modSld">
      <pc:chgData name="Craig M. Rustici" userId="3667531c-9192-41f5-8595-93cb3ab0f9ca" providerId="ADAL" clId="{9BB149D0-D637-4416-A0D7-82142424976A}" dt="2022-05-03T21:58:52.241" v="105" actId="1076"/>
      <pc:docMkLst>
        <pc:docMk/>
      </pc:docMkLst>
      <pc:sldChg chg="delSp modSp mod modClrScheme chgLayout">
        <pc:chgData name="Craig M. Rustici" userId="3667531c-9192-41f5-8595-93cb3ab0f9ca" providerId="ADAL" clId="{9BB149D0-D637-4416-A0D7-82142424976A}" dt="2022-05-03T21:40:19.016" v="5" actId="255"/>
        <pc:sldMkLst>
          <pc:docMk/>
          <pc:sldMk cId="196544849" sldId="257"/>
        </pc:sldMkLst>
        <pc:spChg chg="mod ord">
          <ac:chgData name="Craig M. Rustici" userId="3667531c-9192-41f5-8595-93cb3ab0f9ca" providerId="ADAL" clId="{9BB149D0-D637-4416-A0D7-82142424976A}" dt="2022-05-03T21:40:04.744" v="4" actId="700"/>
          <ac:spMkLst>
            <pc:docMk/>
            <pc:sldMk cId="196544849" sldId="257"/>
            <ac:spMk id="4" creationId="{00000000-0000-0000-0000-000000000000}"/>
          </ac:spMkLst>
        </pc:spChg>
        <pc:spChg chg="del mod ord">
          <ac:chgData name="Craig M. Rustici" userId="3667531c-9192-41f5-8595-93cb3ab0f9ca" providerId="ADAL" clId="{9BB149D0-D637-4416-A0D7-82142424976A}" dt="2022-05-03T21:40:04.744" v="4" actId="700"/>
          <ac:spMkLst>
            <pc:docMk/>
            <pc:sldMk cId="196544849" sldId="257"/>
            <ac:spMk id="5" creationId="{00000000-0000-0000-0000-000000000000}"/>
          </ac:spMkLst>
        </pc:spChg>
        <pc:spChg chg="mod ord">
          <ac:chgData name="Craig M. Rustici" userId="3667531c-9192-41f5-8595-93cb3ab0f9ca" providerId="ADAL" clId="{9BB149D0-D637-4416-A0D7-82142424976A}" dt="2022-05-03T21:40:19.016" v="5" actId="255"/>
          <ac:spMkLst>
            <pc:docMk/>
            <pc:sldMk cId="196544849" sldId="257"/>
            <ac:spMk id="6" creationId="{00000000-0000-0000-0000-000000000000}"/>
          </ac:spMkLst>
        </pc:spChg>
      </pc:sldChg>
      <pc:sldChg chg="modSp mod">
        <pc:chgData name="Craig M. Rustici" userId="3667531c-9192-41f5-8595-93cb3ab0f9ca" providerId="ADAL" clId="{9BB149D0-D637-4416-A0D7-82142424976A}" dt="2022-05-03T21:58:52.241" v="105" actId="1076"/>
        <pc:sldMkLst>
          <pc:docMk/>
          <pc:sldMk cId="387576304" sldId="261"/>
        </pc:sldMkLst>
        <pc:picChg chg="mod">
          <ac:chgData name="Craig M. Rustici" userId="3667531c-9192-41f5-8595-93cb3ab0f9ca" providerId="ADAL" clId="{9BB149D0-D637-4416-A0D7-82142424976A}" dt="2022-05-03T21:58:52.241" v="105" actId="1076"/>
          <ac:picMkLst>
            <pc:docMk/>
            <pc:sldMk cId="387576304" sldId="261"/>
            <ac:picMk id="5" creationId="{00000000-0000-0000-0000-000000000000}"/>
          </ac:picMkLst>
        </pc:picChg>
        <pc:picChg chg="mod">
          <ac:chgData name="Craig M. Rustici" userId="3667531c-9192-41f5-8595-93cb3ab0f9ca" providerId="ADAL" clId="{9BB149D0-D637-4416-A0D7-82142424976A}" dt="2022-05-03T21:58:49.368" v="104" actId="1076"/>
          <ac:picMkLst>
            <pc:docMk/>
            <pc:sldMk cId="387576304" sldId="261"/>
            <ac:picMk id="8" creationId="{00000000-0000-0000-0000-000000000000}"/>
          </ac:picMkLst>
        </pc:picChg>
      </pc:sldChg>
      <pc:sldChg chg="modSp mod">
        <pc:chgData name="Craig M. Rustici" userId="3667531c-9192-41f5-8595-93cb3ab0f9ca" providerId="ADAL" clId="{9BB149D0-D637-4416-A0D7-82142424976A}" dt="2022-05-03T21:47:38.402" v="21" actId="20577"/>
        <pc:sldMkLst>
          <pc:docMk/>
          <pc:sldMk cId="2588952050" sldId="265"/>
        </pc:sldMkLst>
        <pc:spChg chg="mod">
          <ac:chgData name="Craig M. Rustici" userId="3667531c-9192-41f5-8595-93cb3ab0f9ca" providerId="ADAL" clId="{9BB149D0-D637-4416-A0D7-82142424976A}" dt="2022-05-03T21:47:38.402" v="21" actId="20577"/>
          <ac:spMkLst>
            <pc:docMk/>
            <pc:sldMk cId="2588952050" sldId="265"/>
            <ac:spMk id="2" creationId="{00000000-0000-0000-0000-000000000000}"/>
          </ac:spMkLst>
        </pc:spChg>
      </pc:sldChg>
      <pc:sldChg chg="add">
        <pc:chgData name="Craig M. Rustici" userId="3667531c-9192-41f5-8595-93cb3ab0f9ca" providerId="ADAL" clId="{9BB149D0-D637-4416-A0D7-82142424976A}" dt="2022-05-03T21:42:48.138" v="6"/>
        <pc:sldMkLst>
          <pc:docMk/>
          <pc:sldMk cId="1131953413" sldId="284"/>
        </pc:sldMkLst>
      </pc:sldChg>
      <pc:sldChg chg="add">
        <pc:chgData name="Craig M. Rustici" userId="3667531c-9192-41f5-8595-93cb3ab0f9ca" providerId="ADAL" clId="{9BB149D0-D637-4416-A0D7-82142424976A}" dt="2022-05-03T21:46:52.893" v="8"/>
        <pc:sldMkLst>
          <pc:docMk/>
          <pc:sldMk cId="2301090130" sldId="293"/>
        </pc:sldMkLst>
      </pc:sldChg>
      <pc:sldChg chg="add">
        <pc:chgData name="Craig M. Rustici" userId="3667531c-9192-41f5-8595-93cb3ab0f9ca" providerId="ADAL" clId="{9BB149D0-D637-4416-A0D7-82142424976A}" dt="2022-05-03T21:46:15.230" v="7"/>
        <pc:sldMkLst>
          <pc:docMk/>
          <pc:sldMk cId="672062984" sldId="294"/>
        </pc:sldMkLst>
      </pc:sldChg>
      <pc:sldChg chg="addSp delSp modSp new">
        <pc:chgData name="Craig M. Rustici" userId="3667531c-9192-41f5-8595-93cb3ab0f9ca" providerId="ADAL" clId="{9BB149D0-D637-4416-A0D7-82142424976A}" dt="2022-05-03T21:56:15.924" v="60" actId="14100"/>
        <pc:sldMkLst>
          <pc:docMk/>
          <pc:sldMk cId="1379329468" sldId="295"/>
        </pc:sldMkLst>
        <pc:spChg chg="del">
          <ac:chgData name="Craig M. Rustici" userId="3667531c-9192-41f5-8595-93cb3ab0f9ca" providerId="ADAL" clId="{9BB149D0-D637-4416-A0D7-82142424976A}" dt="2022-05-03T21:54:32.396" v="23"/>
          <ac:spMkLst>
            <pc:docMk/>
            <pc:sldMk cId="1379329468" sldId="295"/>
            <ac:spMk id="3" creationId="{43DEE984-85AD-420A-88F6-4056353D664A}"/>
          </ac:spMkLst>
        </pc:spChg>
        <pc:picChg chg="add mod">
          <ac:chgData name="Craig M. Rustici" userId="3667531c-9192-41f5-8595-93cb3ab0f9ca" providerId="ADAL" clId="{9BB149D0-D637-4416-A0D7-82142424976A}" dt="2022-05-03T21:56:15.924" v="60" actId="14100"/>
          <ac:picMkLst>
            <pc:docMk/>
            <pc:sldMk cId="1379329468" sldId="295"/>
            <ac:picMk id="1026" creationId="{CDD5579F-C709-4849-8C04-9879593644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eb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f2yLE6eaxw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DSIKnGxsY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youtube.com/watch?v=WV6zP5rBT3U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kennyfries/the-fries-test-on-disability-representation-in-our-culture-9d1bad72cc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2DXR7Ny1qN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Toolkit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Especially for Disability in Film </a:t>
            </a:r>
          </a:p>
        </p:txBody>
      </p:sp>
    </p:spTree>
    <p:extLst>
      <p:ext uri="{BB962C8B-B14F-4D97-AF65-F5344CB8AC3E}">
        <p14:creationId xmlns:p14="http://schemas.microsoft.com/office/powerpoint/2010/main" val="320659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Drama of adjustment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82" y="1843940"/>
            <a:ext cx="2428875" cy="3740468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546034" y="2067340"/>
            <a:ext cx="5416827" cy="323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Suicidal Disabled</a:t>
            </a:r>
          </a:p>
          <a:p>
            <a:pPr marL="0" indent="0">
              <a:buNone/>
            </a:pPr>
            <a:r>
              <a:rPr lang="en-US" sz="3600" dirty="0"/>
              <a:t>Embittered Disabled</a:t>
            </a:r>
          </a:p>
          <a:p>
            <a:pPr marL="0" indent="0">
              <a:buNone/>
            </a:pPr>
            <a:r>
              <a:rPr lang="en-US" sz="3600" dirty="0"/>
              <a:t>Disability as Punishment?</a:t>
            </a:r>
          </a:p>
        </p:txBody>
      </p:sp>
    </p:spTree>
    <p:extLst>
      <p:ext uri="{BB962C8B-B14F-4D97-AF65-F5344CB8AC3E}">
        <p14:creationId xmlns:p14="http://schemas.microsoft.com/office/powerpoint/2010/main" val="2763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Self-control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7" y="2009140"/>
            <a:ext cx="6810375" cy="283972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97" y="2059940"/>
            <a:ext cx="3706940" cy="2788920"/>
          </a:xfrm>
        </p:spPr>
      </p:pic>
    </p:spTree>
    <p:extLst>
      <p:ext uri="{BB962C8B-B14F-4D97-AF65-F5344CB8AC3E}">
        <p14:creationId xmlns:p14="http://schemas.microsoft.com/office/powerpoint/2010/main" val="3875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Self-control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06" y="2063750"/>
            <a:ext cx="3311525" cy="3311525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Assassinations or Assassination Attempts</a:t>
            </a:r>
          </a:p>
          <a:p>
            <a:r>
              <a:rPr lang="en-US" dirty="0"/>
              <a:t>George Wallace</a:t>
            </a:r>
          </a:p>
          <a:p>
            <a:r>
              <a:rPr lang="en-US" dirty="0"/>
              <a:t>John Kennedy</a:t>
            </a:r>
          </a:p>
          <a:p>
            <a:r>
              <a:rPr lang="en-US" dirty="0"/>
              <a:t>Robert Kennedy</a:t>
            </a:r>
          </a:p>
          <a:p>
            <a:r>
              <a:rPr lang="en-US" dirty="0"/>
              <a:t>John Lennon</a:t>
            </a:r>
          </a:p>
          <a:p>
            <a:r>
              <a:rPr lang="en-US" dirty="0"/>
              <a:t>Gerald Ford</a:t>
            </a:r>
          </a:p>
          <a:p>
            <a:r>
              <a:rPr lang="en-US" dirty="0"/>
              <a:t>Ronald Reagan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0140" y="5685185"/>
            <a:ext cx="7971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Materiality of Metaphor?</a:t>
            </a:r>
          </a:p>
        </p:txBody>
      </p:sp>
    </p:spTree>
    <p:extLst>
      <p:ext uri="{BB962C8B-B14F-4D97-AF65-F5344CB8AC3E}">
        <p14:creationId xmlns:p14="http://schemas.microsoft.com/office/powerpoint/2010/main" val="262096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Materiality of Metaphor</a:t>
            </a:r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93" y="2063750"/>
            <a:ext cx="5887155" cy="3311525"/>
          </a:xfrm>
        </p:spPr>
      </p:pic>
    </p:spTree>
    <p:extLst>
      <p:ext uri="{BB962C8B-B14F-4D97-AF65-F5344CB8AC3E}">
        <p14:creationId xmlns:p14="http://schemas.microsoft.com/office/powerpoint/2010/main" val="29150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Asexual disabled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" y="2705100"/>
            <a:ext cx="4752975" cy="20288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“Did You lose your Pecker in the war or something?”</a:t>
            </a:r>
          </a:p>
        </p:txBody>
      </p:sp>
    </p:spTree>
    <p:extLst>
      <p:ext uri="{BB962C8B-B14F-4D97-AF65-F5344CB8AC3E}">
        <p14:creationId xmlns:p14="http://schemas.microsoft.com/office/powerpoint/2010/main" val="4119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Sacred Insight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9" y="2095500"/>
            <a:ext cx="4572000" cy="3248025"/>
          </a:xfrm>
        </p:spPr>
      </p:pic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639478"/>
            <a:ext cx="5086350" cy="2160068"/>
          </a:xfrm>
        </p:spPr>
      </p:pic>
    </p:spTree>
    <p:extLst>
      <p:ext uri="{BB962C8B-B14F-4D97-AF65-F5344CB8AC3E}">
        <p14:creationId xmlns:p14="http://schemas.microsoft.com/office/powerpoint/2010/main" val="36744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Feather Metaphor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9" y="2166937"/>
            <a:ext cx="4876800" cy="310515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significance?</a:t>
            </a:r>
          </a:p>
          <a:p>
            <a:pPr marL="0" indent="0">
              <a:buNone/>
            </a:pPr>
            <a:r>
              <a:rPr lang="en-US" sz="2400" dirty="0"/>
              <a:t>Is it relevant to disability?</a:t>
            </a:r>
          </a:p>
        </p:txBody>
      </p:sp>
    </p:spTree>
    <p:extLst>
      <p:ext uri="{BB962C8B-B14F-4D97-AF65-F5344CB8AC3E}">
        <p14:creationId xmlns:p14="http://schemas.microsoft.com/office/powerpoint/2010/main" val="28262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Fries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Does a work have more than one disabled character? </a:t>
            </a:r>
          </a:p>
          <a:p>
            <a:r>
              <a:rPr lang="en-US" sz="2800" cap="none" dirty="0"/>
              <a:t>Do the disabled characters have their own narrative purpose other than the education and profit of the nondisabled characters? </a:t>
            </a:r>
          </a:p>
          <a:p>
            <a:r>
              <a:rPr lang="en-US" sz="2800" cap="none" dirty="0"/>
              <a:t>Is the character’s disability not eradicated either by curing or killing? </a:t>
            </a:r>
          </a:p>
        </p:txBody>
      </p:sp>
    </p:spTree>
    <p:extLst>
      <p:ext uri="{BB962C8B-B14F-4D97-AF65-F5344CB8AC3E}">
        <p14:creationId xmlns:p14="http://schemas.microsoft.com/office/powerpoint/2010/main" val="1965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E4D8-60B5-4DF7-865B-8F07B18D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5579F-C709-4849-8C04-9879593644A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2169521" cy="502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2" y="352934"/>
            <a:ext cx="11094720" cy="6240780"/>
          </a:xfrm>
        </p:spPr>
      </p:pic>
      <p:sp>
        <p:nvSpPr>
          <p:cNvPr id="3" name="TextBox 2"/>
          <p:cNvSpPr txBox="1"/>
          <p:nvPr/>
        </p:nvSpPr>
        <p:spPr>
          <a:xfrm>
            <a:off x="3570519" y="3265720"/>
            <a:ext cx="355599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Longmore’s</a:t>
            </a:r>
            <a:r>
              <a:rPr lang="en-US" sz="2400" dirty="0"/>
              <a:t> Stereotypes: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Criminal / Villain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Suicidal Disabled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Maladjusted Disabled/</a:t>
            </a:r>
          </a:p>
          <a:p>
            <a:pPr lvl="1"/>
            <a:r>
              <a:rPr lang="en-US" sz="2400" dirty="0"/>
              <a:t>Drama of Adjustment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Super Crip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0969" y="159664"/>
            <a:ext cx="4403637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Longmore’s</a:t>
            </a:r>
            <a:r>
              <a:rPr lang="en-US" sz="2400" dirty="0"/>
              <a:t> Concepts:</a:t>
            </a:r>
          </a:p>
          <a:p>
            <a:endParaRPr lang="en-US" sz="2400" dirty="0"/>
          </a:p>
          <a:p>
            <a:r>
              <a:rPr lang="en-US" sz="2400" dirty="0"/>
              <a:t>Disability as Punishment</a:t>
            </a:r>
          </a:p>
          <a:p>
            <a:r>
              <a:rPr lang="en-US" sz="2400" dirty="0"/>
              <a:t>Embittered Disabled</a:t>
            </a:r>
          </a:p>
          <a:p>
            <a:r>
              <a:rPr lang="en-US" sz="2400" dirty="0"/>
              <a:t>Disabled Resent the Able-Bodied</a:t>
            </a:r>
          </a:p>
          <a:p>
            <a:endParaRPr lang="en-US" sz="2400" dirty="0"/>
          </a:p>
          <a:p>
            <a:r>
              <a:rPr lang="en-US" sz="2400" dirty="0"/>
              <a:t>Compensation</a:t>
            </a:r>
          </a:p>
          <a:p>
            <a:endParaRPr lang="en-US" sz="2400" dirty="0"/>
          </a:p>
          <a:p>
            <a:r>
              <a:rPr lang="en-US" sz="2400" dirty="0"/>
              <a:t>Loss of Essential Humanity</a:t>
            </a:r>
          </a:p>
          <a:p>
            <a:r>
              <a:rPr lang="en-US" sz="2400" dirty="0"/>
              <a:t>Loss of Self-Control</a:t>
            </a:r>
          </a:p>
          <a:p>
            <a:endParaRPr lang="en-US" sz="2400" dirty="0"/>
          </a:p>
          <a:p>
            <a:r>
              <a:rPr lang="en-US" sz="2400" dirty="0"/>
              <a:t>Spread Effect</a:t>
            </a:r>
          </a:p>
          <a:p>
            <a:endParaRPr lang="en-US" sz="2400" dirty="0"/>
          </a:p>
          <a:p>
            <a:r>
              <a:rPr lang="en-US" sz="2400" dirty="0"/>
              <a:t>Death as Mercy or Punishment</a:t>
            </a:r>
          </a:p>
          <a:p>
            <a:endParaRPr lang="en-US" sz="2400" dirty="0"/>
          </a:p>
          <a:p>
            <a:r>
              <a:rPr lang="en-US" sz="2400" dirty="0"/>
              <a:t>Sexual Deviance or Asexuality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886" y="899886"/>
            <a:ext cx="278674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Quayson’s</a:t>
            </a:r>
            <a:r>
              <a:rPr lang="en-US" sz="2400"/>
              <a:t> Types: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Moral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Sacred Insight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274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E8FC-10FD-4FE1-987A-F446EDF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Typology of </a:t>
            </a:r>
            <a:r>
              <a:rPr lang="en-US" dirty="0" err="1"/>
              <a:t>SuperCrips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0B57-8D3B-45EA-A29A-F8F8C57D27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/>
              <a:t>“Regular Supercrip”</a:t>
            </a:r>
          </a:p>
          <a:p>
            <a:r>
              <a:rPr lang="en-US" sz="4000" dirty="0"/>
              <a:t>“Glorified Supercrip”</a:t>
            </a:r>
          </a:p>
          <a:p>
            <a:r>
              <a:rPr lang="en-US" sz="4000" dirty="0"/>
              <a:t>“Superpowered Supercrip”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5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E8FC-10FD-4FE1-987A-F446EDF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Supercrip Narrative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0B57-8D3B-45EA-A29A-F8F8C57D27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Superlative Language</a:t>
            </a:r>
          </a:p>
          <a:p>
            <a:r>
              <a:rPr lang="en-US" sz="3200" dirty="0"/>
              <a:t>Examination of body &amp; Mind</a:t>
            </a:r>
          </a:p>
          <a:p>
            <a:r>
              <a:rPr lang="en-US" sz="3200" dirty="0"/>
              <a:t>Persistent comparison to nondisabled norm</a:t>
            </a:r>
          </a:p>
          <a:p>
            <a:r>
              <a:rPr lang="en-US" sz="3200" dirty="0"/>
              <a:t>Appeal to universal, sentimental humanity</a:t>
            </a:r>
          </a:p>
        </p:txBody>
      </p:sp>
    </p:spTree>
    <p:extLst>
      <p:ext uri="{BB962C8B-B14F-4D97-AF65-F5344CB8AC3E}">
        <p14:creationId xmlns:p14="http://schemas.microsoft.com/office/powerpoint/2010/main" val="67206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E8FC-10FD-4FE1-987A-F446EDF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Supercrip Narrative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0B57-8D3B-45EA-A29A-F8F8C57D27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Suppression of negative emotion</a:t>
            </a:r>
          </a:p>
          <a:p>
            <a:r>
              <a:rPr lang="en-US" sz="3200" dirty="0"/>
              <a:t>Suppression of privilege</a:t>
            </a:r>
          </a:p>
          <a:p>
            <a:r>
              <a:rPr lang="en-US" sz="3200" dirty="0"/>
              <a:t>Emphasis on personal effort &amp; Attitude</a:t>
            </a:r>
          </a:p>
          <a:p>
            <a:r>
              <a:rPr lang="en-US" sz="3200" dirty="0"/>
              <a:t>Depoliticization of disability</a:t>
            </a:r>
          </a:p>
        </p:txBody>
      </p:sp>
    </p:spTree>
    <p:extLst>
      <p:ext uri="{BB962C8B-B14F-4D97-AF65-F5344CB8AC3E}">
        <p14:creationId xmlns:p14="http://schemas.microsoft.com/office/powerpoint/2010/main" val="230109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Effect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63" y="423785"/>
            <a:ext cx="3618230" cy="5050155"/>
          </a:xfrm>
        </p:spPr>
      </p:pic>
    </p:spTree>
    <p:extLst>
      <p:ext uri="{BB962C8B-B14F-4D97-AF65-F5344CB8AC3E}">
        <p14:creationId xmlns:p14="http://schemas.microsoft.com/office/powerpoint/2010/main" val="318095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Compensation / Supercrip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49427"/>
            <a:ext cx="5087938" cy="274017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288977"/>
            <a:ext cx="5086350" cy="2861071"/>
          </a:xfrm>
        </p:spPr>
      </p:pic>
    </p:spTree>
    <p:extLst>
      <p:ext uri="{BB962C8B-B14F-4D97-AF65-F5344CB8AC3E}">
        <p14:creationId xmlns:p14="http://schemas.microsoft.com/office/powerpoint/2010/main" val="25889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C7A7F2AC6D345BD7286CCB8C2C912" ma:contentTypeVersion="15" ma:contentTypeDescription="Create a new document." ma:contentTypeScope="" ma:versionID="7bc7e1cc6e4590e7b629e8e51d9df635">
  <xsd:schema xmlns:xsd="http://www.w3.org/2001/XMLSchema" xmlns:xs="http://www.w3.org/2001/XMLSchema" xmlns:p="http://schemas.microsoft.com/office/2006/metadata/properties" xmlns:ns1="http://schemas.microsoft.com/sharepoint/v3" xmlns:ns3="99570e89-d231-4879-9ef4-c0eb5be717b2" xmlns:ns4="1fc606cb-fc53-4775-afff-f7570dfaf0c0" targetNamespace="http://schemas.microsoft.com/office/2006/metadata/properties" ma:root="true" ma:fieldsID="f73c12cd431e00c3576a42ad8e06bbdf" ns1:_="" ns3:_="" ns4:_="">
    <xsd:import namespace="http://schemas.microsoft.com/sharepoint/v3"/>
    <xsd:import namespace="99570e89-d231-4879-9ef4-c0eb5be717b2"/>
    <xsd:import namespace="1fc606cb-fc53-4775-afff-f7570dfaf0c0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70e89-d231-4879-9ef4-c0eb5be717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606cb-fc53-4775-afff-f7570dfaf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5E5C010-034A-484C-9D12-C4E35025D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9570e89-d231-4879-9ef4-c0eb5be717b2"/>
    <ds:schemaRef ds:uri="1fc606cb-fc53-4775-afff-f7570dfaf0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BCC97-C033-42C4-A59D-515AB4F61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BE9D27-E336-4CB8-AC6B-197C00B98429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1fc606cb-fc53-4775-afff-f7570dfaf0c0"/>
    <ds:schemaRef ds:uri="http://purl.org/dc/elements/1.1/"/>
    <ds:schemaRef ds:uri="99570e89-d231-4879-9ef4-c0eb5be717b2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1386</TotalTime>
  <Words>237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Impact</vt:lpstr>
      <vt:lpstr>Main Event</vt:lpstr>
      <vt:lpstr>Analytical Toolkit</vt:lpstr>
      <vt:lpstr>Fries Test</vt:lpstr>
      <vt:lpstr>PowerPoint Presentation</vt:lpstr>
      <vt:lpstr>PowerPoint Presentation</vt:lpstr>
      <vt:lpstr>Typology of SuperCrips</vt:lpstr>
      <vt:lpstr>Supercrip Narrative Mechanisms</vt:lpstr>
      <vt:lpstr>Supercrip Narrative Mechanisms</vt:lpstr>
      <vt:lpstr>Spread Effect</vt:lpstr>
      <vt:lpstr>Compensation / Supercrip</vt:lpstr>
      <vt:lpstr>Drama of adjustment</vt:lpstr>
      <vt:lpstr>Loss of Self-control</vt:lpstr>
      <vt:lpstr>Loss of Self-control</vt:lpstr>
      <vt:lpstr>Materiality of Metaphor</vt:lpstr>
      <vt:lpstr>Asexual disabled</vt:lpstr>
      <vt:lpstr>Sacred Insight</vt:lpstr>
      <vt:lpstr>Feather Metaphor</vt:lpstr>
    </vt:vector>
  </TitlesOfParts>
  <Company>Hofstra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M. Rustici</dc:creator>
  <cp:lastModifiedBy>Craig M. Rustici</cp:lastModifiedBy>
  <cp:revision>18</cp:revision>
  <dcterms:created xsi:type="dcterms:W3CDTF">2020-04-08T20:22:55Z</dcterms:created>
  <dcterms:modified xsi:type="dcterms:W3CDTF">2022-05-03T21:58:52Z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0x0101006D0C7A7F2AC6D345BD7286CCB8C2C912</vt:lpwstr>
  </property>
</Properties>
</file>