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6014" autoAdjust="0"/>
  </p:normalViewPr>
  <p:slideViewPr>
    <p:cSldViewPr>
      <p:cViewPr varScale="1">
        <p:scale>
          <a:sx n="99" d="100"/>
          <a:sy n="99" d="100"/>
        </p:scale>
        <p:origin x="1553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44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Jobs that don’t change behavior frequently, if they stay the same often, then this is a good priority scheduler, but not a good priority scheduler for jobs </a:t>
            </a:r>
            <a:r>
              <a:rPr lang="en-US" dirty="0" err="1"/>
              <a:t>whos</a:t>
            </a:r>
            <a:r>
              <a:rPr lang="en-US" dirty="0"/>
              <a:t> lengths change often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C8F4906-C491-9443-A318-E30F4688C1D3}" type="datetime1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2/14/2023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B72B30B5-F5D2-9646-9C97-2B76829946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0" y="6539536"/>
            <a:ext cx="1621383" cy="3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2D3CB24-88C9-014C-89B6-BCDE6DBB21D0}" type="datetime1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2/14/2023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694FD75C-2C8F-9C4B-9DE5-148C18F217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0" y="6539536"/>
            <a:ext cx="1621383" cy="3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ECEEB3-DAC3-9B4F-A151-4A211293E9AA}" type="datetime1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t>2/14/2023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025EFB39-9A31-F04C-8B2F-DB841F8D96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0" y="6539536"/>
            <a:ext cx="1621383" cy="3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8: Scheduling:</a:t>
            </a:r>
          </a:p>
          <a:p>
            <a:r>
              <a:rPr lang="en-US" altLang="ko-KR" dirty="0"/>
              <a:t>The Multi-Level Feedback Queue</a:t>
            </a:r>
          </a:p>
          <a:p>
            <a:pPr lvl="0"/>
            <a:r>
              <a:rPr lang="zh-CN" altLang="en-US" sz="1600" dirty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84469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time.</a:t>
            </a:r>
          </a:p>
          <a:p>
            <a:pPr lvl="1"/>
            <a:r>
              <a:rPr lang="en-US" altLang="ko-KR" dirty="0"/>
              <a:t>CPU bound process </a:t>
            </a:r>
            <a:r>
              <a:rPr lang="en-US" altLang="ko-KR" dirty="0">
                <a:sym typeface="Wingdings" pitchFamily="2" charset="2"/>
              </a:rPr>
              <a:t> I/O bound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788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the jobs in the system to the topmost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job(A) with two short-running interactive job(B, 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-36512" y="3212976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572000" y="3267051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769355" y="5898758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12280" y="5886749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21418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gaming of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36512" y="3565167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5153684" y="5005129"/>
            <a:ext cx="360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148064" y="5740070"/>
            <a:ext cx="360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302273" y="5365407"/>
            <a:ext cx="54000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32623" y="574084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12733" y="574084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98606" y="5740839"/>
            <a:ext cx="5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06135" y="5744289"/>
            <a:ext cx="5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09188" y="5744289"/>
            <a:ext cx="5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16041" y="3753190"/>
            <a:ext cx="63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16041" y="4444695"/>
            <a:ext cx="63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16041" y="5164775"/>
            <a:ext cx="63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5168145" y="4300759"/>
            <a:ext cx="3600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148064" y="3565207"/>
            <a:ext cx="144000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55100" y="3565167"/>
            <a:ext cx="54000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412651" y="4316547"/>
            <a:ext cx="144000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19687" y="4316507"/>
            <a:ext cx="54000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556651" y="5365367"/>
            <a:ext cx="54000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84615" y="5365367"/>
            <a:ext cx="144000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836501" y="5005367"/>
            <a:ext cx="124197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62669" y="5369740"/>
            <a:ext cx="151439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16249" y="5005031"/>
            <a:ext cx="54000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79404" y="5372551"/>
            <a:ext cx="144000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09790" y="5004554"/>
            <a:ext cx="54000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52964" y="5369740"/>
            <a:ext cx="144000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87624" y="6145559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72">
            <a:extLst>
              <a:ext uri="{FF2B5EF4-FFF2-40B4-BE49-F238E27FC236}">
                <a16:creationId xmlns:a16="http://schemas.microsoft.com/office/drawing/2014/main" id="{230FBA60-4E55-F242-807F-D91F2F7E36AE}"/>
              </a:ext>
            </a:extLst>
          </p:cNvPr>
          <p:cNvSpPr/>
          <p:nvPr/>
        </p:nvSpPr>
        <p:spPr>
          <a:xfrm>
            <a:off x="6324473" y="5000369"/>
            <a:ext cx="124197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4" name="직사각형 71">
            <a:extLst>
              <a:ext uri="{FF2B5EF4-FFF2-40B4-BE49-F238E27FC236}">
                <a16:creationId xmlns:a16="http://schemas.microsoft.com/office/drawing/2014/main" id="{9F9DC051-4A60-BC45-83D4-7EBC170A2CB0}"/>
              </a:ext>
            </a:extLst>
          </p:cNvPr>
          <p:cNvSpPr/>
          <p:nvPr/>
        </p:nvSpPr>
        <p:spPr>
          <a:xfrm>
            <a:off x="6687059" y="5370031"/>
            <a:ext cx="144000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5" name="직사각형 72">
            <a:extLst>
              <a:ext uri="{FF2B5EF4-FFF2-40B4-BE49-F238E27FC236}">
                <a16:creationId xmlns:a16="http://schemas.microsoft.com/office/drawing/2014/main" id="{DE0C3AC9-E903-B644-A213-CFC588AB3A2F}"/>
              </a:ext>
            </a:extLst>
          </p:cNvPr>
          <p:cNvSpPr/>
          <p:nvPr/>
        </p:nvSpPr>
        <p:spPr>
          <a:xfrm>
            <a:off x="6838945" y="5010031"/>
            <a:ext cx="124197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6" name="직사각형 73">
            <a:extLst>
              <a:ext uri="{FF2B5EF4-FFF2-40B4-BE49-F238E27FC236}">
                <a16:creationId xmlns:a16="http://schemas.microsoft.com/office/drawing/2014/main" id="{98C76529-619F-E34C-BB1B-AF9F8382BF1E}"/>
              </a:ext>
            </a:extLst>
          </p:cNvPr>
          <p:cNvSpPr/>
          <p:nvPr/>
        </p:nvSpPr>
        <p:spPr>
          <a:xfrm>
            <a:off x="6965113" y="5374404"/>
            <a:ext cx="151439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7" name="직사각형 74">
            <a:extLst>
              <a:ext uri="{FF2B5EF4-FFF2-40B4-BE49-F238E27FC236}">
                <a16:creationId xmlns:a16="http://schemas.microsoft.com/office/drawing/2014/main" id="{1CDDDE82-3128-F348-9BB5-59C421C34AFA}"/>
              </a:ext>
            </a:extLst>
          </p:cNvPr>
          <p:cNvSpPr/>
          <p:nvPr/>
        </p:nvSpPr>
        <p:spPr>
          <a:xfrm>
            <a:off x="7118693" y="5009695"/>
            <a:ext cx="54000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8" name="직사각형 77">
            <a:extLst>
              <a:ext uri="{FF2B5EF4-FFF2-40B4-BE49-F238E27FC236}">
                <a16:creationId xmlns:a16="http://schemas.microsoft.com/office/drawing/2014/main" id="{38FFF35D-57F9-694A-A8CD-B40CC3A4B8A2}"/>
              </a:ext>
            </a:extLst>
          </p:cNvPr>
          <p:cNvSpPr/>
          <p:nvPr/>
        </p:nvSpPr>
        <p:spPr>
          <a:xfrm>
            <a:off x="7181848" y="5377215"/>
            <a:ext cx="144000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9" name="직사각형 78">
            <a:extLst>
              <a:ext uri="{FF2B5EF4-FFF2-40B4-BE49-F238E27FC236}">
                <a16:creationId xmlns:a16="http://schemas.microsoft.com/office/drawing/2014/main" id="{50A7E082-2F32-D649-BE60-45102457B270}"/>
              </a:ext>
            </a:extLst>
          </p:cNvPr>
          <p:cNvSpPr/>
          <p:nvPr/>
        </p:nvSpPr>
        <p:spPr>
          <a:xfrm>
            <a:off x="7614326" y="5009244"/>
            <a:ext cx="54000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79">
            <a:extLst>
              <a:ext uri="{FF2B5EF4-FFF2-40B4-BE49-F238E27FC236}">
                <a16:creationId xmlns:a16="http://schemas.microsoft.com/office/drawing/2014/main" id="{F57A5254-130B-5840-A197-0F9B6783862B}"/>
              </a:ext>
            </a:extLst>
          </p:cNvPr>
          <p:cNvSpPr/>
          <p:nvPr/>
        </p:nvSpPr>
        <p:spPr>
          <a:xfrm>
            <a:off x="7455408" y="5374404"/>
            <a:ext cx="144000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직사각형 72">
            <a:extLst>
              <a:ext uri="{FF2B5EF4-FFF2-40B4-BE49-F238E27FC236}">
                <a16:creationId xmlns:a16="http://schemas.microsoft.com/office/drawing/2014/main" id="{5AB48540-2A9A-3249-9F32-8189B56EC41B}"/>
              </a:ext>
            </a:extLst>
          </p:cNvPr>
          <p:cNvSpPr/>
          <p:nvPr/>
        </p:nvSpPr>
        <p:spPr>
          <a:xfrm>
            <a:off x="7326917" y="5005033"/>
            <a:ext cx="124197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2" name="직사각형 71">
            <a:extLst>
              <a:ext uri="{FF2B5EF4-FFF2-40B4-BE49-F238E27FC236}">
                <a16:creationId xmlns:a16="http://schemas.microsoft.com/office/drawing/2014/main" id="{8EF1DDA8-D91C-D144-B940-F09666966104}"/>
              </a:ext>
            </a:extLst>
          </p:cNvPr>
          <p:cNvSpPr/>
          <p:nvPr/>
        </p:nvSpPr>
        <p:spPr>
          <a:xfrm>
            <a:off x="7683847" y="5374721"/>
            <a:ext cx="144000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3" name="직사각형 72">
            <a:extLst>
              <a:ext uri="{FF2B5EF4-FFF2-40B4-BE49-F238E27FC236}">
                <a16:creationId xmlns:a16="http://schemas.microsoft.com/office/drawing/2014/main" id="{189C4ADB-522A-9B47-81F0-E484D7129FA7}"/>
              </a:ext>
            </a:extLst>
          </p:cNvPr>
          <p:cNvSpPr/>
          <p:nvPr/>
        </p:nvSpPr>
        <p:spPr>
          <a:xfrm>
            <a:off x="7835733" y="5014721"/>
            <a:ext cx="124197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4" name="직사각형 73">
            <a:extLst>
              <a:ext uri="{FF2B5EF4-FFF2-40B4-BE49-F238E27FC236}">
                <a16:creationId xmlns:a16="http://schemas.microsoft.com/office/drawing/2014/main" id="{7D16594B-6645-F746-8CF0-3123E68F96F6}"/>
              </a:ext>
            </a:extLst>
          </p:cNvPr>
          <p:cNvSpPr/>
          <p:nvPr/>
        </p:nvSpPr>
        <p:spPr>
          <a:xfrm>
            <a:off x="7961901" y="5379094"/>
            <a:ext cx="151439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5" name="직사각형 74">
            <a:extLst>
              <a:ext uri="{FF2B5EF4-FFF2-40B4-BE49-F238E27FC236}">
                <a16:creationId xmlns:a16="http://schemas.microsoft.com/office/drawing/2014/main" id="{DCF32E31-92D3-6B41-A9C9-20B48AED56F3}"/>
              </a:ext>
            </a:extLst>
          </p:cNvPr>
          <p:cNvSpPr/>
          <p:nvPr/>
        </p:nvSpPr>
        <p:spPr>
          <a:xfrm>
            <a:off x="8115481" y="5014385"/>
            <a:ext cx="54000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6" name="직사각형 77">
            <a:extLst>
              <a:ext uri="{FF2B5EF4-FFF2-40B4-BE49-F238E27FC236}">
                <a16:creationId xmlns:a16="http://schemas.microsoft.com/office/drawing/2014/main" id="{3E4F2E24-33D1-014D-A6AA-C3171EC672BD}"/>
              </a:ext>
            </a:extLst>
          </p:cNvPr>
          <p:cNvSpPr/>
          <p:nvPr/>
        </p:nvSpPr>
        <p:spPr>
          <a:xfrm>
            <a:off x="8178636" y="5381905"/>
            <a:ext cx="144000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78">
            <a:extLst>
              <a:ext uri="{FF2B5EF4-FFF2-40B4-BE49-F238E27FC236}">
                <a16:creationId xmlns:a16="http://schemas.microsoft.com/office/drawing/2014/main" id="{5D78F591-1693-D441-A6EE-614E613C5FC4}"/>
              </a:ext>
            </a:extLst>
          </p:cNvPr>
          <p:cNvSpPr/>
          <p:nvPr/>
        </p:nvSpPr>
        <p:spPr>
          <a:xfrm>
            <a:off x="8590679" y="5009244"/>
            <a:ext cx="54000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직사각형 79">
            <a:extLst>
              <a:ext uri="{FF2B5EF4-FFF2-40B4-BE49-F238E27FC236}">
                <a16:creationId xmlns:a16="http://schemas.microsoft.com/office/drawing/2014/main" id="{06CEE83E-944E-E34E-AE49-C8848095EC5B}"/>
              </a:ext>
            </a:extLst>
          </p:cNvPr>
          <p:cNvSpPr/>
          <p:nvPr/>
        </p:nvSpPr>
        <p:spPr>
          <a:xfrm>
            <a:off x="8452196" y="5379094"/>
            <a:ext cx="144000" cy="36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9" name="직사각형 72">
            <a:extLst>
              <a:ext uri="{FF2B5EF4-FFF2-40B4-BE49-F238E27FC236}">
                <a16:creationId xmlns:a16="http://schemas.microsoft.com/office/drawing/2014/main" id="{50A27223-0680-884C-8C20-6F631A036823}"/>
              </a:ext>
            </a:extLst>
          </p:cNvPr>
          <p:cNvSpPr/>
          <p:nvPr/>
        </p:nvSpPr>
        <p:spPr>
          <a:xfrm>
            <a:off x="8323705" y="5009723"/>
            <a:ext cx="124197" cy="36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007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The high-priority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Low-priority queue  Longer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908720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94340375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Solaris MLFQ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0349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2364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Disclaimer: This lecture slide set is for OSTEP book</a:t>
            </a:r>
            <a:r>
              <a:rPr lang="zh-CN" altLang="en-US" sz="1600" dirty="0"/>
              <a:t> </a:t>
            </a:r>
            <a:r>
              <a:rPr lang="en-US" altLang="ko-KR" sz="1600" dirty="0"/>
              <a:t>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39771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(MLFQ)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Scheduler that learns from the past to predict the future.</a:t>
            </a:r>
          </a:p>
          <a:p>
            <a:r>
              <a:rPr lang="en-US" altLang="ko-KR" dirty="0"/>
              <a:t>Objective:</a:t>
            </a:r>
          </a:p>
          <a:p>
            <a:pPr lvl="1"/>
            <a:r>
              <a:rPr lang="en-US" altLang="ko-KR" dirty="0"/>
              <a:t>Optimize </a:t>
            </a:r>
            <a:r>
              <a:rPr lang="en-US" altLang="ko-KR" b="1" dirty="0"/>
              <a:t>turnaround time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Minimize </a:t>
            </a:r>
            <a:r>
              <a:rPr lang="en-US" altLang="ko-KR" b="1" dirty="0">
                <a:sym typeface="Wingdings" pitchFamily="2" charset="2"/>
              </a:rPr>
              <a:t>response time </a:t>
            </a:r>
            <a:r>
              <a:rPr lang="en-US" altLang="ko-KR" dirty="0">
                <a:sym typeface="Wingdings" pitchFamily="2" charset="2"/>
              </a:rPr>
              <a:t>without </a:t>
            </a:r>
            <a:r>
              <a:rPr lang="en-US" altLang="ko-KR" i="1" dirty="0">
                <a:sym typeface="Wingdings" pitchFamily="2" charset="2"/>
              </a:rPr>
              <a:t>a priori knowledge of job length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1384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437112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582869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9749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4820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9868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 algorithm: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322608977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16638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6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264112" y="3485496"/>
            <a:ext cx="5152184" cy="2456121"/>
            <a:chOff x="2264112" y="3485496"/>
            <a:chExt cx="5152184" cy="2456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644216" y="348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899513" y="4941168"/>
              <a:ext cx="1744495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46743" y="4941168"/>
              <a:ext cx="1569473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916216" y="422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4802743" y="420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52008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 the CPU only for 1ms before performing an I/O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Jianchen Shan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254799291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104392</TotalTime>
  <Words>1046</Words>
  <Application>Microsoft Office PowerPoint</Application>
  <PresentationFormat>On-screen Show (4:3)</PresentationFormat>
  <Paragraphs>210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굴림</vt:lpstr>
      <vt:lpstr>Malgun Gothic</vt:lpstr>
      <vt:lpstr>Courier New</vt:lpstr>
      <vt:lpstr>HY견고딕</vt:lpstr>
      <vt:lpstr>Wingdings</vt:lpstr>
      <vt:lpstr>양식_공청회_발표자료-총괄-양식</vt:lpstr>
      <vt:lpstr>PowerPoint Presentation</vt:lpstr>
      <vt:lpstr>Multi-Level Feedback Queue (MLFQ)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The Solaris MLFQ implementation</vt:lpstr>
      <vt:lpstr>MLFQ: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Neil Hendricks</cp:lastModifiedBy>
  <cp:revision>4022</cp:revision>
  <cp:lastPrinted>2015-03-03T01:48:46Z</cp:lastPrinted>
  <dcterms:created xsi:type="dcterms:W3CDTF">2011-05-01T06:09:10Z</dcterms:created>
  <dcterms:modified xsi:type="dcterms:W3CDTF">2023-02-16T19:46:05Z</dcterms:modified>
</cp:coreProperties>
</file>