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56" r:id="rId5"/>
    <p:sldId id="293" r:id="rId6"/>
    <p:sldId id="278" r:id="rId7"/>
    <p:sldId id="285" r:id="rId8"/>
    <p:sldId id="287" r:id="rId9"/>
    <p:sldId id="288" r:id="rId10"/>
    <p:sldId id="281" r:id="rId11"/>
    <p:sldId id="291" r:id="rId12"/>
    <p:sldId id="280" r:id="rId13"/>
    <p:sldId id="282" r:id="rId14"/>
    <p:sldId id="289" r:id="rId15"/>
    <p:sldId id="284" r:id="rId16"/>
    <p:sldId id="279" r:id="rId17"/>
    <p:sldId id="283" r:id="rId18"/>
    <p:sldId id="292" r:id="rId19"/>
    <p:sldId id="271" r:id="rId20"/>
    <p:sldId id="294" r:id="rId21"/>
    <p:sldId id="259" r:id="rId22"/>
    <p:sldId id="260" r:id="rId23"/>
    <p:sldId id="261" r:id="rId24"/>
    <p:sldId id="295" r:id="rId25"/>
    <p:sldId id="262" r:id="rId26"/>
    <p:sldId id="263" r:id="rId27"/>
    <p:sldId id="264" r:id="rId28"/>
    <p:sldId id="265" r:id="rId29"/>
    <p:sldId id="266" r:id="rId30"/>
    <p:sldId id="296" r:id="rId31"/>
    <p:sldId id="267" r:id="rId32"/>
    <p:sldId id="268" r:id="rId33"/>
    <p:sldId id="275" r:id="rId34"/>
    <p:sldId id="269" r:id="rId35"/>
    <p:sldId id="270" r:id="rId36"/>
    <p:sldId id="290" r:id="rId37"/>
    <p:sldId id="297" r:id="rId38"/>
    <p:sldId id="273" r:id="rId3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79392" autoAdjust="0"/>
  </p:normalViewPr>
  <p:slideViewPr>
    <p:cSldViewPr snapToGrid="0">
      <p:cViewPr varScale="1">
        <p:scale>
          <a:sx n="91" d="100"/>
          <a:sy n="91" d="100"/>
        </p:scale>
        <p:origin x="9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l Hendricks" userId="c7f566e57850a33f" providerId="LiveId" clId="{6B3D0032-AC0C-49CA-9AA4-F69B5565F073}"/>
    <pc:docChg chg="custSel modSld">
      <pc:chgData name="Neil Hendricks" userId="c7f566e57850a33f" providerId="LiveId" clId="{6B3D0032-AC0C-49CA-9AA4-F69B5565F073}" dt="2023-04-24T18:57:50.403" v="802" actId="20577"/>
      <pc:docMkLst>
        <pc:docMk/>
      </pc:docMkLst>
      <pc:sldChg chg="modNotesTx">
        <pc:chgData name="Neil Hendricks" userId="c7f566e57850a33f" providerId="LiveId" clId="{6B3D0032-AC0C-49CA-9AA4-F69B5565F073}" dt="2023-04-19T19:41:58.115" v="772" actId="20577"/>
        <pc:sldMkLst>
          <pc:docMk/>
          <pc:sldMk cId="2640758045" sldId="280"/>
        </pc:sldMkLst>
      </pc:sldChg>
      <pc:sldChg chg="modNotesTx">
        <pc:chgData name="Neil Hendricks" userId="c7f566e57850a33f" providerId="LiveId" clId="{6B3D0032-AC0C-49CA-9AA4-F69B5565F073}" dt="2023-04-19T19:42:03.844" v="792" actId="20577"/>
        <pc:sldMkLst>
          <pc:docMk/>
          <pc:sldMk cId="2304334165" sldId="282"/>
        </pc:sldMkLst>
      </pc:sldChg>
      <pc:sldChg chg="modNotesTx">
        <pc:chgData name="Neil Hendricks" userId="c7f566e57850a33f" providerId="LiveId" clId="{6B3D0032-AC0C-49CA-9AA4-F69B5565F073}" dt="2023-04-24T18:57:50.403" v="802" actId="20577"/>
        <pc:sldMkLst>
          <pc:docMk/>
          <pc:sldMk cId="1329949701" sldId="284"/>
        </pc:sldMkLst>
      </pc:sldChg>
      <pc:sldChg chg="modNotesTx">
        <pc:chgData name="Neil Hendricks" userId="c7f566e57850a33f" providerId="LiveId" clId="{6B3D0032-AC0C-49CA-9AA4-F69B5565F073}" dt="2023-04-19T19:11:41.553" v="119" actId="20577"/>
        <pc:sldMkLst>
          <pc:docMk/>
          <pc:sldMk cId="2047015934" sldId="285"/>
        </pc:sldMkLst>
      </pc:sldChg>
      <pc:sldChg chg="modSp mod modNotesTx">
        <pc:chgData name="Neil Hendricks" userId="c7f566e57850a33f" providerId="LiveId" clId="{6B3D0032-AC0C-49CA-9AA4-F69B5565F073}" dt="2023-04-19T19:15:06.970" v="525" actId="20577"/>
        <pc:sldMkLst>
          <pc:docMk/>
          <pc:sldMk cId="891352008" sldId="287"/>
        </pc:sldMkLst>
        <pc:picChg chg="mod">
          <ac:chgData name="Neil Hendricks" userId="c7f566e57850a33f" providerId="LiveId" clId="{6B3D0032-AC0C-49CA-9AA4-F69B5565F073}" dt="2023-04-19T19:04:04.840" v="0" actId="1076"/>
          <ac:picMkLst>
            <pc:docMk/>
            <pc:sldMk cId="891352008" sldId="287"/>
            <ac:picMk id="4" creationId="{00000000-0000-0000-0000-000000000000}"/>
          </ac:picMkLst>
        </pc:picChg>
      </pc:sldChg>
      <pc:sldChg chg="modNotesTx">
        <pc:chgData name="Neil Hendricks" userId="c7f566e57850a33f" providerId="LiveId" clId="{6B3D0032-AC0C-49CA-9AA4-F69B5565F073}" dt="2023-04-19T19:18:19.042" v="673" actId="20577"/>
        <pc:sldMkLst>
          <pc:docMk/>
          <pc:sldMk cId="2681659874" sldId="288"/>
        </pc:sldMkLst>
      </pc:sldChg>
    </pc:docChg>
  </pc:docChgLst>
  <pc:docChgLst>
    <pc:chgData name="Craig M. Rustici" userId="3667531c-9192-41f5-8595-93cb3ab0f9ca" providerId="ADAL" clId="{E1A17B01-4273-4161-97DC-937BF3CA83A7}"/>
    <pc:docChg chg="undo redo custSel addSld delSld modSld sldOrd">
      <pc:chgData name="Craig M. Rustici" userId="3667531c-9192-41f5-8595-93cb3ab0f9ca" providerId="ADAL" clId="{E1A17B01-4273-4161-97DC-937BF3CA83A7}" dt="2023-04-18T20:30:01.219" v="313" actId="680"/>
      <pc:docMkLst>
        <pc:docMk/>
      </pc:docMkLst>
      <pc:sldChg chg="addSp delSp modSp mod">
        <pc:chgData name="Craig M. Rustici" userId="3667531c-9192-41f5-8595-93cb3ab0f9ca" providerId="ADAL" clId="{E1A17B01-4273-4161-97DC-937BF3CA83A7}" dt="2023-04-18T18:38:29.754" v="10" actId="14100"/>
        <pc:sldMkLst>
          <pc:docMk/>
          <pc:sldMk cId="92421458" sldId="256"/>
        </pc:sldMkLst>
        <pc:spChg chg="mod">
          <ac:chgData name="Craig M. Rustici" userId="3667531c-9192-41f5-8595-93cb3ab0f9ca" providerId="ADAL" clId="{E1A17B01-4273-4161-97DC-937BF3CA83A7}" dt="2023-04-18T18:38:29.754" v="10" actId="14100"/>
          <ac:spMkLst>
            <pc:docMk/>
            <pc:sldMk cId="92421458" sldId="256"/>
            <ac:spMk id="2" creationId="{142959E4-D647-4A38-BED7-2D2FD688BA2D}"/>
          </ac:spMkLst>
        </pc:spChg>
        <pc:spChg chg="del">
          <ac:chgData name="Craig M. Rustici" userId="3667531c-9192-41f5-8595-93cb3ab0f9ca" providerId="ADAL" clId="{E1A17B01-4273-4161-97DC-937BF3CA83A7}" dt="2023-04-18T18:36:43.206" v="0" actId="478"/>
          <ac:spMkLst>
            <pc:docMk/>
            <pc:sldMk cId="92421458" sldId="256"/>
            <ac:spMk id="3" creationId="{6AF209D0-CA27-45D2-A249-11F96416736D}"/>
          </ac:spMkLst>
        </pc:spChg>
        <pc:spChg chg="add mod">
          <ac:chgData name="Craig M. Rustici" userId="3667531c-9192-41f5-8595-93cb3ab0f9ca" providerId="ADAL" clId="{E1A17B01-4273-4161-97DC-937BF3CA83A7}" dt="2023-04-18T18:36:43.206" v="0" actId="478"/>
          <ac:spMkLst>
            <pc:docMk/>
            <pc:sldMk cId="92421458" sldId="256"/>
            <ac:spMk id="6" creationId="{B0A88AF6-04BD-4902-B66A-2E082C6AB47B}"/>
          </ac:spMkLst>
        </pc:spChg>
        <pc:picChg chg="add del">
          <ac:chgData name="Craig M. Rustici" userId="3667531c-9192-41f5-8595-93cb3ab0f9ca" providerId="ADAL" clId="{E1A17B01-4273-4161-97DC-937BF3CA83A7}" dt="2023-04-18T18:37:19.987" v="4" actId="478"/>
          <ac:picMkLst>
            <pc:docMk/>
            <pc:sldMk cId="92421458" sldId="256"/>
            <ac:picMk id="5" creationId="{635D0D72-D220-440B-A999-DC2E8FED4642}"/>
          </ac:picMkLst>
        </pc:picChg>
      </pc:sldChg>
      <pc:sldChg chg="del">
        <pc:chgData name="Craig M. Rustici" userId="3667531c-9192-41f5-8595-93cb3ab0f9ca" providerId="ADAL" clId="{E1A17B01-4273-4161-97DC-937BF3CA83A7}" dt="2023-04-18T18:46:07.911" v="12" actId="2696"/>
        <pc:sldMkLst>
          <pc:docMk/>
          <pc:sldMk cId="2251266024" sldId="257"/>
        </pc:sldMkLst>
      </pc:sldChg>
      <pc:sldChg chg="del">
        <pc:chgData name="Craig M. Rustici" userId="3667531c-9192-41f5-8595-93cb3ab0f9ca" providerId="ADAL" clId="{E1A17B01-4273-4161-97DC-937BF3CA83A7}" dt="2023-04-18T18:46:07.911" v="12" actId="2696"/>
        <pc:sldMkLst>
          <pc:docMk/>
          <pc:sldMk cId="68310517" sldId="258"/>
        </pc:sldMkLst>
      </pc:sldChg>
      <pc:sldChg chg="modSp mod modAnim">
        <pc:chgData name="Craig M. Rustici" userId="3667531c-9192-41f5-8595-93cb3ab0f9ca" providerId="ADAL" clId="{E1A17B01-4273-4161-97DC-937BF3CA83A7}" dt="2023-04-18T19:00:43.061" v="290"/>
        <pc:sldMkLst>
          <pc:docMk/>
          <pc:sldMk cId="3834730239" sldId="260"/>
        </pc:sldMkLst>
        <pc:spChg chg="mod">
          <ac:chgData name="Craig M. Rustici" userId="3667531c-9192-41f5-8595-93cb3ab0f9ca" providerId="ADAL" clId="{E1A17B01-4273-4161-97DC-937BF3CA83A7}" dt="2023-04-18T19:00:24.187" v="288" actId="313"/>
          <ac:spMkLst>
            <pc:docMk/>
            <pc:sldMk cId="3834730239" sldId="260"/>
            <ac:spMk id="2" creationId="{7D420AF5-29C8-4745-A6C4-5C4936642E1A}"/>
          </ac:spMkLst>
        </pc:spChg>
        <pc:spChg chg="mod">
          <ac:chgData name="Craig M. Rustici" userId="3667531c-9192-41f5-8595-93cb3ab0f9ca" providerId="ADAL" clId="{E1A17B01-4273-4161-97DC-937BF3CA83A7}" dt="2023-04-18T18:59:56.992" v="242" actId="20577"/>
          <ac:spMkLst>
            <pc:docMk/>
            <pc:sldMk cId="3834730239" sldId="260"/>
            <ac:spMk id="3" creationId="{4711A27F-ADF2-4E18-811C-4FC69B78AA98}"/>
          </ac:spMkLst>
        </pc:spChg>
      </pc:sldChg>
      <pc:sldChg chg="del">
        <pc:chgData name="Craig M. Rustici" userId="3667531c-9192-41f5-8595-93cb3ab0f9ca" providerId="ADAL" clId="{E1A17B01-4273-4161-97DC-937BF3CA83A7}" dt="2023-04-18T18:45:30.208" v="11" actId="2696"/>
        <pc:sldMkLst>
          <pc:docMk/>
          <pc:sldMk cId="625595461" sldId="272"/>
        </pc:sldMkLst>
      </pc:sldChg>
      <pc:sldChg chg="del">
        <pc:chgData name="Craig M. Rustici" userId="3667531c-9192-41f5-8595-93cb3ab0f9ca" providerId="ADAL" clId="{E1A17B01-4273-4161-97DC-937BF3CA83A7}" dt="2023-04-18T18:45:30.208" v="11" actId="2696"/>
        <pc:sldMkLst>
          <pc:docMk/>
          <pc:sldMk cId="1908576130" sldId="274"/>
        </pc:sldMkLst>
      </pc:sldChg>
      <pc:sldChg chg="modSp add mod ord setBg">
        <pc:chgData name="Craig M. Rustici" userId="3667531c-9192-41f5-8595-93cb3ab0f9ca" providerId="ADAL" clId="{E1A17B01-4273-4161-97DC-937BF3CA83A7}" dt="2023-04-18T19:00:57.341" v="292"/>
        <pc:sldMkLst>
          <pc:docMk/>
          <pc:sldMk cId="2083201840" sldId="294"/>
        </pc:sldMkLst>
        <pc:spChg chg="mod">
          <ac:chgData name="Craig M. Rustici" userId="3667531c-9192-41f5-8595-93cb3ab0f9ca" providerId="ADAL" clId="{E1A17B01-4273-4161-97DC-937BF3CA83A7}" dt="2023-04-18T18:48:27.057" v="82" actId="14100"/>
          <ac:spMkLst>
            <pc:docMk/>
            <pc:sldMk cId="2083201840" sldId="294"/>
            <ac:spMk id="2" creationId="{76B04986-7874-4514-A4F6-548F96B72712}"/>
          </ac:spMkLst>
        </pc:spChg>
      </pc:sldChg>
      <pc:sldChg chg="modSp new mod">
        <pc:chgData name="Craig M. Rustici" userId="3667531c-9192-41f5-8595-93cb3ab0f9ca" providerId="ADAL" clId="{E1A17B01-4273-4161-97DC-937BF3CA83A7}" dt="2023-04-18T18:55:06.244" v="118"/>
        <pc:sldMkLst>
          <pc:docMk/>
          <pc:sldMk cId="3420546129" sldId="295"/>
        </pc:sldMkLst>
        <pc:spChg chg="mod">
          <ac:chgData name="Craig M. Rustici" userId="3667531c-9192-41f5-8595-93cb3ab0f9ca" providerId="ADAL" clId="{E1A17B01-4273-4161-97DC-937BF3CA83A7}" dt="2023-04-18T18:54:53.793" v="112" actId="20577"/>
          <ac:spMkLst>
            <pc:docMk/>
            <pc:sldMk cId="3420546129" sldId="295"/>
            <ac:spMk id="2" creationId="{4323E71E-F596-4436-A536-2518C9EA21E9}"/>
          </ac:spMkLst>
        </pc:spChg>
        <pc:spChg chg="mod">
          <ac:chgData name="Craig M. Rustici" userId="3667531c-9192-41f5-8595-93cb3ab0f9ca" providerId="ADAL" clId="{E1A17B01-4273-4161-97DC-937BF3CA83A7}" dt="2023-04-18T18:55:06.244" v="118"/>
          <ac:spMkLst>
            <pc:docMk/>
            <pc:sldMk cId="3420546129" sldId="295"/>
            <ac:spMk id="3" creationId="{55987910-0CA3-48C9-996A-938D9D38F6B7}"/>
          </ac:spMkLst>
        </pc:spChg>
      </pc:sldChg>
      <pc:sldChg chg="modSp add mod">
        <pc:chgData name="Craig M. Rustici" userId="3667531c-9192-41f5-8595-93cb3ab0f9ca" providerId="ADAL" clId="{E1A17B01-4273-4161-97DC-937BF3CA83A7}" dt="2023-04-18T19:06:14.335" v="312" actId="20577"/>
        <pc:sldMkLst>
          <pc:docMk/>
          <pc:sldMk cId="1496763120" sldId="296"/>
        </pc:sldMkLst>
        <pc:spChg chg="mod">
          <ac:chgData name="Craig M. Rustici" userId="3667531c-9192-41f5-8595-93cb3ab0f9ca" providerId="ADAL" clId="{E1A17B01-4273-4161-97DC-937BF3CA83A7}" dt="2023-04-18T19:06:14.335" v="312" actId="20577"/>
          <ac:spMkLst>
            <pc:docMk/>
            <pc:sldMk cId="1496763120" sldId="296"/>
            <ac:spMk id="2" creationId="{938A8678-233B-486A-8A3C-7EBEA8A35A8E}"/>
          </ac:spMkLst>
        </pc:spChg>
      </pc:sldChg>
      <pc:sldChg chg="new">
        <pc:chgData name="Craig M. Rustici" userId="3667531c-9192-41f5-8595-93cb3ab0f9ca" providerId="ADAL" clId="{E1A17B01-4273-4161-97DC-937BF3CA83A7}" dt="2023-04-18T20:30:01.219" v="313" actId="680"/>
        <pc:sldMkLst>
          <pc:docMk/>
          <pc:sldMk cId="1586941607"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4C0B2C4F-8FE4-4D58-8223-03263C566CBC}" type="datetimeFigureOut">
              <a:rPr lang="en-US" smtClean="0"/>
              <a:t>4/24/2023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447391A-B7FC-4B70-89CD-9DEDAD6D167E}" type="slidenum">
              <a:rPr lang="en-US" smtClean="0"/>
              <a:t>‹#›</a:t>
            </a:fld>
            <a:endParaRPr lang="en-US"/>
          </a:p>
        </p:txBody>
      </p:sp>
    </p:spTree>
    <p:extLst>
      <p:ext uri="{BB962C8B-B14F-4D97-AF65-F5344CB8AC3E}">
        <p14:creationId xmlns:p14="http://schemas.microsoft.com/office/powerpoint/2010/main" val="336962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Hugh Wolfe- a lone wolf, a </a:t>
            </a:r>
            <a:r>
              <a:rPr lang="en-US" dirty="0" err="1"/>
              <a:t>wolfe</a:t>
            </a:r>
            <a:r>
              <a:rPr lang="en-US" dirty="0"/>
              <a:t> in </a:t>
            </a:r>
            <a:r>
              <a:rPr lang="en-US" dirty="0" err="1"/>
              <a:t>sheeps</a:t>
            </a:r>
            <a:r>
              <a:rPr lang="en-US" dirty="0"/>
              <a:t> clothing- he is not what he appears, </a:t>
            </a:r>
            <a:r>
              <a:rPr lang="en-US" dirty="0" err="1"/>
              <a:t>unintentially</a:t>
            </a:r>
            <a:r>
              <a:rPr lang="en-US" dirty="0"/>
              <a:t> deceptive. </a:t>
            </a:r>
          </a:p>
        </p:txBody>
      </p:sp>
      <p:sp>
        <p:nvSpPr>
          <p:cNvPr id="4" name="Slide Number Placeholder 3"/>
          <p:cNvSpPr>
            <a:spLocks noGrp="1"/>
          </p:cNvSpPr>
          <p:nvPr>
            <p:ph type="sldNum" sz="quarter" idx="5"/>
          </p:nvPr>
        </p:nvSpPr>
        <p:spPr/>
        <p:txBody>
          <a:bodyPr/>
          <a:lstStyle/>
          <a:p>
            <a:fld id="{3447391A-B7FC-4B70-89CD-9DEDAD6D167E}" type="slidenum">
              <a:rPr lang="en-US" smtClean="0"/>
              <a:t>4</a:t>
            </a:fld>
            <a:endParaRPr lang="en-US"/>
          </a:p>
        </p:txBody>
      </p:sp>
    </p:spTree>
    <p:extLst>
      <p:ext uri="{BB962C8B-B14F-4D97-AF65-F5344CB8AC3E}">
        <p14:creationId xmlns:p14="http://schemas.microsoft.com/office/powerpoint/2010/main" val="385446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iron mill is like Dante’s inferno, one of the </a:t>
            </a:r>
            <a:r>
              <a:rPr lang="en-US" dirty="0" err="1"/>
              <a:t>isitors</a:t>
            </a:r>
            <a:r>
              <a:rPr lang="en-US" dirty="0"/>
              <a:t> talks about a specific character in </a:t>
            </a:r>
            <a:r>
              <a:rPr lang="en-US" dirty="0" err="1"/>
              <a:t>Dantes</a:t>
            </a:r>
            <a:r>
              <a:rPr lang="en-US" dirty="0"/>
              <a:t> inferno.</a:t>
            </a:r>
          </a:p>
          <a:p>
            <a:r>
              <a:rPr lang="en-US" dirty="0"/>
              <a:t>In the beginning of Dante’s inferno, he is confronted by a lion, </a:t>
            </a:r>
            <a:r>
              <a:rPr lang="en-US" dirty="0" err="1"/>
              <a:t>leapord</a:t>
            </a:r>
            <a:r>
              <a:rPr lang="en-US" dirty="0"/>
              <a:t>, and wolf stopping him from what he needs to do. Lion represents </a:t>
            </a:r>
            <a:r>
              <a:rPr lang="en-US" dirty="0" err="1"/>
              <a:t>violience</a:t>
            </a:r>
            <a:r>
              <a:rPr lang="en-US" dirty="0"/>
              <a:t>, wolf-unrestrained desire, </a:t>
            </a:r>
            <a:r>
              <a:rPr lang="en-US" dirty="0" err="1"/>
              <a:t>leapord</a:t>
            </a:r>
            <a:r>
              <a:rPr lang="en-US" dirty="0"/>
              <a:t>-deception</a:t>
            </a:r>
          </a:p>
          <a:p>
            <a:r>
              <a:rPr lang="en-US" dirty="0"/>
              <a:t>Wolf is represented as personification or allegorical image of desire- it is hungry/</a:t>
            </a:r>
            <a:r>
              <a:rPr lang="en-US" dirty="0" err="1"/>
              <a:t>straved</a:t>
            </a:r>
            <a:endParaRPr lang="en-US" dirty="0"/>
          </a:p>
        </p:txBody>
      </p:sp>
      <p:sp>
        <p:nvSpPr>
          <p:cNvPr id="4" name="Slide Number Placeholder 3"/>
          <p:cNvSpPr>
            <a:spLocks noGrp="1"/>
          </p:cNvSpPr>
          <p:nvPr>
            <p:ph type="sldNum" sz="quarter" idx="5"/>
          </p:nvPr>
        </p:nvSpPr>
        <p:spPr/>
        <p:txBody>
          <a:bodyPr/>
          <a:lstStyle/>
          <a:p>
            <a:fld id="{3447391A-B7FC-4B70-89CD-9DEDAD6D167E}" type="slidenum">
              <a:rPr lang="en-US" smtClean="0"/>
              <a:t>5</a:t>
            </a:fld>
            <a:endParaRPr lang="en-US"/>
          </a:p>
        </p:txBody>
      </p:sp>
    </p:spTree>
    <p:extLst>
      <p:ext uri="{BB962C8B-B14F-4D97-AF65-F5344CB8AC3E}">
        <p14:creationId xmlns:p14="http://schemas.microsoft.com/office/powerpoint/2010/main" val="129126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Wolfe has an intellectual hunger, hungry for a different environment. He is hungry to practice/develop his art, hungry for beauty in some ways</a:t>
            </a:r>
          </a:p>
        </p:txBody>
      </p:sp>
      <p:sp>
        <p:nvSpPr>
          <p:cNvPr id="4" name="Slide Number Placeholder 3"/>
          <p:cNvSpPr>
            <a:spLocks noGrp="1"/>
          </p:cNvSpPr>
          <p:nvPr>
            <p:ph type="sldNum" sz="quarter" idx="5"/>
          </p:nvPr>
        </p:nvSpPr>
        <p:spPr/>
        <p:txBody>
          <a:bodyPr/>
          <a:lstStyle/>
          <a:p>
            <a:fld id="{3447391A-B7FC-4B70-89CD-9DEDAD6D167E}" type="slidenum">
              <a:rPr lang="en-US" smtClean="0"/>
              <a:t>6</a:t>
            </a:fld>
            <a:endParaRPr lang="en-US"/>
          </a:p>
        </p:txBody>
      </p:sp>
    </p:spTree>
    <p:extLst>
      <p:ext uri="{BB962C8B-B14F-4D97-AF65-F5344CB8AC3E}">
        <p14:creationId xmlns:p14="http://schemas.microsoft.com/office/powerpoint/2010/main" val="48664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Kirby is the “pocket of the world” money hungry. Dismissive and condescending towards Hugh</a:t>
            </a:r>
          </a:p>
        </p:txBody>
      </p:sp>
      <p:sp>
        <p:nvSpPr>
          <p:cNvPr id="4" name="Slide Number Placeholder 3"/>
          <p:cNvSpPr>
            <a:spLocks noGrp="1"/>
          </p:cNvSpPr>
          <p:nvPr>
            <p:ph type="sldNum" sz="quarter" idx="5"/>
          </p:nvPr>
        </p:nvSpPr>
        <p:spPr/>
        <p:txBody>
          <a:bodyPr/>
          <a:lstStyle/>
          <a:p>
            <a:fld id="{3447391A-B7FC-4B70-89CD-9DEDAD6D167E}" type="slidenum">
              <a:rPr lang="en-US" smtClean="0"/>
              <a:t>9</a:t>
            </a:fld>
            <a:endParaRPr lang="en-US"/>
          </a:p>
        </p:txBody>
      </p:sp>
    </p:spTree>
    <p:extLst>
      <p:ext uri="{BB962C8B-B14F-4D97-AF65-F5344CB8AC3E}">
        <p14:creationId xmlns:p14="http://schemas.microsoft.com/office/powerpoint/2010/main" val="367190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a:t>
            </a:r>
            <a:r>
              <a:rPr lang="en-US"/>
              <a:t>May is the heart</a:t>
            </a:r>
          </a:p>
        </p:txBody>
      </p:sp>
      <p:sp>
        <p:nvSpPr>
          <p:cNvPr id="4" name="Slide Number Placeholder 3"/>
          <p:cNvSpPr>
            <a:spLocks noGrp="1"/>
          </p:cNvSpPr>
          <p:nvPr>
            <p:ph type="sldNum" sz="quarter" idx="5"/>
          </p:nvPr>
        </p:nvSpPr>
        <p:spPr/>
        <p:txBody>
          <a:bodyPr/>
          <a:lstStyle/>
          <a:p>
            <a:fld id="{3447391A-B7FC-4B70-89CD-9DEDAD6D167E}" type="slidenum">
              <a:rPr lang="en-US" smtClean="0"/>
              <a:t>10</a:t>
            </a:fld>
            <a:endParaRPr lang="en-US"/>
          </a:p>
        </p:txBody>
      </p:sp>
    </p:spTree>
    <p:extLst>
      <p:ext uri="{BB962C8B-B14F-4D97-AF65-F5344CB8AC3E}">
        <p14:creationId xmlns:p14="http://schemas.microsoft.com/office/powerpoint/2010/main" val="185004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a:t>
            </a:r>
          </a:p>
        </p:txBody>
      </p:sp>
      <p:sp>
        <p:nvSpPr>
          <p:cNvPr id="4" name="Slide Number Placeholder 3"/>
          <p:cNvSpPr>
            <a:spLocks noGrp="1"/>
          </p:cNvSpPr>
          <p:nvPr>
            <p:ph type="sldNum" sz="quarter" idx="5"/>
          </p:nvPr>
        </p:nvSpPr>
        <p:spPr/>
        <p:txBody>
          <a:bodyPr/>
          <a:lstStyle/>
          <a:p>
            <a:fld id="{3447391A-B7FC-4B70-89CD-9DEDAD6D167E}" type="slidenum">
              <a:rPr lang="en-US" smtClean="0"/>
              <a:t>12</a:t>
            </a:fld>
            <a:endParaRPr lang="en-US"/>
          </a:p>
        </p:txBody>
      </p:sp>
    </p:spTree>
    <p:extLst>
      <p:ext uri="{BB962C8B-B14F-4D97-AF65-F5344CB8AC3E}">
        <p14:creationId xmlns:p14="http://schemas.microsoft.com/office/powerpoint/2010/main" val="390230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1838C7-502F-4FC1-8DA1-397EE2A28670}"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227248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838C7-502F-4FC1-8DA1-397EE2A28670}"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349569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838C7-502F-4FC1-8DA1-397EE2A28670}"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313920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838C7-502F-4FC1-8DA1-397EE2A28670}"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6164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1838C7-502F-4FC1-8DA1-397EE2A28670}"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209811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1838C7-502F-4FC1-8DA1-397EE2A28670}"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211248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838C7-502F-4FC1-8DA1-397EE2A28670}"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5717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838C7-502F-4FC1-8DA1-397EE2A28670}"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336952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38C7-502F-4FC1-8DA1-397EE2A28670}"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245946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1838C7-502F-4FC1-8DA1-397EE2A28670}"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26499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1838C7-502F-4FC1-8DA1-397EE2A28670}"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50EC5-1637-4BF1-AF6E-ED10FEF8973A}" type="slidenum">
              <a:rPr lang="en-US" smtClean="0"/>
              <a:t>‹#›</a:t>
            </a:fld>
            <a:endParaRPr lang="en-US"/>
          </a:p>
        </p:txBody>
      </p:sp>
    </p:spTree>
    <p:extLst>
      <p:ext uri="{BB962C8B-B14F-4D97-AF65-F5344CB8AC3E}">
        <p14:creationId xmlns:p14="http://schemas.microsoft.com/office/powerpoint/2010/main" val="57144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38C7-502F-4FC1-8DA1-397EE2A28670}"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50EC5-1637-4BF1-AF6E-ED10FEF8973A}" type="slidenum">
              <a:rPr lang="en-US" smtClean="0"/>
              <a:t>‹#›</a:t>
            </a:fld>
            <a:endParaRPr lang="en-US"/>
          </a:p>
        </p:txBody>
      </p:sp>
    </p:spTree>
    <p:extLst>
      <p:ext uri="{BB962C8B-B14F-4D97-AF65-F5344CB8AC3E}">
        <p14:creationId xmlns:p14="http://schemas.microsoft.com/office/powerpoint/2010/main" val="32044987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ovella" TargetMode="External"/><Relationship Id="rId2" Type="http://schemas.openxmlformats.org/officeDocument/2006/relationships/hyperlink" Target="https://en.wikipedia.org/wiki/Short_story" TargetMode="External"/><Relationship Id="rId1" Type="http://schemas.openxmlformats.org/officeDocument/2006/relationships/slideLayout" Target="../slideLayouts/slideLayout2.xml"/><Relationship Id="rId6" Type="http://schemas.openxmlformats.org/officeDocument/2006/relationships/hyperlink" Target="https://en.wikipedia.org/wiki/Life_in_the_Iron_Mills#cite_note-blain-2" TargetMode="External"/><Relationship Id="rId5" Type="http://schemas.openxmlformats.org/officeDocument/2006/relationships/hyperlink" Target="https://en.wikipedia.org/wiki/Life_in_the_Iron_Mills#cite_note-olsen-1" TargetMode="External"/><Relationship Id="rId4" Type="http://schemas.openxmlformats.org/officeDocument/2006/relationships/hyperlink" Target="https://en.wikipedia.org/wiki/Rebecca_Harding_Davi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5D0D72-D220-440B-A999-DC2E8FED4642}"/>
              </a:ext>
            </a:extLst>
          </p:cNvPr>
          <p:cNvPicPr>
            <a:picLocks noChangeAspect="1"/>
          </p:cNvPicPr>
          <p:nvPr/>
        </p:nvPicPr>
        <p:blipFill rotWithShape="1">
          <a:blip r:embed="rId2">
            <a:extLst>
              <a:ext uri="{28A0092B-C50C-407E-A947-70E740481C1C}">
                <a14:useLocalDpi xmlns:a14="http://schemas.microsoft.com/office/drawing/2010/main" val="0"/>
              </a:ext>
            </a:extLst>
          </a:blip>
          <a:srcRect t="18182"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9A93AAE7-092E-4D32-B2F4-B68A924C11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3764612"/>
            <a:ext cx="5442280" cy="225621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2959E4-D647-4A38-BED7-2D2FD688BA2D}"/>
              </a:ext>
            </a:extLst>
          </p:cNvPr>
          <p:cNvSpPr>
            <a:spLocks noGrp="1"/>
          </p:cNvSpPr>
          <p:nvPr>
            <p:ph type="ctrTitle"/>
          </p:nvPr>
        </p:nvSpPr>
        <p:spPr>
          <a:xfrm>
            <a:off x="197964" y="3929203"/>
            <a:ext cx="5147034" cy="1943695"/>
          </a:xfrm>
        </p:spPr>
        <p:txBody>
          <a:bodyPr>
            <a:normAutofit fontScale="90000"/>
          </a:bodyPr>
          <a:lstStyle/>
          <a:p>
            <a:pPr algn="l"/>
            <a:r>
              <a:rPr lang="en-US" sz="3600" dirty="0"/>
              <a:t>What traits do we conventionally or stereotypically associate with wolves?</a:t>
            </a:r>
          </a:p>
        </p:txBody>
      </p:sp>
      <p:sp>
        <p:nvSpPr>
          <p:cNvPr id="6" name="Subtitle 5">
            <a:extLst>
              <a:ext uri="{FF2B5EF4-FFF2-40B4-BE49-F238E27FC236}">
                <a16:creationId xmlns:a16="http://schemas.microsoft.com/office/drawing/2014/main" id="{B0A88AF6-04BD-4902-B66A-2E082C6AB47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42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5386090"/>
          </a:xfrm>
          <a:prstGeom prst="rect">
            <a:avLst/>
          </a:prstGeom>
          <a:solidFill>
            <a:schemeClr val="bg1"/>
          </a:solidFill>
        </p:spPr>
        <p:txBody>
          <a:bodyPr wrap="square" rtlCol="0">
            <a:spAutoFit/>
          </a:bodyPr>
          <a:lstStyle/>
          <a:p>
            <a:r>
              <a:rPr lang="en-US" sz="3600" b="1" dirty="0"/>
              <a:t>Dr. May:</a:t>
            </a:r>
          </a:p>
          <a:p>
            <a:r>
              <a:rPr lang="en-US" sz="2800" dirty="0"/>
              <a:t>Something of a vague idea possessed the Doctor's brain that much good was to be done here by a friendly word or two: a latent genius to be warmed into life by a waited-for sunbeam. . . . So he went on complacently:</a:t>
            </a:r>
          </a:p>
          <a:p>
            <a:r>
              <a:rPr lang="en-US" sz="2800" dirty="0"/>
              <a:t> </a:t>
            </a:r>
          </a:p>
          <a:p>
            <a:r>
              <a:rPr lang="en-US" sz="2800" dirty="0"/>
              <a:t>“Do you know, boy, you have it in you to be a great sculptor, a great man? do you understand?” (talking down to the capacity of his hearer: it is a way people have with children, and men like Wolfe,)--“to live a better, stronger life than I, or Mr. Kirby here? A man may make himself anything he chooses. God has given you stronger powers than many men,--me, for instance. . . . Make yourself what you will. It is your right.”</a:t>
            </a:r>
          </a:p>
        </p:txBody>
      </p:sp>
    </p:spTree>
    <p:extLst>
      <p:ext uri="{BB962C8B-B14F-4D97-AF65-F5344CB8AC3E}">
        <p14:creationId xmlns:p14="http://schemas.microsoft.com/office/powerpoint/2010/main" val="230433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5386090"/>
          </a:xfrm>
          <a:prstGeom prst="rect">
            <a:avLst/>
          </a:prstGeom>
          <a:solidFill>
            <a:schemeClr val="bg1"/>
          </a:solidFill>
        </p:spPr>
        <p:txBody>
          <a:bodyPr wrap="square" rtlCol="0">
            <a:spAutoFit/>
          </a:bodyPr>
          <a:lstStyle/>
          <a:p>
            <a:r>
              <a:rPr lang="en-US" sz="3600" b="1" dirty="0"/>
              <a:t>Dr. May:</a:t>
            </a:r>
          </a:p>
          <a:p>
            <a:r>
              <a:rPr lang="en-US" sz="2800" dirty="0"/>
              <a:t>Something of a vague idea possessed the Doctor's brain that much good was to be done here by a friendly word or two: a latent genius to be warmed into life by a waited-for sunbeam. . . . So he went on complacently:</a:t>
            </a:r>
          </a:p>
          <a:p>
            <a:r>
              <a:rPr lang="en-US" sz="2800" dirty="0"/>
              <a:t> </a:t>
            </a:r>
          </a:p>
          <a:p>
            <a:r>
              <a:rPr lang="en-US" sz="2800" dirty="0"/>
              <a:t>“Do you know, boy, you have it in you to be a great sculptor, a great man? do you understand?” (talking down to the capacity of his hearer: it is a way people have with children, and men like Wolfe,)--“to live a better, stronger life than I, or Mr. Kirby here? </a:t>
            </a:r>
            <a:r>
              <a:rPr lang="en-US" sz="2800" u="sng" dirty="0"/>
              <a:t>A man may make himself anything he chooses. </a:t>
            </a:r>
            <a:r>
              <a:rPr lang="en-US" sz="2800" dirty="0"/>
              <a:t>God has given you stronger powers than many men,--me, for instance. . . . Make yourself what you will. It is your right.”</a:t>
            </a:r>
          </a:p>
        </p:txBody>
      </p:sp>
    </p:spTree>
    <p:extLst>
      <p:ext uri="{BB962C8B-B14F-4D97-AF65-F5344CB8AC3E}">
        <p14:creationId xmlns:p14="http://schemas.microsoft.com/office/powerpoint/2010/main" val="31847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5262979"/>
          </a:xfrm>
          <a:prstGeom prst="rect">
            <a:avLst/>
          </a:prstGeom>
          <a:solidFill>
            <a:schemeClr val="bg1"/>
          </a:solidFill>
        </p:spPr>
        <p:txBody>
          <a:bodyPr wrap="square" rtlCol="0">
            <a:spAutoFit/>
          </a:bodyPr>
          <a:lstStyle/>
          <a:p>
            <a:r>
              <a:rPr lang="en-US" sz="2800" b="1" dirty="0"/>
              <a:t>Mitchell:</a:t>
            </a:r>
          </a:p>
          <a:p>
            <a:r>
              <a:rPr lang="en-US" sz="2800" dirty="0"/>
              <a:t>“a man who sucked the essence out of a science or philosophy in an indifferent, gentlemanly way; . . . accepting all, despising nothing, in heaven, earth, or hell, but one-</a:t>
            </a:r>
            <a:r>
              <a:rPr lang="en-US" sz="2800" dirty="0" err="1"/>
              <a:t>idead</a:t>
            </a:r>
            <a:r>
              <a:rPr lang="en-US" sz="2800" dirty="0"/>
              <a:t> men; with a temper yielding and brilliant as summer water, until his Self was touched, when it was ice, though brilliant still.”</a:t>
            </a:r>
          </a:p>
          <a:p>
            <a:endParaRPr lang="en-US" sz="2800" dirty="0"/>
          </a:p>
          <a:p>
            <a:r>
              <a:rPr lang="en-US" sz="2800" dirty="0"/>
              <a:t>“Reform is born of need, not pity. No vital movement of the people's has worked down, for good or evil; fermented, instead, carried up the heaving, cloggy mass. Think back through history, and you will know it. . . . Some day, out of their bitter need will be thrown up their own light-bringer,--their Jean Paul [Marat] their Cromwell, their Messiah.”</a:t>
            </a:r>
          </a:p>
        </p:txBody>
      </p:sp>
    </p:spTree>
    <p:extLst>
      <p:ext uri="{BB962C8B-B14F-4D97-AF65-F5344CB8AC3E}">
        <p14:creationId xmlns:p14="http://schemas.microsoft.com/office/powerpoint/2010/main" val="132994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3970318"/>
          </a:xfrm>
          <a:prstGeom prst="rect">
            <a:avLst/>
          </a:prstGeom>
          <a:solidFill>
            <a:schemeClr val="bg1"/>
          </a:solidFill>
        </p:spPr>
        <p:txBody>
          <a:bodyPr wrap="square" rtlCol="0">
            <a:spAutoFit/>
          </a:bodyPr>
          <a:lstStyle/>
          <a:p>
            <a:r>
              <a:rPr lang="en-US" sz="2800" b="1" dirty="0"/>
              <a:t>Mitchell:</a:t>
            </a:r>
          </a:p>
          <a:p>
            <a:r>
              <a:rPr lang="en-US" sz="2800" dirty="0"/>
              <a:t>“a man who sucked the essence out of a science or philosophy in an indifferent, gentlemanly way; . . . accepting all, despising nothing, in heaven, earth, or hell, </a:t>
            </a:r>
            <a:r>
              <a:rPr lang="en-US" sz="2800" u="sng" dirty="0"/>
              <a:t>but one-</a:t>
            </a:r>
            <a:r>
              <a:rPr lang="en-US" sz="2800" u="sng" dirty="0" err="1"/>
              <a:t>idead</a:t>
            </a:r>
            <a:r>
              <a:rPr lang="en-US" sz="2800" u="sng" dirty="0"/>
              <a:t> men</a:t>
            </a:r>
            <a:r>
              <a:rPr lang="en-US" sz="2800" dirty="0"/>
              <a:t>; with a temper yielding and brilliant as summer water, until his Self was touched, when it was ice, though brilliant still.”</a:t>
            </a:r>
          </a:p>
          <a:p>
            <a:endParaRPr lang="en-US" sz="2800" dirty="0"/>
          </a:p>
          <a:p>
            <a:r>
              <a:rPr lang="en-US" sz="2800" u="sng" dirty="0"/>
              <a:t>One idea</a:t>
            </a:r>
            <a:r>
              <a:rPr lang="en-US" sz="2800" dirty="0"/>
              <a:t>: there it was in the tense, rigid muscles, the clutching hands, the wild, eager face, like that of a starving wolf's. </a:t>
            </a:r>
          </a:p>
        </p:txBody>
      </p:sp>
    </p:spTree>
    <p:extLst>
      <p:ext uri="{BB962C8B-B14F-4D97-AF65-F5344CB8AC3E}">
        <p14:creationId xmlns:p14="http://schemas.microsoft.com/office/powerpoint/2010/main" val="2825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3631763"/>
          </a:xfrm>
          <a:prstGeom prst="rect">
            <a:avLst/>
          </a:prstGeom>
          <a:solidFill>
            <a:schemeClr val="bg1"/>
          </a:solidFill>
        </p:spPr>
        <p:txBody>
          <a:bodyPr wrap="square" rtlCol="0">
            <a:spAutoFit/>
          </a:bodyPr>
          <a:lstStyle/>
          <a:p>
            <a:r>
              <a:rPr lang="en-US" sz="3600" b="1" dirty="0"/>
              <a:t>Three Outsiders</a:t>
            </a:r>
            <a:r>
              <a:rPr lang="en-US" sz="3600" dirty="0"/>
              <a:t>:</a:t>
            </a:r>
          </a:p>
          <a:p>
            <a:endParaRPr lang="en-US" sz="3600" dirty="0"/>
          </a:p>
          <a:p>
            <a:r>
              <a:rPr lang="en-US" sz="2800" dirty="0"/>
              <a:t>The Doctor had held out his hand in a frank, generous way, telling him to “take care of himself, and to remember it was his right to rise.” Mitchell had simply touched his hat, as to an equal, with a quiet look of thorough recognition. Kirby had thrown Deborah some money, which she found, and clutched eagerly enough. </a:t>
            </a:r>
          </a:p>
          <a:p>
            <a:endParaRPr lang="en-US" dirty="0"/>
          </a:p>
        </p:txBody>
      </p:sp>
    </p:spTree>
    <p:extLst>
      <p:ext uri="{BB962C8B-B14F-4D97-AF65-F5344CB8AC3E}">
        <p14:creationId xmlns:p14="http://schemas.microsoft.com/office/powerpoint/2010/main" val="310990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515381"/>
            <a:ext cx="10889566" cy="4924425"/>
          </a:xfrm>
          <a:prstGeom prst="rect">
            <a:avLst/>
          </a:prstGeom>
          <a:solidFill>
            <a:schemeClr val="bg1"/>
          </a:solidFill>
        </p:spPr>
        <p:txBody>
          <a:bodyPr wrap="square" rtlCol="0">
            <a:spAutoFit/>
          </a:bodyPr>
          <a:lstStyle/>
          <a:p>
            <a:r>
              <a:rPr lang="en-US" sz="3600" b="1" dirty="0"/>
              <a:t>Meanings of Visitor’s Names</a:t>
            </a:r>
            <a:r>
              <a:rPr lang="en-US" sz="3600" dirty="0"/>
              <a:t>:</a:t>
            </a:r>
          </a:p>
          <a:p>
            <a:endParaRPr lang="en-US" sz="3600" dirty="0"/>
          </a:p>
          <a:p>
            <a:r>
              <a:rPr lang="en-US" sz="3200" dirty="0"/>
              <a:t>Clarke—the “overseer” (supervisor) from “clerk” (an officer who superintends conduct of a business)</a:t>
            </a:r>
          </a:p>
          <a:p>
            <a:r>
              <a:rPr lang="en-US" sz="3200" dirty="0"/>
              <a:t>Mitchell—from Michael (“who is like God”)</a:t>
            </a:r>
          </a:p>
          <a:p>
            <a:r>
              <a:rPr lang="en-US" sz="3200" dirty="0"/>
              <a:t>May—”to be able to be or do”</a:t>
            </a:r>
          </a:p>
          <a:p>
            <a:r>
              <a:rPr lang="en-US" sz="3200" dirty="0"/>
              <a:t>Kirby--?</a:t>
            </a:r>
          </a:p>
          <a:p>
            <a:endParaRPr lang="en-US" sz="2800" dirty="0"/>
          </a:p>
          <a:p>
            <a:endParaRPr lang="en-US" dirty="0"/>
          </a:p>
          <a:p>
            <a:endParaRPr lang="en-US" dirty="0"/>
          </a:p>
          <a:p>
            <a:endParaRPr lang="en-US" dirty="0"/>
          </a:p>
        </p:txBody>
      </p:sp>
    </p:spTree>
    <p:extLst>
      <p:ext uri="{BB962C8B-B14F-4D97-AF65-F5344CB8AC3E}">
        <p14:creationId xmlns:p14="http://schemas.microsoft.com/office/powerpoint/2010/main" val="73678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8194CA-CECA-4AA0-BA3A-717952EDB7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453" b="17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76B04986-7874-4514-A4F6-548F96B72712}"/>
              </a:ext>
            </a:extLst>
          </p:cNvPr>
          <p:cNvSpPr>
            <a:spLocks noGrp="1"/>
          </p:cNvSpPr>
          <p:nvPr>
            <p:ph type="title"/>
          </p:nvPr>
        </p:nvSpPr>
        <p:spPr>
          <a:xfrm>
            <a:off x="502613" y="2985802"/>
            <a:ext cx="3414373" cy="886397"/>
          </a:xfrm>
          <a:solidFill>
            <a:schemeClr val="bg1">
              <a:alpha val="90000"/>
            </a:schemeClr>
          </a:solidFill>
          <a:ln w="127000" cap="sq" cmpd="thinThick">
            <a:solidFill>
              <a:schemeClr val="bg1"/>
            </a:solidFill>
          </a:ln>
        </p:spPr>
        <p:txBody>
          <a:bodyPr vert="horz" wrap="square" lIns="91440" tIns="45720" rIns="91440" bIns="45720" rtlCol="0" anchor="ctr">
            <a:normAutofit/>
          </a:bodyPr>
          <a:lstStyle/>
          <a:p>
            <a:pPr algn="ctr"/>
            <a:r>
              <a:rPr lang="en-US" sz="2400" dirty="0">
                <a:solidFill>
                  <a:schemeClr val="tx1">
                    <a:lumMod val="75000"/>
                    <a:lumOff val="25000"/>
                  </a:schemeClr>
                </a:solidFill>
              </a:rPr>
              <a:t>Narrative Prosthesis</a:t>
            </a:r>
          </a:p>
        </p:txBody>
      </p:sp>
    </p:spTree>
    <p:extLst>
      <p:ext uri="{BB962C8B-B14F-4D97-AF65-F5344CB8AC3E}">
        <p14:creationId xmlns:p14="http://schemas.microsoft.com/office/powerpoint/2010/main" val="64426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8194CA-CECA-4AA0-BA3A-717952EDB7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453" b="17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76B04986-7874-4514-A4F6-548F96B72712}"/>
              </a:ext>
            </a:extLst>
          </p:cNvPr>
          <p:cNvSpPr>
            <a:spLocks noGrp="1"/>
          </p:cNvSpPr>
          <p:nvPr>
            <p:ph type="title"/>
          </p:nvPr>
        </p:nvSpPr>
        <p:spPr>
          <a:xfrm>
            <a:off x="502612" y="1470582"/>
            <a:ext cx="4964934" cy="2347274"/>
          </a:xfrm>
          <a:solidFill>
            <a:schemeClr val="bg1">
              <a:alpha val="90000"/>
            </a:schemeClr>
          </a:solidFill>
          <a:ln w="127000" cap="sq" cmpd="thinThick">
            <a:solidFill>
              <a:schemeClr val="bg1"/>
            </a:solidFill>
          </a:ln>
        </p:spPr>
        <p:txBody>
          <a:bodyPr vert="horz" wrap="square" lIns="91440" tIns="45720" rIns="91440" bIns="45720" rtlCol="0" anchor="ctr">
            <a:noAutofit/>
          </a:bodyPr>
          <a:lstStyle/>
          <a:p>
            <a:r>
              <a:rPr lang="en-US" sz="3200" dirty="0">
                <a:solidFill>
                  <a:schemeClr val="tx1">
                    <a:lumMod val="75000"/>
                    <a:lumOff val="25000"/>
                  </a:schemeClr>
                </a:solidFill>
              </a:rPr>
              <a:t>Narrative Prosthesis:</a:t>
            </a:r>
            <a:br>
              <a:rPr lang="en-US" sz="3200" dirty="0">
                <a:solidFill>
                  <a:schemeClr val="tx1">
                    <a:lumMod val="75000"/>
                    <a:lumOff val="25000"/>
                  </a:schemeClr>
                </a:solidFill>
              </a:rPr>
            </a:br>
            <a:br>
              <a:rPr lang="en-US" sz="3200" dirty="0">
                <a:solidFill>
                  <a:schemeClr val="tx1">
                    <a:lumMod val="75000"/>
                    <a:lumOff val="25000"/>
                  </a:schemeClr>
                </a:solidFill>
              </a:rPr>
            </a:br>
            <a:r>
              <a:rPr lang="en-US" sz="3200" dirty="0">
                <a:solidFill>
                  <a:schemeClr val="tx1">
                    <a:lumMod val="75000"/>
                    <a:lumOff val="25000"/>
                  </a:schemeClr>
                </a:solidFill>
              </a:rPr>
              <a:t>How does </a:t>
            </a:r>
            <a:r>
              <a:rPr lang="en-US" sz="3200" i="1" dirty="0">
                <a:solidFill>
                  <a:schemeClr val="tx1">
                    <a:lumMod val="75000"/>
                    <a:lumOff val="25000"/>
                  </a:schemeClr>
                </a:solidFill>
              </a:rPr>
              <a:t>Life in the Iron Mills </a:t>
            </a:r>
            <a:r>
              <a:rPr lang="en-US" sz="3200" dirty="0">
                <a:solidFill>
                  <a:schemeClr val="tx1">
                    <a:lumMod val="75000"/>
                    <a:lumOff val="25000"/>
                  </a:schemeClr>
                </a:solidFill>
              </a:rPr>
              <a:t>depend upon disability? </a:t>
            </a:r>
          </a:p>
        </p:txBody>
      </p:sp>
    </p:spTree>
    <p:extLst>
      <p:ext uri="{BB962C8B-B14F-4D97-AF65-F5344CB8AC3E}">
        <p14:creationId xmlns:p14="http://schemas.microsoft.com/office/powerpoint/2010/main" val="208320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AF89-1047-42FC-8E0E-E71D1C163BB6}"/>
              </a:ext>
            </a:extLst>
          </p:cNvPr>
          <p:cNvSpPr>
            <a:spLocks noGrp="1"/>
          </p:cNvSpPr>
          <p:nvPr>
            <p:ph type="title"/>
          </p:nvPr>
        </p:nvSpPr>
        <p:spPr/>
        <p:txBody>
          <a:bodyPr/>
          <a:lstStyle/>
          <a:p>
            <a:r>
              <a:rPr lang="en-US" dirty="0"/>
              <a:t>From </a:t>
            </a:r>
            <a:r>
              <a:rPr lang="en-US" i="1" dirty="0"/>
              <a:t>Short Stories for Students</a:t>
            </a:r>
            <a:endParaRPr lang="en-US" dirty="0"/>
          </a:p>
        </p:txBody>
      </p:sp>
      <p:sp>
        <p:nvSpPr>
          <p:cNvPr id="3" name="Content Placeholder 2">
            <a:extLst>
              <a:ext uri="{FF2B5EF4-FFF2-40B4-BE49-F238E27FC236}">
                <a16:creationId xmlns:a16="http://schemas.microsoft.com/office/drawing/2014/main" id="{6135A61F-EF24-449D-B066-7C6B465DC350}"/>
              </a:ext>
            </a:extLst>
          </p:cNvPr>
          <p:cNvSpPr>
            <a:spLocks noGrp="1"/>
          </p:cNvSpPr>
          <p:nvPr>
            <p:ph idx="1"/>
          </p:nvPr>
        </p:nvSpPr>
        <p:spPr/>
        <p:txBody>
          <a:bodyPr>
            <a:noAutofit/>
          </a:bodyPr>
          <a:lstStyle/>
          <a:p>
            <a:pPr marL="0" indent="0">
              <a:buNone/>
            </a:pPr>
            <a:r>
              <a:rPr lang="en-US" sz="3200" dirty="0"/>
              <a:t>“"Life in the Iron Mills" is set mostly in the 1830s in an unnamed town that is based on the author's hometown of Wheeling, Virginia. It tells the tragic story of two Welsh immigrants. Hugh Wolfe is a young man who works long hours in the oppressive heat at the local foundry; his cousin Deborah works at the cotton mill. They live in poverty. Although uneducated and illiterate, Wolfe is a man of great artistic sensibility who longs to escape his daily drudgery and live a more meaningful life, but circumstances conspire against him.”</a:t>
            </a:r>
          </a:p>
        </p:txBody>
      </p:sp>
    </p:spTree>
    <p:extLst>
      <p:ext uri="{BB962C8B-B14F-4D97-AF65-F5344CB8AC3E}">
        <p14:creationId xmlns:p14="http://schemas.microsoft.com/office/powerpoint/2010/main" val="18639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AF5-29C8-4745-A6C4-5C4936642E1A}"/>
              </a:ext>
            </a:extLst>
          </p:cNvPr>
          <p:cNvSpPr>
            <a:spLocks noGrp="1"/>
          </p:cNvSpPr>
          <p:nvPr>
            <p:ph type="title"/>
          </p:nvPr>
        </p:nvSpPr>
        <p:spPr/>
        <p:txBody>
          <a:bodyPr>
            <a:normAutofit/>
          </a:bodyPr>
          <a:lstStyle/>
          <a:p>
            <a:r>
              <a:rPr lang="en-US" dirty="0"/>
              <a:t>From Wikipedia Article</a:t>
            </a:r>
            <a:br>
              <a:rPr lang="en-US" dirty="0"/>
            </a:br>
            <a:r>
              <a:rPr lang="en-US" dirty="0"/>
              <a:t>“The (In)visibility of Prosthesis”</a:t>
            </a:r>
          </a:p>
        </p:txBody>
      </p:sp>
      <p:sp>
        <p:nvSpPr>
          <p:cNvPr id="3" name="Content Placeholder 2">
            <a:extLst>
              <a:ext uri="{FF2B5EF4-FFF2-40B4-BE49-F238E27FC236}">
                <a16:creationId xmlns:a16="http://schemas.microsoft.com/office/drawing/2014/main" id="{4711A27F-ADF2-4E18-811C-4FC69B78AA98}"/>
              </a:ext>
            </a:extLst>
          </p:cNvPr>
          <p:cNvSpPr>
            <a:spLocks noGrp="1"/>
          </p:cNvSpPr>
          <p:nvPr>
            <p:ph idx="1"/>
          </p:nvPr>
        </p:nvSpPr>
        <p:spPr/>
        <p:txBody>
          <a:bodyPr>
            <a:normAutofit/>
          </a:bodyPr>
          <a:lstStyle/>
          <a:p>
            <a:pPr marL="0" indent="0">
              <a:buNone/>
            </a:pPr>
            <a:r>
              <a:rPr lang="en-US" sz="3200" b="1" i="1" dirty="0"/>
              <a:t>Life in the Iron Mills</a:t>
            </a:r>
            <a:r>
              <a:rPr lang="en-US" sz="3200" dirty="0"/>
              <a:t> is a </a:t>
            </a:r>
            <a:r>
              <a:rPr lang="en-US" sz="3200" dirty="0">
                <a:hlinkClick r:id="rId2" tooltip="Short story"/>
              </a:rPr>
              <a:t>short story</a:t>
            </a:r>
            <a:r>
              <a:rPr lang="en-US" sz="3200" dirty="0"/>
              <a:t> (or </a:t>
            </a:r>
            <a:r>
              <a:rPr lang="en-US" sz="3200" dirty="0">
                <a:hlinkClick r:id="rId3" tooltip="Novella"/>
              </a:rPr>
              <a:t>novella</a:t>
            </a:r>
            <a:r>
              <a:rPr lang="en-US" sz="3200" dirty="0"/>
              <a:t>) written by </a:t>
            </a:r>
            <a:r>
              <a:rPr lang="en-US" sz="3200" dirty="0">
                <a:hlinkClick r:id="rId4" tooltip="Rebecca Harding Davis"/>
              </a:rPr>
              <a:t>Rebecca Harding Davis</a:t>
            </a:r>
            <a:r>
              <a:rPr lang="en-US" sz="3200" dirty="0"/>
              <a:t> in 1861, set in the factory world of the nineteenth century. It is one of the earliest American realist works, and is an important text for those who study labor and women's issues.</a:t>
            </a:r>
            <a:r>
              <a:rPr lang="en-US" sz="3200" baseline="30000" dirty="0">
                <a:hlinkClick r:id="rId5"/>
              </a:rPr>
              <a:t>[1]</a:t>
            </a:r>
            <a:r>
              <a:rPr lang="en-US" sz="3200" baseline="30000" dirty="0">
                <a:hlinkClick r:id="rId6"/>
              </a:rPr>
              <a:t>[2]</a:t>
            </a:r>
            <a:r>
              <a:rPr lang="en-US" sz="3200" dirty="0"/>
              <a:t> It was immediately recognized as an innovative work, and introduced American readers to "the bleak lives of industrial workers in the mills and factories of the nation.” </a:t>
            </a:r>
          </a:p>
        </p:txBody>
      </p:sp>
    </p:spTree>
    <p:extLst>
      <p:ext uri="{BB962C8B-B14F-4D97-AF65-F5344CB8AC3E}">
        <p14:creationId xmlns:p14="http://schemas.microsoft.com/office/powerpoint/2010/main" val="383473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5D0D72-D220-440B-A999-DC2E8FED4642}"/>
              </a:ext>
            </a:extLst>
          </p:cNvPr>
          <p:cNvPicPr>
            <a:picLocks noChangeAspect="1"/>
          </p:cNvPicPr>
          <p:nvPr/>
        </p:nvPicPr>
        <p:blipFill rotWithShape="1">
          <a:blip r:embed="rId2">
            <a:extLst>
              <a:ext uri="{28A0092B-C50C-407E-A947-70E740481C1C}">
                <a14:useLocalDpi xmlns:a14="http://schemas.microsoft.com/office/drawing/2010/main" val="0"/>
              </a:ext>
            </a:extLst>
          </a:blip>
          <a:srcRect t="18182"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9A93AAE7-092E-4D32-B2F4-B68A924C11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3764612"/>
            <a:ext cx="5442280" cy="225621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2959E4-D647-4A38-BED7-2D2FD688BA2D}"/>
              </a:ext>
            </a:extLst>
          </p:cNvPr>
          <p:cNvSpPr>
            <a:spLocks noGrp="1"/>
          </p:cNvSpPr>
          <p:nvPr>
            <p:ph type="ctrTitle"/>
          </p:nvPr>
        </p:nvSpPr>
        <p:spPr>
          <a:xfrm>
            <a:off x="640079" y="3929204"/>
            <a:ext cx="4610932" cy="1206776"/>
          </a:xfrm>
        </p:spPr>
        <p:txBody>
          <a:bodyPr>
            <a:normAutofit/>
          </a:bodyPr>
          <a:lstStyle/>
          <a:p>
            <a:pPr algn="l"/>
            <a:r>
              <a:rPr lang="en-US" sz="3600" i="1" dirty="0"/>
              <a:t>Life in the Iron Mills (1861)</a:t>
            </a:r>
          </a:p>
        </p:txBody>
      </p:sp>
      <p:sp>
        <p:nvSpPr>
          <p:cNvPr id="3" name="Subtitle 2">
            <a:extLst>
              <a:ext uri="{FF2B5EF4-FFF2-40B4-BE49-F238E27FC236}">
                <a16:creationId xmlns:a16="http://schemas.microsoft.com/office/drawing/2014/main" id="{6AF209D0-CA27-45D2-A249-11F96416736D}"/>
              </a:ext>
            </a:extLst>
          </p:cNvPr>
          <p:cNvSpPr>
            <a:spLocks noGrp="1"/>
          </p:cNvSpPr>
          <p:nvPr>
            <p:ph type="subTitle" idx="1"/>
          </p:nvPr>
        </p:nvSpPr>
        <p:spPr>
          <a:xfrm>
            <a:off x="640078" y="5135981"/>
            <a:ext cx="4610933" cy="713464"/>
          </a:xfrm>
        </p:spPr>
        <p:txBody>
          <a:bodyPr>
            <a:normAutofit/>
          </a:bodyPr>
          <a:lstStyle/>
          <a:p>
            <a:pPr algn="l"/>
            <a:r>
              <a:rPr lang="en-US" sz="1400" dirty="0"/>
              <a:t> Adolf von Menzel, </a:t>
            </a:r>
            <a:r>
              <a:rPr lang="en-US" sz="1400" i="1" dirty="0"/>
              <a:t>Iron Rolling Mill </a:t>
            </a:r>
            <a:r>
              <a:rPr lang="en-US" sz="1400" dirty="0"/>
              <a:t>ca. 1872</a:t>
            </a:r>
          </a:p>
        </p:txBody>
      </p:sp>
    </p:spTree>
    <p:extLst>
      <p:ext uri="{BB962C8B-B14F-4D97-AF65-F5344CB8AC3E}">
        <p14:creationId xmlns:p14="http://schemas.microsoft.com/office/powerpoint/2010/main" val="144327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E442-85DC-4E61-AF8E-87F81068C526}"/>
              </a:ext>
            </a:extLst>
          </p:cNvPr>
          <p:cNvSpPr>
            <a:spLocks noGrp="1"/>
          </p:cNvSpPr>
          <p:nvPr>
            <p:ph type="title"/>
          </p:nvPr>
        </p:nvSpPr>
        <p:spPr/>
        <p:txBody>
          <a:bodyPr/>
          <a:lstStyle/>
          <a:p>
            <a:r>
              <a:rPr lang="en-US" dirty="0"/>
              <a:t>Beginning with Deb</a:t>
            </a:r>
          </a:p>
        </p:txBody>
      </p:sp>
      <p:sp>
        <p:nvSpPr>
          <p:cNvPr id="3" name="Content Placeholder 2">
            <a:extLst>
              <a:ext uri="{FF2B5EF4-FFF2-40B4-BE49-F238E27FC236}">
                <a16:creationId xmlns:a16="http://schemas.microsoft.com/office/drawing/2014/main" id="{D487AEC6-1FAB-4354-82A3-1F4C8AEC0EFA}"/>
              </a:ext>
            </a:extLst>
          </p:cNvPr>
          <p:cNvSpPr>
            <a:spLocks noGrp="1"/>
          </p:cNvSpPr>
          <p:nvPr>
            <p:ph idx="1"/>
          </p:nvPr>
        </p:nvSpPr>
        <p:spPr/>
        <p:txBody>
          <a:bodyPr/>
          <a:lstStyle/>
          <a:p>
            <a:pPr marL="0" indent="0">
              <a:buNone/>
            </a:pPr>
            <a:endParaRPr lang="en-US" dirty="0"/>
          </a:p>
          <a:p>
            <a:pPr marL="0" indent="0">
              <a:buNone/>
            </a:pPr>
            <a:r>
              <a:rPr lang="en-US" sz="3200" dirty="0"/>
              <a:t>One rainy night, about eleven o'clock, a crowd of half-clothed women stopped outside of the cellar-door. They were going home from the cotton-mill.</a:t>
            </a:r>
          </a:p>
          <a:p>
            <a:pPr marL="0" indent="0">
              <a:buNone/>
            </a:pPr>
            <a:endParaRPr lang="en-US" sz="3200" dirty="0"/>
          </a:p>
          <a:p>
            <a:pPr marL="0" indent="0">
              <a:buNone/>
            </a:pPr>
            <a:r>
              <a:rPr lang="en-US" sz="3200" dirty="0"/>
              <a:t>“Good-night, Deb,” said one, a mulatto, steadying herself against the gas-post. She needed the post to steady her. So did more than one of them.</a:t>
            </a:r>
          </a:p>
          <a:p>
            <a:pPr marL="0" indent="0">
              <a:buNone/>
            </a:pPr>
            <a:endParaRPr lang="en-US" dirty="0"/>
          </a:p>
        </p:txBody>
      </p:sp>
    </p:spTree>
    <p:extLst>
      <p:ext uri="{BB962C8B-B14F-4D97-AF65-F5344CB8AC3E}">
        <p14:creationId xmlns:p14="http://schemas.microsoft.com/office/powerpoint/2010/main" val="221153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E71E-F596-4436-A536-2518C9EA21E9}"/>
              </a:ext>
            </a:extLst>
          </p:cNvPr>
          <p:cNvSpPr>
            <a:spLocks noGrp="1"/>
          </p:cNvSpPr>
          <p:nvPr>
            <p:ph type="title"/>
          </p:nvPr>
        </p:nvSpPr>
        <p:spPr/>
        <p:txBody>
          <a:bodyPr/>
          <a:lstStyle/>
          <a:p>
            <a:r>
              <a:rPr lang="en-US" dirty="0"/>
              <a:t>Ending with Deb</a:t>
            </a:r>
          </a:p>
        </p:txBody>
      </p:sp>
      <p:sp>
        <p:nvSpPr>
          <p:cNvPr id="3" name="Content Placeholder 2">
            <a:extLst>
              <a:ext uri="{FF2B5EF4-FFF2-40B4-BE49-F238E27FC236}">
                <a16:creationId xmlns:a16="http://schemas.microsoft.com/office/drawing/2014/main" id="{55987910-0CA3-48C9-996A-938D9D38F6B7}"/>
              </a:ext>
            </a:extLst>
          </p:cNvPr>
          <p:cNvSpPr>
            <a:spLocks noGrp="1"/>
          </p:cNvSpPr>
          <p:nvPr>
            <p:ph idx="1"/>
          </p:nvPr>
        </p:nvSpPr>
        <p:spPr/>
        <p:txBody>
          <a:bodyPr/>
          <a:lstStyle/>
          <a:p>
            <a:pPr marL="0" indent="0">
              <a:buNone/>
            </a:pPr>
            <a:r>
              <a:rPr lang="en-US" dirty="0"/>
              <a:t>There is a woman, old, deformed, who takes a humble place among them: waiting like them: in her gray dress, her worn face, pure and meek, turned now and then to the sky. A woman much loved by these silent, restful people; more silent than they, more humble, more loving. Waiting: with her eyes turned to hills higher and purer than these on which she lives, dim and far off now, but to be reached some day. There may be in her heart some latent hope to meet there the love denied her here,—that she shall find him whom she lost, and that then she will not be all-unworthy. Who blames her? </a:t>
            </a:r>
          </a:p>
        </p:txBody>
      </p:sp>
    </p:spTree>
    <p:extLst>
      <p:ext uri="{BB962C8B-B14F-4D97-AF65-F5344CB8AC3E}">
        <p14:creationId xmlns:p14="http://schemas.microsoft.com/office/powerpoint/2010/main" val="342054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9609-C579-4EBB-A1BD-3E2509A58FE8}"/>
              </a:ext>
            </a:extLst>
          </p:cNvPr>
          <p:cNvSpPr>
            <a:spLocks noGrp="1"/>
          </p:cNvSpPr>
          <p:nvPr>
            <p:ph type="title"/>
          </p:nvPr>
        </p:nvSpPr>
        <p:spPr/>
        <p:txBody>
          <a:bodyPr/>
          <a:lstStyle/>
          <a:p>
            <a:r>
              <a:rPr lang="en-US" dirty="0"/>
              <a:t>Succumbing to Temptation</a:t>
            </a:r>
          </a:p>
        </p:txBody>
      </p:sp>
      <p:sp>
        <p:nvSpPr>
          <p:cNvPr id="3" name="Content Placeholder 2">
            <a:extLst>
              <a:ext uri="{FF2B5EF4-FFF2-40B4-BE49-F238E27FC236}">
                <a16:creationId xmlns:a16="http://schemas.microsoft.com/office/drawing/2014/main" id="{ED428313-ED46-4B35-BE76-96A670652489}"/>
              </a:ext>
            </a:extLst>
          </p:cNvPr>
          <p:cNvSpPr>
            <a:spLocks noGrp="1"/>
          </p:cNvSpPr>
          <p:nvPr>
            <p:ph idx="1"/>
          </p:nvPr>
        </p:nvSpPr>
        <p:spPr/>
        <p:txBody>
          <a:bodyPr>
            <a:normAutofit/>
          </a:bodyPr>
          <a:lstStyle/>
          <a:p>
            <a:pPr marL="0" indent="0">
              <a:buNone/>
            </a:pPr>
            <a:r>
              <a:rPr lang="en-US" dirty="0"/>
              <a:t>A consciousness of power stirred within him. He stood up. A man,--he thought, stretching out his hands,--free to work, to live, to love! Free! </a:t>
            </a:r>
            <a:r>
              <a:rPr lang="en-US" u="sng" dirty="0"/>
              <a:t>His right! </a:t>
            </a:r>
            <a:r>
              <a:rPr lang="en-US" dirty="0"/>
              <a:t>He folded the scrap of paper in his hand. As his nervous fingers took it in, limp and blotted, so his soul took in the mean temptation, </a:t>
            </a:r>
            <a:r>
              <a:rPr lang="en-US" u="sng" dirty="0"/>
              <a:t>lapped it in fancied rights</a:t>
            </a:r>
            <a:r>
              <a:rPr lang="en-US" dirty="0"/>
              <a:t>, in dreams of improved existences, drifting and endless as the cloud-seas of color. </a:t>
            </a:r>
          </a:p>
        </p:txBody>
      </p:sp>
    </p:spTree>
    <p:extLst>
      <p:ext uri="{BB962C8B-B14F-4D97-AF65-F5344CB8AC3E}">
        <p14:creationId xmlns:p14="http://schemas.microsoft.com/office/powerpoint/2010/main" val="334732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59C6-4C51-4A2F-BE8B-D430525963E7}"/>
              </a:ext>
            </a:extLst>
          </p:cNvPr>
          <p:cNvSpPr>
            <a:spLocks noGrp="1"/>
          </p:cNvSpPr>
          <p:nvPr>
            <p:ph type="title"/>
          </p:nvPr>
        </p:nvSpPr>
        <p:spPr/>
        <p:txBody>
          <a:bodyPr/>
          <a:lstStyle/>
          <a:p>
            <a:r>
              <a:rPr lang="en-US" dirty="0"/>
              <a:t>Rights and the Devil’s Whispering</a:t>
            </a:r>
          </a:p>
        </p:txBody>
      </p:sp>
      <p:sp>
        <p:nvSpPr>
          <p:cNvPr id="3" name="Content Placeholder 2">
            <a:extLst>
              <a:ext uri="{FF2B5EF4-FFF2-40B4-BE49-F238E27FC236}">
                <a16:creationId xmlns:a16="http://schemas.microsoft.com/office/drawing/2014/main" id="{8DFE843D-84CF-492F-A117-BF33B9AEC985}"/>
              </a:ext>
            </a:extLst>
          </p:cNvPr>
          <p:cNvSpPr>
            <a:spLocks noGrp="1"/>
          </p:cNvSpPr>
          <p:nvPr>
            <p:ph idx="1"/>
          </p:nvPr>
        </p:nvSpPr>
        <p:spPr/>
        <p:txBody>
          <a:bodyPr>
            <a:normAutofit/>
          </a:bodyPr>
          <a:lstStyle/>
          <a:p>
            <a:pPr marL="0" indent="0">
              <a:buNone/>
            </a:pPr>
            <a:r>
              <a:rPr lang="en-US" dirty="0"/>
              <a:t>“I must gif it to him,” he said, reading her face.</a:t>
            </a:r>
          </a:p>
          <a:p>
            <a:pPr marL="0" indent="0">
              <a:buNone/>
            </a:pPr>
            <a:r>
              <a:rPr lang="en-US" dirty="0"/>
              <a:t> </a:t>
            </a:r>
          </a:p>
          <a:p>
            <a:pPr marL="0" indent="0">
              <a:buNone/>
            </a:pPr>
            <a:r>
              <a:rPr lang="en-US" dirty="0"/>
              <a:t>“</a:t>
            </a:r>
            <a:r>
              <a:rPr lang="en-US" dirty="0" err="1"/>
              <a:t>Hur</a:t>
            </a:r>
            <a:r>
              <a:rPr lang="en-US" dirty="0"/>
              <a:t> knows,” she said with a bitter sigh of disappointment. “But it is </a:t>
            </a:r>
            <a:r>
              <a:rPr lang="en-US" u="sng" dirty="0" err="1"/>
              <a:t>hur</a:t>
            </a:r>
            <a:r>
              <a:rPr lang="en-US" u="sng" dirty="0"/>
              <a:t> right </a:t>
            </a:r>
            <a:r>
              <a:rPr lang="en-US" dirty="0"/>
              <a:t>to keep it.”</a:t>
            </a:r>
          </a:p>
          <a:p>
            <a:pPr marL="0" indent="0">
              <a:buNone/>
            </a:pPr>
            <a:endParaRPr lang="en-US" dirty="0"/>
          </a:p>
          <a:p>
            <a:pPr marL="0" indent="0">
              <a:buNone/>
            </a:pPr>
            <a:r>
              <a:rPr lang="en-US" u="sng" dirty="0"/>
              <a:t>His right</a:t>
            </a:r>
            <a:r>
              <a:rPr lang="en-US" dirty="0"/>
              <a:t>! The word struck him. Doctor May had used the same. He washed himself, and went out to find this man Mitchell. His right! Why did this chance word cling to him so obstinately? Do you hear the fierce devils whisper in his ear, as he went slowly down the darkening street?</a:t>
            </a:r>
          </a:p>
          <a:p>
            <a:pPr marL="0" indent="0">
              <a:buNone/>
            </a:pPr>
            <a:endParaRPr lang="en-US" dirty="0"/>
          </a:p>
        </p:txBody>
      </p:sp>
    </p:spTree>
    <p:extLst>
      <p:ext uri="{BB962C8B-B14F-4D97-AF65-F5344CB8AC3E}">
        <p14:creationId xmlns:p14="http://schemas.microsoft.com/office/powerpoint/2010/main" val="255832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DEB2-9C4D-4413-9945-F39CB27DD0F7}"/>
              </a:ext>
            </a:extLst>
          </p:cNvPr>
          <p:cNvSpPr>
            <a:spLocks noGrp="1"/>
          </p:cNvSpPr>
          <p:nvPr>
            <p:ph type="title"/>
          </p:nvPr>
        </p:nvSpPr>
        <p:spPr/>
        <p:txBody>
          <a:bodyPr/>
          <a:lstStyle/>
          <a:p>
            <a:r>
              <a:rPr lang="en-US" dirty="0"/>
              <a:t>Deborah’s Motivations--Love</a:t>
            </a:r>
          </a:p>
        </p:txBody>
      </p:sp>
      <p:sp>
        <p:nvSpPr>
          <p:cNvPr id="3" name="Content Placeholder 2">
            <a:extLst>
              <a:ext uri="{FF2B5EF4-FFF2-40B4-BE49-F238E27FC236}">
                <a16:creationId xmlns:a16="http://schemas.microsoft.com/office/drawing/2014/main" id="{13D79355-4F4E-44B7-93C7-3908DF971BDD}"/>
              </a:ext>
            </a:extLst>
          </p:cNvPr>
          <p:cNvSpPr>
            <a:spLocks noGrp="1"/>
          </p:cNvSpPr>
          <p:nvPr>
            <p:ph idx="1"/>
          </p:nvPr>
        </p:nvSpPr>
        <p:spPr/>
        <p:txBody>
          <a:bodyPr>
            <a:normAutofit/>
          </a:bodyPr>
          <a:lstStyle/>
          <a:p>
            <a:pPr marL="0" indent="0">
              <a:buNone/>
            </a:pPr>
            <a:r>
              <a:rPr lang="en-US" sz="3200" dirty="0"/>
              <a:t>Deeper yet if one could look, was there nothing worth reading in this wet, faded thing, half covered with ashes? no story of a soul filled with groping passionate love, heroic unselfishness, fierce jealousy? of years of weary trying to please the one human being whom she loved, to gain one look of real heart-kindness from him? </a:t>
            </a:r>
          </a:p>
        </p:txBody>
      </p:sp>
    </p:spTree>
    <p:extLst>
      <p:ext uri="{BB962C8B-B14F-4D97-AF65-F5344CB8AC3E}">
        <p14:creationId xmlns:p14="http://schemas.microsoft.com/office/powerpoint/2010/main" val="1008279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DEB2-9C4D-4413-9945-F39CB27DD0F7}"/>
              </a:ext>
            </a:extLst>
          </p:cNvPr>
          <p:cNvSpPr>
            <a:spLocks noGrp="1"/>
          </p:cNvSpPr>
          <p:nvPr>
            <p:ph type="title"/>
          </p:nvPr>
        </p:nvSpPr>
        <p:spPr/>
        <p:txBody>
          <a:bodyPr/>
          <a:lstStyle/>
          <a:p>
            <a:r>
              <a:rPr lang="en-US" dirty="0"/>
              <a:t>Deborah’s Motivations--Unlovable</a:t>
            </a:r>
          </a:p>
        </p:txBody>
      </p:sp>
      <p:sp>
        <p:nvSpPr>
          <p:cNvPr id="3" name="Content Placeholder 2">
            <a:extLst>
              <a:ext uri="{FF2B5EF4-FFF2-40B4-BE49-F238E27FC236}">
                <a16:creationId xmlns:a16="http://schemas.microsoft.com/office/drawing/2014/main" id="{13D79355-4F4E-44B7-93C7-3908DF971BDD}"/>
              </a:ext>
            </a:extLst>
          </p:cNvPr>
          <p:cNvSpPr>
            <a:spLocks noGrp="1"/>
          </p:cNvSpPr>
          <p:nvPr>
            <p:ph idx="1"/>
          </p:nvPr>
        </p:nvSpPr>
        <p:spPr/>
        <p:txBody>
          <a:bodyPr>
            <a:normAutofit/>
          </a:bodyPr>
          <a:lstStyle/>
          <a:p>
            <a:pPr marL="0" indent="0">
              <a:buNone/>
            </a:pPr>
            <a:r>
              <a:rPr lang="en-US" sz="3200" dirty="0"/>
              <a:t>She knew, in spite of all his kindness, that there was that in her face and form which made him loathe the sight of her. . . . She knew, that, down under all the vileness and coarseness of his life, there was a groping passion for whatever was beautiful and pure, that his soul sickened with disgust at her deformity, even when his words were kindest. </a:t>
            </a:r>
          </a:p>
        </p:txBody>
      </p:sp>
    </p:spTree>
    <p:extLst>
      <p:ext uri="{BB962C8B-B14F-4D97-AF65-F5344CB8AC3E}">
        <p14:creationId xmlns:p14="http://schemas.microsoft.com/office/powerpoint/2010/main" val="3697717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4D5-BB42-4061-A735-6F32CCAD5BCD}"/>
              </a:ext>
            </a:extLst>
          </p:cNvPr>
          <p:cNvSpPr>
            <a:spLocks noGrp="1"/>
          </p:cNvSpPr>
          <p:nvPr>
            <p:ph type="title"/>
          </p:nvPr>
        </p:nvSpPr>
        <p:spPr/>
        <p:txBody>
          <a:bodyPr/>
          <a:lstStyle/>
          <a:p>
            <a:r>
              <a:rPr lang="en-US" dirty="0"/>
              <a:t>Deborah’s Motivations—”Akin to Beauty”</a:t>
            </a:r>
          </a:p>
        </p:txBody>
      </p:sp>
      <p:sp>
        <p:nvSpPr>
          <p:cNvPr id="3" name="Content Placeholder 2">
            <a:extLst>
              <a:ext uri="{FF2B5EF4-FFF2-40B4-BE49-F238E27FC236}">
                <a16:creationId xmlns:a16="http://schemas.microsoft.com/office/drawing/2014/main" id="{233F0D3E-A36C-48AC-8A34-1A3D4D8A32DF}"/>
              </a:ext>
            </a:extLst>
          </p:cNvPr>
          <p:cNvSpPr>
            <a:spLocks noGrp="1"/>
          </p:cNvSpPr>
          <p:nvPr>
            <p:ph idx="1"/>
          </p:nvPr>
        </p:nvSpPr>
        <p:spPr/>
        <p:txBody>
          <a:bodyPr/>
          <a:lstStyle/>
          <a:p>
            <a:pPr marL="0" indent="0">
              <a:buNone/>
            </a:pPr>
            <a:r>
              <a:rPr lang="en-US" dirty="0"/>
              <a:t>The candle flared a pale yellow light over the cobwebbed brick walls, and the woman standing there. He looked at her. </a:t>
            </a:r>
            <a:r>
              <a:rPr lang="en-US" u="sng" dirty="0"/>
              <a:t>She was young</a:t>
            </a:r>
            <a:r>
              <a:rPr lang="en-US" dirty="0"/>
              <a:t>, in deadly earnest; her faded eyes, and wet, ragged figure caught from their frantic eagerness </a:t>
            </a:r>
            <a:r>
              <a:rPr lang="en-US" u="sng" dirty="0"/>
              <a:t>a power akin to beauty</a:t>
            </a:r>
            <a:r>
              <a:rPr lang="en-US" dirty="0"/>
              <a:t>.</a:t>
            </a:r>
          </a:p>
          <a:p>
            <a:pPr marL="0" indent="0">
              <a:buNone/>
            </a:pPr>
            <a:endParaRPr lang="en-US" dirty="0"/>
          </a:p>
          <a:p>
            <a:pPr marL="0" indent="0">
              <a:buNone/>
            </a:pPr>
            <a:r>
              <a:rPr lang="en-US" dirty="0"/>
              <a:t>“Hugh, it is true! Money </a:t>
            </a:r>
            <a:r>
              <a:rPr lang="en-US" dirty="0" err="1"/>
              <a:t>ull</a:t>
            </a:r>
            <a:r>
              <a:rPr lang="en-US" dirty="0"/>
              <a:t> do it! </a:t>
            </a:r>
          </a:p>
        </p:txBody>
      </p:sp>
    </p:spTree>
    <p:extLst>
      <p:ext uri="{BB962C8B-B14F-4D97-AF65-F5344CB8AC3E}">
        <p14:creationId xmlns:p14="http://schemas.microsoft.com/office/powerpoint/2010/main" val="1749168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8678-233B-486A-8A3C-7EBEA8A35A8E}"/>
              </a:ext>
            </a:extLst>
          </p:cNvPr>
          <p:cNvSpPr>
            <a:spLocks noGrp="1"/>
          </p:cNvSpPr>
          <p:nvPr>
            <p:ph type="title"/>
          </p:nvPr>
        </p:nvSpPr>
        <p:spPr/>
        <p:txBody>
          <a:bodyPr/>
          <a:lstStyle/>
          <a:p>
            <a:r>
              <a:rPr lang="en-US" dirty="0"/>
              <a:t>Does Deb’s disability work this way?</a:t>
            </a:r>
          </a:p>
        </p:txBody>
      </p:sp>
      <p:sp>
        <p:nvSpPr>
          <p:cNvPr id="3" name="Content Placeholder 2">
            <a:extLst>
              <a:ext uri="{FF2B5EF4-FFF2-40B4-BE49-F238E27FC236}">
                <a16:creationId xmlns:a16="http://schemas.microsoft.com/office/drawing/2014/main" id="{A054506B-45AF-4295-AF0F-64DEBE8BE862}"/>
              </a:ext>
            </a:extLst>
          </p:cNvPr>
          <p:cNvSpPr>
            <a:spLocks noGrp="1"/>
          </p:cNvSpPr>
          <p:nvPr>
            <p:ph idx="1"/>
          </p:nvPr>
        </p:nvSpPr>
        <p:spPr/>
        <p:txBody>
          <a:bodyPr>
            <a:normAutofit/>
          </a:bodyPr>
          <a:lstStyle/>
          <a:p>
            <a:r>
              <a:rPr lang="en-US" dirty="0"/>
              <a:t>first, a deviance or marked difference is exposed to a reader; </a:t>
            </a:r>
          </a:p>
          <a:p>
            <a:r>
              <a:rPr lang="en-US" dirty="0"/>
              <a:t>second, a narrative . . . call[s] for an explanation of the deviation's origins and . . .  consequences; </a:t>
            </a:r>
          </a:p>
          <a:p>
            <a:r>
              <a:rPr lang="en-US" dirty="0"/>
              <a:t>third, the deviance is brought from the periphery of concerns to the center of the story to come; </a:t>
            </a:r>
          </a:p>
          <a:p>
            <a:r>
              <a:rPr lang="en-US" dirty="0"/>
              <a:t>and fourth, the remainder of the story rehabilitates or fixes the deviance in some manner.</a:t>
            </a:r>
          </a:p>
          <a:p>
            <a:endParaRPr lang="en-US" dirty="0"/>
          </a:p>
        </p:txBody>
      </p:sp>
    </p:spTree>
    <p:extLst>
      <p:ext uri="{BB962C8B-B14F-4D97-AF65-F5344CB8AC3E}">
        <p14:creationId xmlns:p14="http://schemas.microsoft.com/office/powerpoint/2010/main" val="1496763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886C-9AD0-40D2-9F8B-309A45366651}"/>
              </a:ext>
            </a:extLst>
          </p:cNvPr>
          <p:cNvSpPr>
            <a:spLocks noGrp="1"/>
          </p:cNvSpPr>
          <p:nvPr>
            <p:ph type="title"/>
          </p:nvPr>
        </p:nvSpPr>
        <p:spPr/>
        <p:txBody>
          <a:bodyPr/>
          <a:lstStyle/>
          <a:p>
            <a:r>
              <a:rPr lang="en-US" dirty="0"/>
              <a:t>Is this true of </a:t>
            </a:r>
            <a:r>
              <a:rPr lang="en-US" i="1" dirty="0"/>
              <a:t>Life in the Iron Mills? </a:t>
            </a:r>
            <a:endParaRPr lang="en-US" dirty="0"/>
          </a:p>
        </p:txBody>
      </p:sp>
      <p:sp>
        <p:nvSpPr>
          <p:cNvPr id="3" name="Content Placeholder 2">
            <a:extLst>
              <a:ext uri="{FF2B5EF4-FFF2-40B4-BE49-F238E27FC236}">
                <a16:creationId xmlns:a16="http://schemas.microsoft.com/office/drawing/2014/main" id="{77771669-BD92-480D-AF78-EACCCAFC5AE1}"/>
              </a:ext>
            </a:extLst>
          </p:cNvPr>
          <p:cNvSpPr>
            <a:spLocks noGrp="1"/>
          </p:cNvSpPr>
          <p:nvPr>
            <p:ph idx="1"/>
          </p:nvPr>
        </p:nvSpPr>
        <p:spPr/>
        <p:txBody>
          <a:bodyPr>
            <a:normAutofit/>
          </a:bodyPr>
          <a:lstStyle/>
          <a:p>
            <a:pPr marL="0" indent="0">
              <a:buNone/>
            </a:pPr>
            <a:r>
              <a:rPr lang="en-US" sz="3200" dirty="0"/>
              <a:t>“Yet the reliance upon disabil­ity in narrative rarely develops into a means of identifying people with dis­abilities as a disenfranchised cultural constituency. The ascription  of absolute singularity to disability performs a contradictory operation: a char­acter "stands out" as a result of an attributed blemish, but this exceptional­ity divorces him or her from a shared social identity.” (55)</a:t>
            </a:r>
          </a:p>
        </p:txBody>
      </p:sp>
    </p:spTree>
    <p:extLst>
      <p:ext uri="{BB962C8B-B14F-4D97-AF65-F5344CB8AC3E}">
        <p14:creationId xmlns:p14="http://schemas.microsoft.com/office/powerpoint/2010/main" val="356253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493D-2F81-46B6-803E-06182F2EEA1C}"/>
              </a:ext>
            </a:extLst>
          </p:cNvPr>
          <p:cNvSpPr>
            <a:spLocks noGrp="1"/>
          </p:cNvSpPr>
          <p:nvPr>
            <p:ph type="title"/>
          </p:nvPr>
        </p:nvSpPr>
        <p:spPr/>
        <p:txBody>
          <a:bodyPr/>
          <a:lstStyle/>
          <a:p>
            <a:r>
              <a:rPr lang="en-US" dirty="0"/>
              <a:t>Materiality of Metaphor</a:t>
            </a:r>
          </a:p>
        </p:txBody>
      </p:sp>
      <p:sp>
        <p:nvSpPr>
          <p:cNvPr id="3" name="Content Placeholder 2">
            <a:extLst>
              <a:ext uri="{FF2B5EF4-FFF2-40B4-BE49-F238E27FC236}">
                <a16:creationId xmlns:a16="http://schemas.microsoft.com/office/drawing/2014/main" id="{4E612E89-24BF-4552-A9C2-7C6ACB8AD16A}"/>
              </a:ext>
            </a:extLst>
          </p:cNvPr>
          <p:cNvSpPr>
            <a:spLocks noGrp="1"/>
          </p:cNvSpPr>
          <p:nvPr>
            <p:ph idx="1"/>
          </p:nvPr>
        </p:nvSpPr>
        <p:spPr>
          <a:xfrm>
            <a:off x="838200" y="1825625"/>
            <a:ext cx="8474242" cy="4298449"/>
          </a:xfrm>
        </p:spPr>
        <p:txBody>
          <a:bodyPr>
            <a:normAutofit/>
          </a:bodyPr>
          <a:lstStyle/>
          <a:p>
            <a:pPr marL="0" indent="0">
              <a:buNone/>
            </a:pPr>
            <a:endParaRPr lang="en-US" sz="3200" dirty="0"/>
          </a:p>
          <a:p>
            <a:pPr marL="0" indent="0">
              <a:buNone/>
            </a:pPr>
            <a:r>
              <a:rPr lang="en-US" sz="3200" dirty="0"/>
              <a:t>“In the second  instance, disability [and the disabled body] also serves as a metaphorical signifier of social and individual collapse. . . . stories rely upon the potency of disability as a symbolic figure” (47-48)</a:t>
            </a:r>
          </a:p>
        </p:txBody>
      </p:sp>
      <p:pic>
        <p:nvPicPr>
          <p:cNvPr id="5" name="Picture 4">
            <a:extLst>
              <a:ext uri="{FF2B5EF4-FFF2-40B4-BE49-F238E27FC236}">
                <a16:creationId xmlns:a16="http://schemas.microsoft.com/office/drawing/2014/main" id="{E651C295-3A01-464C-A2A9-B48A16E0E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475" y="1136232"/>
            <a:ext cx="2219325" cy="5114925"/>
          </a:xfrm>
          <a:prstGeom prst="rect">
            <a:avLst/>
          </a:prstGeom>
        </p:spPr>
      </p:pic>
    </p:spTree>
    <p:extLst>
      <p:ext uri="{BB962C8B-B14F-4D97-AF65-F5344CB8AC3E}">
        <p14:creationId xmlns:p14="http://schemas.microsoft.com/office/powerpoint/2010/main" val="338317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78302" y="1139483"/>
            <a:ext cx="10889566" cy="2800767"/>
          </a:xfrm>
          <a:prstGeom prst="rect">
            <a:avLst/>
          </a:prstGeom>
          <a:solidFill>
            <a:schemeClr val="bg1"/>
          </a:solidFill>
        </p:spPr>
        <p:txBody>
          <a:bodyPr wrap="square" rtlCol="0">
            <a:spAutoFit/>
          </a:bodyPr>
          <a:lstStyle/>
          <a:p>
            <a:r>
              <a:rPr lang="en-US" sz="3600" b="1" dirty="0"/>
              <a:t>Structure</a:t>
            </a:r>
            <a:r>
              <a:rPr lang="en-US" sz="3600" dirty="0"/>
              <a:t>:</a:t>
            </a:r>
          </a:p>
          <a:p>
            <a:pPr marL="285750" indent="-285750">
              <a:buFont typeface="Arial" panose="020B0604020202020204" pitchFamily="34" charset="0"/>
              <a:buChar char="•"/>
            </a:pPr>
            <a:r>
              <a:rPr lang="en-US" sz="2800" dirty="0"/>
              <a:t>Framing section describing the mill town and the house the characters lived in.</a:t>
            </a:r>
          </a:p>
          <a:p>
            <a:pPr marL="285750" indent="-285750">
              <a:buFont typeface="Arial" panose="020B0604020202020204" pitchFamily="34" charset="0"/>
              <a:buChar char="•"/>
            </a:pPr>
            <a:r>
              <a:rPr lang="en-US" sz="2800" dirty="0"/>
              <a:t>Principal episode: “a night, a crisis in the life of one man”</a:t>
            </a:r>
          </a:p>
          <a:p>
            <a:pPr marL="285750" indent="-285750">
              <a:buFont typeface="Arial" panose="020B0604020202020204" pitchFamily="34" charset="0"/>
              <a:buChar char="•"/>
            </a:pPr>
            <a:r>
              <a:rPr lang="en-US" sz="2800" dirty="0"/>
              <a:t>Aftermath: a month later at the jail</a:t>
            </a:r>
          </a:p>
          <a:p>
            <a:pPr marL="285750" indent="-285750">
              <a:buFont typeface="Arial" panose="020B0604020202020204" pitchFamily="34" charset="0"/>
              <a:buChar char="•"/>
            </a:pPr>
            <a:r>
              <a:rPr lang="en-US" sz="2800" dirty="0"/>
              <a:t>Return to the frame, narrator’s library, and statue of the </a:t>
            </a:r>
            <a:r>
              <a:rPr lang="en-US" sz="2800" dirty="0" err="1"/>
              <a:t>korl</a:t>
            </a:r>
            <a:r>
              <a:rPr lang="en-US" sz="2800" dirty="0"/>
              <a:t> woman</a:t>
            </a:r>
          </a:p>
        </p:txBody>
      </p:sp>
    </p:spTree>
    <p:extLst>
      <p:ext uri="{BB962C8B-B14F-4D97-AF65-F5344CB8AC3E}">
        <p14:creationId xmlns:p14="http://schemas.microsoft.com/office/powerpoint/2010/main" val="2739019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493D-2F81-46B6-803E-06182F2EEA1C}"/>
              </a:ext>
            </a:extLst>
          </p:cNvPr>
          <p:cNvSpPr>
            <a:spLocks noGrp="1"/>
          </p:cNvSpPr>
          <p:nvPr>
            <p:ph type="title"/>
          </p:nvPr>
        </p:nvSpPr>
        <p:spPr/>
        <p:txBody>
          <a:bodyPr/>
          <a:lstStyle/>
          <a:p>
            <a:r>
              <a:rPr lang="en-US" dirty="0"/>
              <a:t>Materiality of Metaphor</a:t>
            </a:r>
          </a:p>
        </p:txBody>
      </p:sp>
      <p:sp>
        <p:nvSpPr>
          <p:cNvPr id="3" name="Content Placeholder 2">
            <a:extLst>
              <a:ext uri="{FF2B5EF4-FFF2-40B4-BE49-F238E27FC236}">
                <a16:creationId xmlns:a16="http://schemas.microsoft.com/office/drawing/2014/main" id="{4E612E89-24BF-4552-A9C2-7C6ACB8AD16A}"/>
              </a:ext>
            </a:extLst>
          </p:cNvPr>
          <p:cNvSpPr>
            <a:spLocks noGrp="1"/>
          </p:cNvSpPr>
          <p:nvPr>
            <p:ph idx="1"/>
          </p:nvPr>
        </p:nvSpPr>
        <p:spPr>
          <a:xfrm>
            <a:off x="838200" y="1825625"/>
            <a:ext cx="8296275" cy="4425532"/>
          </a:xfrm>
        </p:spPr>
        <p:txBody>
          <a:bodyPr>
            <a:normAutofit/>
          </a:bodyPr>
          <a:lstStyle/>
          <a:p>
            <a:pPr marL="0" indent="0">
              <a:buNone/>
            </a:pPr>
            <a:endParaRPr lang="en-US" sz="3200" dirty="0"/>
          </a:p>
          <a:p>
            <a:pPr marL="0" indent="0">
              <a:buNone/>
            </a:pPr>
            <a:r>
              <a:rPr lang="en-US" sz="3200" dirty="0"/>
              <a:t>Within such a representational schema, literary narratives revisit disabled bodies as a reminder of the "real" physical limits that "weigh down" transcendent ideals of the mind and knowledge-producing disciplines. (49)</a:t>
            </a:r>
          </a:p>
        </p:txBody>
      </p:sp>
      <p:pic>
        <p:nvPicPr>
          <p:cNvPr id="5" name="Picture 4">
            <a:extLst>
              <a:ext uri="{FF2B5EF4-FFF2-40B4-BE49-F238E27FC236}">
                <a16:creationId xmlns:a16="http://schemas.microsoft.com/office/drawing/2014/main" id="{E651C295-3A01-464C-A2A9-B48A16E0E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475" y="1136232"/>
            <a:ext cx="2219325" cy="5114925"/>
          </a:xfrm>
          <a:prstGeom prst="rect">
            <a:avLst/>
          </a:prstGeom>
        </p:spPr>
      </p:pic>
    </p:spTree>
    <p:extLst>
      <p:ext uri="{BB962C8B-B14F-4D97-AF65-F5344CB8AC3E}">
        <p14:creationId xmlns:p14="http://schemas.microsoft.com/office/powerpoint/2010/main" val="3017602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9855-A3B2-4896-B5F3-BA3BEB9C4A5C}"/>
              </a:ext>
            </a:extLst>
          </p:cNvPr>
          <p:cNvSpPr>
            <a:spLocks noGrp="1"/>
          </p:cNvSpPr>
          <p:nvPr>
            <p:ph type="title"/>
          </p:nvPr>
        </p:nvSpPr>
        <p:spPr/>
        <p:txBody>
          <a:bodyPr/>
          <a:lstStyle/>
          <a:p>
            <a:r>
              <a:rPr lang="en-US" dirty="0"/>
              <a:t>“A type of her class”</a:t>
            </a:r>
          </a:p>
        </p:txBody>
      </p:sp>
      <p:sp>
        <p:nvSpPr>
          <p:cNvPr id="3" name="Content Placeholder 2">
            <a:extLst>
              <a:ext uri="{FF2B5EF4-FFF2-40B4-BE49-F238E27FC236}">
                <a16:creationId xmlns:a16="http://schemas.microsoft.com/office/drawing/2014/main" id="{DC392B86-F0C9-4A57-AB9B-EE1355A08E2A}"/>
              </a:ext>
            </a:extLst>
          </p:cNvPr>
          <p:cNvSpPr>
            <a:spLocks noGrp="1"/>
          </p:cNvSpPr>
          <p:nvPr>
            <p:ph idx="1"/>
          </p:nvPr>
        </p:nvSpPr>
        <p:spPr/>
        <p:txBody>
          <a:bodyPr>
            <a:normAutofit/>
          </a:bodyPr>
          <a:lstStyle/>
          <a:p>
            <a:pPr marL="0" indent="0">
              <a:buNone/>
            </a:pPr>
            <a:r>
              <a:rPr lang="en-US" sz="3200" dirty="0"/>
              <a:t>Miserable enough she looked, lying there on the ashes like a limp, dirty rag,--yet </a:t>
            </a:r>
            <a:r>
              <a:rPr lang="en-US" sz="3200" u="sng" dirty="0"/>
              <a:t>not an unfitting figure to crown the scene </a:t>
            </a:r>
            <a:r>
              <a:rPr lang="en-US" sz="3200" dirty="0"/>
              <a:t>of hopeless discomfort and veiled crime: more fitting, if one looked deeper into the heart of things, at her thwarted woman's form, her colorless life, her waking stupor that smothered pain and hunger,--even more </a:t>
            </a:r>
            <a:r>
              <a:rPr lang="en-US" sz="3200" u="sng" dirty="0"/>
              <a:t>fit to be a type of her class</a:t>
            </a:r>
            <a:r>
              <a:rPr lang="en-US" sz="3200" dirty="0"/>
              <a:t>. </a:t>
            </a:r>
          </a:p>
        </p:txBody>
      </p:sp>
    </p:spTree>
    <p:extLst>
      <p:ext uri="{BB962C8B-B14F-4D97-AF65-F5344CB8AC3E}">
        <p14:creationId xmlns:p14="http://schemas.microsoft.com/office/powerpoint/2010/main" val="2363757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8801-19C3-4BDC-8ABA-E4E8D086EADA}"/>
              </a:ext>
            </a:extLst>
          </p:cNvPr>
          <p:cNvSpPr>
            <a:spLocks noGrp="1"/>
          </p:cNvSpPr>
          <p:nvPr>
            <p:ph type="title"/>
          </p:nvPr>
        </p:nvSpPr>
        <p:spPr/>
        <p:txBody>
          <a:bodyPr/>
          <a:lstStyle/>
          <a:p>
            <a:r>
              <a:rPr lang="en-US" dirty="0"/>
              <a:t>Are all Welsh laborers “almost a hunchback”?</a:t>
            </a:r>
          </a:p>
        </p:txBody>
      </p:sp>
      <p:sp>
        <p:nvSpPr>
          <p:cNvPr id="3" name="Content Placeholder 2">
            <a:extLst>
              <a:ext uri="{FF2B5EF4-FFF2-40B4-BE49-F238E27FC236}">
                <a16:creationId xmlns:a16="http://schemas.microsoft.com/office/drawing/2014/main" id="{EF3A5228-A02B-4985-A29D-65BA6AAF8DA3}"/>
              </a:ext>
            </a:extLst>
          </p:cNvPr>
          <p:cNvSpPr>
            <a:spLocks noGrp="1"/>
          </p:cNvSpPr>
          <p:nvPr>
            <p:ph idx="1"/>
          </p:nvPr>
        </p:nvSpPr>
        <p:spPr/>
        <p:txBody>
          <a:bodyPr>
            <a:normAutofit/>
          </a:bodyPr>
          <a:lstStyle/>
          <a:p>
            <a:pPr marL="0" indent="0">
              <a:buNone/>
            </a:pPr>
            <a:r>
              <a:rPr lang="en-US" sz="3200" dirty="0"/>
              <a:t>“You may pick the Welsh emigrants, Cornish miners, out of the throng passing the windows, any day. They are a trifle more filthy; their muscles are not so brawny; </a:t>
            </a:r>
            <a:r>
              <a:rPr lang="en-US" sz="3200" u="sng" dirty="0"/>
              <a:t>they stoop more</a:t>
            </a:r>
            <a:r>
              <a:rPr lang="en-US" sz="3200" dirty="0"/>
              <a:t>.  When they are drunk, they neither yell, nor shout, nor stagger, but skulk along like beaten hounds.”</a:t>
            </a:r>
          </a:p>
          <a:p>
            <a:pPr marL="0" indent="0">
              <a:buNone/>
            </a:pPr>
            <a:endParaRPr lang="en-US" sz="3200" dirty="0"/>
          </a:p>
          <a:p>
            <a:pPr marL="0" indent="0">
              <a:buNone/>
            </a:pPr>
            <a:r>
              <a:rPr lang="en-US" sz="3200" dirty="0"/>
              <a:t>“</a:t>
            </a:r>
            <a:r>
              <a:rPr lang="en-US" dirty="0"/>
              <a:t>Wolfe, while Deborah watched him </a:t>
            </a:r>
            <a:r>
              <a:rPr lang="en-US" u="sng" dirty="0"/>
              <a:t>as a spaniel its master</a:t>
            </a:r>
            <a:r>
              <a:rPr lang="en-US" dirty="0"/>
              <a:t>, bent over the furnace with his iron pole, . . . .”</a:t>
            </a:r>
            <a:endParaRPr lang="en-US" sz="3200" dirty="0"/>
          </a:p>
        </p:txBody>
      </p:sp>
    </p:spTree>
    <p:extLst>
      <p:ext uri="{BB962C8B-B14F-4D97-AF65-F5344CB8AC3E}">
        <p14:creationId xmlns:p14="http://schemas.microsoft.com/office/powerpoint/2010/main" val="276672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8801-19C3-4BDC-8ABA-E4E8D086EADA}"/>
              </a:ext>
            </a:extLst>
          </p:cNvPr>
          <p:cNvSpPr>
            <a:spLocks noGrp="1"/>
          </p:cNvSpPr>
          <p:nvPr>
            <p:ph type="title"/>
          </p:nvPr>
        </p:nvSpPr>
        <p:spPr/>
        <p:txBody>
          <a:bodyPr/>
          <a:lstStyle/>
          <a:p>
            <a:r>
              <a:rPr lang="en-US" dirty="0"/>
              <a:t>Disease as Metaphor</a:t>
            </a:r>
          </a:p>
        </p:txBody>
      </p:sp>
      <p:sp>
        <p:nvSpPr>
          <p:cNvPr id="3" name="Content Placeholder 2">
            <a:extLst>
              <a:ext uri="{FF2B5EF4-FFF2-40B4-BE49-F238E27FC236}">
                <a16:creationId xmlns:a16="http://schemas.microsoft.com/office/drawing/2014/main" id="{EF3A5228-A02B-4985-A29D-65BA6AAF8DA3}"/>
              </a:ext>
            </a:extLst>
          </p:cNvPr>
          <p:cNvSpPr>
            <a:spLocks noGrp="1"/>
          </p:cNvSpPr>
          <p:nvPr>
            <p:ph idx="1"/>
          </p:nvPr>
        </p:nvSpPr>
        <p:spPr/>
        <p:txBody>
          <a:bodyPr>
            <a:normAutofit/>
          </a:bodyPr>
          <a:lstStyle/>
          <a:p>
            <a:pPr marL="0" indent="0">
              <a:buNone/>
            </a:pPr>
            <a:r>
              <a:rPr lang="en-US" sz="3200" dirty="0"/>
              <a:t>“</a:t>
            </a:r>
            <a:r>
              <a:rPr lang="en-US" dirty="0"/>
              <a:t>If you could go into this mill where Deborah lay, and drag out from the hearts of these men the terrible tragedy of their lives, taking it as </a:t>
            </a:r>
            <a:r>
              <a:rPr lang="en-US" u="sng" dirty="0"/>
              <a:t>a symptom of the disease of their class</a:t>
            </a:r>
            <a:r>
              <a:rPr lang="en-US" dirty="0"/>
              <a:t>, no ghost Horror would terrify you more.”</a:t>
            </a:r>
            <a:endParaRPr lang="en-US" sz="3200" dirty="0"/>
          </a:p>
          <a:p>
            <a:pPr marL="0" indent="0">
              <a:buNone/>
            </a:pPr>
            <a:endParaRPr lang="en-US" sz="3200" dirty="0"/>
          </a:p>
          <a:p>
            <a:pPr marL="0" indent="0">
              <a:buNone/>
            </a:pPr>
            <a:r>
              <a:rPr lang="en-US" sz="3200" dirty="0"/>
              <a:t>“</a:t>
            </a:r>
            <a:r>
              <a:rPr lang="en-US" dirty="0"/>
              <a:t>“Yes, money,--that is it,” said Mitchell, rising, and drawing his furred coat about him. “You've found the cure for </a:t>
            </a:r>
            <a:r>
              <a:rPr lang="en-US" u="sng" dirty="0"/>
              <a:t>all the world's diseases</a:t>
            </a:r>
            <a:r>
              <a:rPr lang="en-US" dirty="0"/>
              <a:t>.--Come, May, find your good-humor, and come home.”</a:t>
            </a:r>
            <a:endParaRPr lang="en-US" sz="3200" dirty="0"/>
          </a:p>
        </p:txBody>
      </p:sp>
    </p:spTree>
    <p:extLst>
      <p:ext uri="{BB962C8B-B14F-4D97-AF65-F5344CB8AC3E}">
        <p14:creationId xmlns:p14="http://schemas.microsoft.com/office/powerpoint/2010/main" val="26461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9907-B8A5-4A23-8FF5-462A20A10D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3990E8-EAE9-418B-B4C1-A37D21DA0F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86941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ED10-5A69-4012-8158-079EB534FC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8C9D9E-E70D-49DA-8658-98B9EF1F00CC}"/>
              </a:ext>
            </a:extLst>
          </p:cNvPr>
          <p:cNvSpPr>
            <a:spLocks noGrp="1"/>
          </p:cNvSpPr>
          <p:nvPr>
            <p:ph idx="1"/>
          </p:nvPr>
        </p:nvSpPr>
        <p:spPr/>
        <p:txBody>
          <a:bodyPr>
            <a:normAutofit/>
          </a:bodyPr>
          <a:lstStyle/>
          <a:p>
            <a:pPr marL="0" indent="0">
              <a:buNone/>
            </a:pPr>
            <a:r>
              <a:rPr lang="en-US" sz="3200" dirty="0"/>
              <a:t>Physically, Nature had promised the man but little. He had already lost the strength and instinct vigor of a man, his muscles were thin, his nerves weak, his face ( a meek, woman's face) haggard, yellow with consumption. In the mill he was known as one of the girl-men: “Molly Wolfe” was his sobriquet. He was never seen in the cockpit, did not own a terrier, drank but seldom; when he did, desperately. </a:t>
            </a:r>
          </a:p>
        </p:txBody>
      </p:sp>
    </p:spTree>
    <p:extLst>
      <p:ext uri="{BB962C8B-B14F-4D97-AF65-F5344CB8AC3E}">
        <p14:creationId xmlns:p14="http://schemas.microsoft.com/office/powerpoint/2010/main" val="177515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4647426"/>
          </a:xfrm>
          <a:prstGeom prst="rect">
            <a:avLst/>
          </a:prstGeom>
          <a:solidFill>
            <a:schemeClr val="bg1"/>
          </a:solidFill>
        </p:spPr>
        <p:txBody>
          <a:bodyPr wrap="square" rtlCol="0">
            <a:spAutoFit/>
          </a:bodyPr>
          <a:lstStyle/>
          <a:p>
            <a:r>
              <a:rPr lang="en-US" sz="3600" b="1" dirty="0"/>
              <a:t>Characters—Hugh and His Extended Family</a:t>
            </a:r>
            <a:r>
              <a:rPr lang="en-US" sz="3600" dirty="0"/>
              <a:t>:</a:t>
            </a:r>
          </a:p>
          <a:p>
            <a:pPr marL="285750" indent="-285750">
              <a:buFont typeface="Arial" panose="020B0604020202020204" pitchFamily="34" charset="0"/>
              <a:buChar char="•"/>
            </a:pPr>
            <a:r>
              <a:rPr lang="en-US" sz="2800" dirty="0"/>
              <a:t>Hugh Wolfe</a:t>
            </a:r>
          </a:p>
          <a:p>
            <a:pPr marL="285750" indent="-285750">
              <a:buFont typeface="Arial" panose="020B0604020202020204" pitchFamily="34" charset="0"/>
              <a:buChar char="•"/>
            </a:pPr>
            <a:r>
              <a:rPr lang="en-US" sz="2800" dirty="0"/>
              <a:t>Deborah Wolfe</a:t>
            </a:r>
          </a:p>
          <a:p>
            <a:pPr marL="285750" indent="-285750">
              <a:buFont typeface="Arial" panose="020B0604020202020204" pitchFamily="34" charset="0"/>
              <a:buChar char="•"/>
            </a:pPr>
            <a:r>
              <a:rPr lang="en-US" sz="2800" dirty="0" err="1"/>
              <a:t>Janey</a:t>
            </a:r>
            <a:endParaRPr lang="en-US" sz="2800" dirty="0"/>
          </a:p>
          <a:p>
            <a:endParaRPr lang="en-US" sz="2800" dirty="0"/>
          </a:p>
          <a:p>
            <a:endParaRPr lang="en-US" sz="2800" dirty="0"/>
          </a:p>
          <a:p>
            <a:pPr marL="457200" indent="-457200">
              <a:buFont typeface="Arial" panose="020B0604020202020204" pitchFamily="34" charset="0"/>
              <a:buChar char="•"/>
            </a:pPr>
            <a:r>
              <a:rPr lang="en-US" sz="2400" dirty="0"/>
              <a:t>“I choose the half-forgotten story of </a:t>
            </a:r>
            <a:r>
              <a:rPr lang="en-US" sz="2400" u="sng" dirty="0"/>
              <a:t>this Wolfe</a:t>
            </a:r>
            <a:r>
              <a:rPr lang="en-US" sz="2400" dirty="0"/>
              <a:t>”</a:t>
            </a:r>
          </a:p>
          <a:p>
            <a:pPr marL="457200" indent="-457200">
              <a:buFont typeface="Arial" panose="020B0604020202020204" pitchFamily="34" charset="0"/>
              <a:buChar char="•"/>
            </a:pPr>
            <a:r>
              <a:rPr lang="en-US" sz="2400" dirty="0"/>
              <a:t>“It is nearly thirty years since </a:t>
            </a:r>
            <a:r>
              <a:rPr lang="en-US" sz="2400" u="sng" dirty="0"/>
              <a:t>the Wolfes </a:t>
            </a:r>
            <a:r>
              <a:rPr lang="en-US" sz="2400" dirty="0"/>
              <a:t>lived here.”</a:t>
            </a:r>
          </a:p>
          <a:p>
            <a:pPr marL="457200" indent="-457200">
              <a:buFont typeface="Arial" panose="020B0604020202020204" pitchFamily="34" charset="0"/>
              <a:buChar char="•"/>
            </a:pPr>
            <a:r>
              <a:rPr lang="en-US" sz="2400" dirty="0"/>
              <a:t>‘inclining for a moment to show fight, and drag </a:t>
            </a:r>
            <a:r>
              <a:rPr lang="en-US" sz="2400" u="sng" dirty="0"/>
              <a:t>the woman Wolfe </a:t>
            </a:r>
            <a:r>
              <a:rPr lang="en-US" sz="2400" dirty="0"/>
              <a:t>off with them”</a:t>
            </a:r>
          </a:p>
          <a:p>
            <a:pPr marL="457200" indent="-457200">
              <a:buFont typeface="Arial" panose="020B0604020202020204" pitchFamily="34" charset="0"/>
              <a:buChar char="•"/>
            </a:pPr>
            <a:r>
              <a:rPr lang="en-US" sz="2400" dirty="0"/>
              <a:t>“I want you to come down and look at </a:t>
            </a:r>
            <a:r>
              <a:rPr lang="en-US" sz="2400" u="sng" dirty="0"/>
              <a:t>this Wolfe</a:t>
            </a:r>
            <a:r>
              <a:rPr lang="en-US" sz="2400" dirty="0"/>
              <a:t>, standing there among the lowest of his kind . . . .”</a:t>
            </a:r>
          </a:p>
        </p:txBody>
      </p:sp>
    </p:spTree>
    <p:extLst>
      <p:ext uri="{BB962C8B-B14F-4D97-AF65-F5344CB8AC3E}">
        <p14:creationId xmlns:p14="http://schemas.microsoft.com/office/powerpoint/2010/main" val="20470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Dante, </a:t>
            </a:r>
            <a:r>
              <a:rPr lang="en-US" i="1" dirty="0"/>
              <a:t>Inferno, </a:t>
            </a:r>
            <a:r>
              <a:rPr lang="en-US" dirty="0"/>
              <a:t>Canto 1</a:t>
            </a:r>
          </a:p>
        </p:txBody>
      </p:sp>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2684721" y="1259485"/>
            <a:ext cx="7219602" cy="5424057"/>
          </a:xfrm>
        </p:spPr>
      </p:pic>
    </p:spTree>
    <p:extLst>
      <p:ext uri="{BB962C8B-B14F-4D97-AF65-F5344CB8AC3E}">
        <p14:creationId xmlns:p14="http://schemas.microsoft.com/office/powerpoint/2010/main" val="89135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0" y="1387262"/>
            <a:ext cx="5615246" cy="4218711"/>
          </a:xfrm>
        </p:spPr>
      </p:pic>
      <p:sp>
        <p:nvSpPr>
          <p:cNvPr id="5" name="TextBox 4"/>
          <p:cNvSpPr txBox="1"/>
          <p:nvPr/>
        </p:nvSpPr>
        <p:spPr>
          <a:xfrm>
            <a:off x="5894363" y="830004"/>
            <a:ext cx="6119446" cy="2663589"/>
          </a:xfrm>
          <a:prstGeom prst="rect">
            <a:avLst/>
          </a:prstGeom>
          <a:noFill/>
        </p:spPr>
        <p:txBody>
          <a:bodyPr wrap="square" rtlCol="0">
            <a:spAutoFit/>
          </a:bodyPr>
          <a:lstStyle/>
          <a:p>
            <a:r>
              <a:rPr lang="en-US" sz="2400" dirty="0"/>
              <a:t>There was not one line of beauty or grace in it: a nude woman's form, muscular, grown coarse with labor, the powerful limbs instinct with some one poignant longing. One idea: there it was in </a:t>
            </a:r>
            <a:r>
              <a:rPr lang="en-US" sz="2400" dirty="0" err="1"/>
              <a:t>thetense</a:t>
            </a:r>
            <a:r>
              <a:rPr lang="en-US" sz="2400" dirty="0"/>
              <a:t>, rigid muscles, the clutching hands, the wild, eager face, </a:t>
            </a:r>
            <a:r>
              <a:rPr lang="en-US" sz="2400" u="sng" dirty="0"/>
              <a:t>like that of a starving wolf's</a:t>
            </a:r>
            <a:r>
              <a:rPr lang="en-US" sz="2400" dirty="0"/>
              <a:t>. </a:t>
            </a:r>
          </a:p>
        </p:txBody>
      </p:sp>
      <p:sp>
        <p:nvSpPr>
          <p:cNvPr id="7" name="TextBox 6"/>
          <p:cNvSpPr txBox="1"/>
          <p:nvPr/>
        </p:nvSpPr>
        <p:spPr>
          <a:xfrm>
            <a:off x="5852160" y="3953020"/>
            <a:ext cx="6006905" cy="2352976"/>
          </a:xfrm>
          <a:prstGeom prst="rect">
            <a:avLst/>
          </a:prstGeom>
          <a:noFill/>
        </p:spPr>
        <p:txBody>
          <a:bodyPr wrap="square" rtlCol="0">
            <a:spAutoFit/>
          </a:bodyPr>
          <a:lstStyle/>
          <a:p>
            <a:r>
              <a:rPr lang="en-US" sz="2400" dirty="0"/>
              <a:t>I see a bare arm stretched out imploringly in the darkness, and an eager, </a:t>
            </a:r>
            <a:r>
              <a:rPr lang="en-US" sz="2400" u="sng" dirty="0"/>
              <a:t>wolfish</a:t>
            </a:r>
            <a:r>
              <a:rPr lang="en-US" sz="2400" dirty="0"/>
              <a:t> face watching mine: a wan, </a:t>
            </a:r>
            <a:r>
              <a:rPr lang="en-US" sz="2400" dirty="0" err="1"/>
              <a:t>woful</a:t>
            </a:r>
            <a:r>
              <a:rPr lang="en-US" sz="2400" dirty="0"/>
              <a:t> face, </a:t>
            </a:r>
            <a:r>
              <a:rPr lang="en-US" sz="2400" u="sng" dirty="0"/>
              <a:t>through which the spirit of the dead </a:t>
            </a:r>
            <a:r>
              <a:rPr lang="en-US" sz="2400" u="sng" dirty="0" err="1"/>
              <a:t>korl</a:t>
            </a:r>
            <a:r>
              <a:rPr lang="en-US" sz="2400" u="sng" dirty="0"/>
              <a:t>-cutter looks </a:t>
            </a:r>
            <a:r>
              <a:rPr lang="en-US" sz="2400" dirty="0"/>
              <a:t>out, with its thwarted life, its mighty hunger, its unfinished work. </a:t>
            </a:r>
          </a:p>
        </p:txBody>
      </p:sp>
    </p:spTree>
    <p:extLst>
      <p:ext uri="{BB962C8B-B14F-4D97-AF65-F5344CB8AC3E}">
        <p14:creationId xmlns:p14="http://schemas.microsoft.com/office/powerpoint/2010/main" val="26816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3323987"/>
          </a:xfrm>
          <a:prstGeom prst="rect">
            <a:avLst/>
          </a:prstGeom>
          <a:solidFill>
            <a:schemeClr val="bg1"/>
          </a:solidFill>
        </p:spPr>
        <p:txBody>
          <a:bodyPr wrap="square" rtlCol="0">
            <a:spAutoFit/>
          </a:bodyPr>
          <a:lstStyle/>
          <a:p>
            <a:r>
              <a:rPr lang="en-US" sz="3600" b="1" dirty="0"/>
              <a:t>Three Outsiders</a:t>
            </a:r>
            <a:r>
              <a:rPr lang="en-US" sz="3600" dirty="0"/>
              <a:t>:</a:t>
            </a:r>
          </a:p>
          <a:p>
            <a:endParaRPr lang="en-US" sz="3600" dirty="0"/>
          </a:p>
          <a:p>
            <a:r>
              <a:rPr lang="en-US" sz="2800" dirty="0"/>
              <a:t>““You say the pocket and the heart of the world speak without meaning to these people. What has its head to say? Taste, culture, refinement? Go!”</a:t>
            </a:r>
          </a:p>
          <a:p>
            <a:endParaRPr lang="en-US" dirty="0"/>
          </a:p>
          <a:p>
            <a:endParaRPr lang="en-US" dirty="0"/>
          </a:p>
          <a:p>
            <a:endParaRPr lang="en-US" dirty="0"/>
          </a:p>
        </p:txBody>
      </p:sp>
    </p:spTree>
    <p:extLst>
      <p:ext uri="{BB962C8B-B14F-4D97-AF65-F5344CB8AC3E}">
        <p14:creationId xmlns:p14="http://schemas.microsoft.com/office/powerpoint/2010/main" val="214732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357721"/>
            <a:ext cx="10889566" cy="6340197"/>
          </a:xfrm>
          <a:prstGeom prst="rect">
            <a:avLst/>
          </a:prstGeom>
          <a:solidFill>
            <a:schemeClr val="bg1"/>
          </a:solidFill>
        </p:spPr>
        <p:txBody>
          <a:bodyPr wrap="square" rtlCol="0">
            <a:spAutoFit/>
          </a:bodyPr>
          <a:lstStyle/>
          <a:p>
            <a:r>
              <a:rPr lang="en-US" sz="3600" b="1" dirty="0"/>
              <a:t>Breakout Group Discussions</a:t>
            </a:r>
            <a:r>
              <a:rPr lang="en-US" sz="3600" dirty="0"/>
              <a:t>:</a:t>
            </a:r>
          </a:p>
          <a:p>
            <a:endParaRPr lang="en-US" sz="3600" dirty="0"/>
          </a:p>
          <a:p>
            <a:r>
              <a:rPr lang="en-US" sz="2800" dirty="0"/>
              <a:t>Each group should review the encounter between Hugh and the three visitors to the mill (starting at “Wolfe, while Deborah watched” and ending at “T be late, Hugh”).  </a:t>
            </a:r>
          </a:p>
          <a:p>
            <a:r>
              <a:rPr lang="en-US" sz="2800" dirty="0"/>
              <a:t>Each group should then talk through and prepare to present a character sketch for one of the three visitors: Kirby, May, or Mitchell.   Be sure to consider the following questions, and be prepared to cite evidence to support your assertions.</a:t>
            </a:r>
          </a:p>
          <a:p>
            <a:pPr marL="457200" indent="-457200">
              <a:buFont typeface="Arial" panose="020B0604020202020204" pitchFamily="34" charset="0"/>
              <a:buChar char="•"/>
            </a:pPr>
            <a:r>
              <a:rPr lang="en-US" sz="2800" dirty="0"/>
              <a:t>What is the character’s occupation or interests?</a:t>
            </a:r>
          </a:p>
          <a:p>
            <a:pPr marL="457200" indent="-457200">
              <a:buFont typeface="Arial" panose="020B0604020202020204" pitchFamily="34" charset="0"/>
              <a:buChar char="•"/>
            </a:pPr>
            <a:r>
              <a:rPr lang="en-US" sz="2800" dirty="0"/>
              <a:t>What is the character’s attitude toward workers in general or Hugh in particular or toward the </a:t>
            </a:r>
            <a:r>
              <a:rPr lang="en-US" sz="2800" dirty="0" err="1"/>
              <a:t>korl</a:t>
            </a:r>
            <a:r>
              <a:rPr lang="en-US" sz="2800" dirty="0"/>
              <a:t> statue of a woman?</a:t>
            </a:r>
          </a:p>
          <a:p>
            <a:endParaRPr lang="en-US" dirty="0"/>
          </a:p>
          <a:p>
            <a:endParaRPr lang="en-US" dirty="0"/>
          </a:p>
          <a:p>
            <a:endParaRPr lang="en-US" dirty="0"/>
          </a:p>
        </p:txBody>
      </p:sp>
    </p:spTree>
    <p:extLst>
      <p:ext uri="{BB962C8B-B14F-4D97-AF65-F5344CB8AC3E}">
        <p14:creationId xmlns:p14="http://schemas.microsoft.com/office/powerpoint/2010/main" val="145335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35D0D72-D220-440B-A999-DC2E8FED464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8182" r="9091"/>
          <a:stretch/>
        </p:blipFill>
        <p:spPr>
          <a:xfrm>
            <a:off x="45767" y="0"/>
            <a:ext cx="12118097" cy="6816421"/>
          </a:xfrm>
          <a:prstGeom prst="rect">
            <a:avLst/>
          </a:prstGeom>
        </p:spPr>
      </p:pic>
      <p:sp>
        <p:nvSpPr>
          <p:cNvPr id="5" name="TextBox 4"/>
          <p:cNvSpPr txBox="1"/>
          <p:nvPr/>
        </p:nvSpPr>
        <p:spPr>
          <a:xfrm>
            <a:off x="464234" y="1139483"/>
            <a:ext cx="10889566" cy="4370427"/>
          </a:xfrm>
          <a:prstGeom prst="rect">
            <a:avLst/>
          </a:prstGeom>
          <a:solidFill>
            <a:schemeClr val="bg1"/>
          </a:solidFill>
        </p:spPr>
        <p:txBody>
          <a:bodyPr wrap="square" rtlCol="0">
            <a:spAutoFit/>
          </a:bodyPr>
          <a:lstStyle/>
          <a:p>
            <a:r>
              <a:rPr lang="en-US" sz="3600" b="1" dirty="0"/>
              <a:t>Kirby:</a:t>
            </a:r>
          </a:p>
          <a:p>
            <a:r>
              <a:rPr lang="en-US" sz="2800" dirty="0"/>
              <a:t>“Ce </a:t>
            </a:r>
            <a:r>
              <a:rPr lang="en-US" sz="2800" dirty="0" err="1"/>
              <a:t>n'est</a:t>
            </a:r>
            <a:r>
              <a:rPr lang="en-US" sz="2800" dirty="0"/>
              <a:t> pas mon affaire. I have no fancy for nursing infant geniuses.</a:t>
            </a:r>
          </a:p>
          <a:p>
            <a:r>
              <a:rPr lang="en-US" sz="2800" dirty="0"/>
              <a:t>I suppose there are some stray gleams of mind and soul among these</a:t>
            </a:r>
          </a:p>
          <a:p>
            <a:r>
              <a:rPr lang="en-US" sz="2800" dirty="0"/>
              <a:t>wretches. “</a:t>
            </a:r>
          </a:p>
          <a:p>
            <a:endParaRPr lang="en-US" sz="2800" dirty="0"/>
          </a:p>
          <a:p>
            <a:r>
              <a:rPr lang="en-US" sz="2800" dirty="0"/>
              <a:t>“If I had the making of men, these men who do the lowest part of the world's work should be machines,--nothing more,--</a:t>
            </a:r>
            <a:r>
              <a:rPr lang="en-US" sz="2800" u="sng" dirty="0"/>
              <a:t>hands</a:t>
            </a:r>
            <a:r>
              <a:rPr lang="en-US" sz="2800" dirty="0"/>
              <a:t>. It would be kindness. God help them! What are taste, reason, to creatures who must live such lives as that?”</a:t>
            </a:r>
          </a:p>
          <a:p>
            <a:endParaRPr lang="en-US" dirty="0"/>
          </a:p>
        </p:txBody>
      </p:sp>
    </p:spTree>
    <p:extLst>
      <p:ext uri="{BB962C8B-B14F-4D97-AF65-F5344CB8AC3E}">
        <p14:creationId xmlns:p14="http://schemas.microsoft.com/office/powerpoint/2010/main" val="26407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0C7A7F2AC6D345BD7286CCB8C2C912" ma:contentTypeVersion="15" ma:contentTypeDescription="Create a new document." ma:contentTypeScope="" ma:versionID="7bc7e1cc6e4590e7b629e8e51d9df635">
  <xsd:schema xmlns:xsd="http://www.w3.org/2001/XMLSchema" xmlns:xs="http://www.w3.org/2001/XMLSchema" xmlns:p="http://schemas.microsoft.com/office/2006/metadata/properties" xmlns:ns1="http://schemas.microsoft.com/sharepoint/v3" xmlns:ns3="99570e89-d231-4879-9ef4-c0eb5be717b2" xmlns:ns4="1fc606cb-fc53-4775-afff-f7570dfaf0c0" targetNamespace="http://schemas.microsoft.com/office/2006/metadata/properties" ma:root="true" ma:fieldsID="f73c12cd431e00c3576a42ad8e06bbdf" ns1:_="" ns3:_="" ns4:_="">
    <xsd:import namespace="http://schemas.microsoft.com/sharepoint/v3"/>
    <xsd:import namespace="99570e89-d231-4879-9ef4-c0eb5be717b2"/>
    <xsd:import namespace="1fc606cb-fc53-4775-afff-f7570dfaf0c0"/>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EventHashCode" minOccurs="0"/>
                <xsd:element ref="ns4:MediaServiceGenerationTim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570e89-d231-4879-9ef4-c0eb5be717b2"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c606cb-fc53-4775-afff-f7570dfaf0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3D5A99-5BCF-4178-B369-9001469D34D3}">
  <ds:schemaRefs>
    <ds:schemaRef ds:uri="http://schemas.microsoft.com/sharepoint/v3/contenttype/forms"/>
  </ds:schemaRefs>
</ds:datastoreItem>
</file>

<file path=customXml/itemProps2.xml><?xml version="1.0" encoding="utf-8"?>
<ds:datastoreItem xmlns:ds="http://schemas.openxmlformats.org/officeDocument/2006/customXml" ds:itemID="{3D79696C-0E0E-4F9E-B6D2-0CEBA4A7961C}">
  <ds:schemaRefs>
    <ds:schemaRef ds:uri="http://schemas.microsoft.com/sharepoint/v3"/>
    <ds:schemaRef ds:uri="99570e89-d231-4879-9ef4-c0eb5be717b2"/>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1fc606cb-fc53-4775-afff-f7570dfaf0c0"/>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AF3C44F-425F-4C8A-9C4F-5FE56EE2A6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9570e89-d231-4879-9ef4-c0eb5be717b2"/>
    <ds:schemaRef ds:uri="1fc606cb-fc53-4775-afff-f7570dfaf0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4798</TotalTime>
  <Words>2818</Words>
  <Application>Microsoft Office PowerPoint</Application>
  <PresentationFormat>Widescreen</PresentationFormat>
  <Paragraphs>132</Paragraphs>
  <Slides>35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What traits do we conventionally or stereotypically associate with wolves?</vt:lpstr>
      <vt:lpstr>Life in the Iron Mills (1861)</vt:lpstr>
      <vt:lpstr>PowerPoint Presentation</vt:lpstr>
      <vt:lpstr>PowerPoint Presentation</vt:lpstr>
      <vt:lpstr>Dante, Inferno, Canto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Narrative Prosthesis</vt:lpstr>
      <vt:lpstr>Narrative Prosthesis:  How does Life in the Iron Mills depend upon disability? </vt:lpstr>
      <vt:lpstr>From Short Stories for Students</vt:lpstr>
      <vt:lpstr>From Wikipedia Article “The (In)visibility of Prosthesis”</vt:lpstr>
      <vt:lpstr>Beginning with Deb</vt:lpstr>
      <vt:lpstr>Ending with Deb</vt:lpstr>
      <vt:lpstr>Succumbing to Temptation</vt:lpstr>
      <vt:lpstr>Rights and the Devil’s Whispering</vt:lpstr>
      <vt:lpstr>Deborah’s Motivations--Love</vt:lpstr>
      <vt:lpstr>Deborah’s Motivations--Unlovable</vt:lpstr>
      <vt:lpstr>Deborah’s Motivations—”Akin to Beauty”</vt:lpstr>
      <vt:lpstr>Does Deb’s disability work this way?</vt:lpstr>
      <vt:lpstr>Is this true of Life in the Iron Mills? </vt:lpstr>
      <vt:lpstr>Materiality of Metaphor</vt:lpstr>
      <vt:lpstr>Materiality of Metaphor</vt:lpstr>
      <vt:lpstr>“A type of her class”</vt:lpstr>
      <vt:lpstr>Are all Welsh laborers “almost a hunchback”?</vt:lpstr>
      <vt:lpstr>Disease as Metaphor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M. Rustici</dc:creator>
  <cp:lastModifiedBy>Neil Hendricks</cp:lastModifiedBy>
  <cp:revision>41</cp:revision>
  <cp:lastPrinted>2018-04-02T13:12:26Z</cp:lastPrinted>
  <dcterms:created xsi:type="dcterms:W3CDTF">2018-04-01T18:11:34Z</dcterms:created>
  <dcterms:modified xsi:type="dcterms:W3CDTF">2023-04-24T18:58:00Z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0x0101006D0C7A7F2AC6D345BD7286CCB8C2C912</vt:lpwstr>
  </property>
</Properties>
</file>