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9" r:id="rId31"/>
    <p:sldId id="288" r:id="rId32"/>
    <p:sldId id="287"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461"/>
    <a:srgbClr val="FFC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89F5C1-5E48-4EA8-B19B-A57DD14B2612}" type="datetimeFigureOut">
              <a:rPr lang="en-IN" smtClean="0"/>
              <a:t>24-11-2018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171364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89F5C1-5E48-4EA8-B19B-A57DD14B2612}" type="datetimeFigureOut">
              <a:rPr lang="en-IN" smtClean="0"/>
              <a:t>24-11-2018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37250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89F5C1-5E48-4EA8-B19B-A57DD14B2612}" type="datetimeFigureOut">
              <a:rPr lang="en-IN" smtClean="0"/>
              <a:t>24-11-2018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238311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89F5C1-5E48-4EA8-B19B-A57DD14B2612}" type="datetimeFigureOut">
              <a:rPr lang="en-IN" smtClean="0"/>
              <a:t>24-11-2018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296000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89F5C1-5E48-4EA8-B19B-A57DD14B2612}" type="datetimeFigureOut">
              <a:rPr lang="en-IN" smtClean="0"/>
              <a:t>24-11-2018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8768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89F5C1-5E48-4EA8-B19B-A57DD14B2612}" type="datetimeFigureOut">
              <a:rPr lang="en-IN" smtClean="0"/>
              <a:t>24-11-2018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381070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89F5C1-5E48-4EA8-B19B-A57DD14B2612}" type="datetimeFigureOut">
              <a:rPr lang="en-IN" smtClean="0"/>
              <a:t>24-11-2018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90363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89F5C1-5E48-4EA8-B19B-A57DD14B2612}" type="datetimeFigureOut">
              <a:rPr lang="en-IN" smtClean="0"/>
              <a:t>24-11-2018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118954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9F5C1-5E48-4EA8-B19B-A57DD14B2612}" type="datetimeFigureOut">
              <a:rPr lang="en-IN" smtClean="0"/>
              <a:t>24-11-2018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321713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9F5C1-5E48-4EA8-B19B-A57DD14B2612}" type="datetimeFigureOut">
              <a:rPr lang="en-IN" smtClean="0"/>
              <a:t>24-11-2018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161909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9F5C1-5E48-4EA8-B19B-A57DD14B2612}" type="datetimeFigureOut">
              <a:rPr lang="en-IN" smtClean="0"/>
              <a:t>24-11-2018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B251-65B0-4E97-89D3-F6F9A644B607}" type="slidenum">
              <a:rPr lang="en-IN" smtClean="0"/>
              <a:t>‹#›</a:t>
            </a:fld>
            <a:endParaRPr lang="en-IN"/>
          </a:p>
        </p:txBody>
      </p:sp>
    </p:spTree>
    <p:extLst>
      <p:ext uri="{BB962C8B-B14F-4D97-AF65-F5344CB8AC3E}">
        <p14:creationId xmlns:p14="http://schemas.microsoft.com/office/powerpoint/2010/main" val="427185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9F5C1-5E48-4EA8-B19B-A57DD14B2612}" type="datetimeFigureOut">
              <a:rPr lang="en-IN" smtClean="0"/>
              <a:t>24-11-2018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8B251-65B0-4E97-89D3-F6F9A644B607}" type="slidenum">
              <a:rPr lang="en-IN" smtClean="0"/>
              <a:t>‹#›</a:t>
            </a:fld>
            <a:endParaRPr lang="en-IN"/>
          </a:p>
        </p:txBody>
      </p:sp>
    </p:spTree>
    <p:extLst>
      <p:ext uri="{BB962C8B-B14F-4D97-AF65-F5344CB8AC3E}">
        <p14:creationId xmlns:p14="http://schemas.microsoft.com/office/powerpoint/2010/main" val="1018562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238" y="4908636"/>
            <a:ext cx="3809524" cy="1384127"/>
          </a:xfrm>
          <a:prstGeom prst="rect">
            <a:avLst/>
          </a:prstGeom>
        </p:spPr>
      </p:pic>
    </p:spTree>
    <p:extLst>
      <p:ext uri="{BB962C8B-B14F-4D97-AF65-F5344CB8AC3E}">
        <p14:creationId xmlns:p14="http://schemas.microsoft.com/office/powerpoint/2010/main" val="167796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0" y="514090"/>
            <a:ext cx="9042400" cy="8186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PHISHING: COUNTERFEIT EMAIL</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355600" y="198120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FFCA35"/>
                </a:solidFill>
                <a:latin typeface="Raleway" panose="020B0003030101060003" pitchFamily="34" charset="0"/>
                <a:cs typeface="Century"/>
              </a:rPr>
              <a:t>Phishing</a:t>
            </a:r>
            <a:r>
              <a:rPr lang="en-US" sz="2400" dirty="0" smtClean="0">
                <a:solidFill>
                  <a:schemeClr val="bg1"/>
                </a:solidFill>
                <a:latin typeface="Raleway" panose="020B0003030101060003" pitchFamily="34" charset="0"/>
                <a:cs typeface="Century"/>
              </a:rPr>
              <a:t>: A seemingly trustworthy entity asks for sensitive information such as SSN, credit card numbers, login IDs or passwords via e-mail.</a:t>
            </a:r>
          </a:p>
          <a:p>
            <a:endParaRPr lang="en-US" sz="3200" dirty="0" smtClean="0">
              <a:solidFill>
                <a:srgbClr val="FFFFFF"/>
              </a:solidFill>
              <a:latin typeface="Arial" charset="0"/>
            </a:endParaRPr>
          </a:p>
          <a:p>
            <a:endParaRPr lang="en-US" sz="3600" dirty="0" smtClean="0">
              <a:latin typeface="Arial" charset="0"/>
            </a:endParaRPr>
          </a:p>
          <a:p>
            <a:endParaRPr lang="en-US" sz="3200" dirty="0"/>
          </a:p>
        </p:txBody>
      </p:sp>
    </p:spTree>
    <p:extLst>
      <p:ext uri="{BB962C8B-B14F-4D97-AF65-F5344CB8AC3E}">
        <p14:creationId xmlns:p14="http://schemas.microsoft.com/office/powerpoint/2010/main" val="3814538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952500" y="526789"/>
            <a:ext cx="110744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PHARMING: COUNTERFEIT WEB PAGES</a:t>
            </a:r>
            <a:endParaRPr lang="en-US" sz="36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custDataLst>
              <p:tags r:id="rId1"/>
            </p:custDataLst>
          </p:nvPr>
        </p:nvSpPr>
        <p:spPr>
          <a:xfrm>
            <a:off x="0" y="1893785"/>
            <a:ext cx="9956800" cy="15018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dirty="0" smtClean="0">
                <a:solidFill>
                  <a:schemeClr val="bg1"/>
                </a:solidFill>
                <a:latin typeface="Raleway" panose="020B0003030101060003" pitchFamily="34" charset="0"/>
                <a:cs typeface="Calibri" panose="020F0502020204030204" pitchFamily="34" charset="0"/>
              </a:rPr>
              <a:t>The counterfeit web page looks like the real thing extracts account information</a:t>
            </a:r>
          </a:p>
          <a:p>
            <a:pPr>
              <a:lnSpc>
                <a:spcPct val="80000"/>
              </a:lnSpc>
            </a:pPr>
            <a:r>
              <a:rPr lang="en-US" dirty="0" smtClean="0">
                <a:solidFill>
                  <a:schemeClr val="bg1"/>
                </a:solidFill>
                <a:latin typeface="Raleway" panose="020B0003030101060003" pitchFamily="34" charset="0"/>
                <a:cs typeface="Calibri" panose="020F0502020204030204" pitchFamily="34" charset="0"/>
              </a:rPr>
              <a:t>The link </a:t>
            </a:r>
            <a:r>
              <a:rPr lang="en-US" u="sng" dirty="0" smtClean="0">
                <a:solidFill>
                  <a:schemeClr val="bg1"/>
                </a:solidFill>
                <a:latin typeface="Raleway" panose="020B0003030101060003" pitchFamily="34" charset="0"/>
                <a:cs typeface="Calibri" panose="020F0502020204030204" pitchFamily="34" charset="0"/>
              </a:rPr>
              <a:t>provided</a:t>
            </a:r>
            <a:r>
              <a:rPr lang="en-US" dirty="0" smtClean="0">
                <a:solidFill>
                  <a:schemeClr val="bg1"/>
                </a:solidFill>
                <a:latin typeface="Raleway" panose="020B0003030101060003" pitchFamily="34" charset="0"/>
                <a:cs typeface="Calibri" panose="020F0502020204030204" pitchFamily="34" charset="0"/>
              </a:rPr>
              <a:t> in the e-mail leads to a counterfeit webpage which collects important information and submits it </a:t>
            </a:r>
            <a:r>
              <a:rPr lang="en-US" sz="1800" dirty="0" smtClean="0">
                <a:solidFill>
                  <a:schemeClr val="bg1"/>
                </a:solidFill>
                <a:latin typeface="Raleway" panose="020B0003030101060003" pitchFamily="34" charset="0"/>
                <a:cs typeface="Calibri" panose="020F0502020204030204" pitchFamily="34" charset="0"/>
              </a:rPr>
              <a:t>to</a:t>
            </a:r>
            <a:r>
              <a:rPr lang="en-US" dirty="0" smtClean="0">
                <a:solidFill>
                  <a:schemeClr val="bg1"/>
                </a:solidFill>
                <a:latin typeface="Raleway" panose="020B0003030101060003" pitchFamily="34" charset="0"/>
                <a:cs typeface="Calibri" panose="020F0502020204030204" pitchFamily="34" charset="0"/>
              </a:rPr>
              <a:t> the owner.</a:t>
            </a:r>
          </a:p>
          <a:p>
            <a:pPr>
              <a:lnSpc>
                <a:spcPct val="80000"/>
              </a:lnSpc>
            </a:pPr>
            <a:endParaRPr lang="en-US" b="1" dirty="0">
              <a:solidFill>
                <a:schemeClr val="bg1"/>
              </a:solidFill>
              <a:latin typeface="Raleway" panose="020B0003030101060003" pitchFamily="34" charset="0"/>
            </a:endParaRPr>
          </a:p>
        </p:txBody>
      </p:sp>
    </p:spTree>
    <p:extLst>
      <p:ext uri="{BB962C8B-B14F-4D97-AF65-F5344CB8AC3E}">
        <p14:creationId xmlns:p14="http://schemas.microsoft.com/office/powerpoint/2010/main" val="26570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657061" y="728333"/>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Calibri" panose="020F0502020204030204" pitchFamily="34" charset="0"/>
                <a:cs typeface="Calibri" panose="020F0502020204030204" pitchFamily="34" charset="0"/>
              </a:rPr>
              <a:t>BOTNET</a:t>
            </a:r>
            <a:endParaRPr lang="en-US" b="1" dirty="0">
              <a:solidFill>
                <a:srgbClr val="FFCA35"/>
              </a:solidFill>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546653" y="1636644"/>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A botnet is a number of </a:t>
            </a:r>
            <a:r>
              <a:rPr lang="en-US" dirty="0" smtClean="0">
                <a:solidFill>
                  <a:schemeClr val="bg1"/>
                </a:solidFill>
                <a:latin typeface="Raleway" panose="020B0003030101060003" pitchFamily="34" charset="0"/>
                <a:cs typeface="Calibri" panose="020F0502020204030204" pitchFamily="34" charset="0"/>
              </a:rPr>
              <a:t>compromised</a:t>
            </a:r>
            <a:r>
              <a:rPr lang="en-US" sz="2400" dirty="0" smtClean="0">
                <a:solidFill>
                  <a:schemeClr val="bg1"/>
                </a:solidFill>
                <a:latin typeface="Raleway" panose="020B0003030101060003" pitchFamily="34" charset="0"/>
                <a:cs typeface="Calibri" panose="020F0502020204030204" pitchFamily="34" charset="0"/>
              </a:rPr>
              <a:t> computers used to create and send spam or viruses or flood a network with messages as a denial of service attack.</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The compromised computers are called zombies.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33224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9400"/>
            <a:ext cx="12192000" cy="6858000"/>
          </a:xfrm>
          <a:prstGeom prst="rect">
            <a:avLst/>
          </a:prstGeom>
        </p:spPr>
      </p:pic>
      <p:sp>
        <p:nvSpPr>
          <p:cNvPr id="3" name="Title 1"/>
          <p:cNvSpPr txBox="1">
            <a:spLocks/>
          </p:cNvSpPr>
          <p:nvPr/>
        </p:nvSpPr>
        <p:spPr>
          <a:xfrm>
            <a:off x="-215900" y="526790"/>
            <a:ext cx="8382000" cy="8373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CA35"/>
                </a:solidFill>
                <a:latin typeface="Raleway" panose="020B0003030101060003" pitchFamily="34" charset="0"/>
                <a:cs typeface="Calibri" panose="020F0502020204030204" pitchFamily="34" charset="0"/>
              </a:rPr>
              <a:t>MAN IN THE MIDDLE ATTACK</a:t>
            </a:r>
            <a:endParaRPr lang="en-US" sz="40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266148" y="1870609"/>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bg1"/>
                </a:solidFill>
                <a:latin typeface="Raleway" panose="020B0003030101060003" pitchFamily="34" charset="0"/>
                <a:cs typeface="Calibri" panose="020F0502020204030204" pitchFamily="34" charset="0"/>
              </a:rPr>
              <a:t>An attacker pretends to be your final destination on the network. When a person tries to connect to a specific destination, an attacker can mislead him to a different service and pretend to be that network access point or server. </a:t>
            </a:r>
          </a:p>
          <a:p>
            <a:pPr marL="0" indent="0">
              <a:buFont typeface="Arial" panose="020B0604020202020204" pitchFamily="34" charset="0"/>
              <a:buNone/>
            </a:pPr>
            <a:endParaRPr lang="en-US" sz="2000" dirty="0">
              <a:latin typeface="Raleway" panose="020B0003030101060003" pitchFamily="34" charset="0"/>
            </a:endParaRPr>
          </a:p>
        </p:txBody>
      </p:sp>
    </p:spTree>
    <p:extLst>
      <p:ext uri="{BB962C8B-B14F-4D97-AF65-F5344CB8AC3E}">
        <p14:creationId xmlns:p14="http://schemas.microsoft.com/office/powerpoint/2010/main" val="1669897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362200" y="572620"/>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ROOTKIT</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437322" y="1731065"/>
            <a:ext cx="8057322"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400" dirty="0" smtClean="0">
                <a:solidFill>
                  <a:schemeClr val="bg1"/>
                </a:solidFill>
                <a:latin typeface="Raleway" panose="020B0003030101060003" pitchFamily="34" charset="0"/>
              </a:rPr>
              <a:t>Upon penetrating a computer, a hacker may install a collection of programs, called a rootkit.</a:t>
            </a:r>
          </a:p>
          <a:p>
            <a:pPr marL="420624" indent="-384048">
              <a:buFont typeface="Wingdings 2"/>
              <a:buChar char=""/>
              <a:defRPr/>
            </a:pPr>
            <a:r>
              <a:rPr lang="en-US" sz="2400" dirty="0" smtClean="0">
                <a:solidFill>
                  <a:schemeClr val="bg1"/>
                </a:solidFill>
                <a:latin typeface="Raleway" panose="020B0003030101060003" pitchFamily="34" charset="0"/>
              </a:rPr>
              <a:t>May enable:</a:t>
            </a:r>
          </a:p>
          <a:p>
            <a:pPr marL="722376" lvl="1" indent="-274320">
              <a:buFont typeface="Wingdings 2"/>
              <a:buChar char=""/>
              <a:defRPr/>
            </a:pPr>
            <a:r>
              <a:rPr lang="en-US" dirty="0" smtClean="0">
                <a:solidFill>
                  <a:schemeClr val="bg1"/>
                </a:solidFill>
                <a:latin typeface="Raleway" panose="020B0003030101060003" pitchFamily="34" charset="0"/>
              </a:rPr>
              <a:t>Easy access for the hacker (and others)into the enterprise</a:t>
            </a:r>
          </a:p>
          <a:p>
            <a:pPr marL="722376" lvl="1" indent="-274320">
              <a:buFont typeface="Wingdings 2"/>
              <a:buChar char=""/>
              <a:defRPr/>
            </a:pPr>
            <a:r>
              <a:rPr lang="en-US" dirty="0" smtClean="0">
                <a:solidFill>
                  <a:schemeClr val="bg1"/>
                </a:solidFill>
                <a:latin typeface="Raleway" panose="020B0003030101060003" pitchFamily="34" charset="0"/>
              </a:rPr>
              <a:t>Keystroke logger</a:t>
            </a:r>
          </a:p>
          <a:p>
            <a:pPr marL="420624" indent="-384048">
              <a:buFont typeface="Wingdings 2"/>
              <a:buChar char=""/>
              <a:defRPr/>
            </a:pPr>
            <a:r>
              <a:rPr lang="en-US" sz="2400" dirty="0" smtClean="0">
                <a:solidFill>
                  <a:schemeClr val="bg1"/>
                </a:solidFill>
                <a:latin typeface="Raleway" panose="020B0003030101060003" pitchFamily="34" charset="0"/>
              </a:rPr>
              <a:t>Eliminates evidence of break-in.</a:t>
            </a:r>
          </a:p>
          <a:p>
            <a:pPr marL="420624" indent="-384048">
              <a:buFont typeface="Wingdings 2"/>
              <a:buChar char=""/>
              <a:defRPr/>
            </a:pPr>
            <a:r>
              <a:rPr lang="en-US" sz="2400" dirty="0" smtClean="0">
                <a:solidFill>
                  <a:schemeClr val="bg1"/>
                </a:solidFill>
                <a:latin typeface="Raleway" panose="020B0003030101060003" pitchFamily="34" charset="0"/>
              </a:rPr>
              <a:t>Modifies the operating system.</a:t>
            </a:r>
          </a:p>
          <a:p>
            <a:pPr marL="0" indent="0">
              <a:buFont typeface="Arial" panose="020B0604020202020204" pitchFamily="34" charset="0"/>
              <a:buNone/>
            </a:pPr>
            <a:endParaRPr lang="en-US" sz="2000" dirty="0">
              <a:solidFill>
                <a:schemeClr val="bg1"/>
              </a:solidFill>
            </a:endParaRPr>
          </a:p>
        </p:txBody>
      </p:sp>
    </p:spTree>
    <p:extLst>
      <p:ext uri="{BB962C8B-B14F-4D97-AF65-F5344CB8AC3E}">
        <p14:creationId xmlns:p14="http://schemas.microsoft.com/office/powerpoint/2010/main" val="729141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344832" y="425188"/>
            <a:ext cx="9708424" cy="730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IDENTIFYING SECURITY COMPROMISES</a:t>
            </a:r>
            <a:endParaRPr lang="en-US" sz="36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165980" y="156845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000" dirty="0" smtClean="0">
                <a:solidFill>
                  <a:srgbClr val="FFCA35"/>
                </a:solidFill>
                <a:latin typeface="Raleway" panose="020B0003030101060003" pitchFamily="34" charset="0"/>
                <a:cs typeface="Calibri" panose="020F0502020204030204" pitchFamily="34" charset="0"/>
              </a:rPr>
              <a:t>Symptoms:</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Antivirus software detects a problem.</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Disk space disappears unexpectedly.</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Pop-ups suddenly appear, sometimes selling security software.</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Files or transactions appear that should not be there.</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The computer slows down to a crawl.</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Unusual messages, sounds, or displays on your monitor.</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Stolen laptop: 1 stolen every 53 seconds; 97% never recovered.</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The mouse pointer moves by itself.</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The computer spontaneously shuts down or reboots.</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Often unrecognized or ignored problems.</a:t>
            </a:r>
          </a:p>
          <a:p>
            <a:endParaRPr lang="en-US" dirty="0">
              <a:latin typeface="Raleway" panose="020B0003030101060003" pitchFamily="34" charset="0"/>
            </a:endParaRPr>
          </a:p>
        </p:txBody>
      </p:sp>
    </p:spTree>
    <p:extLst>
      <p:ext uri="{BB962C8B-B14F-4D97-AF65-F5344CB8AC3E}">
        <p14:creationId xmlns:p14="http://schemas.microsoft.com/office/powerpoint/2010/main" val="514455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101600" y="387089"/>
            <a:ext cx="7581900" cy="8142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MALWARE DETECTION</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228600" y="137160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a:buChar char="•"/>
            </a:pPr>
            <a:r>
              <a:rPr lang="en-US" sz="2000" dirty="0" smtClean="0">
                <a:solidFill>
                  <a:srgbClr val="FFCA35"/>
                </a:solidFill>
                <a:latin typeface="Raleway" panose="020B0003030101060003" pitchFamily="34" charset="0"/>
                <a:cs typeface="Calibri" panose="020F0502020204030204" pitchFamily="34" charset="0"/>
              </a:rPr>
              <a:t>Spyware symptoms:</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Changes to your browser homepage/start page.</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Ending up on a strange site when conducting a search.</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System-based firewall is turned off automatically.</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Lots of network activity while not particularly active.</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Excessive pop-up windows.</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New icons, programs, favorites which you did not add.</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Frequent firewall alerts about unknown  programs when trying to access the Internet.</a:t>
            </a:r>
          </a:p>
          <a:p>
            <a:pPr marL="800100" lvl="1" indent="-342900">
              <a:buFont typeface="Arial"/>
              <a:buChar char="•"/>
            </a:pPr>
            <a:r>
              <a:rPr lang="en-US" sz="2000" dirty="0" smtClean="0">
                <a:solidFill>
                  <a:schemeClr val="bg1"/>
                </a:solidFill>
                <a:latin typeface="Raleway" panose="020B0003030101060003" pitchFamily="34" charset="0"/>
                <a:cs typeface="Calibri" panose="020F0502020204030204" pitchFamily="34" charset="0"/>
              </a:rPr>
              <a:t>Poor system performance.</a:t>
            </a:r>
          </a:p>
          <a:p>
            <a:endParaRPr lang="en-US" dirty="0"/>
          </a:p>
        </p:txBody>
      </p:sp>
    </p:spTree>
    <p:extLst>
      <p:ext uri="{BB962C8B-B14F-4D97-AF65-F5344CB8AC3E}">
        <p14:creationId xmlns:p14="http://schemas.microsoft.com/office/powerpoint/2010/main" val="1221105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215900" y="539489"/>
            <a:ext cx="10591800" cy="8041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BEST PRACTICES TO AVOID THESE THREATS</a:t>
            </a:r>
            <a:endParaRPr lang="en-US" sz="3600" b="1" dirty="0">
              <a:solidFill>
                <a:srgbClr val="FFCA35"/>
              </a:solidFill>
              <a:latin typeface="Raleway" panose="020B0003030101060003" pitchFamily="34" charset="0"/>
              <a:cs typeface="Calibri" panose="020F0502020204030204" pitchFamily="34" charset="0"/>
            </a:endParaRPr>
          </a:p>
        </p:txBody>
      </p:sp>
      <p:sp>
        <p:nvSpPr>
          <p:cNvPr id="6" name="Content Placeholder 2"/>
          <p:cNvSpPr txBox="1">
            <a:spLocks/>
          </p:cNvSpPr>
          <p:nvPr/>
        </p:nvSpPr>
        <p:spPr>
          <a:xfrm>
            <a:off x="431800" y="1776731"/>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Raleway" panose="020B0003030101060003" pitchFamily="34" charset="0"/>
                <a:cs typeface="Calibri" panose="020F0502020204030204" pitchFamily="34" charset="0"/>
              </a:rPr>
              <a:t>Defense</a:t>
            </a:r>
            <a:r>
              <a:rPr lang="en-US" sz="2400" dirty="0">
                <a:solidFill>
                  <a:schemeClr val="bg1"/>
                </a:solidFill>
                <a:latin typeface="Raleway" panose="020B0003030101060003" pitchFamily="34" charset="0"/>
                <a:cs typeface="Calibri" panose="020F0502020204030204" pitchFamily="34" charset="0"/>
              </a:rPr>
              <a:t> in depth uses </a:t>
            </a:r>
            <a:r>
              <a:rPr lang="en-US" sz="2400" dirty="0" smtClean="0">
                <a:solidFill>
                  <a:schemeClr val="bg1"/>
                </a:solidFill>
                <a:latin typeface="Raleway" panose="020B0003030101060003" pitchFamily="34" charset="0"/>
                <a:cs typeface="Calibri" panose="020F0502020204030204" pitchFamily="34" charset="0"/>
              </a:rPr>
              <a:t>multiple layers of defense to address technical, personnel and operational issues.</a:t>
            </a:r>
          </a:p>
          <a:p>
            <a:endParaRPr lang="en-US" dirty="0">
              <a:latin typeface="Calibri" panose="020F0502020204030204" pitchFamily="34" charset="0"/>
              <a:cs typeface="Calibri" panose="020F0502020204030204" pitchFamily="34"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2718211"/>
            <a:ext cx="3505200" cy="3273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868930"/>
            <a:ext cx="400516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2428357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901700" y="514089"/>
            <a:ext cx="11788794" cy="9337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ANTI-VIRUS &amp; ANTI-SPYWARE SOFTWARE</a:t>
            </a:r>
            <a:endParaRPr lang="en-US" sz="36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190500" y="1346200"/>
            <a:ext cx="8686800" cy="4876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dirty="0" smtClean="0">
                <a:solidFill>
                  <a:schemeClr val="bg1"/>
                </a:solidFill>
                <a:latin typeface="Raleway" panose="020B0003030101060003" pitchFamily="34" charset="0"/>
                <a:cs typeface="Calibri" panose="020F0502020204030204" pitchFamily="34" charset="0"/>
              </a:rPr>
              <a:t>Anti-virus software detects certain types of malware and can destroy it before any damage is done.</a:t>
            </a:r>
          </a:p>
          <a:p>
            <a:pPr marL="285750" indent="-285750">
              <a:buFont typeface="Arial"/>
              <a:buChar char="•"/>
            </a:pPr>
            <a:r>
              <a:rPr lang="en-US" sz="2000" dirty="0" smtClean="0">
                <a:solidFill>
                  <a:schemeClr val="bg1"/>
                </a:solidFill>
                <a:latin typeface="Raleway" panose="020B0003030101060003" pitchFamily="34" charset="0"/>
                <a:cs typeface="Calibri" panose="020F0502020204030204" pitchFamily="34" charset="0"/>
              </a:rPr>
              <a:t>Install and maintain anti-virus and anti-spyware software.</a:t>
            </a:r>
          </a:p>
          <a:p>
            <a:pPr marL="285750" indent="-285750">
              <a:buFont typeface="Arial"/>
              <a:buChar char="•"/>
            </a:pPr>
            <a:r>
              <a:rPr lang="en-US" sz="2000" dirty="0" smtClean="0">
                <a:solidFill>
                  <a:schemeClr val="bg1"/>
                </a:solidFill>
                <a:latin typeface="Raleway" panose="020B0003030101060003" pitchFamily="34" charset="0"/>
                <a:cs typeface="Calibri" panose="020F0502020204030204" pitchFamily="34" charset="0"/>
              </a:rPr>
              <a:t>Be sure to keep anti-virus software updated.</a:t>
            </a:r>
          </a:p>
          <a:p>
            <a:pPr marL="285750" indent="-285750">
              <a:buFont typeface="Arial"/>
              <a:buChar char="•"/>
            </a:pPr>
            <a:r>
              <a:rPr lang="en-US" sz="2000" dirty="0" smtClean="0">
                <a:solidFill>
                  <a:schemeClr val="bg1"/>
                </a:solidFill>
                <a:latin typeface="Raleway" panose="020B0003030101060003" pitchFamily="34" charset="0"/>
                <a:cs typeface="Calibri" panose="020F0502020204030204" pitchFamily="34" charset="0"/>
              </a:rPr>
              <a:t>Many free and commercial options exist.</a:t>
            </a:r>
          </a:p>
          <a:p>
            <a:pPr marL="285750" indent="-285750">
              <a:buFont typeface="Arial"/>
              <a:buChar char="•"/>
            </a:pPr>
            <a:r>
              <a:rPr lang="en-US" sz="2000" dirty="0" smtClean="0">
                <a:solidFill>
                  <a:schemeClr val="bg1"/>
                </a:solidFill>
                <a:latin typeface="Raleway" panose="020B0003030101060003" pitchFamily="34" charset="0"/>
                <a:cs typeface="Calibri" panose="020F0502020204030204" pitchFamily="34" charset="0"/>
              </a:rPr>
              <a:t>Contact your Technology Support Professional for assistance.</a:t>
            </a:r>
          </a:p>
          <a:p>
            <a:endParaRPr lang="en-US" sz="2000" dirty="0">
              <a:latin typeface="Raleway" panose="020B0003030101060003"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585797" y="3695700"/>
            <a:ext cx="4572000" cy="2413635"/>
          </a:xfrm>
          <a:prstGeom prst="rect">
            <a:avLst/>
          </a:prstGeom>
        </p:spPr>
      </p:pic>
    </p:spTree>
    <p:extLst>
      <p:ext uri="{BB962C8B-B14F-4D97-AF65-F5344CB8AC3E}">
        <p14:creationId xmlns:p14="http://schemas.microsoft.com/office/powerpoint/2010/main" val="3868155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101600" y="488689"/>
            <a:ext cx="7226300" cy="7760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HOST-BASED FIREWALLS</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228600" y="149860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Raleway" panose="020B0003030101060003" pitchFamily="34" charset="0"/>
                <a:cs typeface="Calibri" panose="020F0502020204030204" pitchFamily="34" charset="0"/>
              </a:rPr>
              <a:t>A firewall acts as a barrier between your computer/private network and the internet. Hackers may use the internet to find, use, and install applications on your computer. A firewall prevents many hacker connections to your computer.</a:t>
            </a:r>
          </a:p>
          <a:p>
            <a:pP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Raleway" panose="020B0003030101060003" pitchFamily="34" charset="0"/>
                <a:cs typeface="Calibri" panose="020F0502020204030204" pitchFamily="34" charset="0"/>
              </a:rPr>
              <a:t>Firewalls filter network packets that enter or leave your computer</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80" y="3214047"/>
            <a:ext cx="3464529" cy="2107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7" name="Rectangle 6"/>
          <p:cNvSpPr/>
          <p:nvPr/>
        </p:nvSpPr>
        <p:spPr>
          <a:xfrm>
            <a:off x="4164740" y="3214047"/>
            <a:ext cx="3518760" cy="231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Mac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4740" y="3214047"/>
            <a:ext cx="3518760" cy="2313318"/>
          </a:xfrm>
          <a:prstGeom prst="rect">
            <a:avLst/>
          </a:prstGeom>
          <a:solidFill>
            <a:schemeClr val="bg1"/>
          </a:solidFill>
        </p:spPr>
      </p:pic>
    </p:spTree>
    <p:extLst>
      <p:ext uri="{BB962C8B-B14F-4D97-AF65-F5344CB8AC3E}">
        <p14:creationId xmlns:p14="http://schemas.microsoft.com/office/powerpoint/2010/main" val="3714715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366783" y="1569846"/>
            <a:ext cx="8181833" cy="4247317"/>
          </a:xfrm>
          <a:prstGeom prst="rect">
            <a:avLst/>
          </a:prstGeom>
          <a:noFill/>
        </p:spPr>
        <p:txBody>
          <a:bodyPr wrap="square">
            <a:spAutoFit/>
          </a:bodyPr>
          <a:lstStyle/>
          <a:p>
            <a:pPr marL="420624" indent="-384048">
              <a:buFont typeface="Wingdings 2"/>
              <a:buChar char=""/>
              <a:defRPr/>
            </a:pPr>
            <a:r>
              <a:rPr lang="en-US" b="1" dirty="0">
                <a:solidFill>
                  <a:schemeClr val="bg1"/>
                </a:solidFill>
                <a:latin typeface="Raleway" panose="020B0003030101060003" pitchFamily="34" charset="0"/>
                <a:cs typeface="Calibri" panose="020F0502020204030204" pitchFamily="34" charset="0"/>
              </a:rPr>
              <a:t>The internet allows an attacker to work from anywhere on the planet.</a:t>
            </a:r>
          </a:p>
          <a:p>
            <a:pPr marL="36576">
              <a:defRPr/>
            </a:pPr>
            <a:endParaRPr lang="en-US" b="1" dirty="0" smtClean="0">
              <a:solidFill>
                <a:schemeClr val="bg1"/>
              </a:solidFill>
              <a:latin typeface="Raleway" panose="020B0003030101060003" pitchFamily="34" charset="0"/>
              <a:cs typeface="Calibri" panose="020F0502020204030204" pitchFamily="34" charset="0"/>
            </a:endParaRPr>
          </a:p>
          <a:p>
            <a:pPr marL="420624" indent="-384048">
              <a:buFont typeface="Wingdings 2"/>
              <a:buChar char=""/>
              <a:defRPr/>
            </a:pPr>
            <a:r>
              <a:rPr lang="en-US" b="1" dirty="0" smtClean="0">
                <a:solidFill>
                  <a:schemeClr val="bg1"/>
                </a:solidFill>
                <a:latin typeface="Raleway" panose="020B0003030101060003" pitchFamily="34" charset="0"/>
                <a:cs typeface="Calibri" panose="020F0502020204030204" pitchFamily="34" charset="0"/>
              </a:rPr>
              <a:t>Risks </a:t>
            </a:r>
            <a:r>
              <a:rPr lang="en-US" b="1" dirty="0">
                <a:solidFill>
                  <a:schemeClr val="bg1"/>
                </a:solidFill>
                <a:latin typeface="Raleway" panose="020B0003030101060003" pitchFamily="34" charset="0"/>
                <a:cs typeface="Calibri" panose="020F0502020204030204" pitchFamily="34" charset="0"/>
              </a:rPr>
              <a:t>caused by poor security knowledge and practice:</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Identity Theft</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Monetary Theft</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Legal Ramifications (for yourself and your organization)</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Sanctions or termination if policies are not followed</a:t>
            </a:r>
          </a:p>
          <a:p>
            <a:pPr marL="420624" indent="-384048">
              <a:buFont typeface="Wingdings 2"/>
              <a:buChar char=""/>
              <a:defRPr/>
            </a:pPr>
            <a:endParaRPr lang="en-US" b="1" dirty="0">
              <a:solidFill>
                <a:schemeClr val="bg1"/>
              </a:solidFill>
              <a:latin typeface="Raleway" panose="020B0003030101060003" pitchFamily="34" charset="0"/>
              <a:cs typeface="Calibri" panose="020F0502020204030204" pitchFamily="34" charset="0"/>
            </a:endParaRPr>
          </a:p>
          <a:p>
            <a:pPr marL="420624" indent="-384048">
              <a:buFont typeface="Wingdings 2"/>
              <a:buChar char=""/>
              <a:defRPr/>
            </a:pPr>
            <a:r>
              <a:rPr lang="en-US" b="1" dirty="0">
                <a:solidFill>
                  <a:schemeClr val="bg1"/>
                </a:solidFill>
                <a:latin typeface="Raleway" panose="020B0003030101060003" pitchFamily="34" charset="0"/>
                <a:cs typeface="Calibri" panose="020F0502020204030204" pitchFamily="34" charset="0"/>
              </a:rPr>
              <a:t>According to the SANS Institute, the top vectors for vulnerabilities available to a cyber criminal are:</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Web Browser</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IM Clients</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Web Applications</a:t>
            </a:r>
          </a:p>
          <a:p>
            <a:pPr marL="722376" lvl="1" indent="-274320">
              <a:buFont typeface="Wingdings 2"/>
              <a:buChar char=""/>
              <a:defRPr/>
            </a:pPr>
            <a:r>
              <a:rPr lang="en-US" b="1" dirty="0">
                <a:solidFill>
                  <a:schemeClr val="bg1"/>
                </a:solidFill>
                <a:latin typeface="Raleway" panose="020B0003030101060003" pitchFamily="34" charset="0"/>
                <a:cs typeface="Calibri" panose="020F0502020204030204" pitchFamily="34" charset="0"/>
              </a:rPr>
              <a:t>Excessive User Rights</a:t>
            </a:r>
          </a:p>
        </p:txBody>
      </p:sp>
      <p:sp>
        <p:nvSpPr>
          <p:cNvPr id="5" name="Title 1"/>
          <p:cNvSpPr txBox="1">
            <a:spLocks/>
          </p:cNvSpPr>
          <p:nvPr/>
        </p:nvSpPr>
        <p:spPr>
          <a:xfrm>
            <a:off x="228600" y="330768"/>
            <a:ext cx="101854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IMPORTANCE OF CYBERSECURITY</a:t>
            </a:r>
            <a:endParaRPr lang="en-US" b="1" dirty="0">
              <a:solidFill>
                <a:srgbClr val="FFCA35"/>
              </a:solidFill>
              <a:latin typeface="Raleway" panose="020B0003030101060003"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138" y="4953454"/>
            <a:ext cx="3809524" cy="1384127"/>
          </a:xfrm>
          <a:prstGeom prst="rect">
            <a:avLst/>
          </a:prstGeom>
        </p:spPr>
      </p:pic>
    </p:spTree>
    <p:extLst>
      <p:ext uri="{BB962C8B-B14F-4D97-AF65-F5344CB8AC3E}">
        <p14:creationId xmlns:p14="http://schemas.microsoft.com/office/powerpoint/2010/main" val="3858844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114300" y="3489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PROTECT YOUR OPERATING SYSTEM</a:t>
            </a:r>
            <a:endParaRPr lang="en-US" sz="3600" b="1" dirty="0">
              <a:solidFill>
                <a:srgbClr val="FFCA35"/>
              </a:solidFill>
              <a:latin typeface="Raleway" panose="020B0003030101060003" pitchFamily="34" charset="0"/>
              <a:cs typeface="Calibri" panose="020F0502020204030204" pitchFamily="34" charset="0"/>
            </a:endParaRPr>
          </a:p>
        </p:txBody>
      </p:sp>
      <p:sp>
        <p:nvSpPr>
          <p:cNvPr id="6" name="Content Placeholder 2"/>
          <p:cNvSpPr txBox="1">
            <a:spLocks/>
          </p:cNvSpPr>
          <p:nvPr/>
        </p:nvSpPr>
        <p:spPr>
          <a:xfrm>
            <a:off x="455084" y="990600"/>
            <a:ext cx="8686800" cy="4876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Microsoft regularly issues patches or updates to solve security problems in their software. If these are not applied, it leaves your computer vulnerable to hackers.</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The Windows Update feature built into Windows can be set up to automatically download and install updates. </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Avoid logging in as administrator</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Apple provides regular updates to its operating system and software applications. </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Apply Apple updates using the App Store application.</a:t>
            </a:r>
          </a:p>
          <a:p>
            <a:endParaRPr lang="en-US" sz="18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4984751" y="4457700"/>
            <a:ext cx="1270000" cy="1270000"/>
          </a:xfrm>
          <a:prstGeom prst="rect">
            <a:avLst/>
          </a:prstGeom>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1100" y="3721100"/>
            <a:ext cx="3522133" cy="264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3789276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1346200" y="552189"/>
            <a:ext cx="8458200" cy="908311"/>
          </a:xfrm>
          <a:prstGeom prst="rect">
            <a:avLst/>
          </a:prstGeom>
        </p:spPr>
        <p:txBody>
          <a:bodyP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700" b="1" dirty="0" smtClean="0">
                <a:solidFill>
                  <a:srgbClr val="FFCA35"/>
                </a:solidFill>
                <a:latin typeface="Calibri" panose="020F0502020204030204" pitchFamily="34" charset="0"/>
                <a:cs typeface="Calibri" panose="020F0502020204030204" pitchFamily="34" charset="0"/>
              </a:rPr>
              <a:t>USE STRONG PASSWORDS</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t/>
            </a:r>
            <a:br>
              <a:rPr lang="en-US" dirty="0" smtClean="0"/>
            </a:b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416358" y="937280"/>
            <a:ext cx="11113034" cy="523220"/>
          </a:xfrm>
          <a:prstGeom prst="rect">
            <a:avLst/>
          </a:prstGeom>
        </p:spPr>
        <p:txBody>
          <a:bodyPr wrap="square">
            <a:spAutoFit/>
          </a:bodyPr>
          <a:lstStyle/>
          <a:p>
            <a:r>
              <a:rPr lang="en-US" sz="2800" dirty="0" smtClean="0">
                <a:solidFill>
                  <a:schemeClr val="bg1"/>
                </a:solidFill>
                <a:latin typeface="Raleway" panose="020B0003030101060003" pitchFamily="34" charset="0"/>
              </a:rPr>
              <a:t>MAKE PASSWORDS EASY TO REMEMBER BUT HARD TO GUESS</a:t>
            </a:r>
            <a:endParaRPr lang="en-IN" sz="2800" dirty="0">
              <a:solidFill>
                <a:schemeClr val="bg1"/>
              </a:solidFill>
              <a:latin typeface="Raleway" panose="020B0003030101060003" pitchFamily="34" charset="0"/>
            </a:endParaRPr>
          </a:p>
        </p:txBody>
      </p:sp>
      <p:sp>
        <p:nvSpPr>
          <p:cNvPr id="5" name="Content Placeholder 2"/>
          <p:cNvSpPr txBox="1">
            <a:spLocks/>
          </p:cNvSpPr>
          <p:nvPr/>
        </p:nvSpPr>
        <p:spPr>
          <a:xfrm>
            <a:off x="416358" y="1595985"/>
            <a:ext cx="8458200" cy="43104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Raleway" panose="020B0003030101060003" pitchFamily="34" charset="0"/>
              </a:rPr>
              <a:t>USG standards:</a:t>
            </a:r>
          </a:p>
          <a:p>
            <a:r>
              <a:rPr lang="en-US" sz="2000" dirty="0" smtClean="0">
                <a:solidFill>
                  <a:schemeClr val="bg1"/>
                </a:solidFill>
                <a:latin typeface="Raleway" panose="020B0003030101060003" pitchFamily="34" charset="0"/>
              </a:rPr>
              <a:t>Be at least ten characters in length </a:t>
            </a:r>
          </a:p>
          <a:p>
            <a:r>
              <a:rPr lang="en-US" sz="2000" dirty="0" smtClean="0">
                <a:solidFill>
                  <a:schemeClr val="bg1"/>
                </a:solidFill>
                <a:latin typeface="Raleway" panose="020B0003030101060003" pitchFamily="34" charset="0"/>
              </a:rPr>
              <a:t>Must contain characters from at least two of the following four types of characters: </a:t>
            </a:r>
          </a:p>
          <a:p>
            <a:pPr lvl="1"/>
            <a:r>
              <a:rPr lang="en-US" sz="2000" dirty="0" smtClean="0">
                <a:solidFill>
                  <a:schemeClr val="bg1"/>
                </a:solidFill>
                <a:latin typeface="Raleway" panose="020B0003030101060003" pitchFamily="34" charset="0"/>
              </a:rPr>
              <a:t>English upper case (A-Z)</a:t>
            </a:r>
          </a:p>
          <a:p>
            <a:pPr lvl="1"/>
            <a:r>
              <a:rPr lang="en-US" sz="2000" dirty="0" smtClean="0">
                <a:solidFill>
                  <a:schemeClr val="bg1"/>
                </a:solidFill>
                <a:latin typeface="Raleway" panose="020B0003030101060003" pitchFamily="34" charset="0"/>
              </a:rPr>
              <a:t>English lower case (a-z)</a:t>
            </a:r>
          </a:p>
          <a:p>
            <a:pPr lvl="1"/>
            <a:r>
              <a:rPr lang="en-US" sz="2000" dirty="0" smtClean="0">
                <a:solidFill>
                  <a:schemeClr val="bg1"/>
                </a:solidFill>
                <a:latin typeface="Raleway" panose="020B0003030101060003" pitchFamily="34" charset="0"/>
              </a:rPr>
              <a:t>Numbers (0-9)</a:t>
            </a:r>
          </a:p>
          <a:p>
            <a:pPr lvl="1"/>
            <a:r>
              <a:rPr lang="en-US" sz="2000" dirty="0" smtClean="0">
                <a:solidFill>
                  <a:schemeClr val="bg1"/>
                </a:solidFill>
                <a:latin typeface="Raleway" panose="020B0003030101060003" pitchFamily="34" charset="0"/>
              </a:rPr>
              <a:t>Non-alphanumeric special characters ($, !, %, ^, …)</a:t>
            </a:r>
          </a:p>
          <a:p>
            <a:r>
              <a:rPr lang="en-US" sz="2000" dirty="0" smtClean="0">
                <a:solidFill>
                  <a:schemeClr val="bg1"/>
                </a:solidFill>
                <a:latin typeface="Raleway" panose="020B0003030101060003" pitchFamily="34" charset="0"/>
              </a:rPr>
              <a:t>Must not contain the user’s name or part of the user’s name </a:t>
            </a:r>
          </a:p>
          <a:p>
            <a:r>
              <a:rPr lang="en-US" sz="2000" dirty="0" smtClean="0">
                <a:solidFill>
                  <a:schemeClr val="bg1"/>
                </a:solidFill>
                <a:latin typeface="Raleway" panose="020B0003030101060003" pitchFamily="34" charset="0"/>
              </a:rPr>
              <a:t>Must not contain easily accessible or guessable personal information about the user or user’s family, such as birthdays, children’s names, addresses, etc.</a:t>
            </a:r>
            <a:endParaRPr lang="en-US" sz="2000" dirty="0">
              <a:solidFill>
                <a:schemeClr val="bg1"/>
              </a:solidFill>
              <a:latin typeface="Raleway" panose="020B0003030101060003" pitchFamily="34" charset="0"/>
            </a:endParaRPr>
          </a:p>
        </p:txBody>
      </p:sp>
    </p:spTree>
    <p:extLst>
      <p:ext uri="{BB962C8B-B14F-4D97-AF65-F5344CB8AC3E}">
        <p14:creationId xmlns:p14="http://schemas.microsoft.com/office/powerpoint/2010/main" val="1927802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2" y="0"/>
            <a:ext cx="12192000" cy="6858000"/>
          </a:xfrm>
          <a:prstGeom prst="rect">
            <a:avLst/>
          </a:prstGeom>
        </p:spPr>
      </p:pic>
      <p:sp>
        <p:nvSpPr>
          <p:cNvPr id="3" name="Title 1"/>
          <p:cNvSpPr txBox="1">
            <a:spLocks/>
          </p:cNvSpPr>
          <p:nvPr/>
        </p:nvSpPr>
        <p:spPr>
          <a:xfrm>
            <a:off x="-155714" y="456663"/>
            <a:ext cx="9326217"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CA35"/>
                </a:solidFill>
                <a:latin typeface="Raleway" panose="020B0003030101060003" pitchFamily="34" charset="0"/>
                <a:cs typeface="Calibri" panose="020F0502020204030204" pitchFamily="34" charset="0"/>
              </a:rPr>
              <a:t>CREATING STRONG PASSWORDS</a:t>
            </a:r>
            <a:endParaRPr lang="en-US" sz="4000" b="1" dirty="0">
              <a:solidFill>
                <a:srgbClr val="FFCA35"/>
              </a:solidFill>
              <a:latin typeface="Raleway" panose="020B0003030101060003" pitchFamily="34" charset="0"/>
              <a:cs typeface="Calibri" panose="020F0502020204030204" pitchFamily="34" charset="0"/>
            </a:endParaRPr>
          </a:p>
        </p:txBody>
      </p:sp>
      <p:sp>
        <p:nvSpPr>
          <p:cNvPr id="5" name="Content Placeholder 2"/>
          <p:cNvSpPr txBox="1">
            <a:spLocks/>
          </p:cNvSpPr>
          <p:nvPr/>
        </p:nvSpPr>
        <p:spPr>
          <a:xfrm>
            <a:off x="695738" y="1364974"/>
            <a:ext cx="8250100" cy="4631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bg1"/>
                </a:solidFill>
                <a:latin typeface="Raleway" panose="020B0003030101060003" pitchFamily="34" charset="0"/>
                <a:cs typeface="Calibri" panose="020F0502020204030204" pitchFamily="34" charset="0"/>
              </a:rPr>
              <a:t>A familiar quote can be a good start:</a:t>
            </a:r>
          </a:p>
          <a:p>
            <a:endParaRPr lang="en-US" sz="2400" dirty="0" smtClean="0">
              <a:latin typeface="Raleway" panose="020B0003030101060003"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solidFill>
                  <a:schemeClr val="bg1"/>
                </a:solidFill>
                <a:latin typeface="Raleway" panose="020B0003030101060003" pitchFamily="34" charset="0"/>
                <a:cs typeface="Calibri" panose="020F0502020204030204" pitchFamily="34" charset="0"/>
              </a:rPr>
              <a:t>Using the organization standard as a guide, choose the first character of each word:</a:t>
            </a:r>
          </a:p>
          <a:p>
            <a:pPr lvl="2"/>
            <a:r>
              <a:rPr lang="en-US" dirty="0" smtClean="0">
                <a:solidFill>
                  <a:schemeClr val="bg1"/>
                </a:solidFill>
                <a:latin typeface="Raleway" panose="020B0003030101060003" pitchFamily="34" charset="0"/>
                <a:cs typeface="Calibri" panose="020F0502020204030204" pitchFamily="34" charset="0"/>
              </a:rPr>
              <a:t>LIASMWTFOS</a:t>
            </a:r>
          </a:p>
          <a:p>
            <a:r>
              <a:rPr lang="en-US" sz="2000" dirty="0" smtClean="0">
                <a:solidFill>
                  <a:schemeClr val="bg1"/>
                </a:solidFill>
                <a:latin typeface="Raleway" panose="020B0003030101060003" pitchFamily="34" charset="0"/>
                <a:cs typeface="Calibri" panose="020F0502020204030204" pitchFamily="34" charset="0"/>
              </a:rPr>
              <a:t>Now add complexity the standard requires:</a:t>
            </a:r>
          </a:p>
          <a:p>
            <a:pPr lvl="2"/>
            <a:r>
              <a:rPr lang="en-US" dirty="0">
                <a:solidFill>
                  <a:schemeClr val="bg1"/>
                </a:solidFill>
                <a:latin typeface="Calibri" panose="020F0502020204030204" pitchFamily="34" charset="0"/>
                <a:cs typeface="Calibri" panose="020F0502020204030204" pitchFamily="34" charset="0"/>
              </a:rPr>
              <a:t>L</a:t>
            </a:r>
            <a:r>
              <a:rPr lang="en-US" dirty="0">
                <a:solidFill>
                  <a:srgbClr val="FFC000"/>
                </a:solidFill>
                <a:latin typeface="Calibri" panose="020F0502020204030204" pitchFamily="34" charset="0"/>
                <a:cs typeface="Calibri" panose="020F0502020204030204" pitchFamily="34" charset="0"/>
              </a:rPr>
              <a:t>1</a:t>
            </a:r>
            <a:r>
              <a:rPr lang="en-US" dirty="0">
                <a:solidFill>
                  <a:schemeClr val="bg1"/>
                </a:solidFill>
                <a:latin typeface="Calibri" panose="020F0502020204030204" pitchFamily="34" charset="0"/>
                <a:cs typeface="Calibri" panose="020F0502020204030204" pitchFamily="34" charset="0"/>
              </a:rPr>
              <a:t>A</a:t>
            </a:r>
            <a:r>
              <a:rPr lang="en-US" dirty="0">
                <a:solidFill>
                  <a:srgbClr val="FFCA35"/>
                </a:solidFill>
                <a:latin typeface="Calibri" panose="020F0502020204030204" pitchFamily="34" charset="0"/>
                <a:cs typeface="Calibri" panose="020F0502020204030204" pitchFamily="34" charset="0"/>
              </a:rPr>
              <a:t>$mw</a:t>
            </a:r>
            <a:r>
              <a:rPr lang="en-US" dirty="0">
                <a:solidFill>
                  <a:schemeClr val="bg1"/>
                </a:solidFill>
                <a:latin typeface="Calibri" panose="020F0502020204030204" pitchFamily="34" charset="0"/>
                <a:cs typeface="Calibri" panose="020F0502020204030204" pitchFamily="34" charset="0"/>
              </a:rPr>
              <a:t>TF</a:t>
            </a:r>
            <a:r>
              <a:rPr lang="en-US" dirty="0">
                <a:solidFill>
                  <a:srgbClr val="FFCA35"/>
                </a:solidFill>
                <a:latin typeface="Calibri" panose="020F0502020204030204" pitchFamily="34" charset="0"/>
                <a:cs typeface="Calibri" panose="020F0502020204030204" pitchFamily="34" charset="0"/>
              </a:rPr>
              <a:t>0</a:t>
            </a:r>
            <a:r>
              <a:rPr lang="en-US" dirty="0">
                <a:solidFill>
                  <a:schemeClr val="bg1"/>
                </a:solidFill>
                <a:latin typeface="Calibri" panose="020F0502020204030204" pitchFamily="34" charset="0"/>
                <a:cs typeface="Calibri" panose="020F0502020204030204" pitchFamily="34" charset="0"/>
              </a:rPr>
              <a:t>S</a:t>
            </a:r>
            <a:r>
              <a:rPr lang="en-US" dirty="0">
                <a:latin typeface="Calibri" panose="020F0502020204030204" pitchFamily="34" charset="0"/>
                <a:cs typeface="Calibri" panose="020F0502020204030204" pitchFamily="34" charset="0"/>
              </a:rPr>
              <a:t> </a:t>
            </a:r>
            <a:r>
              <a:rPr lang="en-US" dirty="0">
                <a:solidFill>
                  <a:srgbClr val="FFCA35"/>
                </a:solidFill>
                <a:latin typeface="Calibri" panose="020F0502020204030204" pitchFamily="34" charset="0"/>
                <a:cs typeface="Calibri" panose="020F0502020204030204" pitchFamily="34" charset="0"/>
              </a:rPr>
              <a:t>(10 </a:t>
            </a:r>
            <a:r>
              <a:rPr lang="en-US" dirty="0">
                <a:solidFill>
                  <a:schemeClr val="bg1"/>
                </a:solidFill>
                <a:latin typeface="Calibri" panose="020F0502020204030204" pitchFamily="34" charset="0"/>
                <a:cs typeface="Calibri" panose="020F0502020204030204" pitchFamily="34" charset="0"/>
              </a:rPr>
              <a:t>characters</a:t>
            </a:r>
            <a:r>
              <a:rPr lang="en-US" dirty="0">
                <a:solidFill>
                  <a:srgbClr val="FFCA35"/>
                </a:solidFill>
                <a:latin typeface="Calibri" panose="020F0502020204030204" pitchFamily="34" charset="0"/>
                <a:cs typeface="Calibri" panose="020F0502020204030204" pitchFamily="34" charset="0"/>
              </a:rPr>
              <a:t>, 2</a:t>
            </a:r>
            <a:r>
              <a:rPr lang="en-US" dirty="0">
                <a:solidFill>
                  <a:srgbClr val="FF0000"/>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numerals</a:t>
            </a:r>
            <a:r>
              <a:rPr lang="en-US" dirty="0">
                <a:solidFill>
                  <a:srgbClr val="FFCA35"/>
                </a:solidFill>
                <a:latin typeface="Calibri" panose="020F0502020204030204" pitchFamily="34" charset="0"/>
                <a:cs typeface="Calibri" panose="020F0502020204030204" pitchFamily="34" charset="0"/>
              </a:rPr>
              <a:t>, 1</a:t>
            </a:r>
            <a:r>
              <a:rPr lang="en-US" dirty="0">
                <a:solidFill>
                  <a:srgbClr val="FF0000"/>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symbol</a:t>
            </a:r>
            <a:r>
              <a:rPr lang="en-US" dirty="0">
                <a:solidFill>
                  <a:srgbClr val="FFCA35"/>
                </a:solidFill>
                <a:latin typeface="Calibri" panose="020F0502020204030204" pitchFamily="34" charset="0"/>
                <a:cs typeface="Calibri" panose="020F0502020204030204" pitchFamily="34" charset="0"/>
              </a:rPr>
              <a:t>,</a:t>
            </a:r>
            <a:r>
              <a:rPr lang="en-US" dirty="0">
                <a:solidFill>
                  <a:srgbClr val="FF0000"/>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mixed English case</a:t>
            </a:r>
            <a:r>
              <a:rPr lang="en-US" dirty="0">
                <a:solidFill>
                  <a:srgbClr val="FFCA35"/>
                </a:solidFill>
                <a:latin typeface="Calibri" panose="020F0502020204030204" pitchFamily="34" charset="0"/>
                <a:cs typeface="Calibri" panose="020F0502020204030204" pitchFamily="34" charset="0"/>
              </a:rPr>
              <a:t>: password satisfies all 4 types).</a:t>
            </a:r>
          </a:p>
          <a:p>
            <a:r>
              <a:rPr lang="en-US" sz="2000" dirty="0" smtClean="0">
                <a:solidFill>
                  <a:schemeClr val="bg1"/>
                </a:solidFill>
                <a:latin typeface="Raleway" panose="020B0003030101060003" pitchFamily="34" charset="0"/>
                <a:cs typeface="Calibri" panose="020F0502020204030204" pitchFamily="34" charset="0"/>
              </a:rPr>
              <a:t>Or be more creative!</a:t>
            </a:r>
            <a:endParaRPr lang="en-US" sz="2000" dirty="0">
              <a:solidFill>
                <a:schemeClr val="bg1"/>
              </a:solidFill>
              <a:latin typeface="Raleway" panose="020B0003030101060003" pitchFamily="34" charset="0"/>
              <a:cs typeface="Calibri" panose="020F0502020204030204" pitchFamily="34" charset="0"/>
            </a:endParaRPr>
          </a:p>
        </p:txBody>
      </p:sp>
      <p:sp>
        <p:nvSpPr>
          <p:cNvPr id="7" name="TextBox 6"/>
          <p:cNvSpPr txBox="1"/>
          <p:nvPr>
            <p:custDataLst>
              <p:tags r:id="rId1"/>
            </p:custDataLst>
          </p:nvPr>
        </p:nvSpPr>
        <p:spPr>
          <a:xfrm>
            <a:off x="1222513" y="2161177"/>
            <a:ext cx="5410200" cy="646331"/>
          </a:xfrm>
          <a:prstGeom prst="rect">
            <a:avLst/>
          </a:prstGeom>
          <a:noFill/>
        </p:spPr>
        <p:txBody>
          <a:bodyPr wrap="square" rtlCol="0">
            <a:spAutoFit/>
          </a:bodyPr>
          <a:lstStyle/>
          <a:p>
            <a:r>
              <a:rPr lang="en-US" dirty="0" smtClean="0">
                <a:solidFill>
                  <a:schemeClr val="bg1"/>
                </a:solidFill>
              </a:rPr>
              <a:t>“</a:t>
            </a:r>
            <a:r>
              <a:rPr lang="en-US" b="1" dirty="0" smtClean="0">
                <a:solidFill>
                  <a:schemeClr val="bg1"/>
                </a:solidFill>
              </a:rPr>
              <a:t>L</a:t>
            </a:r>
            <a:r>
              <a:rPr lang="en-US" dirty="0" smtClean="0">
                <a:solidFill>
                  <a:srgbClr val="FFC000"/>
                </a:solidFill>
              </a:rPr>
              <a:t>OVE </a:t>
            </a:r>
            <a:r>
              <a:rPr lang="en-US" b="1" dirty="0" smtClean="0">
                <a:solidFill>
                  <a:schemeClr val="bg1"/>
                </a:solidFill>
              </a:rPr>
              <a:t>I</a:t>
            </a:r>
            <a:r>
              <a:rPr lang="en-US" dirty="0" smtClean="0">
                <a:solidFill>
                  <a:srgbClr val="FFC000"/>
                </a:solidFill>
              </a:rPr>
              <a:t>S </a:t>
            </a:r>
            <a:r>
              <a:rPr lang="en-US" b="1" dirty="0" smtClean="0">
                <a:solidFill>
                  <a:schemeClr val="bg1"/>
                </a:solidFill>
              </a:rPr>
              <a:t>A</a:t>
            </a:r>
            <a:r>
              <a:rPr lang="en-US" dirty="0" smtClean="0">
                <a:solidFill>
                  <a:srgbClr val="FFC000"/>
                </a:solidFill>
              </a:rPr>
              <a:t> </a:t>
            </a:r>
            <a:r>
              <a:rPr lang="en-US" b="1" dirty="0" smtClean="0">
                <a:solidFill>
                  <a:schemeClr val="bg1"/>
                </a:solidFill>
              </a:rPr>
              <a:t>S</a:t>
            </a:r>
            <a:r>
              <a:rPr lang="en-US" dirty="0" smtClean="0">
                <a:solidFill>
                  <a:srgbClr val="FFC000"/>
                </a:solidFill>
              </a:rPr>
              <a:t>MOKE </a:t>
            </a:r>
            <a:r>
              <a:rPr lang="en-US" b="1" dirty="0" smtClean="0">
                <a:solidFill>
                  <a:schemeClr val="bg1"/>
                </a:solidFill>
              </a:rPr>
              <a:t>M</a:t>
            </a:r>
            <a:r>
              <a:rPr lang="en-US" dirty="0" smtClean="0">
                <a:solidFill>
                  <a:srgbClr val="FFC000"/>
                </a:solidFill>
              </a:rPr>
              <a:t>ADE </a:t>
            </a:r>
            <a:r>
              <a:rPr lang="en-US" b="1" dirty="0" smtClean="0">
                <a:solidFill>
                  <a:schemeClr val="bg1"/>
                </a:solidFill>
              </a:rPr>
              <a:t>W</a:t>
            </a:r>
            <a:r>
              <a:rPr lang="en-US" dirty="0" smtClean="0">
                <a:solidFill>
                  <a:srgbClr val="FFC000"/>
                </a:solidFill>
              </a:rPr>
              <a:t>ITH </a:t>
            </a:r>
            <a:r>
              <a:rPr lang="en-US" b="1" dirty="0" smtClean="0">
                <a:solidFill>
                  <a:schemeClr val="bg1"/>
                </a:solidFill>
              </a:rPr>
              <a:t>T</a:t>
            </a:r>
            <a:r>
              <a:rPr lang="en-US" dirty="0" smtClean="0">
                <a:solidFill>
                  <a:srgbClr val="FFC000"/>
                </a:solidFill>
              </a:rPr>
              <a:t>HE </a:t>
            </a:r>
            <a:r>
              <a:rPr lang="en-US" b="1" dirty="0" smtClean="0">
                <a:solidFill>
                  <a:schemeClr val="bg1"/>
                </a:solidFill>
              </a:rPr>
              <a:t>F</a:t>
            </a:r>
            <a:r>
              <a:rPr lang="en-US" dirty="0" smtClean="0">
                <a:solidFill>
                  <a:srgbClr val="FFC000"/>
                </a:solidFill>
              </a:rPr>
              <a:t>UME </a:t>
            </a:r>
            <a:r>
              <a:rPr lang="en-US" b="1" dirty="0" smtClean="0">
                <a:solidFill>
                  <a:schemeClr val="bg1"/>
                </a:solidFill>
              </a:rPr>
              <a:t>O</a:t>
            </a:r>
            <a:r>
              <a:rPr lang="en-US" dirty="0" smtClean="0">
                <a:solidFill>
                  <a:srgbClr val="FFC000"/>
                </a:solidFill>
              </a:rPr>
              <a:t>F </a:t>
            </a:r>
            <a:r>
              <a:rPr lang="en-US" b="1" dirty="0" smtClean="0">
                <a:solidFill>
                  <a:schemeClr val="bg1"/>
                </a:solidFill>
              </a:rPr>
              <a:t>S</a:t>
            </a:r>
            <a:r>
              <a:rPr lang="en-US" dirty="0" smtClean="0">
                <a:solidFill>
                  <a:srgbClr val="FFC000"/>
                </a:solidFill>
              </a:rPr>
              <a:t>IGHS</a:t>
            </a:r>
            <a:r>
              <a:rPr lang="en-US" dirty="0" smtClean="0">
                <a:solidFill>
                  <a:schemeClr val="bg1"/>
                </a:solidFill>
              </a:rPr>
              <a:t>”</a:t>
            </a:r>
          </a:p>
          <a:p>
            <a:pPr algn="ctr"/>
            <a:r>
              <a:rPr lang="en-US" dirty="0" smtClean="0">
                <a:solidFill>
                  <a:schemeClr val="bg1"/>
                </a:solidFill>
                <a:latin typeface="Brush Script MT Italic"/>
                <a:cs typeface="Brush Script MT Italic"/>
              </a:rPr>
              <a:t>William Shakespeare</a:t>
            </a:r>
            <a:endParaRPr lang="en-US" dirty="0">
              <a:solidFill>
                <a:schemeClr val="bg1"/>
              </a:solidFill>
              <a:latin typeface="Brush Script MT Italic"/>
              <a:cs typeface="Brush Script MT Italic"/>
            </a:endParaRPr>
          </a:p>
        </p:txBody>
      </p:sp>
    </p:spTree>
    <p:extLst>
      <p:ext uri="{BB962C8B-B14F-4D97-AF65-F5344CB8AC3E}">
        <p14:creationId xmlns:p14="http://schemas.microsoft.com/office/powerpoint/2010/main" val="3534032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778565" y="562680"/>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CA35"/>
                </a:solidFill>
                <a:latin typeface="Raleway" panose="020B0003030101060003" pitchFamily="34" charset="0"/>
                <a:cs typeface="Century Gothic"/>
              </a:rPr>
              <a:t>PASSWORD GUIDELINES</a:t>
            </a:r>
            <a:endParaRPr lang="en-US" sz="4000" b="1" dirty="0">
              <a:solidFill>
                <a:srgbClr val="FFCA35"/>
              </a:solidFill>
              <a:latin typeface="Raleway" panose="020B0003030101060003" pitchFamily="34" charset="0"/>
            </a:endParaRPr>
          </a:p>
        </p:txBody>
      </p:sp>
      <p:sp>
        <p:nvSpPr>
          <p:cNvPr id="4" name="Content Placeholder 2"/>
          <p:cNvSpPr txBox="1">
            <a:spLocks/>
          </p:cNvSpPr>
          <p:nvPr/>
        </p:nvSpPr>
        <p:spPr>
          <a:xfrm>
            <a:off x="374374" y="1318591"/>
            <a:ext cx="8686800" cy="48768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solidFill>
                  <a:schemeClr val="bg1"/>
                </a:solidFill>
                <a:latin typeface="Raleway" panose="020B0003030101060003" pitchFamily="34" charset="0"/>
                <a:cs typeface="Calibri" panose="020F0502020204030204" pitchFamily="34" charset="0"/>
              </a:rPr>
              <a:t>Never use admin, root, administrator, or a default account or password for administrative access.</a:t>
            </a:r>
          </a:p>
          <a:p>
            <a:r>
              <a:rPr lang="en-US" sz="2600" dirty="0" smtClean="0">
                <a:solidFill>
                  <a:schemeClr val="bg1"/>
                </a:solidFill>
                <a:latin typeface="Raleway" panose="020B0003030101060003" pitchFamily="34" charset="0"/>
                <a:cs typeface="Calibri" panose="020F0502020204030204" pitchFamily="34" charset="0"/>
              </a:rPr>
              <a:t>A good password is:</a:t>
            </a:r>
          </a:p>
          <a:p>
            <a:pPr lvl="1"/>
            <a:r>
              <a:rPr lang="en-US" sz="2200" dirty="0" smtClean="0">
                <a:solidFill>
                  <a:schemeClr val="bg1"/>
                </a:solidFill>
                <a:latin typeface="Raleway" panose="020B0003030101060003" pitchFamily="34" charset="0"/>
                <a:cs typeface="Calibri" panose="020F0502020204030204" pitchFamily="34" charset="0"/>
              </a:rPr>
              <a:t>Private: Used by only one person.</a:t>
            </a:r>
          </a:p>
          <a:p>
            <a:pPr lvl="1"/>
            <a:r>
              <a:rPr lang="en-US" sz="2200" dirty="0" smtClean="0">
                <a:solidFill>
                  <a:schemeClr val="bg1"/>
                </a:solidFill>
                <a:latin typeface="Raleway" panose="020B0003030101060003" pitchFamily="34" charset="0"/>
                <a:cs typeface="Calibri" panose="020F0502020204030204" pitchFamily="34" charset="0"/>
              </a:rPr>
              <a:t>Secret: It is not stored in clear text anywhere, </a:t>
            </a:r>
          </a:p>
          <a:p>
            <a:pPr marL="457200" lvl="1" indent="0">
              <a:buFont typeface="Arial" panose="020B0604020202020204" pitchFamily="34" charset="0"/>
              <a:buNone/>
            </a:pPr>
            <a:r>
              <a:rPr lang="en-US" sz="2200" dirty="0" smtClean="0">
                <a:solidFill>
                  <a:schemeClr val="bg1"/>
                </a:solidFill>
                <a:latin typeface="Raleway" panose="020B0003030101060003" pitchFamily="34" charset="0"/>
                <a:cs typeface="Calibri" panose="020F0502020204030204" pitchFamily="34" charset="0"/>
              </a:rPr>
              <a:t>including on Post-It</a:t>
            </a:r>
            <a:r>
              <a:rPr lang="en-US" sz="2200" baseline="30000" dirty="0" smtClean="0">
                <a:solidFill>
                  <a:schemeClr val="bg1"/>
                </a:solidFill>
                <a:latin typeface="Raleway" panose="020B0003030101060003" pitchFamily="34" charset="0"/>
                <a:cs typeface="Calibri" panose="020F0502020204030204" pitchFamily="34" charset="0"/>
              </a:rPr>
              <a:t>®</a:t>
            </a:r>
            <a:r>
              <a:rPr lang="en-US" sz="2200" dirty="0" smtClean="0">
                <a:solidFill>
                  <a:schemeClr val="bg1"/>
                </a:solidFill>
                <a:latin typeface="Raleway" panose="020B0003030101060003" pitchFamily="34" charset="0"/>
                <a:cs typeface="Calibri" panose="020F0502020204030204" pitchFamily="34" charset="0"/>
              </a:rPr>
              <a:t> notes!</a:t>
            </a:r>
          </a:p>
          <a:p>
            <a:pPr lvl="1"/>
            <a:r>
              <a:rPr lang="en-US" sz="2200" dirty="0" smtClean="0">
                <a:solidFill>
                  <a:schemeClr val="bg1"/>
                </a:solidFill>
                <a:latin typeface="Raleway" panose="020B0003030101060003" pitchFamily="34" charset="0"/>
                <a:cs typeface="Calibri" panose="020F0502020204030204" pitchFamily="34" charset="0"/>
              </a:rPr>
              <a:t>Easily Remembered: No need to write it down.</a:t>
            </a:r>
          </a:p>
          <a:p>
            <a:pPr lvl="1"/>
            <a:r>
              <a:rPr lang="en-US" sz="2200" dirty="0" smtClean="0">
                <a:solidFill>
                  <a:schemeClr val="bg1"/>
                </a:solidFill>
                <a:latin typeface="Raleway" panose="020B0003030101060003" pitchFamily="34" charset="0"/>
                <a:cs typeface="Calibri" panose="020F0502020204030204" pitchFamily="34" charset="0"/>
              </a:rPr>
              <a:t>Contains the complexity required by your organization.</a:t>
            </a:r>
          </a:p>
          <a:p>
            <a:pPr lvl="1"/>
            <a:r>
              <a:rPr lang="en-US" sz="2200" dirty="0" smtClean="0">
                <a:solidFill>
                  <a:schemeClr val="bg1"/>
                </a:solidFill>
                <a:latin typeface="Raleway" panose="020B0003030101060003" pitchFamily="34" charset="0"/>
                <a:cs typeface="Calibri" panose="020F0502020204030204" pitchFamily="34" charset="0"/>
              </a:rPr>
              <a:t>Not easy to guess by a person or a program in a reasonable time, such as several weeks.</a:t>
            </a:r>
          </a:p>
          <a:p>
            <a:pPr lvl="1"/>
            <a:r>
              <a:rPr lang="en-US" sz="2200" dirty="0" smtClean="0">
                <a:solidFill>
                  <a:schemeClr val="bg1"/>
                </a:solidFill>
                <a:latin typeface="Raleway" panose="020B0003030101060003" pitchFamily="34" charset="0"/>
                <a:cs typeface="Calibri" panose="020F0502020204030204" pitchFamily="34" charset="0"/>
              </a:rPr>
              <a:t>Changed regularly: Follow organization standards.</a:t>
            </a:r>
          </a:p>
          <a:p>
            <a:r>
              <a:rPr lang="en-US" sz="2600" dirty="0" smtClean="0">
                <a:solidFill>
                  <a:schemeClr val="bg1"/>
                </a:solidFill>
                <a:latin typeface="Raleway" panose="020B0003030101060003" pitchFamily="34" charset="0"/>
                <a:cs typeface="Calibri" panose="020F0502020204030204" pitchFamily="34" charset="0"/>
              </a:rPr>
              <a:t>Avoid shoulder surfers and enter your credentials carefully! If a password is entered in the username field, those attempts usually appear in system logs.</a:t>
            </a:r>
          </a:p>
          <a:p>
            <a:endParaRPr lang="en-US" dirty="0">
              <a:latin typeface="Raleway" panose="020B0003030101060003" pitchFamily="34" charset="0"/>
            </a:endParaRPr>
          </a:p>
        </p:txBody>
      </p:sp>
    </p:spTree>
    <p:extLst>
      <p:ext uri="{BB962C8B-B14F-4D97-AF65-F5344CB8AC3E}">
        <p14:creationId xmlns:p14="http://schemas.microsoft.com/office/powerpoint/2010/main" val="621974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048"/>
            <a:ext cx="12192000" cy="6858000"/>
          </a:xfrm>
          <a:prstGeom prst="rect">
            <a:avLst/>
          </a:prstGeom>
        </p:spPr>
      </p:pic>
      <p:sp>
        <p:nvSpPr>
          <p:cNvPr id="3" name="Title 1"/>
          <p:cNvSpPr txBox="1">
            <a:spLocks/>
          </p:cNvSpPr>
          <p:nvPr/>
        </p:nvSpPr>
        <p:spPr>
          <a:xfrm>
            <a:off x="-619539" y="307578"/>
            <a:ext cx="12811539" cy="11335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CA35"/>
                </a:solidFill>
                <a:latin typeface="Raleway" panose="020B0003030101060003" pitchFamily="34" charset="0"/>
                <a:cs typeface="Calibri" panose="020F0502020204030204" pitchFamily="34" charset="0"/>
              </a:rPr>
              <a:t>AVOID SOCIAL ENGINEERING AND MALICIOUS SOFTWARE</a:t>
            </a:r>
            <a:endParaRPr lang="en-US" sz="32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165100" y="1282148"/>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Raleway" panose="020B0003030101060003" pitchFamily="34" charset="0"/>
                <a:cs typeface="Calibri" panose="020F0502020204030204" pitchFamily="34" charset="0"/>
              </a:rPr>
              <a:t>Do not open email attachments unless you are expecting the email with the attachment and you trust the sender. </a:t>
            </a:r>
          </a:p>
          <a:p>
            <a:r>
              <a:rPr lang="en-US" sz="2000" dirty="0" smtClean="0">
                <a:solidFill>
                  <a:schemeClr val="bg1"/>
                </a:solidFill>
                <a:latin typeface="Raleway" panose="020B0003030101060003" pitchFamily="34" charset="0"/>
                <a:cs typeface="Calibri" panose="020F0502020204030204" pitchFamily="34" charset="0"/>
              </a:rPr>
              <a:t>Do not click on links in emails unless you are absolutely sure of their validity.</a:t>
            </a:r>
          </a:p>
          <a:p>
            <a:r>
              <a:rPr lang="en-US" sz="2000" dirty="0" smtClean="0">
                <a:solidFill>
                  <a:schemeClr val="bg1"/>
                </a:solidFill>
                <a:latin typeface="Raleway" panose="020B0003030101060003" pitchFamily="34" charset="0"/>
                <a:cs typeface="Calibri" panose="020F0502020204030204" pitchFamily="34" charset="0"/>
              </a:rPr>
              <a:t>Only visit and/or download software from web pages you trust.</a:t>
            </a:r>
            <a:endParaRPr lang="en-US" sz="2000" dirty="0">
              <a:solidFill>
                <a:schemeClr val="bg1"/>
              </a:solidFill>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3032987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88900" y="488689"/>
            <a:ext cx="89535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CA35"/>
                </a:solidFill>
                <a:latin typeface="Raleway" panose="020B0003030101060003" pitchFamily="34" charset="0"/>
                <a:cs typeface="Calibri" panose="020F0502020204030204" pitchFamily="34" charset="0"/>
              </a:rPr>
              <a:t>AVOID STUPID HACKER TRICKS</a:t>
            </a:r>
            <a:endParaRPr lang="en-US" sz="40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406400" y="128270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BE SURE TO HAVE A GOOD FIREWALL OR POP-UP BLOCKER INSTALLED. </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POP-UP BLOCKERS DO NOT ALWAYS BLOCK ALL POP-UPS SO ALWAYS CLOSE A POP-UP WINDOW USING THE ‘X’ IN THE UPPER CORNER. </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NEVER CLICK “YES,” “ACCEPT” OR EVEN “CANCEL.”</a:t>
            </a:r>
          </a:p>
          <a:p>
            <a:pPr marL="420624" indent="-384048">
              <a:buFont typeface="Wingdings 2"/>
              <a:buChar char=""/>
              <a:defRPr/>
            </a:pPr>
            <a:endParaRPr lang="en-US" sz="2000" dirty="0" smtClean="0">
              <a:solidFill>
                <a:schemeClr val="bg1"/>
              </a:solidFill>
              <a:latin typeface="Raleway" panose="020B0003030101060003" pitchFamily="34" charset="0"/>
              <a:cs typeface="Calibri" panose="020F0502020204030204" pitchFamily="34" charset="0"/>
            </a:endParaRPr>
          </a:p>
          <a:p>
            <a:pPr marL="420624" indent="-384048">
              <a:buFont typeface="Wingdings 2"/>
              <a:buChar char=""/>
              <a:defRPr/>
            </a:pPr>
            <a:endParaRPr lang="en-US" sz="2000" dirty="0" smtClean="0">
              <a:solidFill>
                <a:schemeClr val="bg1"/>
              </a:solidFill>
              <a:latin typeface="Raleway" panose="020B0003030101060003" pitchFamily="34" charset="0"/>
              <a:cs typeface="Calibri" panose="020F0502020204030204" pitchFamily="34" charset="0"/>
            </a:endParaRPr>
          </a:p>
          <a:p>
            <a:pPr marL="36576" indent="0">
              <a:buFont typeface="Arial" panose="020B0604020202020204" pitchFamily="34" charset="0"/>
              <a:buNone/>
              <a:defRPr/>
            </a:pPr>
            <a:endParaRPr lang="en-US" sz="2000" b="1" dirty="0" smtClean="0">
              <a:solidFill>
                <a:schemeClr val="bg1"/>
              </a:solidFill>
              <a:latin typeface="Raleway" panose="020B0003030101060003" pitchFamily="34" charset="0"/>
              <a:cs typeface="Calibri" panose="020F0502020204030204" pitchFamily="34" charset="0"/>
            </a:endParaRPr>
          </a:p>
          <a:p>
            <a:pPr marL="36576" indent="0">
              <a:buFont typeface="Arial" panose="020B0604020202020204" pitchFamily="34" charset="0"/>
              <a:buNone/>
              <a:defRPr/>
            </a:pPr>
            <a:endParaRPr lang="en-US" sz="2000" dirty="0" smtClean="0">
              <a:solidFill>
                <a:schemeClr val="bg1"/>
              </a:solidFill>
              <a:latin typeface="Raleway" panose="020B0003030101060003" pitchFamily="34" charset="0"/>
              <a:cs typeface="Calibri" panose="020F0502020204030204" pitchFamily="34" charset="0"/>
            </a:endParaRP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INFECTED USB DRIVES ARE OFTEN LEFT UNATTENDED BY HACKERS IN PUBLIC PLACES.</a:t>
            </a:r>
          </a:p>
          <a:p>
            <a:endParaRPr lang="en-US" sz="2000" dirty="0">
              <a:latin typeface="Calibri" panose="020F0502020204030204" pitchFamily="34" charset="0"/>
              <a:cs typeface="Calibri" panose="020F0502020204030204" pitchFamily="34" charset="0"/>
            </a:endParaRPr>
          </a:p>
        </p:txBody>
      </p:sp>
      <p:grpSp>
        <p:nvGrpSpPr>
          <p:cNvPr id="5" name="Group 6"/>
          <p:cNvGrpSpPr>
            <a:grpSpLocks/>
          </p:cNvGrpSpPr>
          <p:nvPr/>
        </p:nvGrpSpPr>
        <p:grpSpPr bwMode="auto">
          <a:xfrm>
            <a:off x="2857501" y="3306186"/>
            <a:ext cx="2997199" cy="1319789"/>
            <a:chOff x="4114800" y="3457575"/>
            <a:chExt cx="3762375" cy="1704975"/>
          </a:xfrm>
        </p:grpSpPr>
        <p:pic>
          <p:nvPicPr>
            <p:cNvPr id="6" name="Picture 5" descr="MSDN arrow illumin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3457575"/>
              <a:ext cx="12192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mess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962400"/>
              <a:ext cx="25336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3450057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28600" y="3108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Calibri" panose="020F0502020204030204" pitchFamily="34" charset="0"/>
                <a:cs typeface="Calibri" panose="020F0502020204030204" pitchFamily="34" charset="0"/>
              </a:rPr>
              <a:t>SECURE BUSINESS TRANSACTIONS</a:t>
            </a:r>
            <a:endParaRPr lang="en-US" b="1" dirty="0">
              <a:solidFill>
                <a:srgbClr val="FFCA35"/>
              </a:solidFill>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6400" y="1530089"/>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Always use secure browser to do online activities.</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Frequently delete temp files, cookies, history, saved passwords etc.</a:t>
            </a:r>
          </a:p>
          <a:p>
            <a:endParaRPr lang="en-US" dirty="0"/>
          </a:p>
        </p:txBody>
      </p:sp>
      <p:sp>
        <p:nvSpPr>
          <p:cNvPr id="6" name="Content Placeholder 2"/>
          <p:cNvSpPr txBox="1">
            <a:spLocks/>
          </p:cNvSpPr>
          <p:nvPr>
            <p:custDataLst>
              <p:tags r:id="rId1"/>
            </p:custDataLst>
          </p:nvPr>
        </p:nvSpPr>
        <p:spPr bwMode="auto">
          <a:xfrm>
            <a:off x="6248400" y="2665412"/>
            <a:ext cx="184244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19100" indent="-382588"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20000"/>
              </a:spcBef>
              <a:buClr>
                <a:schemeClr val="accent1"/>
              </a:buClr>
              <a:buSzPct val="80000"/>
            </a:pPr>
            <a:r>
              <a:rPr lang="en-US" sz="3000" b="1" dirty="0">
                <a:solidFill>
                  <a:srgbClr val="FFCA35"/>
                </a:solidFill>
                <a:latin typeface="Raleway" panose="020B0003030101060003" pitchFamily="34" charset="0"/>
              </a:rPr>
              <a:t>https://</a:t>
            </a:r>
          </a:p>
        </p:txBody>
      </p:sp>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b="2702"/>
          <a:stretch>
            <a:fillRect/>
          </a:stretch>
        </p:blipFill>
        <p:spPr bwMode="auto">
          <a:xfrm>
            <a:off x="915348" y="2372769"/>
            <a:ext cx="4572000" cy="3558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ontent Placeholder 2"/>
          <p:cNvSpPr txBox="1">
            <a:spLocks/>
          </p:cNvSpPr>
          <p:nvPr>
            <p:custDataLst>
              <p:tags r:id="rId2"/>
            </p:custDataLst>
          </p:nvPr>
        </p:nvSpPr>
        <p:spPr>
          <a:xfrm>
            <a:off x="6280955" y="3968489"/>
            <a:ext cx="2654300" cy="685800"/>
          </a:xfrm>
          <a:prstGeom prst="rect">
            <a:avLst/>
          </a:prstGeom>
        </p:spPr>
        <p:txBody>
          <a:bodyPr>
            <a:noAutofit/>
          </a:bodyPr>
          <a:lstStyle/>
          <a:p>
            <a:pPr fontAlgn="auto">
              <a:spcBef>
                <a:spcPct val="20000"/>
              </a:spcBef>
              <a:spcAft>
                <a:spcPts val="0"/>
              </a:spcAft>
              <a:buClr>
                <a:schemeClr val="accent1"/>
              </a:buClr>
              <a:buSzPct val="80000"/>
              <a:defRPr/>
            </a:pPr>
            <a:r>
              <a:rPr lang="en-US" sz="2000" dirty="0">
                <a:solidFill>
                  <a:schemeClr val="bg1"/>
                </a:solidFill>
                <a:latin typeface="Raleway" panose="020B0003030101060003" pitchFamily="34" charset="0"/>
                <a:cs typeface="Calibri" panose="020F0502020204030204" pitchFamily="34" charset="0"/>
              </a:rPr>
              <a:t>Symbol </a:t>
            </a:r>
            <a:r>
              <a:rPr lang="en-US" sz="2000" dirty="0" smtClean="0">
                <a:solidFill>
                  <a:schemeClr val="bg1"/>
                </a:solidFill>
                <a:latin typeface="Raleway" panose="020B0003030101060003" pitchFamily="34" charset="0"/>
                <a:cs typeface="Calibri" panose="020F0502020204030204" pitchFamily="34" charset="0"/>
              </a:rPr>
              <a:t>indicating</a:t>
            </a:r>
          </a:p>
          <a:p>
            <a:pPr fontAlgn="auto">
              <a:spcBef>
                <a:spcPct val="20000"/>
              </a:spcBef>
              <a:spcAft>
                <a:spcPts val="0"/>
              </a:spcAft>
              <a:buClr>
                <a:schemeClr val="accent1"/>
              </a:buClr>
              <a:buSzPct val="80000"/>
              <a:defRPr/>
            </a:pPr>
            <a:r>
              <a:rPr lang="en-US" sz="2000" dirty="0" smtClean="0">
                <a:solidFill>
                  <a:schemeClr val="bg1"/>
                </a:solidFill>
                <a:latin typeface="Raleway" panose="020B0003030101060003" pitchFamily="34" charset="0"/>
                <a:cs typeface="Calibri" panose="020F0502020204030204" pitchFamily="34" charset="0"/>
              </a:rPr>
              <a:t>enhanced </a:t>
            </a:r>
            <a:r>
              <a:rPr lang="en-US" sz="2000" dirty="0">
                <a:solidFill>
                  <a:schemeClr val="bg1"/>
                </a:solidFill>
                <a:latin typeface="Raleway" panose="020B0003030101060003" pitchFamily="34" charset="0"/>
                <a:cs typeface="Calibri" panose="020F0502020204030204" pitchFamily="34" charset="0"/>
              </a:rPr>
              <a:t>security</a:t>
            </a:r>
          </a:p>
        </p:txBody>
      </p:sp>
      <p:cxnSp>
        <p:nvCxnSpPr>
          <p:cNvPr id="9" name="Straight Arrow Connector 8"/>
          <p:cNvCxnSpPr/>
          <p:nvPr/>
        </p:nvCxnSpPr>
        <p:spPr>
          <a:xfrm flipH="1">
            <a:off x="5169518" y="4413416"/>
            <a:ext cx="1111437" cy="13288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895600" y="2915503"/>
            <a:ext cx="3352800" cy="38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572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762000" y="615689"/>
            <a:ext cx="102235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CA35"/>
                </a:solidFill>
                <a:latin typeface="Raleway" panose="020B0003030101060003" pitchFamily="34" charset="0"/>
                <a:cs typeface="Calibri" panose="020F0502020204030204" pitchFamily="34" charset="0"/>
              </a:rPr>
              <a:t>BACKUP IMPORTANT INFORMATION</a:t>
            </a:r>
            <a:endParaRPr lang="en-US" sz="3600"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527050" y="1358900"/>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No security measure is 100% reliable.</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Even the best hardware fails.</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What information is important to you?</a:t>
            </a:r>
          </a:p>
          <a:p>
            <a:pPr marL="420624" indent="-384048">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Is your backup:</a:t>
            </a:r>
          </a:p>
          <a:p>
            <a:pPr marL="1255713" lvl="2" indent="-341313">
              <a:lnSpc>
                <a:spcPct val="15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1"/>
                </a:solidFill>
                <a:latin typeface="Raleway" panose="020B0003030101060003" pitchFamily="34" charset="0"/>
                <a:cs typeface="Calibri" panose="020F0502020204030204" pitchFamily="34" charset="0"/>
              </a:rPr>
              <a:t>Recent?</a:t>
            </a:r>
          </a:p>
          <a:p>
            <a:pPr marL="1255713" lvl="2" indent="-341313">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1"/>
                </a:solidFill>
                <a:latin typeface="Raleway" panose="020B0003030101060003" pitchFamily="34" charset="0"/>
                <a:cs typeface="Calibri" panose="020F0502020204030204" pitchFamily="34" charset="0"/>
              </a:rPr>
              <a:t>Off-site &amp; Secure?</a:t>
            </a:r>
          </a:p>
          <a:p>
            <a:pPr marL="1255713" lvl="2" indent="-341313">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1"/>
                </a:solidFill>
                <a:latin typeface="Raleway" panose="020B0003030101060003" pitchFamily="34" charset="0"/>
                <a:cs typeface="Calibri" panose="020F0502020204030204" pitchFamily="34" charset="0"/>
              </a:rPr>
              <a:t>Process Documented?</a:t>
            </a:r>
          </a:p>
          <a:p>
            <a:pPr marL="1255713" lvl="2" indent="-341313">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1"/>
                </a:solidFill>
                <a:latin typeface="Raleway" panose="020B0003030101060003" pitchFamily="34" charset="0"/>
                <a:cs typeface="Calibri" panose="020F0502020204030204" pitchFamily="34" charset="0"/>
              </a:rPr>
              <a:t>Encrypted?</a:t>
            </a:r>
          </a:p>
          <a:p>
            <a:pPr marL="1255713" lvl="2" indent="-341313">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1"/>
                </a:solidFill>
                <a:latin typeface="Raleway" panose="020B0003030101060003" pitchFamily="34" charset="0"/>
                <a:cs typeface="Calibri" panose="020F0502020204030204" pitchFamily="34" charset="0"/>
              </a:rPr>
              <a:t>Tested?</a:t>
            </a:r>
          </a:p>
          <a:p>
            <a:endParaRPr lang="en-US" dirty="0">
              <a:latin typeface="Calibri" panose="020F0502020204030204" pitchFamily="34" charset="0"/>
              <a:cs typeface="Calibri" panose="020F0502020204030204" pitchFamily="34" charset="0"/>
            </a:endParaRPr>
          </a:p>
        </p:txBody>
      </p:sp>
      <p:sp>
        <p:nvSpPr>
          <p:cNvPr id="6" name="Lock"/>
          <p:cNvSpPr>
            <a:spLocks noEditPoints="1" noChangeArrowheads="1"/>
          </p:cNvSpPr>
          <p:nvPr>
            <p:custDataLst>
              <p:tags r:id="rId1"/>
            </p:custDataLst>
          </p:nvPr>
        </p:nvSpPr>
        <p:spPr bwMode="auto">
          <a:xfrm>
            <a:off x="6096000" y="1358900"/>
            <a:ext cx="990600" cy="1219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59379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28600" y="3108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CYBER INCIDENT REPORTING</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228600" y="1219200"/>
            <a:ext cx="8686800" cy="487680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solidFill>
                  <a:schemeClr val="bg1"/>
                </a:solidFill>
                <a:latin typeface="Raleway" panose="020B0003030101060003" pitchFamily="34" charset="0"/>
                <a:cs typeface="Calibri" panose="020F0502020204030204" pitchFamily="34" charset="0"/>
              </a:rPr>
              <a:t>If you suspect a cybersecurity incident, notify your organization’s help    </a:t>
            </a:r>
          </a:p>
          <a:p>
            <a:r>
              <a:rPr lang="en-US" sz="2200" dirty="0" smtClean="0">
                <a:solidFill>
                  <a:schemeClr val="bg1"/>
                </a:solidFill>
                <a:latin typeface="Raleway" panose="020B0003030101060003" pitchFamily="34" charset="0"/>
                <a:cs typeface="Calibri" panose="020F0502020204030204" pitchFamily="34" charset="0"/>
              </a:rPr>
              <a:t>desk or the IT InfoSec team immediately. Be prepared to supply the </a:t>
            </a:r>
          </a:p>
          <a:p>
            <a:r>
              <a:rPr lang="en-US" sz="2200" dirty="0" smtClean="0">
                <a:solidFill>
                  <a:schemeClr val="bg1"/>
                </a:solidFill>
                <a:latin typeface="Raleway" panose="020B0003030101060003" pitchFamily="34" charset="0"/>
                <a:cs typeface="Calibri" panose="020F0502020204030204" pitchFamily="34" charset="0"/>
              </a:rPr>
              <a:t>details you know and contact information.</a:t>
            </a:r>
          </a:p>
          <a:p>
            <a:endParaRPr lang="en-US" sz="2200" dirty="0" smtClean="0">
              <a:solidFill>
                <a:schemeClr val="bg1"/>
              </a:solidFill>
              <a:latin typeface="Raleway" panose="020B0003030101060003" pitchFamily="34" charset="0"/>
              <a:cs typeface="Calibri" panose="020F0502020204030204" pitchFamily="34" charset="0"/>
            </a:endParaRPr>
          </a:p>
          <a:p>
            <a:pPr>
              <a:buFont typeface="Arial" panose="020B0604020202020204" pitchFamily="34" charset="0"/>
              <a:buAutoNum type="arabicPeriod"/>
            </a:pPr>
            <a:r>
              <a:rPr lang="en-US" sz="2200" dirty="0" smtClean="0">
                <a:solidFill>
                  <a:srgbClr val="FFCA35"/>
                </a:solidFill>
                <a:latin typeface="Raleway" panose="020B0003030101060003" pitchFamily="34" charset="0"/>
                <a:cs typeface="Calibri" panose="020F0502020204030204" pitchFamily="34" charset="0"/>
              </a:rPr>
              <a:t>Do not attempt to investigate or remediate the incident on your own.</a:t>
            </a:r>
          </a:p>
          <a:p>
            <a:pPr>
              <a:buFont typeface="Arial" panose="020B0604020202020204" pitchFamily="34" charset="0"/>
              <a:buAutoNum type="arabicPeriod"/>
            </a:pPr>
            <a:r>
              <a:rPr lang="en-US" sz="2200" dirty="0" smtClean="0">
                <a:solidFill>
                  <a:srgbClr val="FFCA35"/>
                </a:solidFill>
                <a:latin typeface="Raleway" panose="020B0003030101060003" pitchFamily="34" charset="0"/>
                <a:cs typeface="Calibri" panose="020F0502020204030204" pitchFamily="34" charset="0"/>
              </a:rPr>
              <a:t>Inform other users of the system and instruct them to stop work immediately.</a:t>
            </a:r>
          </a:p>
          <a:p>
            <a:pPr>
              <a:buFont typeface="Arial" panose="020B0604020202020204" pitchFamily="34" charset="0"/>
              <a:buAutoNum type="arabicPeriod"/>
            </a:pPr>
            <a:r>
              <a:rPr lang="en-US" sz="2200" dirty="0" smtClean="0">
                <a:solidFill>
                  <a:srgbClr val="FFCA35"/>
                </a:solidFill>
                <a:latin typeface="Raleway" panose="020B0003030101060003" pitchFamily="34" charset="0"/>
                <a:cs typeface="Calibri" panose="020F0502020204030204" pitchFamily="34" charset="0"/>
              </a:rPr>
              <a:t>Unless instructed, do not power down the machine.</a:t>
            </a:r>
          </a:p>
          <a:p>
            <a:pPr>
              <a:buFont typeface="Arial" panose="020B0604020202020204" pitchFamily="34" charset="0"/>
              <a:buAutoNum type="arabicPeriod"/>
            </a:pPr>
            <a:r>
              <a:rPr lang="en-US" sz="2200" dirty="0" smtClean="0">
                <a:solidFill>
                  <a:srgbClr val="FFCA35"/>
                </a:solidFill>
                <a:latin typeface="Raleway" panose="020B0003030101060003" pitchFamily="34" charset="0"/>
                <a:cs typeface="Calibri" panose="020F0502020204030204" pitchFamily="34" charset="0"/>
              </a:rPr>
              <a:t>Unless instructed, do not remove the system from the network.</a:t>
            </a:r>
          </a:p>
          <a:p>
            <a:endParaRPr lang="en-US" sz="2200" dirty="0" smtClean="0">
              <a:solidFill>
                <a:schemeClr val="bg1"/>
              </a:solidFill>
              <a:latin typeface="Raleway" panose="020B0003030101060003" pitchFamily="34" charset="0"/>
              <a:cs typeface="Calibri" panose="020F0502020204030204" pitchFamily="34" charset="0"/>
            </a:endParaRPr>
          </a:p>
          <a:p>
            <a:r>
              <a:rPr lang="en-US" sz="2200" dirty="0" smtClean="0">
                <a:solidFill>
                  <a:schemeClr val="bg1"/>
                </a:solidFill>
                <a:latin typeface="Raleway" panose="020B0003030101060003" pitchFamily="34" charset="0"/>
                <a:cs typeface="Calibri" panose="020F0502020204030204" pitchFamily="34" charset="0"/>
              </a:rPr>
              <a:t>The cybersecurity incident response team will contact you as soon as possible to  </a:t>
            </a:r>
          </a:p>
          <a:p>
            <a:r>
              <a:rPr lang="en-US" sz="2200" dirty="0" smtClean="0">
                <a:solidFill>
                  <a:schemeClr val="bg1"/>
                </a:solidFill>
                <a:latin typeface="Raleway" panose="020B0003030101060003" pitchFamily="34" charset="0"/>
                <a:cs typeface="Calibri" panose="020F0502020204030204" pitchFamily="34" charset="0"/>
              </a:rPr>
              <a:t>gather additional information.</a:t>
            </a:r>
          </a:p>
          <a:p>
            <a:endParaRPr lang="en-US" sz="2200" dirty="0" smtClean="0">
              <a:solidFill>
                <a:schemeClr val="bg1"/>
              </a:solidFill>
              <a:latin typeface="Raleway" panose="020B0003030101060003" pitchFamily="34" charset="0"/>
              <a:cs typeface="Calibri" panose="020F0502020204030204" pitchFamily="34" charset="0"/>
            </a:endParaRPr>
          </a:p>
          <a:p>
            <a:r>
              <a:rPr lang="en-US" sz="2200" dirty="0" smtClean="0">
                <a:solidFill>
                  <a:schemeClr val="bg1"/>
                </a:solidFill>
                <a:latin typeface="Raleway" panose="020B0003030101060003" pitchFamily="34" charset="0"/>
                <a:cs typeface="Calibri" panose="020F0502020204030204" pitchFamily="34" charset="0"/>
              </a:rPr>
              <a:t>Each InfoSec organization is required to have a specific plan to handle </a:t>
            </a:r>
          </a:p>
          <a:p>
            <a:r>
              <a:rPr lang="en-US" sz="2200" dirty="0" smtClean="0">
                <a:solidFill>
                  <a:schemeClr val="bg1"/>
                </a:solidFill>
                <a:latin typeface="Raleway" panose="020B0003030101060003" pitchFamily="34" charset="0"/>
                <a:cs typeface="Calibri" panose="020F0502020204030204" pitchFamily="34" charset="0"/>
              </a:rPr>
              <a:t>cybersecurity incidents. Refer to local policies, standards and guidelines </a:t>
            </a:r>
          </a:p>
          <a:p>
            <a:r>
              <a:rPr lang="en-US" sz="2200" dirty="0" smtClean="0">
                <a:solidFill>
                  <a:schemeClr val="bg1"/>
                </a:solidFill>
                <a:latin typeface="Raleway" panose="020B0003030101060003" pitchFamily="34" charset="0"/>
                <a:cs typeface="Calibri" panose="020F0502020204030204" pitchFamily="34" charset="0"/>
              </a:rPr>
              <a:t>for specific information.</a:t>
            </a:r>
          </a:p>
          <a:p>
            <a:endParaRPr lang="en-US" dirty="0" smtClean="0">
              <a:latin typeface="Raleway" panose="020B0003030101060003" pitchFamily="34" charset="0"/>
              <a:cs typeface="Calibri" panose="020F0502020204030204" pitchFamily="34" charset="0"/>
            </a:endParaRPr>
          </a:p>
          <a:p>
            <a:endParaRPr lang="en-US" dirty="0">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567548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933403" y="3870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Calibri" panose="020F0502020204030204" pitchFamily="34" charset="0"/>
                <a:cs typeface="Calibri" panose="020F0502020204030204" pitchFamily="34" charset="0"/>
              </a:rPr>
              <a:t>FRAUD</a:t>
            </a:r>
            <a:endParaRPr lang="en-US" b="1" dirty="0">
              <a:solidFill>
                <a:srgbClr val="FFCA35"/>
              </a:solidFill>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215348" y="1295400"/>
            <a:ext cx="7828722"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Organizations lose 5-6% of revenue annually due to internal fraud = $652 Billion in U.S. (2006)</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Average scheme lasts 18 months, costs $159,000</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25% costs exceed $1M</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Smaller companies suffer greater average dollar losses than large companies</a:t>
            </a:r>
          </a:p>
          <a:p>
            <a:pPr marL="420624" indent="-384048">
              <a:buFont typeface="Wingdings 2"/>
              <a:buChar char=""/>
              <a:defRPr/>
            </a:pPr>
            <a:endParaRPr lang="en-US" dirty="0" smtClean="0"/>
          </a:p>
          <a:p>
            <a:endParaRPr lang="en-US" dirty="0"/>
          </a:p>
        </p:txBody>
      </p:sp>
      <p:graphicFrame>
        <p:nvGraphicFramePr>
          <p:cNvPr id="5" name="Object 17"/>
          <p:cNvGraphicFramePr>
            <a:graphicFrameLocks noChangeAspect="1"/>
          </p:cNvGraphicFramePr>
          <p:nvPr>
            <p:custDataLst>
              <p:tags r:id="rId2"/>
            </p:custDataLst>
            <p:extLst>
              <p:ext uri="{D42A27DB-BD31-4B8C-83A1-F6EECF244321}">
                <p14:modId xmlns:p14="http://schemas.microsoft.com/office/powerpoint/2010/main" val="607595081"/>
              </p:ext>
            </p:extLst>
          </p:nvPr>
        </p:nvGraphicFramePr>
        <p:xfrm>
          <a:off x="7806123" y="762000"/>
          <a:ext cx="3657600" cy="3962400"/>
        </p:xfrm>
        <a:graphic>
          <a:graphicData uri="http://schemas.openxmlformats.org/presentationml/2006/ole">
            <mc:AlternateContent xmlns:mc="http://schemas.openxmlformats.org/markup-compatibility/2006">
              <mc:Choice xmlns:v="urn:schemas-microsoft-com:vml" Requires="v">
                <p:oleObj spid="_x0000_s1028" name="Chart" r:id="rId5" imgW="3600450" imgH="3924300" progId="Excel.Sheet.8">
                  <p:embed/>
                </p:oleObj>
              </mc:Choice>
              <mc:Fallback>
                <p:oleObj name="Chart" r:id="rId5" imgW="3600450" imgH="3924300" progId="Excel.Sheet.8">
                  <p:embed/>
                  <p:pic>
                    <p:nvPicPr>
                      <p:cNvPr id="6"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6123" y="762000"/>
                        <a:ext cx="3657600" cy="3962400"/>
                      </a:xfrm>
                      <a:prstGeom prst="rect">
                        <a:avLst/>
                      </a:prstGeom>
                      <a:noFill/>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pic>
                </p:oleObj>
              </mc:Fallback>
            </mc:AlternateContent>
          </a:graphicData>
        </a:graphic>
      </p:graphicFrame>
    </p:spTree>
    <p:extLst>
      <p:ext uri="{BB962C8B-B14F-4D97-AF65-F5344CB8AC3E}">
        <p14:creationId xmlns:p14="http://schemas.microsoft.com/office/powerpoint/2010/main" val="476299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0" y="4378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CYBERSECURITY</a:t>
            </a:r>
            <a:r>
              <a:rPr lang="en-US" b="1" dirty="0" smtClean="0">
                <a:solidFill>
                  <a:schemeClr val="bg1"/>
                </a:solidFill>
                <a:latin typeface="Raleway" panose="020B0003030101060003" pitchFamily="34" charset="0"/>
                <a:cs typeface="Calibri" panose="020F0502020204030204" pitchFamily="34" charset="0"/>
              </a:rPr>
              <a:t> </a:t>
            </a:r>
            <a:r>
              <a:rPr lang="en-US" b="1" dirty="0" smtClean="0">
                <a:solidFill>
                  <a:srgbClr val="FFCA35"/>
                </a:solidFill>
                <a:latin typeface="Raleway" panose="020B0003030101060003" pitchFamily="34" charset="0"/>
                <a:cs typeface="Calibri" panose="020F0502020204030204" pitchFamily="34" charset="0"/>
              </a:rPr>
              <a:t>IS SAFETY</a:t>
            </a:r>
            <a:endParaRPr lang="en-US" b="1" dirty="0">
              <a:solidFill>
                <a:srgbClr val="FFCA35"/>
              </a:solidFill>
              <a:latin typeface="Raleway" panose="020B0003030101060003" pitchFamily="34" charset="0"/>
              <a:cs typeface="Calibri" panose="020F0502020204030204" pitchFamily="34" charset="0"/>
            </a:endParaRPr>
          </a:p>
        </p:txBody>
      </p:sp>
      <p:sp>
        <p:nvSpPr>
          <p:cNvPr id="4" name="Rectangle 3"/>
          <p:cNvSpPr/>
          <p:nvPr/>
        </p:nvSpPr>
        <p:spPr>
          <a:xfrm>
            <a:off x="1044431" y="1951672"/>
            <a:ext cx="8381533" cy="1477328"/>
          </a:xfrm>
          <a:prstGeom prst="rect">
            <a:avLst/>
          </a:prstGeom>
        </p:spPr>
        <p:txBody>
          <a:bodyPr wrap="square">
            <a:spAutoFit/>
          </a:bodyPr>
          <a:lstStyle/>
          <a:p>
            <a:pPr>
              <a:lnSpc>
                <a:spcPct val="90000"/>
              </a:lnSpc>
              <a:spcBef>
                <a:spcPct val="40000"/>
              </a:spcBef>
            </a:pPr>
            <a:r>
              <a:rPr lang="en-US" b="1" dirty="0">
                <a:solidFill>
                  <a:srgbClr val="FFCA35"/>
                </a:solidFill>
                <a:latin typeface="Raleway" panose="020B0003030101060003" pitchFamily="34" charset="0"/>
                <a:cs typeface="Calibri" panose="020F0502020204030204" pitchFamily="34" charset="0"/>
              </a:rPr>
              <a:t>Security</a:t>
            </a:r>
            <a:r>
              <a:rPr lang="en-US" b="1" dirty="0">
                <a:solidFill>
                  <a:schemeClr val="tx2"/>
                </a:solidFill>
                <a:latin typeface="Raleway" panose="020B0003030101060003" pitchFamily="34" charset="0"/>
                <a:cs typeface="Calibri" panose="020F0502020204030204" pitchFamily="34" charset="0"/>
              </a:rPr>
              <a:t>:</a:t>
            </a:r>
            <a:r>
              <a:rPr lang="en-US" dirty="0">
                <a:latin typeface="Raleway" panose="020B0003030101060003" pitchFamily="34" charset="0"/>
                <a:cs typeface="Calibri" panose="020F0502020204030204" pitchFamily="34" charset="0"/>
              </a:rPr>
              <a:t>  </a:t>
            </a:r>
            <a:r>
              <a:rPr lang="en-US" u="sng" dirty="0">
                <a:solidFill>
                  <a:schemeClr val="bg1"/>
                </a:solidFill>
                <a:latin typeface="Raleway" panose="020B0003030101060003" pitchFamily="34" charset="0"/>
                <a:cs typeface="Calibri" panose="020F0502020204030204" pitchFamily="34" charset="0"/>
              </a:rPr>
              <a:t>We must protect our computers and data in the same way that we secure the doors to our homes</a:t>
            </a:r>
            <a:r>
              <a:rPr lang="en-US" dirty="0">
                <a:latin typeface="Raleway" panose="020B0003030101060003" pitchFamily="34" charset="0"/>
                <a:cs typeface="Calibri" panose="020F0502020204030204" pitchFamily="34" charset="0"/>
              </a:rPr>
              <a:t>. </a:t>
            </a:r>
          </a:p>
          <a:p>
            <a:pPr>
              <a:lnSpc>
                <a:spcPct val="90000"/>
              </a:lnSpc>
              <a:spcBef>
                <a:spcPct val="40000"/>
              </a:spcBef>
            </a:pPr>
            <a:r>
              <a:rPr lang="en-US" b="1" dirty="0">
                <a:solidFill>
                  <a:srgbClr val="FFCA35"/>
                </a:solidFill>
                <a:latin typeface="Raleway" panose="020B0003030101060003" pitchFamily="34" charset="0"/>
                <a:cs typeface="Calibri" panose="020F0502020204030204" pitchFamily="34" charset="0"/>
              </a:rPr>
              <a:t>Safety</a:t>
            </a:r>
            <a:r>
              <a:rPr lang="en-US" b="1" dirty="0">
                <a:solidFill>
                  <a:schemeClr val="bg1"/>
                </a:solidFill>
                <a:latin typeface="Raleway" panose="020B0003030101060003" pitchFamily="34" charset="0"/>
                <a:cs typeface="Calibri" panose="020F0502020204030204" pitchFamily="34" charset="0"/>
              </a:rPr>
              <a:t>:</a:t>
            </a:r>
            <a:r>
              <a:rPr lang="en-US" dirty="0">
                <a:solidFill>
                  <a:schemeClr val="bg1"/>
                </a:solidFill>
                <a:latin typeface="Raleway" panose="020B0003030101060003" pitchFamily="34" charset="0"/>
                <a:cs typeface="Calibri" panose="020F0502020204030204" pitchFamily="34" charset="0"/>
              </a:rPr>
              <a:t>  We must behave in ways that protect us against risks and threats that come with technology.</a:t>
            </a:r>
          </a:p>
          <a:p>
            <a:pPr>
              <a:lnSpc>
                <a:spcPct val="90000"/>
              </a:lnSpc>
            </a:pPr>
            <a:endParaRPr lang="en-US" sz="1600" dirty="0">
              <a:solidFill>
                <a:schemeClr val="bg1"/>
              </a:solidFill>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4262949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1193800" y="4251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FRAUD DISCOVERY</a:t>
            </a:r>
            <a:endParaRPr lang="en-US" b="1" dirty="0">
              <a:solidFill>
                <a:srgbClr val="FFCA35"/>
              </a:solidFill>
              <a:latin typeface="Raleway" panose="020B0003030101060003" pitchFamily="34" charset="0"/>
              <a:cs typeface="Calibri" panose="020F0502020204030204" pitchFamily="34" charset="0"/>
            </a:endParaRPr>
          </a:p>
        </p:txBody>
      </p:sp>
      <p:graphicFrame>
        <p:nvGraphicFramePr>
          <p:cNvPr id="5" name="Object 4"/>
          <p:cNvGraphicFramePr>
            <a:graphicFrameLocks noChangeAspect="1"/>
          </p:cNvGraphicFramePr>
          <p:nvPr>
            <p:custDataLst>
              <p:tags r:id="rId2"/>
            </p:custDataLst>
            <p:extLst>
              <p:ext uri="{D42A27DB-BD31-4B8C-83A1-F6EECF244321}">
                <p14:modId xmlns:p14="http://schemas.microsoft.com/office/powerpoint/2010/main" val="3557626081"/>
              </p:ext>
            </p:extLst>
          </p:nvPr>
        </p:nvGraphicFramePr>
        <p:xfrm>
          <a:off x="525571" y="1098836"/>
          <a:ext cx="7603756" cy="2590799"/>
        </p:xfrm>
        <a:graphic>
          <a:graphicData uri="http://schemas.openxmlformats.org/presentationml/2006/ole">
            <mc:AlternateContent xmlns:mc="http://schemas.openxmlformats.org/markup-compatibility/2006">
              <mc:Choice xmlns:v="urn:schemas-microsoft-com:vml" Requires="v">
                <p:oleObj spid="_x0000_s2051" name="Worksheet" r:id="rId5" imgW="6105428" imgH="2333711" progId="Excel.Sheet.8">
                  <p:embed/>
                </p:oleObj>
              </mc:Choice>
              <mc:Fallback>
                <p:oleObj name="Worksheet" r:id="rId5" imgW="6105428" imgH="2333711" progId="Excel.Sheet.8">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71" y="1098836"/>
                        <a:ext cx="7603756" cy="2590799"/>
                      </a:xfrm>
                      <a:prstGeom prst="rect">
                        <a:avLst/>
                      </a:prstGeom>
                      <a:noFill/>
                      <a:extLst>
                        <a:ext uri="{FAA26D3D-D897-4be2-8F04-BA451C77F1D7}">
                          <ma14:placeholderFlag xmlns:ma14="http://schemas.microsoft.com/office/mac/drawingml/2011/main" xmlns="" val="1"/>
                        </a:ext>
                      </a:extLst>
                    </p:spPr>
                  </p:pic>
                </p:oleObj>
              </mc:Fallback>
            </mc:AlternateContent>
          </a:graphicData>
        </a:graphic>
      </p:graphicFrame>
      <p:sp>
        <p:nvSpPr>
          <p:cNvPr id="6" name="TextBox 5"/>
          <p:cNvSpPr txBox="1"/>
          <p:nvPr/>
        </p:nvSpPr>
        <p:spPr>
          <a:xfrm>
            <a:off x="525571" y="3816635"/>
            <a:ext cx="8135829" cy="2339102"/>
          </a:xfrm>
          <a:prstGeom prst="rect">
            <a:avLst/>
          </a:prstGeom>
          <a:noFill/>
        </p:spPr>
        <p:txBody>
          <a:bodyPr wrap="square" rtlCol="0">
            <a:spAutoFit/>
          </a:bodyPr>
          <a:lstStyle/>
          <a:p>
            <a:pPr indent="4763">
              <a:lnSpc>
                <a:spcPct val="80000"/>
              </a:lnSpc>
            </a:pPr>
            <a:r>
              <a:rPr lang="en-US" sz="2000" dirty="0">
                <a:solidFill>
                  <a:schemeClr val="bg1"/>
                </a:solidFill>
                <a:latin typeface="Raleway" panose="020B0003030101060003" pitchFamily="34" charset="0"/>
                <a:cs typeface="Calibri" panose="020F0502020204030204" pitchFamily="34" charset="0"/>
              </a:rPr>
              <a:t>Tips are the most common way fraud is discovered.</a:t>
            </a:r>
          </a:p>
          <a:p>
            <a:pPr indent="4763">
              <a:lnSpc>
                <a:spcPct val="80000"/>
              </a:lnSpc>
            </a:pPr>
            <a:r>
              <a:rPr lang="en-US" sz="2000" dirty="0">
                <a:solidFill>
                  <a:schemeClr val="bg1"/>
                </a:solidFill>
                <a:latin typeface="Raleway" panose="020B0003030101060003" pitchFamily="34" charset="0"/>
                <a:cs typeface="Calibri" panose="020F0502020204030204" pitchFamily="34" charset="0"/>
              </a:rPr>
              <a:t>Tips come </a:t>
            </a:r>
            <a:r>
              <a:rPr lang="en-US" sz="2000" dirty="0" smtClean="0">
                <a:solidFill>
                  <a:schemeClr val="bg1"/>
                </a:solidFill>
                <a:latin typeface="Raleway" panose="020B0003030101060003" pitchFamily="34" charset="0"/>
                <a:cs typeface="Calibri" panose="020F0502020204030204" pitchFamily="34" charset="0"/>
              </a:rPr>
              <a:t>from:</a:t>
            </a:r>
          </a:p>
          <a:p>
            <a:pPr lvl="1">
              <a:lnSpc>
                <a:spcPct val="80000"/>
              </a:lnSpc>
            </a:pPr>
            <a:r>
              <a:rPr lang="en-US" sz="2000" dirty="0" smtClean="0">
                <a:solidFill>
                  <a:schemeClr val="bg1"/>
                </a:solidFill>
                <a:latin typeface="Raleway" panose="020B0003030101060003" pitchFamily="34" charset="0"/>
                <a:cs typeface="Calibri" panose="020F0502020204030204" pitchFamily="34" charset="0"/>
              </a:rPr>
              <a:t>Employee/Coworkers 64%, </a:t>
            </a:r>
          </a:p>
          <a:p>
            <a:pPr lvl="1">
              <a:lnSpc>
                <a:spcPct val="80000"/>
              </a:lnSpc>
            </a:pPr>
            <a:r>
              <a:rPr lang="en-US" sz="2000" dirty="0" smtClean="0">
                <a:solidFill>
                  <a:schemeClr val="bg1"/>
                </a:solidFill>
                <a:latin typeface="Raleway" panose="020B0003030101060003" pitchFamily="34" charset="0"/>
                <a:cs typeface="Calibri" panose="020F0502020204030204" pitchFamily="34" charset="0"/>
              </a:rPr>
              <a:t>Anonymous </a:t>
            </a:r>
            <a:r>
              <a:rPr lang="en-US" sz="2000" dirty="0">
                <a:solidFill>
                  <a:schemeClr val="bg1"/>
                </a:solidFill>
                <a:latin typeface="Raleway" panose="020B0003030101060003" pitchFamily="34" charset="0"/>
                <a:cs typeface="Calibri" panose="020F0502020204030204" pitchFamily="34" charset="0"/>
              </a:rPr>
              <a:t>18%, </a:t>
            </a:r>
            <a:endParaRPr lang="en-US" sz="2000" dirty="0" smtClean="0">
              <a:solidFill>
                <a:schemeClr val="bg1"/>
              </a:solidFill>
              <a:latin typeface="Raleway" panose="020B0003030101060003" pitchFamily="34" charset="0"/>
              <a:cs typeface="Calibri" panose="020F0502020204030204" pitchFamily="34" charset="0"/>
            </a:endParaRPr>
          </a:p>
          <a:p>
            <a:pPr lvl="1">
              <a:lnSpc>
                <a:spcPct val="80000"/>
              </a:lnSpc>
            </a:pPr>
            <a:r>
              <a:rPr lang="en-US" sz="2000" dirty="0" smtClean="0">
                <a:solidFill>
                  <a:schemeClr val="bg1"/>
                </a:solidFill>
                <a:latin typeface="Raleway" panose="020B0003030101060003" pitchFamily="34" charset="0"/>
                <a:cs typeface="Calibri" panose="020F0502020204030204" pitchFamily="34" charset="0"/>
              </a:rPr>
              <a:t>Customer </a:t>
            </a:r>
            <a:r>
              <a:rPr lang="en-US" sz="2000" dirty="0">
                <a:solidFill>
                  <a:schemeClr val="bg1"/>
                </a:solidFill>
                <a:latin typeface="Raleway" panose="020B0003030101060003" pitchFamily="34" charset="0"/>
                <a:cs typeface="Calibri" panose="020F0502020204030204" pitchFamily="34" charset="0"/>
              </a:rPr>
              <a:t>11%, </a:t>
            </a:r>
          </a:p>
          <a:p>
            <a:pPr lvl="1">
              <a:lnSpc>
                <a:spcPct val="80000"/>
              </a:lnSpc>
            </a:pPr>
            <a:r>
              <a:rPr lang="en-US" sz="2000" dirty="0" smtClean="0">
                <a:solidFill>
                  <a:schemeClr val="bg1"/>
                </a:solidFill>
                <a:latin typeface="Raleway" panose="020B0003030101060003" pitchFamily="34" charset="0"/>
                <a:cs typeface="Calibri" panose="020F0502020204030204" pitchFamily="34" charset="0"/>
              </a:rPr>
              <a:t>Vendor </a:t>
            </a:r>
            <a:r>
              <a:rPr lang="en-US" sz="2000" dirty="0">
                <a:solidFill>
                  <a:schemeClr val="bg1"/>
                </a:solidFill>
                <a:latin typeface="Raleway" panose="020B0003030101060003" pitchFamily="34" charset="0"/>
                <a:cs typeface="Calibri" panose="020F0502020204030204" pitchFamily="34" charset="0"/>
              </a:rPr>
              <a:t>7%</a:t>
            </a:r>
          </a:p>
          <a:p>
            <a:pPr indent="4763">
              <a:lnSpc>
                <a:spcPct val="80000"/>
              </a:lnSpc>
            </a:pPr>
            <a:r>
              <a:rPr lang="en-US" sz="2000" dirty="0" smtClean="0">
                <a:solidFill>
                  <a:schemeClr val="bg1"/>
                </a:solidFill>
                <a:latin typeface="Raleway" panose="020B0003030101060003" pitchFamily="34" charset="0"/>
                <a:cs typeface="Calibri" panose="020F0502020204030204" pitchFamily="34" charset="0"/>
              </a:rPr>
              <a:t>If </a:t>
            </a:r>
            <a:r>
              <a:rPr lang="en-US" sz="2000" dirty="0">
                <a:solidFill>
                  <a:schemeClr val="bg1"/>
                </a:solidFill>
                <a:latin typeface="Raleway" panose="020B0003030101060003" pitchFamily="34" charset="0"/>
                <a:cs typeface="Calibri" panose="020F0502020204030204" pitchFamily="34" charset="0"/>
              </a:rPr>
              <a:t>you suspect possible fraud, report it anonymously to the </a:t>
            </a:r>
            <a:endParaRPr lang="en-US" sz="2000" dirty="0" smtClean="0">
              <a:solidFill>
                <a:schemeClr val="bg1"/>
              </a:solidFill>
              <a:latin typeface="Raleway" panose="020B0003030101060003" pitchFamily="34" charset="0"/>
              <a:cs typeface="Calibri" panose="020F0502020204030204" pitchFamily="34" charset="0"/>
            </a:endParaRPr>
          </a:p>
          <a:p>
            <a:pPr indent="4763">
              <a:lnSpc>
                <a:spcPct val="80000"/>
              </a:lnSpc>
            </a:pPr>
            <a:r>
              <a:rPr lang="en-US" sz="2000" dirty="0" smtClean="0">
                <a:solidFill>
                  <a:schemeClr val="bg1"/>
                </a:solidFill>
                <a:latin typeface="Raleway" panose="020B0003030101060003" pitchFamily="34" charset="0"/>
                <a:cs typeface="Calibri" panose="020F0502020204030204" pitchFamily="34" charset="0"/>
              </a:rPr>
              <a:t>InfoSec </a:t>
            </a:r>
            <a:r>
              <a:rPr lang="en-US" sz="2000" dirty="0" smtClean="0">
                <a:solidFill>
                  <a:schemeClr val="bg1"/>
                </a:solidFill>
                <a:latin typeface="Raleway" panose="020B0003030101060003" pitchFamily="34" charset="0"/>
                <a:cs typeface="Calibri" panose="020F0502020204030204" pitchFamily="34" charset="0"/>
              </a:rPr>
              <a:t>Team .</a:t>
            </a:r>
            <a:endParaRPr lang="en-US" sz="2000" dirty="0">
              <a:solidFill>
                <a:schemeClr val="bg1"/>
              </a:solidFill>
              <a:latin typeface="Raleway" panose="020B0003030101060003" pitchFamily="34" charset="0"/>
              <a:cs typeface="Calibri" panose="020F0502020204030204" pitchFamily="34" charset="0"/>
            </a:endParaRPr>
          </a:p>
          <a:p>
            <a:endParaRPr lang="en-US" dirty="0">
              <a:latin typeface="Raleway" panose="020B0003030101060003" pitchFamily="34" charset="0"/>
            </a:endParaRPr>
          </a:p>
        </p:txBody>
      </p:sp>
    </p:spTree>
    <p:extLst>
      <p:ext uri="{BB962C8B-B14F-4D97-AF65-F5344CB8AC3E}">
        <p14:creationId xmlns:p14="http://schemas.microsoft.com/office/powerpoint/2010/main" val="1743409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0" y="312576"/>
            <a:ext cx="11493500" cy="9083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FFCA35"/>
                </a:solidFill>
                <a:latin typeface="Raleway" panose="020B0003030101060003" pitchFamily="34" charset="0"/>
                <a:cs typeface="Calibri" panose="020F0502020204030204" pitchFamily="34" charset="0"/>
              </a:rPr>
              <a:t>TECHNOLOGIES WE USE IN COMPANY TO PROTECT OUR DATA </a:t>
            </a:r>
            <a:endParaRPr lang="en-US" sz="2800" b="1" dirty="0">
              <a:solidFill>
                <a:srgbClr val="FFCA35"/>
              </a:solidFill>
              <a:latin typeface="Raleway" panose="020B0003030101060003" pitchFamily="34" charset="0"/>
              <a:cs typeface="Calibri" panose="020F0502020204030204" pitchFamily="34" charset="0"/>
            </a:endParaRPr>
          </a:p>
        </p:txBody>
      </p:sp>
      <p:sp>
        <p:nvSpPr>
          <p:cNvPr id="5" name="Rectangle 4"/>
          <p:cNvSpPr/>
          <p:nvPr/>
        </p:nvSpPr>
        <p:spPr>
          <a:xfrm>
            <a:off x="336550" y="809562"/>
            <a:ext cx="9042400" cy="5324535"/>
          </a:xfrm>
          <a:prstGeom prst="rect">
            <a:avLst/>
          </a:prstGeom>
        </p:spPr>
        <p:txBody>
          <a:bodyPr wrap="square">
            <a:spAutoFit/>
          </a:bodyPr>
          <a:lstStyle/>
          <a:p>
            <a:pPr lvl="0" algn="ctr" eaLnBrk="0" fontAlgn="base" hangingPunct="0">
              <a:spcBef>
                <a:spcPct val="0"/>
              </a:spcBef>
              <a:spcAft>
                <a:spcPct val="0"/>
              </a:spcAft>
            </a:pPr>
            <a:r>
              <a:rPr lang="en-US" altLang="en-US" sz="2000" dirty="0">
                <a:solidFill>
                  <a:srgbClr val="FFCA35"/>
                </a:solidFill>
                <a:latin typeface="Raleway" panose="020B0003030101060003" pitchFamily="34" charset="0"/>
                <a:cs typeface="Calibri" panose="020F0502020204030204" pitchFamily="34" charset="0"/>
              </a:rPr>
              <a:t>DLP – Data Leak Prevention</a:t>
            </a:r>
          </a:p>
          <a:p>
            <a:pPr lvl="0" algn="just" eaLnBrk="0" fontAlgn="base" hangingPunct="0">
              <a:spcBef>
                <a:spcPct val="0"/>
              </a:spcBef>
              <a:spcAft>
                <a:spcPct val="0"/>
              </a:spcAft>
            </a:pPr>
            <a:r>
              <a:rPr lang="en-US" altLang="en-US" sz="2000" dirty="0">
                <a:solidFill>
                  <a:schemeClr val="bg1"/>
                </a:solidFill>
                <a:latin typeface="Raleway" panose="020B0003030101060003" pitchFamily="34" charset="0"/>
                <a:cs typeface="Calibri" panose="020F0502020204030204" pitchFamily="34" charset="0"/>
              </a:rPr>
              <a:t>Data loss prevention (DLP) is a strategy for making sure that end users do not send sensitive or critical information outside the corporate network. The term is also used to describe software products that help a network administrator control what data end users can transfer.</a:t>
            </a:r>
          </a:p>
          <a:p>
            <a:pPr lvl="0" algn="just" eaLnBrk="0" fontAlgn="base" hangingPunct="0">
              <a:spcBef>
                <a:spcPct val="0"/>
              </a:spcBef>
              <a:spcAft>
                <a:spcPct val="0"/>
              </a:spcAft>
            </a:pPr>
            <a:r>
              <a:rPr lang="en-US" altLang="en-US" sz="2000" dirty="0">
                <a:solidFill>
                  <a:schemeClr val="bg1"/>
                </a:solidFill>
                <a:latin typeface="Raleway" panose="020B0003030101060003" pitchFamily="34" charset="0"/>
                <a:cs typeface="Calibri" panose="020F0502020204030204" pitchFamily="34" charset="0"/>
              </a:rPr>
              <a:t>DLP software products use </a:t>
            </a:r>
            <a:r>
              <a:rPr lang="en-US" altLang="en-US" sz="2000" b="1" u="sng" dirty="0">
                <a:solidFill>
                  <a:schemeClr val="bg1"/>
                </a:solidFill>
                <a:latin typeface="Raleway" panose="020B0003030101060003" pitchFamily="34" charset="0"/>
                <a:cs typeface="Calibri" panose="020F0502020204030204" pitchFamily="34" charset="0"/>
              </a:rPr>
              <a:t>business rules</a:t>
            </a:r>
            <a:r>
              <a:rPr lang="en-US" altLang="en-US" sz="2000" dirty="0">
                <a:solidFill>
                  <a:schemeClr val="bg1"/>
                </a:solidFill>
                <a:latin typeface="Raleway" panose="020B0003030101060003" pitchFamily="34" charset="0"/>
                <a:cs typeface="Calibri" panose="020F0502020204030204" pitchFamily="34" charset="0"/>
              </a:rPr>
              <a:t> to classify and protect confidential and critical information so that unauthorized end users cannot accidentally or maliciously share data whose disclosure could put the organization at risk. For example, if an employee tried to forward a business email outside the corporate </a:t>
            </a:r>
            <a:r>
              <a:rPr lang="en-US" altLang="en-US" sz="2000" b="1" u="sng" dirty="0">
                <a:solidFill>
                  <a:schemeClr val="bg1"/>
                </a:solidFill>
                <a:latin typeface="Raleway" panose="020B0003030101060003" pitchFamily="34" charset="0"/>
                <a:cs typeface="Calibri" panose="020F0502020204030204" pitchFamily="34" charset="0"/>
              </a:rPr>
              <a:t>domain</a:t>
            </a:r>
            <a:r>
              <a:rPr lang="en-US" altLang="en-US" sz="2000" dirty="0">
                <a:solidFill>
                  <a:schemeClr val="bg1"/>
                </a:solidFill>
                <a:latin typeface="Raleway" panose="020B0003030101060003" pitchFamily="34" charset="0"/>
                <a:cs typeface="Calibri" panose="020F0502020204030204" pitchFamily="34" charset="0"/>
              </a:rPr>
              <a:t> or upload a corporate file to a consumer </a:t>
            </a:r>
            <a:r>
              <a:rPr lang="en-US" altLang="en-US" sz="2000" b="1" u="sng" dirty="0">
                <a:solidFill>
                  <a:schemeClr val="bg1"/>
                </a:solidFill>
                <a:latin typeface="Raleway" panose="020B0003030101060003" pitchFamily="34" charset="0"/>
                <a:cs typeface="Calibri" panose="020F0502020204030204" pitchFamily="34" charset="0"/>
              </a:rPr>
              <a:t>cloud</a:t>
            </a:r>
            <a:r>
              <a:rPr lang="en-US" altLang="en-US" sz="2000" u="sng" dirty="0">
                <a:solidFill>
                  <a:schemeClr val="bg1"/>
                </a:solidFill>
                <a:latin typeface="Raleway" panose="020B0003030101060003" pitchFamily="34" charset="0"/>
                <a:cs typeface="Calibri" panose="020F0502020204030204" pitchFamily="34" charset="0"/>
              </a:rPr>
              <a:t> </a:t>
            </a:r>
            <a:r>
              <a:rPr lang="en-US" altLang="en-US" sz="2000" b="1" u="sng" dirty="0">
                <a:solidFill>
                  <a:schemeClr val="bg1"/>
                </a:solidFill>
                <a:latin typeface="Raleway" panose="020B0003030101060003" pitchFamily="34" charset="0"/>
                <a:cs typeface="Calibri" panose="020F0502020204030204" pitchFamily="34" charset="0"/>
              </a:rPr>
              <a:t>storage</a:t>
            </a:r>
            <a:r>
              <a:rPr lang="en-US" altLang="en-US" sz="2000" dirty="0">
                <a:solidFill>
                  <a:schemeClr val="bg1"/>
                </a:solidFill>
                <a:latin typeface="Raleway" panose="020B0003030101060003" pitchFamily="34" charset="0"/>
                <a:cs typeface="Calibri" panose="020F0502020204030204" pitchFamily="34" charset="0"/>
              </a:rPr>
              <a:t> service like</a:t>
            </a:r>
            <a:r>
              <a:rPr lang="en-US" altLang="en-US" sz="2000" b="1" dirty="0">
                <a:solidFill>
                  <a:schemeClr val="bg1"/>
                </a:solidFill>
                <a:latin typeface="Raleway" panose="020B0003030101060003" pitchFamily="34" charset="0"/>
                <a:cs typeface="Calibri" panose="020F0502020204030204" pitchFamily="34" charset="0"/>
              </a:rPr>
              <a:t> </a:t>
            </a:r>
            <a:r>
              <a:rPr lang="en-US" altLang="en-US" sz="2000" b="1" u="sng" dirty="0">
                <a:solidFill>
                  <a:schemeClr val="bg1"/>
                </a:solidFill>
                <a:latin typeface="Raleway" panose="020B0003030101060003" pitchFamily="34" charset="0"/>
                <a:cs typeface="Calibri" panose="020F0502020204030204" pitchFamily="34" charset="0"/>
              </a:rPr>
              <a:t>Dropbox</a:t>
            </a:r>
            <a:r>
              <a:rPr lang="en-US" altLang="en-US" sz="2000" dirty="0">
                <a:solidFill>
                  <a:schemeClr val="bg1"/>
                </a:solidFill>
                <a:latin typeface="Raleway" panose="020B0003030101060003" pitchFamily="34" charset="0"/>
                <a:cs typeface="Calibri" panose="020F0502020204030204" pitchFamily="34" charset="0"/>
              </a:rPr>
              <a:t>, the employee would be denied permission.</a:t>
            </a:r>
          </a:p>
          <a:p>
            <a:pPr lvl="0" algn="just" eaLnBrk="0" fontAlgn="base" hangingPunct="0">
              <a:spcBef>
                <a:spcPct val="0"/>
              </a:spcBef>
              <a:spcAft>
                <a:spcPct val="0"/>
              </a:spcAft>
            </a:pPr>
            <a:r>
              <a:rPr lang="en-US" altLang="en-US" sz="2000" dirty="0">
                <a:solidFill>
                  <a:schemeClr val="bg1"/>
                </a:solidFill>
                <a:latin typeface="Raleway" panose="020B0003030101060003" pitchFamily="34" charset="0"/>
                <a:cs typeface="Calibri" panose="020F0502020204030204" pitchFamily="34" charset="0"/>
              </a:rPr>
              <a:t>Adoption of DLP is being driven by </a:t>
            </a:r>
            <a:r>
              <a:rPr lang="en-US" altLang="en-US" sz="2000" b="1" u="sng" dirty="0">
                <a:solidFill>
                  <a:schemeClr val="bg1"/>
                </a:solidFill>
                <a:latin typeface="Raleway" panose="020B0003030101060003" pitchFamily="34" charset="0"/>
                <a:cs typeface="Calibri" panose="020F0502020204030204" pitchFamily="34" charset="0"/>
              </a:rPr>
              <a:t>insider threats</a:t>
            </a:r>
            <a:r>
              <a:rPr lang="en-US" altLang="en-US" sz="2000" dirty="0">
                <a:solidFill>
                  <a:schemeClr val="bg1"/>
                </a:solidFill>
                <a:latin typeface="Raleway" panose="020B0003030101060003" pitchFamily="34" charset="0"/>
                <a:cs typeface="Calibri" panose="020F0502020204030204" pitchFamily="34" charset="0"/>
              </a:rPr>
              <a:t> and by more rigorous state </a:t>
            </a:r>
            <a:r>
              <a:rPr lang="en-US" altLang="en-US" sz="2000" b="1" u="sng" dirty="0">
                <a:solidFill>
                  <a:schemeClr val="bg1"/>
                </a:solidFill>
                <a:latin typeface="Raleway" panose="020B0003030101060003" pitchFamily="34" charset="0"/>
                <a:cs typeface="Calibri" panose="020F0502020204030204" pitchFamily="34" charset="0"/>
              </a:rPr>
              <a:t>privacy</a:t>
            </a:r>
            <a:r>
              <a:rPr lang="en-US" altLang="en-US" sz="2000" dirty="0">
                <a:solidFill>
                  <a:schemeClr val="bg1"/>
                </a:solidFill>
                <a:latin typeface="Raleway" panose="020B0003030101060003" pitchFamily="34" charset="0"/>
                <a:cs typeface="Calibri" panose="020F0502020204030204" pitchFamily="34" charset="0"/>
              </a:rPr>
              <a:t> laws, many of which have stringent </a:t>
            </a:r>
            <a:r>
              <a:rPr lang="en-US" altLang="en-US" sz="2000" b="1" u="sng" dirty="0">
                <a:solidFill>
                  <a:schemeClr val="bg1"/>
                </a:solidFill>
                <a:latin typeface="Raleway" panose="020B0003030101060003" pitchFamily="34" charset="0"/>
                <a:cs typeface="Calibri" panose="020F0502020204030204" pitchFamily="34" charset="0"/>
              </a:rPr>
              <a:t>data</a:t>
            </a:r>
            <a:r>
              <a:rPr lang="en-US" altLang="en-US" sz="2000" u="sng" dirty="0">
                <a:solidFill>
                  <a:schemeClr val="bg1"/>
                </a:solidFill>
                <a:latin typeface="Raleway" panose="020B0003030101060003" pitchFamily="34" charset="0"/>
                <a:cs typeface="Calibri" panose="020F0502020204030204" pitchFamily="34" charset="0"/>
              </a:rPr>
              <a:t> </a:t>
            </a:r>
            <a:r>
              <a:rPr lang="en-US" altLang="en-US" sz="2000" b="1" u="sng" dirty="0">
                <a:solidFill>
                  <a:schemeClr val="bg1"/>
                </a:solidFill>
                <a:latin typeface="Raleway" panose="020B0003030101060003" pitchFamily="34" charset="0"/>
                <a:cs typeface="Calibri" panose="020F0502020204030204" pitchFamily="34" charset="0"/>
              </a:rPr>
              <a:t>protection</a:t>
            </a:r>
            <a:r>
              <a:rPr lang="en-US" altLang="en-US" sz="2000" dirty="0">
                <a:solidFill>
                  <a:schemeClr val="bg1"/>
                </a:solidFill>
                <a:latin typeface="Raleway" panose="020B0003030101060003" pitchFamily="34" charset="0"/>
                <a:cs typeface="Calibri" panose="020F0502020204030204" pitchFamily="34" charset="0"/>
              </a:rPr>
              <a:t> or </a:t>
            </a:r>
            <a:r>
              <a:rPr lang="en-US" altLang="en-US" sz="2000" b="1" u="sng" dirty="0">
                <a:solidFill>
                  <a:schemeClr val="bg1"/>
                </a:solidFill>
                <a:latin typeface="Raleway" panose="020B0003030101060003" pitchFamily="34" charset="0"/>
                <a:cs typeface="Calibri" panose="020F0502020204030204" pitchFamily="34" charset="0"/>
              </a:rPr>
              <a:t>access</a:t>
            </a:r>
            <a:r>
              <a:rPr lang="en-US" altLang="en-US" sz="2000" dirty="0">
                <a:solidFill>
                  <a:schemeClr val="bg1"/>
                </a:solidFill>
                <a:latin typeface="Raleway" panose="020B0003030101060003" pitchFamily="34" charset="0"/>
                <a:cs typeface="Calibri" panose="020F0502020204030204" pitchFamily="34" charset="0"/>
              </a:rPr>
              <a:t> components. In addition to being able to monitor and control endpoint activities, some DLP tools can also be used to filter data streams on the corporate network and protect data in motion</a:t>
            </a:r>
            <a:r>
              <a:rPr lang="en-US" altLang="en-US" dirty="0">
                <a:solidFill>
                  <a:schemeClr val="bg1"/>
                </a:solidFill>
                <a:latin typeface="Raleway" panose="020B0003030101060003" pitchFamily="34" charset="0"/>
                <a:cs typeface="Calibri" panose="020F0502020204030204" pitchFamily="34"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285" y="818387"/>
            <a:ext cx="2552860" cy="19121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0645" y="2885313"/>
            <a:ext cx="2476500" cy="18478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0645" y="4887908"/>
            <a:ext cx="2343150" cy="1312164"/>
          </a:xfrm>
          <a:prstGeom prst="rect">
            <a:avLst/>
          </a:prstGeom>
        </p:spPr>
      </p:pic>
    </p:spTree>
    <p:extLst>
      <p:ext uri="{BB962C8B-B14F-4D97-AF65-F5344CB8AC3E}">
        <p14:creationId xmlns:p14="http://schemas.microsoft.com/office/powerpoint/2010/main" val="3858813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580860" y="297637"/>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CA35"/>
                </a:solidFill>
                <a:latin typeface="Raleway" panose="020B0003030101060003" pitchFamily="34" charset="0"/>
                <a:cs typeface="Calibri" panose="020F0502020204030204" pitchFamily="34" charset="0"/>
              </a:rPr>
              <a:t>ZSCALER</a:t>
            </a:r>
            <a:endParaRPr lang="en-US" sz="4000" b="1" dirty="0">
              <a:solidFill>
                <a:srgbClr val="FFCA35"/>
              </a:solidFill>
              <a:latin typeface="Raleway" panose="020B0003030101060003" pitchFamily="34" charset="0"/>
              <a:cs typeface="Calibri" panose="020F0502020204030204" pitchFamily="34" charset="0"/>
            </a:endParaRPr>
          </a:p>
        </p:txBody>
      </p:sp>
      <p:sp>
        <p:nvSpPr>
          <p:cNvPr id="4" name="Rectangle 3"/>
          <p:cNvSpPr/>
          <p:nvPr/>
        </p:nvSpPr>
        <p:spPr>
          <a:xfrm>
            <a:off x="409433" y="945688"/>
            <a:ext cx="8277367" cy="2246769"/>
          </a:xfrm>
          <a:prstGeom prst="rect">
            <a:avLst/>
          </a:prstGeom>
        </p:spPr>
        <p:txBody>
          <a:bodyPr wrap="square">
            <a:spAutoFit/>
          </a:bodyPr>
          <a:lstStyle/>
          <a:p>
            <a:r>
              <a:rPr lang="en-US" sz="2000" dirty="0">
                <a:solidFill>
                  <a:schemeClr val="bg1"/>
                </a:solidFill>
                <a:latin typeface="Raleway" panose="020B0003030101060003" pitchFamily="34" charset="0"/>
                <a:cs typeface="Calibri" panose="020F0502020204030204" pitchFamily="34" charset="0"/>
              </a:rPr>
              <a:t>Proprietary, multi-tenant global cloud architecture</a:t>
            </a:r>
          </a:p>
          <a:p>
            <a:r>
              <a:rPr lang="en-US" sz="2000" dirty="0" err="1">
                <a:solidFill>
                  <a:schemeClr val="bg1"/>
                </a:solidFill>
                <a:latin typeface="Raleway" panose="020B0003030101060003" pitchFamily="34" charset="0"/>
                <a:cs typeface="Calibri" panose="020F0502020204030204" pitchFamily="34" charset="0"/>
              </a:rPr>
              <a:t>Zscaler</a:t>
            </a:r>
            <a:r>
              <a:rPr lang="en-US" sz="2000" dirty="0">
                <a:solidFill>
                  <a:schemeClr val="bg1"/>
                </a:solidFill>
                <a:latin typeface="Raleway" panose="020B0003030101060003" pitchFamily="34" charset="0"/>
                <a:cs typeface="Calibri" panose="020F0502020204030204" pitchFamily="34" charset="0"/>
              </a:rPr>
              <a:t> security as a service is delivered by a next-generation security architecture built from the ground up for performance and scalability. It is distributed across more than 100 data centers on 6 continents, which means that users are always a short hop to their applications, and we peer with hundreds of partners in major internet exchanges around the world for performance and reliability</a:t>
            </a:r>
            <a:r>
              <a:rPr lang="en-US" sz="2000" dirty="0">
                <a:solidFill>
                  <a:schemeClr val="bg1"/>
                </a:solidFill>
                <a:latin typeface="Calibri" panose="020F0502020204030204" pitchFamily="34" charset="0"/>
                <a:cs typeface="Calibri" panose="020F0502020204030204" pitchFamily="34" charset="0"/>
              </a:rPr>
              <a:t>.</a:t>
            </a:r>
            <a:endParaRPr lang="en-US" sz="2000" b="0" i="0" dirty="0">
              <a:solidFill>
                <a:schemeClr val="bg1"/>
              </a:solidFill>
              <a:effectLst/>
              <a:latin typeface="Calibri" panose="020F0502020204030204" pitchFamily="34" charset="0"/>
              <a:cs typeface="Calibri" panose="020F0502020204030204" pitchFamily="34" charset="0"/>
            </a:endParaRPr>
          </a:p>
        </p:txBody>
      </p:sp>
      <p:sp>
        <p:nvSpPr>
          <p:cNvPr id="6" name="Rectangle 5"/>
          <p:cNvSpPr/>
          <p:nvPr/>
        </p:nvSpPr>
        <p:spPr>
          <a:xfrm>
            <a:off x="569846" y="3285221"/>
            <a:ext cx="8560904" cy="2863788"/>
          </a:xfrm>
          <a:prstGeom prst="rect">
            <a:avLst/>
          </a:prstGeom>
          <a:solidFill>
            <a:srgbClr val="FFC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56" y="3082783"/>
            <a:ext cx="8560559" cy="3056632"/>
          </a:xfrm>
          <a:prstGeom prst="rect">
            <a:avLst/>
          </a:prstGeom>
        </p:spPr>
      </p:pic>
    </p:spTree>
    <p:extLst>
      <p:ext uri="{BB962C8B-B14F-4D97-AF65-F5344CB8AC3E}">
        <p14:creationId xmlns:p14="http://schemas.microsoft.com/office/powerpoint/2010/main" val="787453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0"/>
            <a:ext cx="12192000" cy="6858000"/>
          </a:xfrm>
          <a:prstGeom prst="rect">
            <a:avLst/>
          </a:prstGeom>
        </p:spPr>
      </p:pic>
      <p:sp>
        <p:nvSpPr>
          <p:cNvPr id="4" name="Title 1"/>
          <p:cNvSpPr txBox="1">
            <a:spLocks/>
          </p:cNvSpPr>
          <p:nvPr/>
        </p:nvSpPr>
        <p:spPr>
          <a:xfrm>
            <a:off x="1453619" y="5529485"/>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282461"/>
                </a:solidFill>
                <a:latin typeface="Aileron Heavy" panose="00000A00000000000000" pitchFamily="50" charset="0"/>
                <a:cs typeface="Calibri" panose="020F0502020204030204" pitchFamily="34" charset="0"/>
              </a:rPr>
              <a:t>THANK YOU</a:t>
            </a:r>
            <a:endParaRPr lang="en-US" b="1" dirty="0">
              <a:solidFill>
                <a:srgbClr val="282461"/>
              </a:solidFill>
              <a:latin typeface="Aileron Heavy" panose="00000A00000000000000" pitchFamily="50" charset="0"/>
              <a:cs typeface="Calibri" panose="020F0502020204030204" pitchFamily="34" charset="0"/>
            </a:endParaRPr>
          </a:p>
        </p:txBody>
      </p:sp>
    </p:spTree>
    <p:extLst>
      <p:ext uri="{BB962C8B-B14F-4D97-AF65-F5344CB8AC3E}">
        <p14:creationId xmlns:p14="http://schemas.microsoft.com/office/powerpoint/2010/main" val="3676815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484154" y="469900"/>
            <a:ext cx="4799046" cy="769441"/>
          </a:xfrm>
          <a:prstGeom prst="rect">
            <a:avLst/>
          </a:prstGeom>
        </p:spPr>
        <p:txBody>
          <a:bodyPr wrap="square">
            <a:spAutoFit/>
          </a:bodyPr>
          <a:lstStyle/>
          <a:p>
            <a:r>
              <a:rPr lang="en-US" sz="4400" b="1" dirty="0" smtClean="0">
                <a:solidFill>
                  <a:srgbClr val="FFCA35"/>
                </a:solidFill>
                <a:latin typeface="Calibri" panose="020F0502020204030204" pitchFamily="34" charset="0"/>
                <a:cs typeface="Calibri" panose="020F0502020204030204" pitchFamily="34" charset="0"/>
              </a:rPr>
              <a:t>USER AWARENESS</a:t>
            </a:r>
            <a:endParaRPr lang="en-IN" sz="4400" dirty="0">
              <a:solidFill>
                <a:srgbClr val="FFCA35"/>
              </a:solidFill>
            </a:endParaRPr>
          </a:p>
        </p:txBody>
      </p:sp>
      <p:sp>
        <p:nvSpPr>
          <p:cNvPr id="6" name="Text Box 3"/>
          <p:cNvSpPr txBox="1">
            <a:spLocks noChangeArrowheads="1"/>
          </p:cNvSpPr>
          <p:nvPr>
            <p:custDataLst>
              <p:tags r:id="rId1"/>
            </p:custDataLst>
          </p:nvPr>
        </p:nvSpPr>
        <p:spPr bwMode="auto">
          <a:xfrm>
            <a:off x="1891317" y="1755460"/>
            <a:ext cx="2623975" cy="1017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b="1" dirty="0">
                <a:solidFill>
                  <a:srgbClr val="FFCA35"/>
                </a:solidFill>
                <a:latin typeface="Raleway" panose="020B0003030101060003" pitchFamily="34" charset="0"/>
                <a:cs typeface="Calibri" panose="020F0502020204030204" pitchFamily="34" charset="0"/>
              </a:rPr>
              <a:t>Script Kiddies</a:t>
            </a:r>
            <a:r>
              <a:rPr lang="en-US" dirty="0">
                <a:solidFill>
                  <a:srgbClr val="FFCA35"/>
                </a:solidFill>
                <a:latin typeface="Raleway" panose="020B0003030101060003" pitchFamily="34" charset="0"/>
                <a:cs typeface="Calibri" panose="020F0502020204030204" pitchFamily="34" charset="0"/>
              </a:rPr>
              <a:t>:</a:t>
            </a:r>
          </a:p>
          <a:p>
            <a:pPr eaLnBrk="1" hangingPunct="1"/>
            <a:r>
              <a:rPr lang="en-US" sz="1400" dirty="0">
                <a:solidFill>
                  <a:schemeClr val="bg1"/>
                </a:solidFill>
                <a:latin typeface="Raleway" panose="020B0003030101060003" pitchFamily="34" charset="0"/>
                <a:cs typeface="Calibri" panose="020F0502020204030204" pitchFamily="34" charset="0"/>
              </a:rPr>
              <a:t>Unsophisticated computer users who know how to</a:t>
            </a:r>
          </a:p>
          <a:p>
            <a:pPr eaLnBrk="1" hangingPunct="1"/>
            <a:r>
              <a:rPr lang="en-US" sz="1400" dirty="0">
                <a:solidFill>
                  <a:schemeClr val="bg1"/>
                </a:solidFill>
                <a:latin typeface="Raleway" panose="020B0003030101060003" pitchFamily="34" charset="0"/>
                <a:cs typeface="Calibri" panose="020F0502020204030204" pitchFamily="34" charset="0"/>
              </a:rPr>
              <a:t>execute programs</a:t>
            </a:r>
          </a:p>
        </p:txBody>
      </p:sp>
      <p:sp>
        <p:nvSpPr>
          <p:cNvPr id="9" name="Text Box 2"/>
          <p:cNvSpPr txBox="1">
            <a:spLocks noChangeArrowheads="1"/>
          </p:cNvSpPr>
          <p:nvPr>
            <p:custDataLst>
              <p:tags r:id="rId2"/>
            </p:custDataLst>
          </p:nvPr>
        </p:nvSpPr>
        <p:spPr bwMode="auto">
          <a:xfrm>
            <a:off x="1055418" y="3640469"/>
            <a:ext cx="1901795" cy="1079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b="1" dirty="0">
                <a:solidFill>
                  <a:srgbClr val="FFCA35"/>
                </a:solidFill>
                <a:latin typeface="Raleway" panose="020B0003030101060003" pitchFamily="34" charset="0"/>
                <a:cs typeface="Calibri" panose="020F0502020204030204" pitchFamily="34" charset="0"/>
              </a:rPr>
              <a:t>Cracker:</a:t>
            </a:r>
          </a:p>
          <a:p>
            <a:pPr eaLnBrk="1" hangingPunct="1"/>
            <a:r>
              <a:rPr lang="en-US" sz="1400" dirty="0">
                <a:solidFill>
                  <a:schemeClr val="bg1"/>
                </a:solidFill>
                <a:latin typeface="Raleway" panose="020B0003030101060003" pitchFamily="34" charset="0"/>
                <a:cs typeface="Calibri" panose="020F0502020204030204" pitchFamily="34" charset="0"/>
              </a:rPr>
              <a:t>Computer-savvy </a:t>
            </a:r>
          </a:p>
          <a:p>
            <a:pPr eaLnBrk="1" hangingPunct="1"/>
            <a:r>
              <a:rPr lang="en-US" sz="1400" dirty="0">
                <a:solidFill>
                  <a:schemeClr val="bg1"/>
                </a:solidFill>
                <a:latin typeface="Raleway" panose="020B0003030101060003" pitchFamily="34" charset="0"/>
                <a:cs typeface="Calibri" panose="020F0502020204030204" pitchFamily="34" charset="0"/>
              </a:rPr>
              <a:t>programmer creates</a:t>
            </a:r>
          </a:p>
          <a:p>
            <a:pPr eaLnBrk="1" hangingPunct="1"/>
            <a:r>
              <a:rPr lang="en-US" sz="1400" dirty="0">
                <a:solidFill>
                  <a:schemeClr val="bg1"/>
                </a:solidFill>
                <a:latin typeface="Raleway" panose="020B0003030101060003" pitchFamily="34" charset="0"/>
                <a:cs typeface="Calibri" panose="020F0502020204030204" pitchFamily="34" charset="0"/>
              </a:rPr>
              <a:t>attack softwar</a:t>
            </a:r>
            <a:r>
              <a:rPr lang="en-US" sz="1600" dirty="0">
                <a:solidFill>
                  <a:schemeClr val="bg1"/>
                </a:solidFill>
                <a:latin typeface="Raleway" panose="020B0003030101060003" pitchFamily="34" charset="0"/>
                <a:cs typeface="Calibri" panose="020F0502020204030204" pitchFamily="34" charset="0"/>
              </a:rPr>
              <a:t>e</a:t>
            </a:r>
          </a:p>
        </p:txBody>
      </p:sp>
      <p:sp>
        <p:nvSpPr>
          <p:cNvPr id="10" name="Text Box 5"/>
          <p:cNvSpPr txBox="1">
            <a:spLocks noChangeArrowheads="1"/>
          </p:cNvSpPr>
          <p:nvPr>
            <p:custDataLst>
              <p:tags r:id="rId3"/>
            </p:custDataLst>
          </p:nvPr>
        </p:nvSpPr>
        <p:spPr bwMode="auto">
          <a:xfrm>
            <a:off x="2868440" y="4896958"/>
            <a:ext cx="2414760" cy="151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b="1" dirty="0" smtClean="0">
                <a:solidFill>
                  <a:srgbClr val="FFCA35"/>
                </a:solidFill>
                <a:latin typeface="Raleway" panose="020B0003030101060003" pitchFamily="34" charset="0"/>
                <a:cs typeface="Calibri" panose="020F0502020204030204" pitchFamily="34" charset="0"/>
              </a:rPr>
              <a:t>Criminals: </a:t>
            </a:r>
          </a:p>
          <a:p>
            <a:pPr eaLnBrk="1" hangingPunct="1"/>
            <a:r>
              <a:rPr lang="en-US" sz="1400" dirty="0" smtClean="0">
                <a:solidFill>
                  <a:schemeClr val="bg1"/>
                </a:solidFill>
                <a:latin typeface="Raleway" panose="020B0003030101060003" pitchFamily="34" charset="0"/>
                <a:cs typeface="Calibri" panose="020F0502020204030204" pitchFamily="34" charset="0"/>
              </a:rPr>
              <a:t>Create </a:t>
            </a:r>
            <a:r>
              <a:rPr lang="en-US" sz="1400" dirty="0">
                <a:solidFill>
                  <a:schemeClr val="bg1"/>
                </a:solidFill>
                <a:latin typeface="Raleway" panose="020B0003030101060003" pitchFamily="34" charset="0"/>
                <a:cs typeface="Calibri" panose="020F0502020204030204" pitchFamily="34" charset="0"/>
              </a:rPr>
              <a:t>&amp; sell bots -</a:t>
            </a:r>
            <a:r>
              <a:rPr lang="en-US" sz="1400" dirty="0" smtClean="0">
                <a:solidFill>
                  <a:schemeClr val="bg1"/>
                </a:solidFill>
                <a:latin typeface="Raleway" panose="020B0003030101060003" pitchFamily="34" charset="0"/>
                <a:cs typeface="Calibri" panose="020F0502020204030204" pitchFamily="34" charset="0"/>
              </a:rPr>
              <a:t>&gt; generate </a:t>
            </a:r>
            <a:r>
              <a:rPr lang="en-US" sz="1400" dirty="0">
                <a:solidFill>
                  <a:schemeClr val="bg1"/>
                </a:solidFill>
                <a:latin typeface="Raleway" panose="020B0003030101060003" pitchFamily="34" charset="0"/>
                <a:cs typeface="Calibri" panose="020F0502020204030204" pitchFamily="34" charset="0"/>
              </a:rPr>
              <a:t>spam</a:t>
            </a:r>
          </a:p>
          <a:p>
            <a:pPr eaLnBrk="1" hangingPunct="1"/>
            <a:r>
              <a:rPr lang="en-US" sz="1400" dirty="0">
                <a:solidFill>
                  <a:schemeClr val="bg1"/>
                </a:solidFill>
                <a:latin typeface="Raleway" panose="020B0003030101060003" pitchFamily="34" charset="0"/>
                <a:cs typeface="Calibri" panose="020F0502020204030204" pitchFamily="34" charset="0"/>
              </a:rPr>
              <a:t>Sell credit card </a:t>
            </a:r>
            <a:r>
              <a:rPr lang="en-US" sz="1400" dirty="0" smtClean="0">
                <a:solidFill>
                  <a:schemeClr val="bg1"/>
                </a:solidFill>
                <a:latin typeface="Raleway" panose="020B0003030101060003" pitchFamily="34" charset="0"/>
                <a:cs typeface="Calibri" panose="020F0502020204030204" pitchFamily="34" charset="0"/>
              </a:rPr>
              <a:t>numbers, etc…</a:t>
            </a:r>
            <a:endParaRPr lang="en-US" sz="1400" dirty="0">
              <a:solidFill>
                <a:schemeClr val="bg1"/>
              </a:solidFill>
              <a:latin typeface="Raleway" panose="020B0003030101060003" pitchFamily="34" charset="0"/>
              <a:cs typeface="Calibri" panose="020F0502020204030204" pitchFamily="34" charset="0"/>
            </a:endParaRPr>
          </a:p>
          <a:p>
            <a:pPr eaLnBrk="1" hangingPunct="1"/>
            <a:endParaRPr lang="en-US" dirty="0">
              <a:solidFill>
                <a:srgbClr val="FFFFFF"/>
              </a:solidFill>
              <a:latin typeface="Calibri" panose="020F0502020204030204" pitchFamily="34" charset="0"/>
              <a:cs typeface="Calibri" panose="020F0502020204030204" pitchFamily="34" charset="0"/>
            </a:endParaRPr>
          </a:p>
        </p:txBody>
      </p:sp>
      <p:sp>
        <p:nvSpPr>
          <p:cNvPr id="11" name="Text Box 10"/>
          <p:cNvSpPr txBox="1">
            <a:spLocks noChangeArrowheads="1"/>
          </p:cNvSpPr>
          <p:nvPr>
            <p:custDataLst>
              <p:tags r:id="rId4"/>
            </p:custDataLst>
          </p:nvPr>
        </p:nvSpPr>
        <p:spPr bwMode="auto">
          <a:xfrm>
            <a:off x="7859540" y="432797"/>
            <a:ext cx="3913637" cy="80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b="1" dirty="0" smtClean="0">
                <a:solidFill>
                  <a:srgbClr val="FFCA35"/>
                </a:solidFill>
                <a:latin typeface="Raleway" panose="020B0003030101060003" pitchFamily="34" charset="0"/>
                <a:cs typeface="Calibri" panose="020F0502020204030204" pitchFamily="34" charset="0"/>
              </a:rPr>
              <a:t>System Administrators</a:t>
            </a:r>
            <a:endParaRPr lang="en-US" b="1" dirty="0">
              <a:solidFill>
                <a:srgbClr val="FFCA35"/>
              </a:solidFill>
              <a:latin typeface="Raleway" panose="020B0003030101060003" pitchFamily="34" charset="0"/>
              <a:cs typeface="Calibri" panose="020F0502020204030204" pitchFamily="34" charset="0"/>
            </a:endParaRPr>
          </a:p>
          <a:p>
            <a:pPr eaLnBrk="1" hangingPunct="1"/>
            <a:r>
              <a:rPr lang="en-US" sz="1400" dirty="0">
                <a:solidFill>
                  <a:schemeClr val="bg1"/>
                </a:solidFill>
                <a:latin typeface="Raleway" panose="020B0003030101060003" pitchFamily="34" charset="0"/>
                <a:cs typeface="Calibri" panose="020F0502020204030204" pitchFamily="34" charset="0"/>
              </a:rPr>
              <a:t>Some scripts </a:t>
            </a:r>
            <a:r>
              <a:rPr lang="en-US" sz="1400" dirty="0" smtClean="0">
                <a:solidFill>
                  <a:schemeClr val="bg1"/>
                </a:solidFill>
                <a:latin typeface="Raleway" panose="020B0003030101060003" pitchFamily="34" charset="0"/>
                <a:cs typeface="Calibri" panose="020F0502020204030204" pitchFamily="34" charset="0"/>
              </a:rPr>
              <a:t>appear useful</a:t>
            </a:r>
            <a:endParaRPr lang="en-US" sz="1400" dirty="0">
              <a:solidFill>
                <a:schemeClr val="bg1"/>
              </a:solidFill>
              <a:latin typeface="Raleway" panose="020B0003030101060003" pitchFamily="34" charset="0"/>
              <a:cs typeface="Calibri" panose="020F0502020204030204" pitchFamily="34" charset="0"/>
            </a:endParaRPr>
          </a:p>
          <a:p>
            <a:pPr eaLnBrk="1" hangingPunct="1"/>
            <a:r>
              <a:rPr lang="en-US" sz="1400" dirty="0">
                <a:solidFill>
                  <a:schemeClr val="bg1"/>
                </a:solidFill>
                <a:latin typeface="Raleway" panose="020B0003030101060003" pitchFamily="34" charset="0"/>
                <a:cs typeface="Calibri" panose="020F0502020204030204" pitchFamily="34" charset="0"/>
              </a:rPr>
              <a:t>to </a:t>
            </a:r>
            <a:r>
              <a:rPr lang="en-US" sz="1400" dirty="0" smtClean="0">
                <a:solidFill>
                  <a:schemeClr val="bg1"/>
                </a:solidFill>
                <a:latin typeface="Raleway" panose="020B0003030101060003" pitchFamily="34" charset="0"/>
                <a:cs typeface="Calibri" panose="020F0502020204030204" pitchFamily="34" charset="0"/>
              </a:rPr>
              <a:t>manage networks</a:t>
            </a:r>
            <a:r>
              <a:rPr lang="en-US" sz="1400" dirty="0">
                <a:solidFill>
                  <a:schemeClr val="bg1"/>
                </a:solidFill>
                <a:latin typeface="Raleway" panose="020B0003030101060003" pitchFamily="34" charset="0"/>
                <a:cs typeface="Calibri" panose="020F0502020204030204" pitchFamily="34" charset="0"/>
              </a:rPr>
              <a:t>…</a:t>
            </a: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5013" y="1705097"/>
            <a:ext cx="6791037" cy="3990842"/>
          </a:xfrm>
          <a:prstGeom prst="rect">
            <a:avLst/>
          </a:prstGeom>
        </p:spPr>
      </p:pic>
    </p:spTree>
    <p:extLst>
      <p:ext uri="{BB962C8B-B14F-4D97-AF65-F5344CB8AC3E}">
        <p14:creationId xmlns:p14="http://schemas.microsoft.com/office/powerpoint/2010/main" val="154260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054100" y="1928984"/>
            <a:ext cx="6096000" cy="2677656"/>
          </a:xfrm>
          <a:prstGeom prst="rect">
            <a:avLst/>
          </a:prstGeom>
        </p:spPr>
        <p:txBody>
          <a:bodyPr>
            <a:spAutoFit/>
          </a:bodyPr>
          <a:lstStyle/>
          <a:p>
            <a:r>
              <a:rPr lang="en-US" sz="2800" dirty="0" smtClean="0">
                <a:solidFill>
                  <a:schemeClr val="bg1"/>
                </a:solidFill>
                <a:latin typeface="Raleway" panose="020B0003030101060003" pitchFamily="34" charset="0"/>
                <a:cs typeface="Calibri" panose="020F0502020204030204" pitchFamily="34" charset="0"/>
              </a:rPr>
              <a:t>Viruses</a:t>
            </a:r>
          </a:p>
          <a:p>
            <a:r>
              <a:rPr lang="en-US" sz="2800" dirty="0" smtClean="0">
                <a:solidFill>
                  <a:schemeClr val="bg1"/>
                </a:solidFill>
                <a:latin typeface="Raleway" panose="020B0003030101060003" pitchFamily="34" charset="0"/>
                <a:cs typeface="Calibri" panose="020F0502020204030204" pitchFamily="34" charset="0"/>
              </a:rPr>
              <a:t>Worms</a:t>
            </a:r>
          </a:p>
          <a:p>
            <a:r>
              <a:rPr lang="en-US" sz="2800" dirty="0" smtClean="0">
                <a:solidFill>
                  <a:schemeClr val="bg1"/>
                </a:solidFill>
                <a:latin typeface="Raleway" panose="020B0003030101060003" pitchFamily="34" charset="0"/>
                <a:cs typeface="Calibri" panose="020F0502020204030204" pitchFamily="34" charset="0"/>
              </a:rPr>
              <a:t>Trojan Horses / Logic Bombs</a:t>
            </a:r>
          </a:p>
          <a:p>
            <a:r>
              <a:rPr lang="en-US" sz="2800" dirty="0" smtClean="0">
                <a:solidFill>
                  <a:schemeClr val="bg1"/>
                </a:solidFill>
                <a:latin typeface="Raleway" panose="020B0003030101060003" pitchFamily="34" charset="0"/>
                <a:cs typeface="Calibri" panose="020F0502020204030204" pitchFamily="34" charset="0"/>
              </a:rPr>
              <a:t>Social Engineering</a:t>
            </a:r>
          </a:p>
          <a:p>
            <a:r>
              <a:rPr lang="en-US" sz="2800" dirty="0" smtClean="0">
                <a:solidFill>
                  <a:schemeClr val="bg1"/>
                </a:solidFill>
                <a:latin typeface="Raleway" panose="020B0003030101060003" pitchFamily="34" charset="0"/>
                <a:cs typeface="Calibri" panose="020F0502020204030204" pitchFamily="34" charset="0"/>
              </a:rPr>
              <a:t>Rootkits</a:t>
            </a:r>
          </a:p>
          <a:p>
            <a:r>
              <a:rPr lang="en-US" sz="2800" dirty="0" smtClean="0">
                <a:solidFill>
                  <a:schemeClr val="bg1"/>
                </a:solidFill>
                <a:latin typeface="Raleway" panose="020B0003030101060003" pitchFamily="34" charset="0"/>
                <a:cs typeface="Calibri" panose="020F0502020204030204" pitchFamily="34" charset="0"/>
              </a:rPr>
              <a:t>Botnets / Zombies</a:t>
            </a:r>
            <a:endParaRPr lang="en-US" sz="2800" dirty="0">
              <a:solidFill>
                <a:schemeClr val="bg1"/>
              </a:solidFill>
              <a:latin typeface="Raleway" panose="020B0003030101060003" pitchFamily="34" charset="0"/>
              <a:cs typeface="Calibri" panose="020F0502020204030204" pitchFamily="34" charset="0"/>
            </a:endParaRPr>
          </a:p>
        </p:txBody>
      </p:sp>
      <p:sp>
        <p:nvSpPr>
          <p:cNvPr id="4" name="Title 1"/>
          <p:cNvSpPr txBox="1">
            <a:spLocks/>
          </p:cNvSpPr>
          <p:nvPr/>
        </p:nvSpPr>
        <p:spPr>
          <a:xfrm>
            <a:off x="-1308100" y="367607"/>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LEADING THREATS</a:t>
            </a:r>
            <a:endParaRPr lang="en-US" b="1" dirty="0">
              <a:solidFill>
                <a:srgbClr val="FFCA35"/>
              </a:solidFill>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1143380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554357" y="45520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VIRUSES</a:t>
            </a:r>
            <a:endParaRPr lang="en-US" b="1" dirty="0">
              <a:solidFill>
                <a:srgbClr val="FFCA35"/>
              </a:solidFill>
              <a:latin typeface="Raleway" panose="020B0003030101060003" pitchFamily="34" charset="0"/>
              <a:cs typeface="Calibri" panose="020F0502020204030204" pitchFamily="34" charset="0"/>
            </a:endParaRPr>
          </a:p>
        </p:txBody>
      </p:sp>
      <p:sp>
        <p:nvSpPr>
          <p:cNvPr id="4" name="Content Placeholder 2"/>
          <p:cNvSpPr txBox="1">
            <a:spLocks/>
          </p:cNvSpPr>
          <p:nvPr/>
        </p:nvSpPr>
        <p:spPr>
          <a:xfrm>
            <a:off x="798444" y="1404731"/>
            <a:ext cx="7894982" cy="5948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A virus attaches itself to a program, file, or disk.</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When the program is executed, the virus activates and replicates itself.</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The virus may be benign or malignant but executes its payload at some point (often upon contact).</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Viruses can cause computer crashes and loss of data.</a:t>
            </a:r>
          </a:p>
          <a:p>
            <a:pPr marL="420624" indent="-384048">
              <a:buFont typeface="Wingdings 2"/>
              <a:buChar char=""/>
              <a:defRPr/>
            </a:pPr>
            <a:r>
              <a:rPr lang="en-US" sz="2400" dirty="0" smtClean="0">
                <a:solidFill>
                  <a:schemeClr val="bg1"/>
                </a:solidFill>
                <a:latin typeface="Raleway" panose="020B0003030101060003" pitchFamily="34" charset="0"/>
                <a:cs typeface="Calibri" panose="020F0502020204030204" pitchFamily="34" charset="0"/>
              </a:rPr>
              <a:t>In order to recover or prevent virus attacks:</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Avoid potentially unreliable websites/emails.</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System Restore.</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Re-install operating system.</a:t>
            </a:r>
          </a:p>
          <a:p>
            <a:pPr marL="722376" lvl="1" indent="-274320">
              <a:buFont typeface="Wingdings 2"/>
              <a:buChar char=""/>
              <a:defRPr/>
            </a:pPr>
            <a:r>
              <a:rPr lang="en-US" sz="2000" dirty="0" smtClean="0">
                <a:solidFill>
                  <a:schemeClr val="bg1"/>
                </a:solidFill>
                <a:latin typeface="Raleway" panose="020B0003030101060003" pitchFamily="34" charset="0"/>
                <a:cs typeface="Calibri" panose="020F0502020204030204" pitchFamily="34" charset="0"/>
              </a:rPr>
              <a:t>Use and maintain anti-virus software.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574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2494722" y="483167"/>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rPr>
              <a:t>WORMS</a:t>
            </a:r>
            <a:endParaRPr lang="en-US" b="1" dirty="0">
              <a:solidFill>
                <a:srgbClr val="FFCA35"/>
              </a:solidFill>
              <a:latin typeface="Raleway" panose="020B0003030101060003" pitchFamily="34" charset="0"/>
            </a:endParaRPr>
          </a:p>
        </p:txBody>
      </p:sp>
      <p:sp>
        <p:nvSpPr>
          <p:cNvPr id="4" name="Content Placeholder 2"/>
          <p:cNvSpPr txBox="1">
            <a:spLocks/>
          </p:cNvSpPr>
          <p:nvPr/>
        </p:nvSpPr>
        <p:spPr>
          <a:xfrm>
            <a:off x="1182756" y="1391478"/>
            <a:ext cx="8686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bg1"/>
                </a:solidFill>
                <a:latin typeface="Raleway" panose="020B0003030101060003" pitchFamily="34" charset="0"/>
                <a:cs typeface="Century"/>
              </a:rPr>
              <a:t>Independent program that replicates itself and sends copies from computer to computer across network connections.  </a:t>
            </a:r>
          </a:p>
          <a:p>
            <a:r>
              <a:rPr lang="en-US" sz="2400" dirty="0" smtClean="0">
                <a:solidFill>
                  <a:schemeClr val="bg1"/>
                </a:solidFill>
                <a:latin typeface="Raleway" panose="020B0003030101060003" pitchFamily="34" charset="0"/>
                <a:cs typeface="Century"/>
              </a:rPr>
              <a:t>Upon arrival, the worm may be activated to replicate. </a:t>
            </a:r>
          </a:p>
          <a:p>
            <a:endParaRPr lang="en-US" dirty="0"/>
          </a:p>
        </p:txBody>
      </p:sp>
    </p:spTree>
    <p:extLst>
      <p:ext uri="{BB962C8B-B14F-4D97-AF65-F5344CB8AC3E}">
        <p14:creationId xmlns:p14="http://schemas.microsoft.com/office/powerpoint/2010/main" val="280611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92100" y="270326"/>
            <a:ext cx="9233108" cy="1446550"/>
          </a:xfrm>
          <a:prstGeom prst="rect">
            <a:avLst/>
          </a:prstGeom>
        </p:spPr>
        <p:txBody>
          <a:bodyPr wrap="square">
            <a:spAutoFit/>
          </a:bodyPr>
          <a:lstStyle/>
          <a:p>
            <a:r>
              <a:rPr lang="en-US" sz="4400" spc="-300" dirty="0" smtClean="0">
                <a:solidFill>
                  <a:srgbClr val="FFCA35"/>
                </a:solidFill>
                <a:latin typeface="Raleway" panose="020B0003030101060003" pitchFamily="34" charset="0"/>
                <a:cs typeface="Calibri" panose="020F0502020204030204" pitchFamily="34" charset="0"/>
              </a:rPr>
              <a:t>LOGIC BOMBS AND </a:t>
            </a:r>
          </a:p>
          <a:p>
            <a:r>
              <a:rPr lang="en-US" sz="4400" b="1" dirty="0" smtClean="0">
                <a:solidFill>
                  <a:srgbClr val="FFCA35"/>
                </a:solidFill>
                <a:latin typeface="Raleway" panose="020B0003030101060003" pitchFamily="34" charset="0"/>
                <a:cs typeface="Calibri" panose="020F0502020204030204" pitchFamily="34" charset="0"/>
              </a:rPr>
              <a:t>TROJAN HORSES</a:t>
            </a:r>
            <a:endParaRPr lang="en-IN" sz="4400" dirty="0">
              <a:solidFill>
                <a:srgbClr val="FFCA35"/>
              </a:solidFill>
              <a:latin typeface="Raleway" panose="020B0003030101060003" pitchFamily="34" charset="0"/>
            </a:endParaRPr>
          </a:p>
        </p:txBody>
      </p:sp>
      <p:sp>
        <p:nvSpPr>
          <p:cNvPr id="4" name="Content Placeholder 2"/>
          <p:cNvSpPr txBox="1">
            <a:spLocks/>
          </p:cNvSpPr>
          <p:nvPr/>
        </p:nvSpPr>
        <p:spPr>
          <a:xfrm>
            <a:off x="152400" y="2017405"/>
            <a:ext cx="8140700" cy="45702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FFCA35"/>
                </a:solidFill>
                <a:latin typeface="Raleway" panose="020B0003030101060003" pitchFamily="34" charset="0"/>
                <a:cs typeface="Calibri" panose="020F0502020204030204" pitchFamily="34" charset="0"/>
              </a:rPr>
              <a:t>Logic Bomb</a:t>
            </a:r>
            <a:r>
              <a:rPr lang="en-US" dirty="0" smtClean="0">
                <a:solidFill>
                  <a:schemeClr val="bg1"/>
                </a:solidFill>
                <a:latin typeface="Raleway" panose="020B0003030101060003" pitchFamily="34" charset="0"/>
                <a:cs typeface="Calibri" panose="020F0502020204030204" pitchFamily="34" charset="0"/>
              </a:rPr>
              <a:t>: Malware logic executes upon certain conditions. The program is often used for otherwise legitimate reasons.</a:t>
            </a:r>
          </a:p>
          <a:p>
            <a:pPr lvl="1"/>
            <a:r>
              <a:rPr lang="en-US" sz="1600" dirty="0" smtClean="0">
                <a:solidFill>
                  <a:schemeClr val="bg1"/>
                </a:solidFill>
                <a:latin typeface="Raleway" panose="020B0003030101060003" pitchFamily="34" charset="0"/>
                <a:cs typeface="Calibri" panose="020F0502020204030204" pitchFamily="34" charset="0"/>
              </a:rPr>
              <a:t>Examples:</a:t>
            </a:r>
          </a:p>
          <a:p>
            <a:pPr lvl="1"/>
            <a:r>
              <a:rPr lang="en-US" sz="1600" dirty="0" smtClean="0">
                <a:solidFill>
                  <a:schemeClr val="bg1"/>
                </a:solidFill>
                <a:latin typeface="Raleway" panose="020B0003030101060003" pitchFamily="34" charset="0"/>
                <a:cs typeface="Calibri" panose="020F0502020204030204" pitchFamily="34" charset="0"/>
              </a:rPr>
              <a:t>Software which malfunctions if maintenance fee is not paid.</a:t>
            </a:r>
          </a:p>
          <a:p>
            <a:pPr lvl="1"/>
            <a:r>
              <a:rPr lang="en-US" sz="1600" dirty="0" smtClean="0">
                <a:solidFill>
                  <a:schemeClr val="bg1"/>
                </a:solidFill>
                <a:latin typeface="Raleway" panose="020B0003030101060003" pitchFamily="34" charset="0"/>
                <a:cs typeface="Calibri" panose="020F0502020204030204" pitchFamily="34" charset="0"/>
              </a:rPr>
              <a:t>Employee triggers a database erase when he is fired.</a:t>
            </a:r>
          </a:p>
          <a:p>
            <a:r>
              <a:rPr lang="en-US" dirty="0" smtClean="0">
                <a:solidFill>
                  <a:srgbClr val="FFCA35"/>
                </a:solidFill>
                <a:latin typeface="Raleway" panose="020B0003030101060003" pitchFamily="34" charset="0"/>
                <a:cs typeface="Calibri" panose="020F0502020204030204" pitchFamily="34" charset="0"/>
              </a:rPr>
              <a:t>Trojan Horse</a:t>
            </a:r>
            <a:r>
              <a:rPr lang="en-US" dirty="0" smtClean="0">
                <a:solidFill>
                  <a:schemeClr val="bg1"/>
                </a:solidFill>
                <a:latin typeface="Raleway" panose="020B0003030101060003" pitchFamily="34" charset="0"/>
                <a:cs typeface="Calibri" panose="020F0502020204030204" pitchFamily="34" charset="0"/>
              </a:rPr>
              <a:t>: Masquerades as a benign program while quietly destroying data or damaging your system</a:t>
            </a:r>
            <a:r>
              <a:rPr lang="en-US" sz="1600" dirty="0" smtClean="0">
                <a:solidFill>
                  <a:schemeClr val="bg1"/>
                </a:solidFill>
                <a:latin typeface="Raleway" panose="020B0003030101060003" pitchFamily="34" charset="0"/>
                <a:cs typeface="Calibri" panose="020F0502020204030204" pitchFamily="34" charset="0"/>
              </a:rPr>
              <a:t>.</a:t>
            </a:r>
          </a:p>
          <a:p>
            <a:pPr lvl="1"/>
            <a:r>
              <a:rPr lang="en-US" sz="1600" dirty="0" smtClean="0">
                <a:solidFill>
                  <a:schemeClr val="bg1"/>
                </a:solidFill>
                <a:latin typeface="Raleway" panose="020B0003030101060003" pitchFamily="34" charset="0"/>
                <a:cs typeface="Calibri" panose="020F0502020204030204" pitchFamily="34" charset="0"/>
              </a:rPr>
              <a:t>Download a game: It may be fun but contains hidden code that gathers personal information without your knowledge</a:t>
            </a:r>
            <a:r>
              <a:rPr lang="en-US" dirty="0" smtClean="0">
                <a:solidFill>
                  <a:schemeClr val="bg1"/>
                </a:solidFill>
                <a:latin typeface="Raleway" panose="020B0003030101060003" pitchFamily="34" charset="0"/>
                <a:cs typeface="Calibri" panose="020F0502020204030204" pitchFamily="34" charset="0"/>
              </a:rPr>
              <a:t>. </a:t>
            </a:r>
            <a:endParaRPr lang="en-US" dirty="0">
              <a:solidFill>
                <a:schemeClr val="bg1"/>
              </a:solidFill>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221659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txBox="1">
            <a:spLocks/>
          </p:cNvSpPr>
          <p:nvPr/>
        </p:nvSpPr>
        <p:spPr>
          <a:xfrm>
            <a:off x="-711200" y="361689"/>
            <a:ext cx="8458200" cy="9083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CA35"/>
                </a:solidFill>
                <a:latin typeface="Raleway" panose="020B0003030101060003" pitchFamily="34" charset="0"/>
                <a:cs typeface="Calibri" panose="020F0502020204030204" pitchFamily="34" charset="0"/>
              </a:rPr>
              <a:t>SOCIAL ENGINEERING</a:t>
            </a:r>
            <a:endParaRPr lang="en-US" b="1" dirty="0">
              <a:solidFill>
                <a:srgbClr val="FFCA35"/>
              </a:solidFill>
              <a:latin typeface="Raleway" panose="020B0003030101060003" pitchFamily="34" charset="0"/>
              <a:cs typeface="Calibri" panose="020F0502020204030204" pitchFamily="34" charset="0"/>
            </a:endParaRPr>
          </a:p>
        </p:txBody>
      </p:sp>
      <p:sp>
        <p:nvSpPr>
          <p:cNvPr id="6" name="Content Placeholder 2"/>
          <p:cNvSpPr txBox="1">
            <a:spLocks/>
          </p:cNvSpPr>
          <p:nvPr/>
        </p:nvSpPr>
        <p:spPr>
          <a:xfrm>
            <a:off x="596900" y="1981200"/>
            <a:ext cx="8686800" cy="4876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FFCA35"/>
                </a:solidFill>
                <a:latin typeface="Raleway" panose="020B0003030101060003" pitchFamily="34" charset="0"/>
                <a:cs typeface="Calibri" panose="020F0502020204030204" pitchFamily="34" charset="0"/>
              </a:rPr>
              <a:t>Social engineering </a:t>
            </a:r>
            <a:r>
              <a:rPr lang="en-US" sz="2400" dirty="0" smtClean="0">
                <a:solidFill>
                  <a:schemeClr val="bg1"/>
                </a:solidFill>
                <a:latin typeface="Raleway" panose="020B0003030101060003" pitchFamily="34" charset="0"/>
                <a:cs typeface="Calibri" panose="020F0502020204030204" pitchFamily="34" charset="0"/>
              </a:rPr>
              <a:t>manipulates people into performing actions or divulging confidential information. Similar to a confidence trick or simple fraud, the term applies to the use of deception to gain information, commit fraud, or access computer systems. </a:t>
            </a:r>
            <a:endParaRPr lang="en-US" sz="2400" b="1" dirty="0" smtClean="0">
              <a:solidFill>
                <a:schemeClr val="bg1"/>
              </a:solidFill>
              <a:latin typeface="Raleway" panose="020B0003030101060003" pitchFamily="34" charset="0"/>
              <a:cs typeface="Calibri" panose="020F0502020204030204" pitchFamily="34" charset="0"/>
            </a:endParaRPr>
          </a:p>
        </p:txBody>
      </p:sp>
    </p:spTree>
    <p:extLst>
      <p:ext uri="{BB962C8B-B14F-4D97-AF65-F5344CB8AC3E}">
        <p14:creationId xmlns:p14="http://schemas.microsoft.com/office/powerpoint/2010/main" val="41444536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6&quot;/&gt;&lt;lineCharCount val=&quot;16&quot;/&gt;&lt;lineCharCount val=&quot;19&quot;/&gt;&lt;lineCharCount val=&quot;12&quot;/&gt;&lt;lineCharCount val=&quot;16&quot;/&gt;&lt;/TableIndex&gt;&lt;/ShapeTextInfo&gt;"/>
  <p:tag name="HTML_SHAPEINFO" val="&lt;ThreeDShapeInfo&gt;&lt;uuid val=&quot;{1C779E4D-8E6B-458B-8EBE-C92152C51E0A}&quot;/&gt;&lt;isInvalidForFieldText val=&quot;0&quot;/&gt;&lt;Image&gt;&lt;filename val=&quot;C:\Users\geoffrey.dyer\AppData\Local\Temp\CP106481329151140Session\CPTrustFolder106481329151156\PPTImport106481329945187\data\asimages\{1C779E4D-8E6B-458B-8EBE-C92152C51E0A}_4.png&quot;/&gt;&lt;left val=&quot;51&quot;/&gt;&lt;top val=&quot;357&quot;/&gt;&lt;width val=&quot;231&quot;/&gt;&lt;height val=&quot;148&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7AFA94FA-D33B-4F3D-BDC8-76802EFD780B}&quot;/&gt;&lt;isInvalidForFieldText val=&quot;0&quot;/&gt;&lt;Image&gt;&lt;filename val=&quot;C:\Users\geoffrey.dyer\AppData\Local\Temp\CP106481329151140Session\CPTrustFolder106481329151156\PPTImport106481329945187\data\asimages\{7AFA94FA-D33B-4F3D-BDC8-76802EFD780B}_31.png&quot;/&gt;&lt;left val=&quot;543&quot;/&gt;&lt;top val=&quot;175&quot;/&gt;&lt;width val=&quot;385&quot;/&gt;&lt;height val=&quot;417&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BEEFCC-B124-47D7-8AF2-7AECF9DC29C8}&quot;/&gt;&lt;isInvalidForFieldText val=&quot;0&quot;/&gt;&lt;Image&gt;&lt;filename val=&quot;C:\Users\geoffrey.dyer\AppData\Local\Temp\CP106481329151140Session\CPTrustFolder106481329151156\PPTImport106481329945187\data\asimages\{4CBEEFCC-B124-47D7-8AF2-7AECF9DC29C8}_32.png&quot;/&gt;&lt;left val=&quot;103&quot;/&gt;&lt;top val=&quot;127&quot;/&gt;&lt;width val=&quot;799&quot;/&gt;&lt;height val=&quot;273&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9&quot;/&gt;&lt;lineCharCount val=&quot;16&quot;/&gt;&lt;lineCharCount val=&quot;19&quot;/&gt;&lt;lineCharCount val=&quot;15&quot;/&gt;&lt;/TableIndex&gt;&lt;/ShapeTextInfo&gt;"/>
  <p:tag name="HTML_SHAPEINFO" val="&lt;ThreeDShapeInfo&gt;&lt;uuid val=&quot;{803F008D-FE84-4763-819B-8F29E4D38580}&quot;/&gt;&lt;isInvalidForFieldText val=&quot;0&quot;/&gt;&lt;Image&gt;&lt;filename val=&quot;C:\Users\geoffrey.dyer\AppData\Local\Temp\CP106481329151140Session\CPTrustFolder106481329151156\PPTImport106481329945187\data\asimages\{803F008D-FE84-4763-819B-8F29E4D38580}_4.png&quot;/&gt;&lt;left val=&quot;243&quot;/&gt;&lt;top val=&quot;205&quot;/&gt;&lt;width val=&quot;227&quot;/&gt;&lt;height val=&quot;128&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5&quot;/&gt;&lt;lineCharCount val=&quot;22&quot;/&gt;&lt;lineCharCount val=&quot;26&quot;/&gt;&lt;lineCharCount val=&quot;5&quot;/&gt;&lt;/TableIndex&gt;&lt;/ShapeTextInfo&gt;"/>
  <p:tag name="HTML_SHAPEINFO" val="&lt;ThreeDShapeInfo&gt;&lt;uuid val=&quot;{FD0BCFBF-3FEB-468C-B7F3-E3773D5EBD0F}&quot;/&gt;&lt;isInvalidForFieldText val=&quot;0&quot;/&gt;&lt;Image&gt;&lt;filename val=&quot;C:\Users\geoffrey.dyer\AppData\Local\Temp\CP106481329151140Session\CPTrustFolder106481329151156\PPTImport106481329945187\data\asimages\{FD0BCFBF-3FEB-468C-B7F3-E3773D5EBD0F}_4.png&quot;/&gt;&lt;left val=&quot;131&quot;/&gt;&lt;top val=&quot;541&quot;/&gt;&lt;width val=&quot;284&quot;/&gt;&lt;height val=&quot;145&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2&quot;/&gt;&lt;lineCharCount val=&quot;27&quot;/&gt;&lt;lineCharCount val=&quot;19&quot;/&gt;&lt;/TableIndex&gt;&lt;/ShapeTextInfo&gt;"/>
  <p:tag name="HTML_SHAPEINFO" val="&lt;ThreeDShapeInfo&gt;&lt;uuid val=&quot;{779B61C4-0089-4E67-8485-472AE055F8C1}&quot;/&gt;&lt;isInvalidForFieldText val=&quot;0&quot;/&gt;&lt;Image&gt;&lt;filename val=&quot;C:\Users\geoffrey.dyer\AppData\Local\Temp\CP106481329151140Session\CPTrustFolder106481329151156\PPTImport106481329945187\data\asimages\{779B61C4-0089-4E67-8485-472AE055F8C1}_4.png&quot;/&gt;&lt;left val=&quot;635&quot;/&gt;&lt;top val=&quot;133&quot;/&gt;&lt;width val=&quot;293&quot;/&gt;&lt;height val=&quot;97&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49&quot;/&gt;&lt;lineCharCount val=&quot;25&quot;/&gt;&lt;lineCharCount val=&quot;51&quot;/&gt;&lt;lineCharCount val=&quot;29&quot;/&gt;&lt;/TableIndex&gt;&lt;/ShapeTextInfo&gt;"/>
  <p:tag name="HTML_SHAPEINFO" val="&lt;ThreeDShapeInfo&gt;&lt;uuid val=&quot;{89C8F97A-9AD4-4FEA-9828-B1D3DDF738D1}&quot;/&gt;&lt;isInvalidForFieldText val=&quot;0&quot;/&gt;&lt;Image&gt;&lt;filename val=&quot;C:\Users\geoffrey.dyer\AppData\Local\Temp\CP106481329151140Session\CPTrustFolder106481329151156\PPTImport106481329945187\data\asimages\{89C8F97A-9AD4-4FEA-9828-B1D3DDF738D1}_11.png&quot;/&gt;&lt;left val=&quot;128&quot;/&gt;&lt;top val=&quot;484&quot;/&gt;&lt;width val=&quot;751&quot;/&gt;&lt;height val=&quot;188&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6&quot;/&gt;&lt;lineCharCount val=&quot;19&quot;/&gt;&lt;/TableIndex&gt;&lt;/ShapeTextInfo&gt;"/>
  <p:tag name="HTML_SHAPEINFO" val="&lt;ThreeDShapeInfo&gt;&lt;uuid val=&quot;{8930AB2C-9FB5-462E-9142-A72E966A73AA}&quot;/&gt;&lt;isInvalidForFieldText val=&quot;0&quot;/&gt;&lt;Image&gt;&lt;filename val=&quot;C:\Users\geoffrey.dyer\AppData\Local\Temp\CP106481329151140Session\CPTrustFolder106481329151156\PPTImport106481329945187\data\asimages\{8930AB2C-9FB5-462E-9142-A72E966A73AA}_24.png&quot;/&gt;&lt;left val=&quot;178&quot;/&gt;&lt;top val=&quot;212&quot;/&gt;&lt;width val=&quot;574&quot;/&gt;&lt;height val=&quot;80&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6F1B1F39-2DD2-430D-974C-E6340F5B5AE5}&quot;/&gt;&lt;isInvalidForFieldText val=&quot;0&quot;/&gt;&lt;Image&gt;&lt;filename val=&quot;C:\Users\geoffrey.dyer\AppData\Local\Temp\CP106481329151140Session\CPTrustFolder106481329151156\PPTImport106481329945187\data\asimages\{6F1B1F39-2DD2-430D-974C-E6340F5B5AE5}_28.png&quot;/&gt;&lt;left val=&quot;668&quot;/&gt;&lt;top val=&quot;232&quot;/&gt;&lt;width val=&quot;169&quot;/&gt;&lt;height val=&quot;8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8&quot;/&gt;&lt;lineCharCount val=&quot;17&quot;/&gt;&lt;/TableIndex&gt;&lt;/ShapeTextInfo&gt;"/>
  <p:tag name="HTML_SHAPEINFO" val="&lt;ThreeDShapeInfo&gt;&lt;uuid val=&quot;{CFC1846E-D246-4DDE-AAB4-82EE0143C13C}&quot;/&gt;&lt;isInvalidForFieldText val=&quot;0&quot;/&gt;&lt;Image&gt;&lt;filename val=&quot;C:\Users\geoffrey.dyer\AppData\Local\Temp\CP106481329151140Session\CPTrustFolder106481329151156\PPTImport106481329945187\data\asimages\{CFC1846E-D246-4DDE-AAB4-82EE0143C13C}_28.png&quot;/&gt;&lt;left val=&quot;656&quot;/&gt;&lt;top val=&quot;396&quot;/&gt;&lt;width val=&quot;288&quot;/&gt;&lt;height val=&quot;94&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HTML_AUTOSHAPE_INFO" val="&lt;ThreeDShapeInfo&gt;&lt;uuid val=&quot;{CE1A3C8E-8233-4597-BB90-135BC7FDCD22}&quot;/&gt;&lt;isInvalidForFieldText val=&quot;1&quot;/&gt;&lt;Image&gt;&lt;filename val=&quot;C:\Users\geoffrey.dyer\Documents\My Adobe Presentations\Security Awareness Primer\data\asimages\{CE1A3C8E-8233-4597-BB90-135BC7FDCD22}_29_S.png&quot;/&gt;&lt;left val=&quot;83&quot;/&gt;&lt;top val=&quot;279&quot;/&gt;&lt;width val=&quot;102&quot;/&gt;&lt;height val=&quot;100&quot;/&gt;&lt;hasText val=&quot;0&quot;/&gt;&lt;/Image&gt;&lt;Image&gt;&lt;filename val=&quot;C:\Users\geoffrey.dyer\Documents\My Adobe Presentations\Security Awareness Primer\data\asimages\{CE1A3C8E-8233-4597-BB90-135BC7FDCD22}_29_T.png&quot;/&gt;&lt;left val=&quot;95&quot;/&gt;&lt;top val=&quot;281&quot;/&gt;&lt;width val=&quot;78&quot;/&gt;&lt;height val=&quot;97&quot;/&gt;&lt;hasText val=&quot;1&quot;/&gt;&lt;/Image&gt;&lt;/ThreeDShapeInfo&gt;"/>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1804</Words>
  <Application>Microsoft Office PowerPoint</Application>
  <PresentationFormat>Widescreen</PresentationFormat>
  <Paragraphs>220</Paragraphs>
  <Slides>33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6" baseType="lpstr">
      <vt:lpstr>ＭＳ Ｐゴシック</vt:lpstr>
      <vt:lpstr>Aileron Heavy</vt:lpstr>
      <vt:lpstr>Arial</vt:lpstr>
      <vt:lpstr>Brush Script MT Italic</vt:lpstr>
      <vt:lpstr>Calibri</vt:lpstr>
      <vt:lpstr>Calibri Light</vt:lpstr>
      <vt:lpstr>Century</vt:lpstr>
      <vt:lpstr>Century Gothic</vt:lpstr>
      <vt:lpstr>Raleway</vt:lpstr>
      <vt:lpstr>Wingdings 2</vt:lpstr>
      <vt:lpstr>Office Theme</vt:lpstr>
      <vt:lpstr>Chart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dc:creator>
  <cp:lastModifiedBy>Rizwan</cp:lastModifiedBy>
  <cp:revision>14</cp:revision>
  <dcterms:created xsi:type="dcterms:W3CDTF">2018-11-23T17:29:18Z</dcterms:created>
  <dcterms:modified xsi:type="dcterms:W3CDTF">2018-11-24T03:53:04Z</dcterms:modified>
</cp:coreProperties>
</file>