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rgbClr val="FFFFFF"/>
              </a:buClr>
              <a:buSzPct val="100000"/>
              <a:buFont typeface="Roboto"/>
              <a:buNone/>
              <a:defRPr sz="2800">
                <a:solidFill>
                  <a:srgbClr val="FFFFFF"/>
                </a:solidFill>
                <a:latin typeface="Roboto"/>
                <a:ea typeface="Roboto"/>
                <a:cs typeface="Roboto"/>
                <a:sym typeface="Roboto"/>
              </a:defRPr>
            </a:lvl1pPr>
            <a:lvl2pPr lvl="1">
              <a:spcBef>
                <a:spcPts val="0"/>
              </a:spcBef>
              <a:buClr>
                <a:srgbClr val="FFFFFF"/>
              </a:buClr>
              <a:buSzPct val="100000"/>
              <a:buFont typeface="Roboto"/>
              <a:buNone/>
              <a:defRPr sz="2800">
                <a:solidFill>
                  <a:srgbClr val="FFFFFF"/>
                </a:solidFill>
                <a:latin typeface="Roboto"/>
                <a:ea typeface="Roboto"/>
                <a:cs typeface="Roboto"/>
                <a:sym typeface="Roboto"/>
              </a:defRPr>
            </a:lvl2pPr>
            <a:lvl3pPr lvl="2">
              <a:spcBef>
                <a:spcPts val="0"/>
              </a:spcBef>
              <a:buClr>
                <a:srgbClr val="FFFFFF"/>
              </a:buClr>
              <a:buSzPct val="100000"/>
              <a:buFont typeface="Roboto"/>
              <a:buNone/>
              <a:defRPr sz="2800">
                <a:solidFill>
                  <a:srgbClr val="FFFFFF"/>
                </a:solidFill>
                <a:latin typeface="Roboto"/>
                <a:ea typeface="Roboto"/>
                <a:cs typeface="Roboto"/>
                <a:sym typeface="Roboto"/>
              </a:defRPr>
            </a:lvl3pPr>
            <a:lvl4pPr lvl="3">
              <a:spcBef>
                <a:spcPts val="0"/>
              </a:spcBef>
              <a:buClr>
                <a:srgbClr val="FFFFFF"/>
              </a:buClr>
              <a:buSzPct val="100000"/>
              <a:buFont typeface="Roboto"/>
              <a:buNone/>
              <a:defRPr sz="2800">
                <a:solidFill>
                  <a:srgbClr val="FFFFFF"/>
                </a:solidFill>
                <a:latin typeface="Roboto"/>
                <a:ea typeface="Roboto"/>
                <a:cs typeface="Roboto"/>
                <a:sym typeface="Roboto"/>
              </a:defRPr>
            </a:lvl4pPr>
            <a:lvl5pPr lvl="4">
              <a:spcBef>
                <a:spcPts val="0"/>
              </a:spcBef>
              <a:buClr>
                <a:srgbClr val="FFFFFF"/>
              </a:buClr>
              <a:buSzPct val="100000"/>
              <a:buFont typeface="Roboto"/>
              <a:buNone/>
              <a:defRPr sz="2800">
                <a:solidFill>
                  <a:srgbClr val="FFFFFF"/>
                </a:solidFill>
                <a:latin typeface="Roboto"/>
                <a:ea typeface="Roboto"/>
                <a:cs typeface="Roboto"/>
                <a:sym typeface="Roboto"/>
              </a:defRPr>
            </a:lvl5pPr>
            <a:lvl6pPr lvl="5">
              <a:spcBef>
                <a:spcPts val="0"/>
              </a:spcBef>
              <a:buClr>
                <a:srgbClr val="FFFFFF"/>
              </a:buClr>
              <a:buSzPct val="100000"/>
              <a:buFont typeface="Roboto"/>
              <a:buNone/>
              <a:defRPr sz="2800">
                <a:solidFill>
                  <a:srgbClr val="FFFFFF"/>
                </a:solidFill>
                <a:latin typeface="Roboto"/>
                <a:ea typeface="Roboto"/>
                <a:cs typeface="Roboto"/>
                <a:sym typeface="Roboto"/>
              </a:defRPr>
            </a:lvl6pPr>
            <a:lvl7pPr lvl="6">
              <a:spcBef>
                <a:spcPts val="0"/>
              </a:spcBef>
              <a:buClr>
                <a:srgbClr val="FFFFFF"/>
              </a:buClr>
              <a:buSzPct val="100000"/>
              <a:buFont typeface="Roboto"/>
              <a:buNone/>
              <a:defRPr sz="2800">
                <a:solidFill>
                  <a:srgbClr val="FFFFFF"/>
                </a:solidFill>
                <a:latin typeface="Roboto"/>
                <a:ea typeface="Roboto"/>
                <a:cs typeface="Roboto"/>
                <a:sym typeface="Roboto"/>
              </a:defRPr>
            </a:lvl7pPr>
            <a:lvl8pPr lvl="7">
              <a:spcBef>
                <a:spcPts val="0"/>
              </a:spcBef>
              <a:buClr>
                <a:srgbClr val="FFFFFF"/>
              </a:buClr>
              <a:buSzPct val="100000"/>
              <a:buFont typeface="Roboto"/>
              <a:buNone/>
              <a:defRPr sz="2800">
                <a:solidFill>
                  <a:srgbClr val="FFFFFF"/>
                </a:solidFill>
                <a:latin typeface="Roboto"/>
                <a:ea typeface="Roboto"/>
                <a:cs typeface="Roboto"/>
                <a:sym typeface="Roboto"/>
              </a:defRPr>
            </a:lvl8pPr>
            <a:lvl9pPr lvl="8">
              <a:spcBef>
                <a:spcPts val="0"/>
              </a:spcBef>
              <a:buClr>
                <a:srgbClr val="FFFFFF"/>
              </a:buClr>
              <a:buSzPct val="100000"/>
              <a:buFont typeface="Roboto"/>
              <a:buNone/>
              <a:defRPr sz="2800">
                <a:solidFill>
                  <a:srgbClr val="FFFFFF"/>
                </a:solidFill>
                <a:latin typeface="Roboto"/>
                <a:ea typeface="Roboto"/>
                <a:cs typeface="Roboto"/>
                <a:sym typeface="Robot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Roboto"/>
              <a:defRPr sz="1800">
                <a:solidFill>
                  <a:srgbClr val="FFFFFF"/>
                </a:solidFill>
                <a:latin typeface="Roboto"/>
                <a:ea typeface="Roboto"/>
                <a:cs typeface="Roboto"/>
                <a:sym typeface="Roboto"/>
              </a:defRPr>
            </a:lvl1pPr>
            <a:lvl2pPr lvl="1">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2pPr>
            <a:lvl3pPr lvl="2">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3pPr>
            <a:lvl4pPr lvl="3">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4pPr>
            <a:lvl5pPr lvl="4">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5pPr>
            <a:lvl6pPr lvl="5">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6pPr>
            <a:lvl7pPr lvl="6">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7pPr>
            <a:lvl8pPr lvl="7">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8pPr>
            <a:lvl9pPr lvl="8">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133400" y="994625"/>
            <a:ext cx="8853000" cy="1515000"/>
          </a:xfrm>
          <a:prstGeom prst="rect">
            <a:avLst/>
          </a:prstGeom>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800">
                <a:solidFill>
                  <a:srgbClr val="FFFFFF"/>
                </a:solidFill>
                <a:latin typeface="Roboto"/>
                <a:ea typeface="Roboto"/>
                <a:cs typeface="Roboto"/>
                <a:sym typeface="Roboto"/>
              </a:rPr>
              <a:t>Predicting House Prices with Gradient Boosting, Spectral Clustering, and P</a:t>
            </a:r>
            <a:r>
              <a:rPr lang="en" sz="2800"/>
              <a:t>rincipal Components Analysis</a:t>
            </a:r>
          </a:p>
        </p:txBody>
      </p:sp>
      <p:sp>
        <p:nvSpPr>
          <p:cNvPr id="55" name="Shape 55"/>
          <p:cNvSpPr txBox="1"/>
          <p:nvPr>
            <p:ph idx="1" type="subTitle"/>
          </p:nvPr>
        </p:nvSpPr>
        <p:spPr>
          <a:xfrm>
            <a:off x="2831400" y="2838650"/>
            <a:ext cx="3481200" cy="9336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solidFill>
                  <a:srgbClr val="FFFFFF"/>
                </a:solidFill>
                <a:latin typeface="Roboto"/>
                <a:ea typeface="Roboto"/>
                <a:cs typeface="Roboto"/>
                <a:sym typeface="Roboto"/>
              </a:rPr>
              <a:t>Author: Neil Kutty</a:t>
            </a:r>
          </a:p>
          <a:p>
            <a:pPr lvl="0">
              <a:spcBef>
                <a:spcPts val="0"/>
              </a:spcBef>
              <a:buNone/>
            </a:pPr>
            <a:r>
              <a:rPr lang="en" sz="1800">
                <a:solidFill>
                  <a:srgbClr val="FFFFFF"/>
                </a:solidFill>
                <a:latin typeface="Roboto"/>
                <a:ea typeface="Roboto"/>
                <a:cs typeface="Roboto"/>
                <a:sym typeface="Roboto"/>
              </a:rPr>
              <a:t>f</a:t>
            </a:r>
            <a:r>
              <a:rPr lang="en" sz="1800">
                <a:solidFill>
                  <a:srgbClr val="FFFFFF"/>
                </a:solidFill>
                <a:latin typeface="Roboto"/>
                <a:ea typeface="Roboto"/>
                <a:cs typeface="Roboto"/>
                <a:sym typeface="Roboto"/>
              </a:rPr>
              <a:t>or : Machine Learning - GWU</a:t>
            </a:r>
          </a:p>
          <a:p>
            <a:pPr lvl="0">
              <a:spcBef>
                <a:spcPts val="0"/>
              </a:spcBef>
              <a:buNone/>
            </a:pPr>
            <a:r>
              <a:rPr lang="en" sz="1800">
                <a:solidFill>
                  <a:srgbClr val="FFFFFF"/>
                </a:solidFill>
                <a:latin typeface="Roboto"/>
                <a:ea typeface="Roboto"/>
                <a:cs typeface="Roboto"/>
                <a:sym typeface="Roboto"/>
              </a:rPr>
              <a:t>Instructor: Dr. Richard Xie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38725"/>
            <a:ext cx="8520600" cy="572700"/>
          </a:xfrm>
          <a:prstGeom prst="rect">
            <a:avLst/>
          </a:prstGeom>
        </p:spPr>
        <p:txBody>
          <a:bodyPr anchorCtr="0" anchor="t" bIns="91425" lIns="91425" rIns="91425" tIns="91425">
            <a:noAutofit/>
          </a:bodyPr>
          <a:lstStyle/>
          <a:p>
            <a:pPr lvl="0">
              <a:spcBef>
                <a:spcPts val="0"/>
              </a:spcBef>
              <a:buNone/>
            </a:pPr>
            <a:r>
              <a:rPr lang="en"/>
              <a:t>Model Training</a:t>
            </a:r>
          </a:p>
        </p:txBody>
      </p:sp>
      <p:sp>
        <p:nvSpPr>
          <p:cNvPr id="120" name="Shape 120"/>
          <p:cNvSpPr txBox="1"/>
          <p:nvPr>
            <p:ph idx="1" type="body"/>
          </p:nvPr>
        </p:nvSpPr>
        <p:spPr>
          <a:xfrm>
            <a:off x="189800" y="811425"/>
            <a:ext cx="3045299" cy="3966900"/>
          </a:xfrm>
          <a:prstGeom prst="rect">
            <a:avLst/>
          </a:prstGeom>
        </p:spPr>
        <p:txBody>
          <a:bodyPr anchorCtr="0" anchor="t" bIns="91425" lIns="91425" rIns="91425" tIns="91425">
            <a:noAutofit/>
          </a:bodyPr>
          <a:lstStyle/>
          <a:p>
            <a:pPr lvl="0">
              <a:spcBef>
                <a:spcPts val="0"/>
              </a:spcBef>
              <a:buNone/>
            </a:pPr>
            <a:r>
              <a:rPr lang="en" sz="1400"/>
              <a:t>We train a Gradient Boosting Regressor initially for the </a:t>
            </a:r>
            <a:r>
              <a:rPr b="1" lang="en" sz="1400"/>
              <a:t>feature_importances_ </a:t>
            </a:r>
            <a:r>
              <a:rPr lang="en" sz="1400"/>
              <a:t>attribute.  </a:t>
            </a:r>
          </a:p>
          <a:p>
            <a:pPr lvl="0">
              <a:spcBef>
                <a:spcPts val="0"/>
              </a:spcBef>
              <a:buNone/>
            </a:pPr>
            <a:r>
              <a:rPr lang="en" sz="1400"/>
              <a:t>Our out-of-sample error expectation is highly variable from the cross-validation scores shown.  Therefore, we can’t conclude a lot of confidence in our accuracy score of 91.52% for the initial regression with all variables. </a:t>
            </a:r>
          </a:p>
        </p:txBody>
      </p:sp>
      <p:pic>
        <p:nvPicPr>
          <p:cNvPr id="121" name="Shape 121"/>
          <p:cNvPicPr preferRelativeResize="0"/>
          <p:nvPr/>
        </p:nvPicPr>
        <p:blipFill>
          <a:blip r:embed="rId3">
            <a:alphaModFix/>
          </a:blip>
          <a:stretch>
            <a:fillRect/>
          </a:stretch>
        </p:blipFill>
        <p:spPr>
          <a:xfrm>
            <a:off x="3354200" y="336625"/>
            <a:ext cx="5327649" cy="470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Unsupervised Learning: Spectral Clustering</a:t>
            </a:r>
          </a:p>
        </p:txBody>
      </p:sp>
      <p:sp>
        <p:nvSpPr>
          <p:cNvPr id="127" name="Shape 127"/>
          <p:cNvSpPr txBox="1"/>
          <p:nvPr>
            <p:ph idx="1" type="body"/>
          </p:nvPr>
        </p:nvSpPr>
        <p:spPr>
          <a:xfrm>
            <a:off x="311700" y="1152475"/>
            <a:ext cx="42699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t/>
            </a:r>
            <a:endParaRPr sz="1400"/>
          </a:p>
          <a:p>
            <a:pPr lvl="0">
              <a:spcBef>
                <a:spcPts val="0"/>
              </a:spcBef>
              <a:buNone/>
            </a:pPr>
            <a:r>
              <a:rPr lang="en" sz="1400"/>
              <a:t>We define a function below to fit a Spectral Clustering model on the predictors for a given number of n\_clusters and return the resulting cluster labels.  </a:t>
            </a:r>
          </a:p>
          <a:p>
            <a:pPr lvl="0">
              <a:spcBef>
                <a:spcPts val="0"/>
              </a:spcBef>
              <a:buClr>
                <a:schemeClr val="dk1"/>
              </a:buClr>
              <a:buSzPct val="78571"/>
              <a:buFont typeface="Arial"/>
              <a:buNone/>
            </a:pPr>
            <a:r>
              <a:rPr lang="en" sz="1400"/>
              <a:t>The determined cluster assignment of each record, for the given clustering fit, is then added to the dataset as a new feature. We perform this feature derivation for six different iterations of cluster numbers (6, 10, 12, 14, 18, \&amp; 24).  </a:t>
            </a:r>
          </a:p>
          <a:p>
            <a:pPr lvl="0">
              <a:spcBef>
                <a:spcPts val="0"/>
              </a:spcBef>
              <a:buNone/>
            </a:pPr>
            <a:r>
              <a:t/>
            </a:r>
            <a:endParaRPr sz="1400"/>
          </a:p>
        </p:txBody>
      </p:sp>
      <p:pic>
        <p:nvPicPr>
          <p:cNvPr id="128" name="Shape 128"/>
          <p:cNvPicPr preferRelativeResize="0"/>
          <p:nvPr/>
        </p:nvPicPr>
        <p:blipFill>
          <a:blip r:embed="rId3">
            <a:alphaModFix/>
          </a:blip>
          <a:stretch>
            <a:fillRect/>
          </a:stretch>
        </p:blipFill>
        <p:spPr>
          <a:xfrm>
            <a:off x="4734000" y="1170125"/>
            <a:ext cx="4257600" cy="33594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64700" y="100400"/>
            <a:ext cx="4170900" cy="716700"/>
          </a:xfrm>
          <a:prstGeom prst="rect">
            <a:avLst/>
          </a:prstGeom>
        </p:spPr>
        <p:txBody>
          <a:bodyPr anchorCtr="0" anchor="t" bIns="91425" lIns="91425" rIns="91425" tIns="91425">
            <a:noAutofit/>
          </a:bodyPr>
          <a:lstStyle/>
          <a:p>
            <a:pPr lvl="0" rtl="0">
              <a:spcBef>
                <a:spcPts val="0"/>
              </a:spcBef>
              <a:buNone/>
            </a:pPr>
            <a:r>
              <a:rPr lang="en" sz="1800"/>
              <a:t>Principal Component Analysis</a:t>
            </a:r>
          </a:p>
        </p:txBody>
      </p:sp>
      <p:sp>
        <p:nvSpPr>
          <p:cNvPr id="134" name="Shape 134"/>
          <p:cNvSpPr txBox="1"/>
          <p:nvPr>
            <p:ph idx="1" type="body"/>
          </p:nvPr>
        </p:nvSpPr>
        <p:spPr>
          <a:xfrm>
            <a:off x="4396250" y="75600"/>
            <a:ext cx="4582800" cy="4915500"/>
          </a:xfrm>
          <a:prstGeom prst="rect">
            <a:avLst/>
          </a:prstGeom>
          <a:solidFill>
            <a:srgbClr val="F9CB9C"/>
          </a:solidFill>
        </p:spPr>
        <p:txBody>
          <a:bodyPr anchorCtr="0" anchor="t" bIns="91425" lIns="91425" rIns="91425" tIns="91425">
            <a:noAutofit/>
          </a:bodyPr>
          <a:lstStyle/>
          <a:p>
            <a:pPr lvl="0" rtl="0" algn="ctr">
              <a:spcBef>
                <a:spcPts val="0"/>
              </a:spcBef>
              <a:buNone/>
            </a:pPr>
            <a:r>
              <a:t/>
            </a:r>
            <a:endParaRPr sz="800">
              <a:solidFill>
                <a:srgbClr val="073763"/>
              </a:solidFill>
            </a:endParaRPr>
          </a:p>
        </p:txBody>
      </p:sp>
      <p:pic>
        <p:nvPicPr>
          <p:cNvPr id="135" name="Shape 135"/>
          <p:cNvPicPr preferRelativeResize="0"/>
          <p:nvPr/>
        </p:nvPicPr>
        <p:blipFill>
          <a:blip r:embed="rId3">
            <a:alphaModFix/>
          </a:blip>
          <a:stretch>
            <a:fillRect/>
          </a:stretch>
        </p:blipFill>
        <p:spPr>
          <a:xfrm>
            <a:off x="152400" y="817024"/>
            <a:ext cx="4083199" cy="4174075"/>
          </a:xfrm>
          <a:prstGeom prst="rect">
            <a:avLst/>
          </a:prstGeom>
          <a:noFill/>
          <a:ln>
            <a:noFill/>
          </a:ln>
        </p:spPr>
      </p:pic>
      <p:sp>
        <p:nvSpPr>
          <p:cNvPr id="136" name="Shape 136"/>
          <p:cNvSpPr txBox="1"/>
          <p:nvPr/>
        </p:nvSpPr>
        <p:spPr>
          <a:xfrm>
            <a:off x="3309325" y="100425"/>
            <a:ext cx="1763700" cy="617400"/>
          </a:xfrm>
          <a:prstGeom prst="rect">
            <a:avLst/>
          </a:prstGeom>
          <a:solidFill>
            <a:srgbClr val="F6B26B"/>
          </a:solidFill>
          <a:ln>
            <a:noFill/>
          </a:ln>
        </p:spPr>
        <p:txBody>
          <a:bodyPr anchorCtr="0" anchor="t" bIns="91425" lIns="91425" rIns="91425" tIns="91425">
            <a:noAutofit/>
          </a:bodyPr>
          <a:lstStyle/>
          <a:p>
            <a:pPr lvl="0">
              <a:spcBef>
                <a:spcPts val="0"/>
              </a:spcBef>
              <a:buNone/>
            </a:pPr>
            <a:r>
              <a:rPr lang="en" sz="900">
                <a:solidFill>
                  <a:schemeClr val="lt1"/>
                </a:solidFill>
              </a:rPr>
              <a:t>Taking absolute value sum of eigenvalues for each feature across the 5 Components.</a:t>
            </a:r>
          </a:p>
        </p:txBody>
      </p:sp>
      <p:sp>
        <p:nvSpPr>
          <p:cNvPr id="137" name="Shape 137"/>
          <p:cNvSpPr/>
          <p:nvPr/>
        </p:nvSpPr>
        <p:spPr>
          <a:xfrm>
            <a:off x="4918625" y="264075"/>
            <a:ext cx="313500" cy="189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38" name="Shape 138"/>
          <p:cNvPicPr preferRelativeResize="0"/>
          <p:nvPr/>
        </p:nvPicPr>
        <p:blipFill>
          <a:blip r:embed="rId4">
            <a:alphaModFix/>
          </a:blip>
          <a:stretch>
            <a:fillRect/>
          </a:stretch>
        </p:blipFill>
        <p:spPr>
          <a:xfrm>
            <a:off x="5232125" y="264075"/>
            <a:ext cx="3116470" cy="4727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113625" y="106675"/>
            <a:ext cx="8520600" cy="572700"/>
          </a:xfrm>
          <a:prstGeom prst="rect">
            <a:avLst/>
          </a:prstGeom>
        </p:spPr>
        <p:txBody>
          <a:bodyPr anchorCtr="0" anchor="t" bIns="91425" lIns="91425" rIns="91425" tIns="91425">
            <a:noAutofit/>
          </a:bodyPr>
          <a:lstStyle/>
          <a:p>
            <a:pPr lvl="0" rtl="0">
              <a:spcBef>
                <a:spcPts val="0"/>
              </a:spcBef>
              <a:buNone/>
            </a:pPr>
            <a:r>
              <a:rPr lang="en" sz="1400"/>
              <a:t>Model Training accounting for top 75 PCA ranked features</a:t>
            </a:r>
          </a:p>
        </p:txBody>
      </p:sp>
      <p:sp>
        <p:nvSpPr>
          <p:cNvPr id="144" name="Shape 144"/>
          <p:cNvSpPr txBox="1"/>
          <p:nvPr>
            <p:ph idx="1" type="body"/>
          </p:nvPr>
        </p:nvSpPr>
        <p:spPr>
          <a:xfrm>
            <a:off x="113625" y="2840600"/>
            <a:ext cx="8820600" cy="2100000"/>
          </a:xfrm>
          <a:prstGeom prst="rect">
            <a:avLst/>
          </a:prstGeom>
        </p:spPr>
        <p:txBody>
          <a:bodyPr anchorCtr="0" anchor="t" bIns="91425" lIns="91425" rIns="91425" tIns="91425">
            <a:noAutofit/>
          </a:bodyPr>
          <a:lstStyle/>
          <a:p>
            <a:pPr lvl="0">
              <a:spcBef>
                <a:spcPts val="0"/>
              </a:spcBef>
              <a:buNone/>
            </a:pPr>
            <a:r>
              <a:rPr lang="en" sz="1200"/>
              <a:t>Here we account for the top PCA derived components. We rank them as the absolute value sum of the eigenvalues for each component across a single feature.  </a:t>
            </a:r>
          </a:p>
          <a:p>
            <a:pPr lvl="0">
              <a:spcBef>
                <a:spcPts val="0"/>
              </a:spcBef>
              <a:buNone/>
            </a:pPr>
            <a:r>
              <a:rPr lang="en" sz="1200"/>
              <a:t>We train the same Gradient Boosting Regressor this time on a training set of only the top 75 predictors.   </a:t>
            </a:r>
          </a:p>
          <a:p>
            <a:pPr lvl="0">
              <a:spcBef>
                <a:spcPts val="0"/>
              </a:spcBef>
              <a:buNone/>
            </a:pPr>
            <a:r>
              <a:rPr lang="en" sz="1200"/>
              <a:t>Our scores are very similar to the initial regression we performed above; however, with slightly higher accuracy and slightly higher out-of-sample accuracy.  </a:t>
            </a:r>
          </a:p>
          <a:p>
            <a:pPr lvl="0" rtl="0">
              <a:spcBef>
                <a:spcPts val="0"/>
              </a:spcBef>
              <a:buNone/>
            </a:pPr>
            <a:r>
              <a:rPr lang="en" sz="1200"/>
              <a:t>This iteration turns out to be our best performance.</a:t>
            </a:r>
          </a:p>
        </p:txBody>
      </p:sp>
      <p:pic>
        <p:nvPicPr>
          <p:cNvPr id="145" name="Shape 145"/>
          <p:cNvPicPr preferRelativeResize="0"/>
          <p:nvPr/>
        </p:nvPicPr>
        <p:blipFill>
          <a:blip r:embed="rId3">
            <a:alphaModFix/>
          </a:blip>
          <a:stretch>
            <a:fillRect/>
          </a:stretch>
        </p:blipFill>
        <p:spPr>
          <a:xfrm>
            <a:off x="1142262" y="538726"/>
            <a:ext cx="6763323" cy="2032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113625" y="106675"/>
            <a:ext cx="8520600" cy="572700"/>
          </a:xfrm>
          <a:prstGeom prst="rect">
            <a:avLst/>
          </a:prstGeom>
        </p:spPr>
        <p:txBody>
          <a:bodyPr anchorCtr="0" anchor="t" bIns="91425" lIns="91425" rIns="91425" tIns="91425">
            <a:noAutofit/>
          </a:bodyPr>
          <a:lstStyle/>
          <a:p>
            <a:pPr lvl="0" rtl="0">
              <a:spcBef>
                <a:spcPts val="0"/>
              </a:spcBef>
              <a:buNone/>
            </a:pPr>
            <a:r>
              <a:rPr lang="en" sz="1400"/>
              <a:t>Model Training - Lasso</a:t>
            </a:r>
          </a:p>
        </p:txBody>
      </p:sp>
      <p:sp>
        <p:nvSpPr>
          <p:cNvPr id="151" name="Shape 151"/>
          <p:cNvSpPr txBox="1"/>
          <p:nvPr>
            <p:ph idx="1" type="body"/>
          </p:nvPr>
        </p:nvSpPr>
        <p:spPr>
          <a:xfrm>
            <a:off x="189800" y="811425"/>
            <a:ext cx="3301200" cy="3966900"/>
          </a:xfrm>
          <a:prstGeom prst="rect">
            <a:avLst/>
          </a:prstGeom>
        </p:spPr>
        <p:txBody>
          <a:bodyPr anchorCtr="0" anchor="t" bIns="91425" lIns="91425" rIns="91425" tIns="91425">
            <a:noAutofit/>
          </a:bodyPr>
          <a:lstStyle/>
          <a:p>
            <a:pPr lvl="0" rtl="0">
              <a:spcBef>
                <a:spcPts val="0"/>
              </a:spcBef>
              <a:buNone/>
            </a:pPr>
            <a:r>
              <a:rPr lang="en" sz="1400"/>
              <a:t>Our Lasso score is even lower with not only greater variability in out-of-sample error, but also a much lower initial accuracy. </a:t>
            </a:r>
          </a:p>
        </p:txBody>
      </p:sp>
      <p:pic>
        <p:nvPicPr>
          <p:cNvPr id="152" name="Shape 152"/>
          <p:cNvPicPr preferRelativeResize="0"/>
          <p:nvPr/>
        </p:nvPicPr>
        <p:blipFill>
          <a:blip r:embed="rId3">
            <a:alphaModFix/>
          </a:blip>
          <a:stretch>
            <a:fillRect/>
          </a:stretch>
        </p:blipFill>
        <p:spPr>
          <a:xfrm>
            <a:off x="3643400" y="831775"/>
            <a:ext cx="5343525" cy="4095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13625" y="106675"/>
            <a:ext cx="8520600" cy="572700"/>
          </a:xfrm>
          <a:prstGeom prst="rect">
            <a:avLst/>
          </a:prstGeom>
        </p:spPr>
        <p:txBody>
          <a:bodyPr anchorCtr="0" anchor="t" bIns="91425" lIns="91425" rIns="91425" tIns="91425">
            <a:noAutofit/>
          </a:bodyPr>
          <a:lstStyle/>
          <a:p>
            <a:pPr lvl="0" rtl="0">
              <a:spcBef>
                <a:spcPts val="0"/>
              </a:spcBef>
              <a:buNone/>
            </a:pPr>
            <a:r>
              <a:rPr lang="en" sz="1400"/>
              <a:t>Model Training - Random Forest Classifier</a:t>
            </a:r>
          </a:p>
        </p:txBody>
      </p:sp>
      <p:pic>
        <p:nvPicPr>
          <p:cNvPr id="158" name="Shape 158"/>
          <p:cNvPicPr preferRelativeResize="0"/>
          <p:nvPr/>
        </p:nvPicPr>
        <p:blipFill>
          <a:blip r:embed="rId3">
            <a:alphaModFix/>
          </a:blip>
          <a:stretch>
            <a:fillRect/>
          </a:stretch>
        </p:blipFill>
        <p:spPr>
          <a:xfrm>
            <a:off x="152400" y="474399"/>
            <a:ext cx="3808899" cy="4516699"/>
          </a:xfrm>
          <a:prstGeom prst="rect">
            <a:avLst/>
          </a:prstGeom>
          <a:noFill/>
          <a:ln>
            <a:noFill/>
          </a:ln>
        </p:spPr>
      </p:pic>
      <p:sp>
        <p:nvSpPr>
          <p:cNvPr id="159" name="Shape 159"/>
          <p:cNvSpPr txBox="1"/>
          <p:nvPr/>
        </p:nvSpPr>
        <p:spPr>
          <a:xfrm>
            <a:off x="4093350" y="3236250"/>
            <a:ext cx="4925400" cy="17976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latin typeface="Roboto"/>
                <a:ea typeface="Roboto"/>
                <a:cs typeface="Roboto"/>
                <a:sym typeface="Roboto"/>
              </a:rPr>
              <a:t>Finally, we perform binning using pandas native cut() function, and then run our data through a Random Forest classifier. The results are actually a healthier expected out-of-sample error through cross-validation albeit with a lower initial accuracy.  However, as we are attempting to predict a continuous outcome, the pursuit of classification in this case may not be a fruitful endeavor.</a:t>
            </a:r>
          </a:p>
        </p:txBody>
      </p:sp>
      <p:pic>
        <p:nvPicPr>
          <p:cNvPr id="160" name="Shape 160"/>
          <p:cNvPicPr preferRelativeResize="0"/>
          <p:nvPr/>
        </p:nvPicPr>
        <p:blipFill>
          <a:blip r:embed="rId4">
            <a:alphaModFix/>
          </a:blip>
          <a:stretch>
            <a:fillRect/>
          </a:stretch>
        </p:blipFill>
        <p:spPr>
          <a:xfrm>
            <a:off x="4113700" y="314499"/>
            <a:ext cx="4710601" cy="2769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30450"/>
            <a:ext cx="8520600" cy="572700"/>
          </a:xfrm>
          <a:prstGeom prst="rect">
            <a:avLst/>
          </a:prstGeom>
        </p:spPr>
        <p:txBody>
          <a:bodyPr anchorCtr="0" anchor="t" bIns="91425" lIns="91425" rIns="91425" tIns="91425">
            <a:noAutofit/>
          </a:bodyPr>
          <a:lstStyle/>
          <a:p>
            <a:pPr lvl="0">
              <a:spcBef>
                <a:spcPts val="0"/>
              </a:spcBef>
              <a:buNone/>
            </a:pPr>
            <a:r>
              <a:rPr lang="en"/>
              <a:t>Conclusions and remarks for future research</a:t>
            </a:r>
          </a:p>
        </p:txBody>
      </p:sp>
      <p:sp>
        <p:nvSpPr>
          <p:cNvPr id="166" name="Shape 166"/>
          <p:cNvSpPr txBox="1"/>
          <p:nvPr>
            <p:ph idx="1" type="body"/>
          </p:nvPr>
        </p:nvSpPr>
        <p:spPr>
          <a:xfrm>
            <a:off x="123800" y="1023325"/>
            <a:ext cx="8904600" cy="3925500"/>
          </a:xfrm>
          <a:prstGeom prst="rect">
            <a:avLst/>
          </a:prstGeom>
        </p:spPr>
        <p:txBody>
          <a:bodyPr anchorCtr="0" anchor="t" bIns="91425" lIns="91425" rIns="91425" tIns="91425">
            <a:noAutofit/>
          </a:bodyPr>
          <a:lstStyle/>
          <a:p>
            <a:pPr indent="-304800" lvl="0" marL="457200" rtl="0">
              <a:spcBef>
                <a:spcPts val="0"/>
              </a:spcBef>
              <a:spcAft>
                <a:spcPts val="1000"/>
              </a:spcAft>
              <a:buSzPct val="100000"/>
            </a:pPr>
            <a:r>
              <a:rPr lang="en" sz="1200"/>
              <a:t>  Utilizing Spectral Clustering for feature derivation organically improves our model accuracy when Gradient Boosting with 250 estimators. </a:t>
            </a:r>
          </a:p>
          <a:p>
            <a:pPr indent="-304800" lvl="0" marL="457200" rtl="0">
              <a:spcBef>
                <a:spcPts val="0"/>
              </a:spcBef>
              <a:spcAft>
                <a:spcPts val="1000"/>
              </a:spcAft>
              <a:buSzPct val="100000"/>
            </a:pPr>
            <a:r>
              <a:rPr lang="en" sz="1200"/>
              <a:t>Dimensionality reduction with PCA does not yield us significantly greater accuracy although there is marginal improvement, we should turn to advanced feature engineering. </a:t>
            </a:r>
          </a:p>
          <a:p>
            <a:pPr indent="-304800" lvl="0" marL="457200" rtl="0">
              <a:spcBef>
                <a:spcPts val="0"/>
              </a:spcBef>
              <a:spcAft>
                <a:spcPts val="1000"/>
              </a:spcAft>
              <a:buSzPct val="100000"/>
            </a:pPr>
            <a:r>
              <a:rPr lang="en" sz="1200"/>
              <a:t>It may prove worthwhile to try modeling with dummy variables while being aware of overfitting and test set distinction. </a:t>
            </a:r>
          </a:p>
          <a:p>
            <a:pPr indent="-304800" lvl="0" marL="457200" rtl="0">
              <a:spcBef>
                <a:spcPts val="0"/>
              </a:spcBef>
              <a:spcAft>
                <a:spcPts val="1000"/>
              </a:spcAft>
              <a:buSzPct val="100000"/>
            </a:pPr>
            <a:r>
              <a:rPr lang="en" sz="1200"/>
              <a:t>Given the high multicollinearity across features concerned with a top-level property attribute, it would be of interest to derive features to represent core property attributes (Bsmnt, Garage) rather than relying on multiple measures for each one. Addressing outliers may prove the most beneficial for improvement in accuracy and breaking through the ~90% resistance level. </a:t>
            </a:r>
          </a:p>
          <a:p>
            <a:pPr indent="-304800" lvl="0" marL="457200" rtl="0">
              <a:spcBef>
                <a:spcPts val="0"/>
              </a:spcBef>
              <a:spcAft>
                <a:spcPts val="1000"/>
              </a:spcAft>
              <a:buSzPct val="100000"/>
            </a:pPr>
            <a:r>
              <a:rPr lang="en" sz="1200"/>
              <a:t>The most robust potential may be through deriving or otherwise acquiring more dimensionality on features regarding the transaction itself.</a:t>
            </a:r>
          </a:p>
          <a:p>
            <a:pPr indent="-304800" lvl="0" marL="457200" rtl="0">
              <a:spcBef>
                <a:spcPts val="0"/>
              </a:spcBef>
              <a:spcAft>
                <a:spcPts val="1000"/>
              </a:spcAft>
              <a:buSzPct val="100000"/>
            </a:pPr>
            <a:r>
              <a:rPr lang="en" sz="1200"/>
              <a:t>It would also be of interest to explore a combination of predictor models (GBR, Lasso, Ridge, SGDR, ElasticNet) for greater accuracy rather than relying on one model alone.</a:t>
            </a:r>
          </a:p>
          <a:p>
            <a:pPr lvl="0" rtl="0">
              <a:spcBef>
                <a:spcPts val="0"/>
              </a:spcBef>
              <a:spcAft>
                <a:spcPts val="10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248050"/>
            <a:ext cx="8520600" cy="572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61" name="Shape 61"/>
          <p:cNvSpPr txBox="1"/>
          <p:nvPr>
            <p:ph idx="1" type="body"/>
          </p:nvPr>
        </p:nvSpPr>
        <p:spPr>
          <a:xfrm>
            <a:off x="311700" y="820750"/>
            <a:ext cx="8520600" cy="3932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t>The data for this project has 79 native features and an outcome variable for the dollar($) amount a house sold for.  Prior research (see: De Cock, Dean, </a:t>
            </a:r>
            <a:r>
              <a:rPr lang="en" sz="1400">
                <a:solidFill>
                  <a:schemeClr val="lt1"/>
                </a:solidFill>
              </a:rPr>
              <a:t>Journal of Statistics Education Volume 19, Number 3(2011) </a:t>
            </a:r>
            <a:r>
              <a:rPr lang="en" sz="1400"/>
              <a:t> https://ww2.amstat.org/publications/jse/v19n3/decock.pdf) conducted on this dataset has shown low accuracy ~70% for OLS Linear models. We seek to improve on this prior research by using Gradient Boosting, Spectral Clustering for feature derivation, and Principal Component Analysis for feature selection.</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The features are a mix of categorical and continuous variables.  </a:t>
            </a:r>
          </a:p>
          <a:p>
            <a:pPr lvl="0" rtl="0">
              <a:lnSpc>
                <a:spcPct val="100000"/>
              </a:lnSpc>
              <a:spcBef>
                <a:spcPts val="0"/>
              </a:spcBef>
              <a:spcAft>
                <a:spcPts val="0"/>
              </a:spcAft>
              <a:buNone/>
            </a:pPr>
            <a:r>
              <a:t/>
            </a:r>
            <a:endParaRPr sz="1400"/>
          </a:p>
          <a:p>
            <a:pPr lvl="0" rtl="0">
              <a:lnSpc>
                <a:spcPct val="100000"/>
              </a:lnSpc>
              <a:spcBef>
                <a:spcPts val="0"/>
              </a:spcBef>
              <a:spcAft>
                <a:spcPts val="0"/>
              </a:spcAft>
              <a:buNone/>
            </a:pPr>
            <a:r>
              <a:rPr lang="en" sz="1400"/>
              <a:t>Around 7000 values are NA out of a total of approximately 111,300 values. </a:t>
            </a:r>
          </a:p>
          <a:p>
            <a:pPr lvl="0" rtl="0">
              <a:lnSpc>
                <a:spcPct val="100000"/>
              </a:lnSpc>
              <a:spcBef>
                <a:spcPts val="0"/>
              </a:spcBef>
              <a:spcAft>
                <a:spcPts val="0"/>
              </a:spcAft>
              <a:buNone/>
            </a:pPr>
            <a:r>
              <a:t/>
            </a:r>
            <a:endParaRPr sz="1400"/>
          </a:p>
          <a:p>
            <a:pPr lvl="0">
              <a:lnSpc>
                <a:spcPct val="100000"/>
              </a:lnSpc>
              <a:spcBef>
                <a:spcPts val="0"/>
              </a:spcBef>
              <a:spcAft>
                <a:spcPts val="0"/>
              </a:spcAft>
              <a:buNone/>
            </a:pPr>
            <a:r>
              <a:rPr lang="en" sz="1400"/>
              <a:t>We forego utilizing dummy variables for this iteration in order to perfectly match the test set’s feature count.</a:t>
            </a:r>
          </a:p>
          <a:p>
            <a:pPr lvl="0" rtl="0">
              <a:lnSpc>
                <a:spcPct val="100000"/>
              </a:lnSpc>
              <a:spcBef>
                <a:spcPts val="0"/>
              </a:spcBef>
              <a:spcAft>
                <a:spcPts val="0"/>
              </a:spcAft>
              <a:buNone/>
            </a:pPr>
            <a:r>
              <a:t/>
            </a:r>
            <a:endParaRPr sz="1400"/>
          </a:p>
          <a:p>
            <a:pPr lvl="0">
              <a:lnSpc>
                <a:spcPct val="100000"/>
              </a:lnSpc>
              <a:spcBef>
                <a:spcPts val="0"/>
              </a:spcBef>
              <a:spcAft>
                <a:spcPts val="0"/>
              </a:spcAft>
              <a:buNone/>
            </a:pPr>
            <a:r>
              <a:rPr lang="en" sz="1400">
                <a:solidFill>
                  <a:schemeClr val="accent1"/>
                </a:solidFill>
              </a:rPr>
              <a:t>Our best model is through gradient boosting with 250 estimators resulting in a 91.67\% accuracy rate when using the top 75 features including derived features obtained through unsupervised learning and then ranked by PCA.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Data Description</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200"/>
              <a:t>Source: https://ww2.amstat.org/publications/jse/v19n3/decock/DataDocumentation.txt</a:t>
            </a:r>
          </a:p>
          <a:p>
            <a:pPr lvl="0">
              <a:spcBef>
                <a:spcPts val="0"/>
              </a:spcBef>
              <a:buClr>
                <a:schemeClr val="dk1"/>
              </a:buClr>
              <a:buSzPct val="91666"/>
              <a:buFont typeface="Arial"/>
              <a:buNone/>
            </a:pPr>
            <a:r>
              <a:rPr lang="en" sz="1200"/>
              <a:t>NAME: AmesHousing.txt</a:t>
            </a:r>
            <a:br>
              <a:rPr lang="en" sz="1200"/>
            </a:br>
            <a:r>
              <a:rPr lang="en" sz="1200"/>
              <a:t>TYPE: Population</a:t>
            </a:r>
            <a:br>
              <a:rPr lang="en" sz="1200"/>
            </a:br>
            <a:r>
              <a:rPr lang="en" sz="1200"/>
              <a:t>SIZE: 2930 observations, 82 variables</a:t>
            </a:r>
            <a:br>
              <a:rPr lang="en" sz="1200"/>
            </a:br>
            <a:r>
              <a:rPr lang="en" sz="1200"/>
              <a:t>ARTICLE TITLE: Ames Iowa: Alternative to the Boston Housing Data Set</a:t>
            </a:r>
            <a:br>
              <a:rPr lang="en" sz="1200"/>
            </a:br>
            <a:br>
              <a:rPr lang="en" sz="1200"/>
            </a:br>
            <a:r>
              <a:rPr lang="en" sz="1200"/>
              <a:t>DESCRIPTIVE ABSTRACT: Data set contains information from the Ames Assessor’s Office used in computing assessed values for individual residential properties sold in Ames, IA from 2006 to 2010.</a:t>
            </a:r>
            <a:br>
              <a:rPr lang="en" sz="1200"/>
            </a:br>
            <a:br>
              <a:rPr lang="en" sz="1200"/>
            </a:br>
            <a:r>
              <a:rPr lang="en" sz="1200"/>
              <a:t>SOURCES: </a:t>
            </a:r>
            <a:br>
              <a:rPr lang="en" sz="1200"/>
            </a:br>
            <a:r>
              <a:rPr lang="en" sz="1200"/>
              <a:t>Ames, Iowa Assessor’s Office </a:t>
            </a:r>
            <a:br>
              <a:rPr lang="en" sz="1200"/>
            </a:br>
            <a:br>
              <a:rPr lang="en" sz="1200"/>
            </a:br>
            <a:r>
              <a:rPr lang="en" sz="1200"/>
              <a:t>VARIABLE DESCRIPTIONS:</a:t>
            </a:r>
            <a:br>
              <a:rPr lang="en" sz="1200"/>
            </a:br>
            <a:r>
              <a:rPr lang="en" sz="1200"/>
              <a:t>Tab characters are used to separate variables in the data file. The data has 82 columns which include 23 nominal, 23 ordinal, 14 discrete, and 20 continuous variables (and 2 additional observation identifiers).</a:t>
            </a:r>
            <a:br>
              <a:rPr lang="en" sz="1200"/>
            </a:br>
          </a:p>
          <a:p>
            <a:pPr lvl="0">
              <a:spcBef>
                <a:spcPts val="0"/>
              </a:spcBef>
              <a:buClr>
                <a:schemeClr val="dk1"/>
              </a:buClr>
              <a:buSzPct val="91666"/>
              <a:buFont typeface="Arial"/>
              <a:buNone/>
            </a:pPr>
            <a:r>
              <a:t/>
            </a:r>
            <a:endParaRPr sz="1200"/>
          </a:p>
          <a:p>
            <a:pPr lvl="0">
              <a:spcBef>
                <a:spcPts val="0"/>
              </a:spcBef>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196975"/>
            <a:ext cx="8520600" cy="572700"/>
          </a:xfrm>
          <a:prstGeom prst="rect">
            <a:avLst/>
          </a:prstGeom>
        </p:spPr>
        <p:txBody>
          <a:bodyPr anchorCtr="0" anchor="t" bIns="91425" lIns="91425" rIns="91425" tIns="91425">
            <a:noAutofit/>
          </a:bodyPr>
          <a:lstStyle/>
          <a:p>
            <a:pPr lvl="0">
              <a:spcBef>
                <a:spcPts val="0"/>
              </a:spcBef>
              <a:buNone/>
            </a:pPr>
            <a:r>
              <a:rPr lang="en"/>
              <a:t>Exploring the Dataset</a:t>
            </a:r>
          </a:p>
        </p:txBody>
      </p:sp>
      <p:sp>
        <p:nvSpPr>
          <p:cNvPr id="73" name="Shape 73"/>
          <p:cNvSpPr txBox="1"/>
          <p:nvPr>
            <p:ph idx="1" type="body"/>
          </p:nvPr>
        </p:nvSpPr>
        <p:spPr>
          <a:xfrm>
            <a:off x="311700" y="2550075"/>
            <a:ext cx="4788600" cy="24567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solidFill>
                  <a:schemeClr val="lt1"/>
                </a:solidFill>
              </a:rPr>
              <a:t>The dataset has a mix of continuous/discrete and categorical variables.  </a:t>
            </a:r>
          </a:p>
          <a:p>
            <a:pPr lvl="0">
              <a:spcBef>
                <a:spcPts val="0"/>
              </a:spcBef>
              <a:buClr>
                <a:schemeClr val="dk1"/>
              </a:buClr>
              <a:buSzPct val="91666"/>
              <a:buFont typeface="Arial"/>
              <a:buNone/>
            </a:pPr>
            <a:r>
              <a:rPr lang="en" sz="1200">
                <a:solidFill>
                  <a:schemeClr val="lt1"/>
                </a:solidFill>
              </a:rPr>
              <a:t>For expediency we fill NA values with zero as this addresses both the categorical and numerical missing-value identification for modeling. </a:t>
            </a:r>
          </a:p>
          <a:p>
            <a:pPr lvl="0">
              <a:spcBef>
                <a:spcPts val="0"/>
              </a:spcBef>
              <a:buClr>
                <a:schemeClr val="dk1"/>
              </a:buClr>
              <a:buSzPct val="91666"/>
              <a:buFont typeface="Arial"/>
              <a:buNone/>
            </a:pPr>
            <a:r>
              <a:rPr lang="en" sz="1200">
                <a:solidFill>
                  <a:schemeClr val="lt1"/>
                </a:solidFill>
              </a:rPr>
              <a:t>In order to enumerate the entire dataset, we pre-process by separating the numeric and non-numeric columns, retrieve and assign the category codes for the non-numeric columns back to them, and then re-join the full dataset. </a:t>
            </a:r>
          </a:p>
          <a:p>
            <a:pPr lvl="0">
              <a:spcBef>
                <a:spcPts val="0"/>
              </a:spcBef>
              <a:buNone/>
            </a:pPr>
            <a:r>
              <a:t/>
            </a:r>
            <a:endParaRPr sz="1200"/>
          </a:p>
        </p:txBody>
      </p:sp>
      <p:pic>
        <p:nvPicPr>
          <p:cNvPr id="74" name="Shape 74"/>
          <p:cNvPicPr preferRelativeResize="0"/>
          <p:nvPr/>
        </p:nvPicPr>
        <p:blipFill>
          <a:blip r:embed="rId3">
            <a:alphaModFix/>
          </a:blip>
          <a:stretch>
            <a:fillRect/>
          </a:stretch>
        </p:blipFill>
        <p:spPr>
          <a:xfrm>
            <a:off x="104025" y="769675"/>
            <a:ext cx="5051250" cy="1631400"/>
          </a:xfrm>
          <a:prstGeom prst="rect">
            <a:avLst/>
          </a:prstGeom>
          <a:noFill/>
          <a:ln>
            <a:noFill/>
          </a:ln>
        </p:spPr>
      </p:pic>
      <p:pic>
        <p:nvPicPr>
          <p:cNvPr id="75" name="Shape 75"/>
          <p:cNvPicPr preferRelativeResize="0"/>
          <p:nvPr/>
        </p:nvPicPr>
        <p:blipFill>
          <a:blip r:embed="rId4">
            <a:alphaModFix/>
          </a:blip>
          <a:stretch>
            <a:fillRect/>
          </a:stretch>
        </p:blipFill>
        <p:spPr>
          <a:xfrm>
            <a:off x="5274649" y="320975"/>
            <a:ext cx="3712550" cy="468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75075"/>
            <a:ext cx="8520600" cy="572700"/>
          </a:xfrm>
          <a:prstGeom prst="rect">
            <a:avLst/>
          </a:prstGeom>
        </p:spPr>
        <p:txBody>
          <a:bodyPr anchorCtr="0" anchor="t" bIns="91425" lIns="91425" rIns="91425" tIns="91425">
            <a:noAutofit/>
          </a:bodyPr>
          <a:lstStyle/>
          <a:p>
            <a:pPr lvl="0">
              <a:spcBef>
                <a:spcPts val="0"/>
              </a:spcBef>
              <a:buNone/>
            </a:pPr>
            <a:r>
              <a:rPr lang="en"/>
              <a:t>Data Cleaning </a:t>
            </a:r>
          </a:p>
        </p:txBody>
      </p:sp>
      <p:sp>
        <p:nvSpPr>
          <p:cNvPr id="81" name="Shape 81"/>
          <p:cNvSpPr txBox="1"/>
          <p:nvPr>
            <p:ph idx="1" type="body"/>
          </p:nvPr>
        </p:nvSpPr>
        <p:spPr>
          <a:xfrm>
            <a:off x="311700" y="747775"/>
            <a:ext cx="7896000" cy="4779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t>To simplify the data cleaning efforts, we separate the numerical columns from the non-numeric and then convert the non-numeric columns to category codes before rejoining the dataset as one.</a:t>
            </a:r>
          </a:p>
          <a:p>
            <a:pPr lvl="0">
              <a:spcBef>
                <a:spcPts val="0"/>
              </a:spcBef>
              <a:buNone/>
            </a:pPr>
            <a:r>
              <a:t/>
            </a:r>
            <a:endParaRPr/>
          </a:p>
        </p:txBody>
      </p:sp>
      <p:pic>
        <p:nvPicPr>
          <p:cNvPr id="82" name="Shape 82"/>
          <p:cNvPicPr preferRelativeResize="0"/>
          <p:nvPr/>
        </p:nvPicPr>
        <p:blipFill>
          <a:blip r:embed="rId3">
            <a:alphaModFix/>
          </a:blip>
          <a:stretch>
            <a:fillRect/>
          </a:stretch>
        </p:blipFill>
        <p:spPr>
          <a:xfrm>
            <a:off x="97975" y="1381700"/>
            <a:ext cx="4257599" cy="3717294"/>
          </a:xfrm>
          <a:prstGeom prst="rect">
            <a:avLst/>
          </a:prstGeom>
          <a:noFill/>
          <a:ln>
            <a:noFill/>
          </a:ln>
        </p:spPr>
      </p:pic>
      <p:pic>
        <p:nvPicPr>
          <p:cNvPr id="83" name="Shape 83"/>
          <p:cNvPicPr preferRelativeResize="0"/>
          <p:nvPr/>
        </p:nvPicPr>
        <p:blipFill>
          <a:blip r:embed="rId4">
            <a:alphaModFix/>
          </a:blip>
          <a:stretch>
            <a:fillRect/>
          </a:stretch>
        </p:blipFill>
        <p:spPr>
          <a:xfrm>
            <a:off x="4507974" y="1378075"/>
            <a:ext cx="4483625" cy="29344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2920200" cy="554400"/>
          </a:xfrm>
          <a:prstGeom prst="rect">
            <a:avLst/>
          </a:prstGeom>
        </p:spPr>
        <p:txBody>
          <a:bodyPr anchorCtr="0" anchor="t" bIns="91425" lIns="91425" rIns="91425" tIns="91425">
            <a:noAutofit/>
          </a:bodyPr>
          <a:lstStyle/>
          <a:p>
            <a:pPr lvl="0">
              <a:spcBef>
                <a:spcPts val="0"/>
              </a:spcBef>
              <a:buNone/>
            </a:pPr>
            <a:r>
              <a:rPr lang="en"/>
              <a:t>Data Exploration</a:t>
            </a:r>
          </a:p>
        </p:txBody>
      </p:sp>
      <p:sp>
        <p:nvSpPr>
          <p:cNvPr id="89" name="Shape 89"/>
          <p:cNvSpPr txBox="1"/>
          <p:nvPr>
            <p:ph idx="1" type="body"/>
          </p:nvPr>
        </p:nvSpPr>
        <p:spPr>
          <a:xfrm>
            <a:off x="3465475" y="102150"/>
            <a:ext cx="5366700" cy="4997700"/>
          </a:xfrm>
          <a:prstGeom prst="rect">
            <a:avLst/>
          </a:prstGeom>
          <a:solidFill>
            <a:srgbClr val="F9CB9C"/>
          </a:solidFill>
        </p:spPr>
        <p:txBody>
          <a:bodyPr anchorCtr="0" anchor="t" bIns="91425" lIns="91425" rIns="91425" tIns="91425">
            <a:noAutofit/>
          </a:bodyPr>
          <a:lstStyle/>
          <a:p>
            <a:pPr lvl="0" algn="ctr">
              <a:spcBef>
                <a:spcPts val="0"/>
              </a:spcBef>
              <a:buNone/>
            </a:pPr>
            <a:r>
              <a:rPr b="1" lang="en" sz="1000">
                <a:solidFill>
                  <a:srgbClr val="073763"/>
                </a:solidFill>
              </a:rPr>
              <a:t>Correlations of Variables to Sale Price where corr &gt; 0.2</a:t>
            </a:r>
          </a:p>
        </p:txBody>
      </p:sp>
      <p:pic>
        <p:nvPicPr>
          <p:cNvPr id="90" name="Shape 90"/>
          <p:cNvPicPr preferRelativeResize="0"/>
          <p:nvPr/>
        </p:nvPicPr>
        <p:blipFill>
          <a:blip r:embed="rId3">
            <a:alphaModFix/>
          </a:blip>
          <a:stretch>
            <a:fillRect/>
          </a:stretch>
        </p:blipFill>
        <p:spPr>
          <a:xfrm>
            <a:off x="3465475" y="313475"/>
            <a:ext cx="5366699" cy="4623925"/>
          </a:xfrm>
          <a:prstGeom prst="rect">
            <a:avLst/>
          </a:prstGeom>
          <a:noFill/>
          <a:ln>
            <a:noFill/>
          </a:ln>
        </p:spPr>
      </p:pic>
      <p:sp>
        <p:nvSpPr>
          <p:cNvPr id="91" name="Shape 91"/>
          <p:cNvSpPr txBox="1"/>
          <p:nvPr/>
        </p:nvSpPr>
        <p:spPr>
          <a:xfrm>
            <a:off x="115550" y="916050"/>
            <a:ext cx="3243300" cy="40602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latin typeface="Roboto"/>
                <a:ea typeface="Roboto"/>
                <a:cs typeface="Roboto"/>
                <a:sym typeface="Roboto"/>
              </a:rPr>
              <a:t>Here, we look at correlations of all predictors to the outcome var where that correlation &gt; 0.2.  </a:t>
            </a:r>
          </a:p>
          <a:p>
            <a:pPr lvl="0">
              <a:spcBef>
                <a:spcPts val="0"/>
              </a:spcBef>
              <a:buNone/>
            </a:pPr>
            <a:r>
              <a:t/>
            </a:r>
            <a:endParaRPr>
              <a:solidFill>
                <a:schemeClr val="lt1"/>
              </a:solidFill>
              <a:latin typeface="Roboto"/>
              <a:ea typeface="Roboto"/>
              <a:cs typeface="Roboto"/>
              <a:sym typeface="Roboto"/>
            </a:endParaRPr>
          </a:p>
          <a:p>
            <a:pPr lvl="0">
              <a:spcBef>
                <a:spcPts val="0"/>
              </a:spcBef>
              <a:buNone/>
            </a:pPr>
            <a:r>
              <a:rPr lang="en">
                <a:solidFill>
                  <a:schemeClr val="lt1"/>
                </a:solidFill>
                <a:latin typeface="Roboto"/>
                <a:ea typeface="Roboto"/>
                <a:cs typeface="Roboto"/>
                <a:sym typeface="Roboto"/>
              </a:rPr>
              <a:t>As expected, the size of the house (</a:t>
            </a:r>
            <a:r>
              <a:rPr b="1" lang="en">
                <a:solidFill>
                  <a:schemeClr val="lt1"/>
                </a:solidFill>
                <a:latin typeface="Roboto"/>
                <a:ea typeface="Roboto"/>
                <a:cs typeface="Roboto"/>
                <a:sym typeface="Roboto"/>
              </a:rPr>
              <a:t>GrLivArea, TotalSF) </a:t>
            </a:r>
            <a:r>
              <a:rPr lang="en">
                <a:solidFill>
                  <a:schemeClr val="lt1"/>
                </a:solidFill>
                <a:latin typeface="Roboto"/>
                <a:ea typeface="Roboto"/>
                <a:cs typeface="Roboto"/>
                <a:sym typeface="Roboto"/>
              </a:rPr>
              <a:t>is highly correlated to Sale Price.  Similarily, a higher Overall Quality ranking is highly correlated to an expected higher Sales Price. </a:t>
            </a:r>
          </a:p>
          <a:p>
            <a:pPr lvl="0">
              <a:spcBef>
                <a:spcPts val="0"/>
              </a:spcBef>
              <a:buNone/>
            </a:pPr>
            <a:r>
              <a:t/>
            </a:r>
            <a:endParaRPr>
              <a:solidFill>
                <a:schemeClr val="lt1"/>
              </a:solidFill>
              <a:latin typeface="Roboto"/>
              <a:ea typeface="Roboto"/>
              <a:cs typeface="Roboto"/>
              <a:sym typeface="Roboto"/>
            </a:endParaRPr>
          </a:p>
          <a:p>
            <a:pPr lvl="0">
              <a:spcBef>
                <a:spcPts val="0"/>
              </a:spcBef>
              <a:buNone/>
            </a:pPr>
            <a:r>
              <a:rPr lang="en">
                <a:solidFill>
                  <a:schemeClr val="lt1"/>
                </a:solidFill>
                <a:latin typeface="Roboto"/>
                <a:ea typeface="Roboto"/>
                <a:cs typeface="Roboto"/>
                <a:sym typeface="Roboto"/>
              </a:rPr>
              <a:t>Our strongest negatively correlated variables are related to the age of the property, along with Quality measures where the value scale is inverted.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2920200" cy="554400"/>
          </a:xfrm>
          <a:prstGeom prst="rect">
            <a:avLst/>
          </a:prstGeom>
        </p:spPr>
        <p:txBody>
          <a:bodyPr anchorCtr="0" anchor="t" bIns="91425" lIns="91425" rIns="91425" tIns="91425">
            <a:noAutofit/>
          </a:bodyPr>
          <a:lstStyle/>
          <a:p>
            <a:pPr lvl="0" rtl="0">
              <a:spcBef>
                <a:spcPts val="0"/>
              </a:spcBef>
              <a:buNone/>
            </a:pPr>
            <a:r>
              <a:rPr lang="en"/>
              <a:t>Data Exploration</a:t>
            </a:r>
          </a:p>
        </p:txBody>
      </p:sp>
      <p:sp>
        <p:nvSpPr>
          <p:cNvPr id="97" name="Shape 97"/>
          <p:cNvSpPr txBox="1"/>
          <p:nvPr>
            <p:ph idx="1" type="body"/>
          </p:nvPr>
        </p:nvSpPr>
        <p:spPr>
          <a:xfrm>
            <a:off x="3465475" y="102150"/>
            <a:ext cx="5366700" cy="4997700"/>
          </a:xfrm>
          <a:prstGeom prst="rect">
            <a:avLst/>
          </a:prstGeom>
          <a:solidFill>
            <a:srgbClr val="F9CB9C"/>
          </a:solidFill>
        </p:spPr>
        <p:txBody>
          <a:bodyPr anchorCtr="0" anchor="t" bIns="91425" lIns="91425" rIns="91425" tIns="91425">
            <a:noAutofit/>
          </a:bodyPr>
          <a:lstStyle/>
          <a:p>
            <a:pPr lvl="0" rtl="0" algn="ctr">
              <a:spcBef>
                <a:spcPts val="0"/>
              </a:spcBef>
              <a:buNone/>
            </a:pPr>
            <a:r>
              <a:rPr lang="en" sz="1000">
                <a:solidFill>
                  <a:srgbClr val="073763"/>
                </a:solidFill>
              </a:rPr>
              <a:t>Correlations of Variables to to each other where correlation to Sale Price &gt; 0.2</a:t>
            </a:r>
          </a:p>
        </p:txBody>
      </p:sp>
      <p:pic>
        <p:nvPicPr>
          <p:cNvPr id="98" name="Shape 98"/>
          <p:cNvPicPr preferRelativeResize="0"/>
          <p:nvPr/>
        </p:nvPicPr>
        <p:blipFill>
          <a:blip r:embed="rId3">
            <a:alphaModFix/>
          </a:blip>
          <a:stretch>
            <a:fillRect/>
          </a:stretch>
        </p:blipFill>
        <p:spPr>
          <a:xfrm>
            <a:off x="3465475" y="445025"/>
            <a:ext cx="5366699" cy="4654826"/>
          </a:xfrm>
          <a:prstGeom prst="rect">
            <a:avLst/>
          </a:prstGeom>
          <a:noFill/>
          <a:ln>
            <a:noFill/>
          </a:ln>
        </p:spPr>
      </p:pic>
      <p:sp>
        <p:nvSpPr>
          <p:cNvPr id="99" name="Shape 99"/>
          <p:cNvSpPr txBox="1"/>
          <p:nvPr/>
        </p:nvSpPr>
        <p:spPr>
          <a:xfrm>
            <a:off x="280600" y="1039850"/>
            <a:ext cx="2814300" cy="34413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latin typeface="Roboto"/>
                <a:ea typeface="Roboto"/>
                <a:cs typeface="Roboto"/>
                <a:sym typeface="Roboto"/>
              </a:rPr>
              <a:t>As expected, we see strong collinearity across variables concerned with a top-level attribute of the property (i.e. Garage vars, Basement vars).</a:t>
            </a:r>
          </a:p>
          <a:p>
            <a:pPr lvl="0">
              <a:spcBef>
                <a:spcPts val="0"/>
              </a:spcBef>
              <a:buNone/>
            </a:pPr>
            <a:r>
              <a:t/>
            </a:r>
            <a:endParaRPr>
              <a:solidFill>
                <a:schemeClr val="lt1"/>
              </a:solidFill>
              <a:latin typeface="Roboto"/>
              <a:ea typeface="Roboto"/>
              <a:cs typeface="Roboto"/>
              <a:sym typeface="Roboto"/>
            </a:endParaRPr>
          </a:p>
          <a:p>
            <a:pPr lvl="0">
              <a:spcBef>
                <a:spcPts val="0"/>
              </a:spcBef>
              <a:buNone/>
            </a:pPr>
            <a:r>
              <a:rPr lang="en">
                <a:solidFill>
                  <a:schemeClr val="lt1"/>
                </a:solidFill>
                <a:latin typeface="Roboto"/>
                <a:ea typeface="Roboto"/>
                <a:cs typeface="Roboto"/>
                <a:sym typeface="Roboto"/>
              </a:rPr>
              <a:t>There is also a healthy lack of multicollinearity across many of the features.  </a:t>
            </a:r>
          </a:p>
          <a:p>
            <a:pPr lvl="0">
              <a:spcBef>
                <a:spcPts val="0"/>
              </a:spcBef>
              <a:buNone/>
            </a:pPr>
            <a:r>
              <a:t/>
            </a:r>
            <a:endParaRPr>
              <a:solidFill>
                <a:schemeClr val="lt1"/>
              </a:solidFill>
              <a:latin typeface="Roboto"/>
              <a:ea typeface="Roboto"/>
              <a:cs typeface="Roboto"/>
              <a:sym typeface="Roboto"/>
            </a:endParaRPr>
          </a:p>
          <a:p>
            <a:pPr lvl="0">
              <a:spcBef>
                <a:spcPts val="0"/>
              </a:spcBef>
              <a:buNone/>
            </a:pPr>
            <a:r>
              <a:rPr lang="en">
                <a:solidFill>
                  <a:schemeClr val="lt1"/>
                </a:solidFill>
                <a:latin typeface="Roboto"/>
                <a:ea typeface="Roboto"/>
                <a:cs typeface="Roboto"/>
                <a:sym typeface="Roboto"/>
              </a:rPr>
              <a:t>For future iterations of this project, it would be worthwhile to explore engineering core derived features for these top-level attributes that combine these native features.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214575" y="102150"/>
            <a:ext cx="8617800" cy="4997700"/>
          </a:xfrm>
          <a:prstGeom prst="rect">
            <a:avLst/>
          </a:prstGeom>
          <a:solidFill>
            <a:srgbClr val="F9CB9C"/>
          </a:solidFill>
        </p:spPr>
        <p:txBody>
          <a:bodyPr anchorCtr="0" anchor="t" bIns="91425" lIns="91425" rIns="91425" tIns="91425">
            <a:noAutofit/>
          </a:bodyPr>
          <a:lstStyle/>
          <a:p>
            <a:pPr lvl="0" rtl="0" algn="ctr">
              <a:spcBef>
                <a:spcPts val="0"/>
              </a:spcBef>
              <a:buNone/>
            </a:pPr>
            <a:r>
              <a:rPr b="1" lang="en" sz="1100">
                <a:solidFill>
                  <a:srgbClr val="073763"/>
                </a:solidFill>
              </a:rPr>
              <a:t>Top Outcome-Correlated Variables Visualized</a:t>
            </a:r>
          </a:p>
        </p:txBody>
      </p:sp>
      <p:pic>
        <p:nvPicPr>
          <p:cNvPr id="105" name="Shape 105"/>
          <p:cNvPicPr preferRelativeResize="0"/>
          <p:nvPr/>
        </p:nvPicPr>
        <p:blipFill>
          <a:blip r:embed="rId3">
            <a:alphaModFix/>
          </a:blip>
          <a:stretch>
            <a:fillRect/>
          </a:stretch>
        </p:blipFill>
        <p:spPr>
          <a:xfrm>
            <a:off x="636349" y="407975"/>
            <a:ext cx="3516549" cy="4624024"/>
          </a:xfrm>
          <a:prstGeom prst="rect">
            <a:avLst/>
          </a:prstGeom>
          <a:noFill/>
          <a:ln>
            <a:noFill/>
          </a:ln>
        </p:spPr>
      </p:pic>
      <p:pic>
        <p:nvPicPr>
          <p:cNvPr id="106" name="Shape 106"/>
          <p:cNvPicPr preferRelativeResize="0"/>
          <p:nvPr/>
        </p:nvPicPr>
        <p:blipFill>
          <a:blip r:embed="rId4">
            <a:alphaModFix/>
          </a:blip>
          <a:stretch>
            <a:fillRect/>
          </a:stretch>
        </p:blipFill>
        <p:spPr>
          <a:xfrm>
            <a:off x="4309100" y="407975"/>
            <a:ext cx="3803299" cy="4691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38700"/>
            <a:ext cx="8520600" cy="572700"/>
          </a:xfrm>
          <a:prstGeom prst="rect">
            <a:avLst/>
          </a:prstGeom>
        </p:spPr>
        <p:txBody>
          <a:bodyPr anchorCtr="0" anchor="t" bIns="91425" lIns="91425" rIns="91425" tIns="91425">
            <a:noAutofit/>
          </a:bodyPr>
          <a:lstStyle/>
          <a:p>
            <a:pPr lvl="0">
              <a:spcBef>
                <a:spcPts val="0"/>
              </a:spcBef>
              <a:buNone/>
            </a:pPr>
            <a:r>
              <a:rPr lang="en"/>
              <a:t>Outliers</a:t>
            </a:r>
          </a:p>
        </p:txBody>
      </p:sp>
      <p:sp>
        <p:nvSpPr>
          <p:cNvPr id="112" name="Shape 112"/>
          <p:cNvSpPr txBox="1"/>
          <p:nvPr>
            <p:ph idx="1" type="body"/>
          </p:nvPr>
        </p:nvSpPr>
        <p:spPr>
          <a:xfrm>
            <a:off x="311700" y="811400"/>
            <a:ext cx="8520600" cy="3416400"/>
          </a:xfrm>
          <a:prstGeom prst="rect">
            <a:avLst/>
          </a:prstGeom>
        </p:spPr>
        <p:txBody>
          <a:bodyPr anchorCtr="0" anchor="t" bIns="91425" lIns="91425" rIns="91425" tIns="91425">
            <a:noAutofit/>
          </a:bodyPr>
          <a:lstStyle/>
          <a:p>
            <a:pPr lvl="0">
              <a:spcBef>
                <a:spcPts val="0"/>
              </a:spcBef>
              <a:buNone/>
            </a:pPr>
            <a:r>
              <a:rPr lang="en" sz="1400"/>
              <a:t>Some outliers, like the one below, have a low price for “higher-price” oriented features seemingly captured exclusively in the </a:t>
            </a:r>
            <a:r>
              <a:rPr b="1" lang="en" sz="1400"/>
              <a:t>SaleCondition</a:t>
            </a:r>
            <a:r>
              <a:rPr lang="en" sz="1400"/>
              <a:t> predictor variable.  </a:t>
            </a:r>
          </a:p>
          <a:p>
            <a:pPr lvl="0">
              <a:spcBef>
                <a:spcPts val="0"/>
              </a:spcBef>
              <a:buNone/>
            </a:pPr>
            <a:r>
              <a:rPr lang="en" sz="1400"/>
              <a:t>However, the identifiers for a house like below (‘Partial’) may be associated with higher variability in associated outcome value, thus simply relying on this variable for an accurate quantitative outcome may not be fruitful. </a:t>
            </a:r>
          </a:p>
        </p:txBody>
      </p:sp>
      <p:pic>
        <p:nvPicPr>
          <p:cNvPr id="113" name="Shape 113"/>
          <p:cNvPicPr preferRelativeResize="0"/>
          <p:nvPr/>
        </p:nvPicPr>
        <p:blipFill>
          <a:blip r:embed="rId3">
            <a:alphaModFix/>
          </a:blip>
          <a:stretch>
            <a:fillRect/>
          </a:stretch>
        </p:blipFill>
        <p:spPr>
          <a:xfrm>
            <a:off x="311700" y="3376623"/>
            <a:ext cx="7262375" cy="1192249"/>
          </a:xfrm>
          <a:prstGeom prst="rect">
            <a:avLst/>
          </a:prstGeom>
          <a:noFill/>
          <a:ln>
            <a:noFill/>
          </a:ln>
        </p:spPr>
      </p:pic>
      <p:pic>
        <p:nvPicPr>
          <p:cNvPr id="114" name="Shape 114"/>
          <p:cNvPicPr preferRelativeResize="0"/>
          <p:nvPr/>
        </p:nvPicPr>
        <p:blipFill>
          <a:blip r:embed="rId4">
            <a:alphaModFix/>
          </a:blip>
          <a:stretch>
            <a:fillRect/>
          </a:stretch>
        </p:blipFill>
        <p:spPr>
          <a:xfrm>
            <a:off x="311700" y="2546626"/>
            <a:ext cx="7383524" cy="75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