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33400" y="994625"/>
            <a:ext cx="8853000" cy="1515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Predicting House Prices with Gradient Boosting, Spectral Clustering, and P</a:t>
            </a:r>
            <a:r>
              <a:rPr lang="en" sz="2800"/>
              <a:t>rincipal Components Analysis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831400" y="2838650"/>
            <a:ext cx="3481200" cy="933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Author: Neil Kutty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 : Machine Learning - GWU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Instructor: Dr. Richard Xie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38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Training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89800" y="811425"/>
            <a:ext cx="3045299" cy="39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We train a Gradient Boosting Regressor initially for the </a:t>
            </a:r>
            <a:r>
              <a:rPr b="1" lang="en" sz="1400"/>
              <a:t>feature_importances_ </a:t>
            </a:r>
            <a:r>
              <a:rPr lang="en" sz="1400"/>
              <a:t>attribute.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Our out-of-sample error expectation is highly variable from the cross-validation scores shown.  Therefore, we can’t conclude a lot of confidence in our accuracy score of 91.52% for the initial regression with all variables. 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200" y="336625"/>
            <a:ext cx="5327649" cy="4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Unsupervised Learning: Spectral Clustering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426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We define a function below to fit a Spectral Clustering model on the predictors for a given number of n\_clusters and return the resulting cluster labels.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The determined cluster assignment of each record, for the given clustering fit, is then added to the dataset as a new feature. We perform this feature derivation for six different iterations of cluster numbers (6, 10, 12, 14, 18, \&amp; 24).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0" y="1170125"/>
            <a:ext cx="4257600" cy="335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4700" y="100400"/>
            <a:ext cx="4170900" cy="7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Principal Component Analysis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396250" y="75600"/>
            <a:ext cx="4582800" cy="49155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73763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7024"/>
            <a:ext cx="4083199" cy="4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309325" y="100425"/>
            <a:ext cx="1763700" cy="6174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lt1"/>
                </a:solidFill>
              </a:rPr>
              <a:t>Taking absolute value sum of eigenvalues for each feature across the 5 Components.</a:t>
            </a:r>
          </a:p>
        </p:txBody>
      </p:sp>
      <p:sp>
        <p:nvSpPr>
          <p:cNvPr id="137" name="Shape 137"/>
          <p:cNvSpPr/>
          <p:nvPr/>
        </p:nvSpPr>
        <p:spPr>
          <a:xfrm>
            <a:off x="4918625" y="264075"/>
            <a:ext cx="3135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25" y="264075"/>
            <a:ext cx="3116470" cy="47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3625" y="106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Model Training accounting for top 75 PCA ranked features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3625" y="2840600"/>
            <a:ext cx="8820600" cy="21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Here we account for the top PCA derived components. We rank them as the absolute value sum of the eigenvalues for each component across a single feature.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We train the same Gradient Boosting Regressor this time on a training set of only the top 75 predictors.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Our scores are very similar to the initial regression we performed above; however, with slightly higher accuracy and slightly higher out-of-sample accuracy.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This iteration turns out to be our best performance.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62" y="538726"/>
            <a:ext cx="6763323" cy="203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13625" y="106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Model Training - Lasso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89800" y="811425"/>
            <a:ext cx="3301200" cy="39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Our Lasso score is even lower with not only greater variability in out-of-sample error, but also a much lower initial accuracy.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400" y="831775"/>
            <a:ext cx="53435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13625" y="106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Model Training - Random Forest Classifier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399"/>
            <a:ext cx="3808899" cy="451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093350" y="3236250"/>
            <a:ext cx="49254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Finally, we perform binning using pandas native cut() function, and then run our data through a Random Forest classifier. The results are actually a healthier expected out-of-sample error through cross-validation albeit with a lower initial accuracy.  However, as we are attempting to predict a continuous outcome, the pursuit of classification in this case may not be a fruitful endeavor.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700" y="314499"/>
            <a:ext cx="4710601" cy="27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30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 and remarks for future research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3800" y="1023325"/>
            <a:ext cx="8904600" cy="39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Dimensionality reduction with PCA does not yield us greater accuracy, we should turn to advanced feature engineering.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 sz="1800">
                <a:solidFill>
                  <a:schemeClr val="lt1"/>
                </a:solidFill>
              </a:rPr>
              <a:t>Try with dummy variables while being aware of overfitting and test set distinction.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 sz="1800">
                <a:solidFill>
                  <a:schemeClr val="lt1"/>
                </a:solidFill>
              </a:rPr>
              <a:t>Derive features to represent core property attributes (Bsmnt, Garage)</a:t>
            </a:r>
          </a:p>
          <a:p>
            <a:pPr indent="-228600" lvl="1" marL="914400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</a:pPr>
            <a:r>
              <a:rPr lang="en" sz="1800">
                <a:solidFill>
                  <a:schemeClr val="lt1"/>
                </a:solidFill>
              </a:rPr>
              <a:t>Ensemble methods for Feature Extraction.</a:t>
            </a:r>
          </a:p>
          <a:p>
            <a:pPr indent="-228600" lvl="1" marL="914400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</a:pPr>
            <a:r>
              <a:rPr lang="en" sz="1800">
                <a:solidFill>
                  <a:schemeClr val="lt1"/>
                </a:solidFill>
              </a:rPr>
              <a:t>Address outliers.</a:t>
            </a:r>
          </a:p>
          <a:p>
            <a:pPr indent="-342900" lvl="0" marL="457200" rtl="0">
              <a:spcBef>
                <a:spcPts val="1000"/>
              </a:spcBef>
              <a:buClr>
                <a:schemeClr val="lt1"/>
              </a:buClr>
              <a:buSzPct val="100000"/>
            </a:pPr>
            <a:r>
              <a:rPr lang="en"/>
              <a:t>Exploring a combination of predictor models (GBR, Lasso, Ridge, SGDR, ElasticNet) for greater accuracy rather than relying on one model alone.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en"/>
              <a:t>Derive or acquire more dimensionality on features regarding the transaction itself.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8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820750"/>
            <a:ext cx="8520600" cy="39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data for this project has 79 native features and an outcome variable for the dollar($) amount a house sold for.  Prior research (see: De Cock, Dean, </a:t>
            </a:r>
            <a:r>
              <a:rPr lang="en" sz="1400">
                <a:solidFill>
                  <a:schemeClr val="lt1"/>
                </a:solidFill>
              </a:rPr>
              <a:t>Journal of Statistics Education Volume 19, Number 3(2011) </a:t>
            </a:r>
            <a:r>
              <a:rPr lang="en" sz="1400"/>
              <a:t> https://ww2.amstat.org/publications/jse/v19n3/decock.pdf) conducted on this dataset has shown low accuracy ~70% for OLS Linear models. We seek to improve on this prior research by using Gradient Boosting, Spectral Clustering for feature derivation, and Principal Component Analysis for feature selection.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features are a mix of categorical and continuous variables.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Around 7000 values are NA out of a total of approximately 111,300 values.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forego utilizing dummy variables for this iteration in order to perfectly match the test set’s feature count.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Our best model is through gradient boosting with 250 estimators resulting in a 91.67\% accuracy rate when using the top 75 features including derived features obtained through unsupervised learning and then ranked by PCA.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Source: https://ww2.amstat.org/publications/jse/v19n3/decock/DataDocumentation.txt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NAME: AmesHousing.txt</a:t>
            </a:r>
            <a:br>
              <a:rPr lang="en" sz="1200"/>
            </a:br>
            <a:r>
              <a:rPr lang="en" sz="1200"/>
              <a:t>TYPE: Population</a:t>
            </a:r>
            <a:br>
              <a:rPr lang="en" sz="1200"/>
            </a:br>
            <a:r>
              <a:rPr lang="en" sz="1200"/>
              <a:t>SIZE: 2930 observations, 82 variables</a:t>
            </a:r>
            <a:br>
              <a:rPr lang="en" sz="1200"/>
            </a:br>
            <a:r>
              <a:rPr lang="en" sz="1200"/>
              <a:t>ARTICLE TITLE: Ames Iowa: Alternative to the Boston Housing Data Set</a:t>
            </a:r>
            <a:br>
              <a:rPr lang="en" sz="1200"/>
            </a:br>
            <a:br>
              <a:rPr lang="en" sz="1200"/>
            </a:br>
            <a:r>
              <a:rPr lang="en" sz="1200"/>
              <a:t>DESCRIPTIVE ABSTRACT: Data set contains information from the Ames Assessor’s Office used in computing assessed values for individual residential properties sold in Ames, IA from 2006 to 2010.</a:t>
            </a:r>
            <a:br>
              <a:rPr lang="en" sz="1200"/>
            </a:br>
            <a:br>
              <a:rPr lang="en" sz="1200"/>
            </a:br>
            <a:r>
              <a:rPr lang="en" sz="1200"/>
              <a:t>SOURCES: </a:t>
            </a:r>
            <a:br>
              <a:rPr lang="en" sz="1200"/>
            </a:br>
            <a:r>
              <a:rPr lang="en" sz="1200"/>
              <a:t>Ames, Iowa Assessor’s Office </a:t>
            </a:r>
            <a:br>
              <a:rPr lang="en" sz="1200"/>
            </a:br>
            <a:br>
              <a:rPr lang="en" sz="1200"/>
            </a:br>
            <a:r>
              <a:rPr lang="en" sz="1200"/>
              <a:t>VARIABLE DESCRIPTIONS:</a:t>
            </a:r>
            <a:br>
              <a:rPr lang="en" sz="1200"/>
            </a:br>
            <a:r>
              <a:rPr lang="en" sz="1200"/>
              <a:t>Tab characters are used to separate variables in the data file. The data has 82 columns which include 23 nominal, 23 ordinal, 14 discrete, and 20 continuous variables (and 2 additional observation identifiers).</a:t>
            </a:r>
            <a:br>
              <a:rPr lang="en" sz="1200"/>
            </a:b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96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Exploring the Dataset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2550075"/>
            <a:ext cx="4788600" cy="24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The dataset has a mix of continuous/discrete and categorical variables.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For expediency we fill NA values with zero as this addresses both the categorical and numerical missing-value identification for modeling.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In order to enumerate the entire dataset, we pre-process by separating the numeric and non-numeric columns, retrieve and assign the category codes for the non-numeric columns back to them, and then re-join the full dataset.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5" y="769675"/>
            <a:ext cx="5051250" cy="16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649" y="320975"/>
            <a:ext cx="3712550" cy="46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75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Cleaning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747775"/>
            <a:ext cx="7896000" cy="47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To simplify the data cleaning efforts, we separate the numerical columns from the non-numeric and then convert the non-numeric columns to category codes before rejoining the dataset as 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5" y="1381700"/>
            <a:ext cx="4257599" cy="371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974" y="1378075"/>
            <a:ext cx="4483625" cy="293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2920200" cy="55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465475" y="102150"/>
            <a:ext cx="5366700" cy="49977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073763"/>
                </a:solidFill>
              </a:rPr>
              <a:t>Correlations of Variables to Sale Price where corr &gt; 0.2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475" y="313475"/>
            <a:ext cx="5366699" cy="46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15550" y="916050"/>
            <a:ext cx="32433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Here, we look at correlations of all predictors to the outcome var where that correlation &gt; 0.2.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expected, the size of the house (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GrLivArea, TotalSF)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highly correlated to Sale Price.  Similarily, a higher Overall Quality ranking is highly correlated to an expected higher Sales Price.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strongest negatively correlated variables are related to the age of the property, along with Quality measures where the value scale is inverted.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2920200" cy="55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465475" y="102150"/>
            <a:ext cx="5366700" cy="49977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73763"/>
                </a:solidFill>
              </a:rPr>
              <a:t>Correlations of Variables to to each other where correlation to Sale Price &gt; 0.2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475" y="445025"/>
            <a:ext cx="5366699" cy="46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80600" y="1039850"/>
            <a:ext cx="28143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expected, we see strong collinearity across variables concerned with a top-level attribute of the property (i.e. Garage vars, Basement vars).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is also a healthy lack of multicollinearity across many of the features.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future iterations of this project, it would be worthwhile to explore engineering core derived features for these top-level attributes that combine these native features.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214575" y="102150"/>
            <a:ext cx="8617800" cy="49977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073763"/>
                </a:solidFill>
              </a:rPr>
              <a:t>Top Outcome-Correlated Variables Visualized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49" y="407975"/>
            <a:ext cx="3516549" cy="462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00" y="407975"/>
            <a:ext cx="3803299" cy="469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38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Outliers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811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Some outliers, like the one below, have a low price for “higher-price” oriented features seemingly captured exclusively in the </a:t>
            </a:r>
            <a:r>
              <a:rPr b="1" lang="en" sz="1400"/>
              <a:t>SaleCondition</a:t>
            </a:r>
            <a:r>
              <a:rPr lang="en" sz="1400"/>
              <a:t> predictor variable.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However, the identifiers for a house like below (‘Partial’) may be associated with higher variability in associated outcome value, thus simply relying on this variable for an accurate quantitative outcome may not be fruitful.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6623"/>
            <a:ext cx="7262375" cy="119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46626"/>
            <a:ext cx="7383524" cy="7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