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b031dd11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b031dd1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afdd1fd5b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afdd1fd5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afdd1fd5b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afdd1fd5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afdd1fd5b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afdd1fd5b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afdd1fd5b_1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afdd1fd5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afdd1fd5b_1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afdd1fd5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afdd1fd5b_1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afdd1fd5b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afdd1fd5b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afdd1fd5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en.wikipedia.org/wiki/Secure_inform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cybermap.kaspersky.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Are Data Breaches Inevitable</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How do we minimise the risks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 &amp; A</a:t>
            </a:r>
            <a:endParaRPr/>
          </a:p>
        </p:txBody>
      </p:sp>
      <p:sp>
        <p:nvSpPr>
          <p:cNvPr id="124" name="Google Shape;124;p22"/>
          <p:cNvSpPr txBox="1"/>
          <p:nvPr>
            <p:ph idx="4294967295" type="body"/>
          </p:nvPr>
        </p:nvSpPr>
        <p:spPr>
          <a:xfrm>
            <a:off x="400500" y="893550"/>
            <a:ext cx="8222100" cy="392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4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4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400">
              <a:solidFill>
                <a:srgbClr val="000000"/>
              </a:solidFill>
              <a:highlight>
                <a:srgbClr val="FFFFFF"/>
              </a:highlight>
              <a:latin typeface="Arial"/>
              <a:ea typeface="Arial"/>
              <a:cs typeface="Arial"/>
              <a:sym typeface="Arial"/>
            </a:endParaRPr>
          </a:p>
          <a:p>
            <a:pPr indent="457200" lvl="0" marL="2743200" rtl="0" algn="l">
              <a:spcBef>
                <a:spcPts val="1600"/>
              </a:spcBef>
              <a:spcAft>
                <a:spcPts val="0"/>
              </a:spcAft>
              <a:buNone/>
            </a:pPr>
            <a:r>
              <a:rPr b="1" lang="en" sz="2400">
                <a:solidFill>
                  <a:srgbClr val="000000"/>
                </a:solidFill>
                <a:highlight>
                  <a:srgbClr val="FFFFFF"/>
                </a:highlight>
                <a:latin typeface="Arial"/>
                <a:ea typeface="Arial"/>
                <a:cs typeface="Arial"/>
                <a:sym typeface="Arial"/>
              </a:rPr>
              <a:t>QUESTIONS ?</a:t>
            </a:r>
            <a:endParaRPr b="1" sz="2400" u="sng">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a:t>
            </a:r>
            <a:endParaRPr/>
          </a:p>
        </p:txBody>
      </p:sp>
      <p:sp>
        <p:nvSpPr>
          <p:cNvPr id="74" name="Google Shape;74;p14"/>
          <p:cNvSpPr txBox="1"/>
          <p:nvPr>
            <p:ph idx="4294967295" type="body"/>
          </p:nvPr>
        </p:nvSpPr>
        <p:spPr>
          <a:xfrm>
            <a:off x="471900" y="776075"/>
            <a:ext cx="8222100" cy="376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p>
          <a:p>
            <a:pPr indent="0" lvl="0" marL="0" rtl="0" algn="l">
              <a:spcBef>
                <a:spcPts val="1600"/>
              </a:spcBef>
              <a:spcAft>
                <a:spcPts val="0"/>
              </a:spcAft>
              <a:buNone/>
            </a:pPr>
            <a:r>
              <a:rPr b="1" lang="en" sz="1400"/>
              <a:t>This presentation covers the following : </a:t>
            </a:r>
            <a:endParaRPr b="1" sz="1400"/>
          </a:p>
          <a:p>
            <a:pPr indent="0" lvl="0" marL="0" rtl="0" algn="l">
              <a:spcBef>
                <a:spcPts val="1600"/>
              </a:spcBef>
              <a:spcAft>
                <a:spcPts val="0"/>
              </a:spcAft>
              <a:buNone/>
            </a:pPr>
            <a:r>
              <a:t/>
            </a:r>
            <a:endParaRPr b="1" sz="1400"/>
          </a:p>
          <a:p>
            <a:pPr indent="0" lvl="0" marL="0" rtl="0" algn="l">
              <a:spcBef>
                <a:spcPts val="1600"/>
              </a:spcBef>
              <a:spcAft>
                <a:spcPts val="0"/>
              </a:spcAft>
              <a:buNone/>
            </a:pPr>
            <a:r>
              <a:rPr b="1" lang="en" sz="1400"/>
              <a:t>1	What is a Data Breach ?  - This sounds obvious, but let us understand the definition.</a:t>
            </a:r>
            <a:endParaRPr b="1" sz="1400"/>
          </a:p>
          <a:p>
            <a:pPr indent="0" lvl="0" marL="0" rtl="0" algn="l">
              <a:spcBef>
                <a:spcPts val="1600"/>
              </a:spcBef>
              <a:spcAft>
                <a:spcPts val="0"/>
              </a:spcAft>
              <a:buNone/>
            </a:pPr>
            <a:r>
              <a:rPr b="1" lang="en" sz="1400"/>
              <a:t>2 	In what forms can a Data Breach occur.</a:t>
            </a:r>
            <a:endParaRPr b="1" sz="1400"/>
          </a:p>
          <a:p>
            <a:pPr indent="0" lvl="0" marL="0" rtl="0" algn="l">
              <a:spcBef>
                <a:spcPts val="1600"/>
              </a:spcBef>
              <a:spcAft>
                <a:spcPts val="0"/>
              </a:spcAft>
              <a:buNone/>
            </a:pPr>
            <a:r>
              <a:rPr b="1" lang="en" sz="1400"/>
              <a:t>3	What can be done by organisations and individuals to minimise the risk of a data breach occuring. </a:t>
            </a:r>
            <a:endParaRPr b="1" sz="14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a Data Breach ?</a:t>
            </a:r>
            <a:endParaRPr/>
          </a:p>
        </p:txBody>
      </p:sp>
      <p:sp>
        <p:nvSpPr>
          <p:cNvPr id="80" name="Google Shape;80;p15"/>
          <p:cNvSpPr txBox="1"/>
          <p:nvPr>
            <p:ph idx="4294967295" type="body"/>
          </p:nvPr>
        </p:nvSpPr>
        <p:spPr>
          <a:xfrm>
            <a:off x="471900" y="776075"/>
            <a:ext cx="8222100" cy="392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222222"/>
                </a:solidFill>
                <a:highlight>
                  <a:srgbClr val="FFFFFF"/>
                </a:highlight>
                <a:latin typeface="Arial"/>
                <a:ea typeface="Arial"/>
                <a:cs typeface="Arial"/>
                <a:sym typeface="Arial"/>
              </a:rPr>
              <a:t>PandaSecurity state :</a:t>
            </a:r>
            <a:endParaRPr sz="110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rPr b="1" lang="en" sz="1100">
                <a:solidFill>
                  <a:srgbClr val="FF0000"/>
                </a:solidFill>
                <a:highlight>
                  <a:srgbClr val="FFFFFF"/>
                </a:highlight>
                <a:latin typeface="Arial"/>
                <a:ea typeface="Arial"/>
                <a:cs typeface="Arial"/>
                <a:sym typeface="Arial"/>
              </a:rPr>
              <a:t>“A data breach is a security incident in which sensitive or confidential data is copied and stolen from the organisation, it can then be used in a number of ways both for financial gain and to cause harm”.</a:t>
            </a:r>
            <a:endParaRPr sz="110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rPr lang="en" sz="1100">
                <a:solidFill>
                  <a:srgbClr val="222222"/>
                </a:solidFill>
                <a:highlight>
                  <a:srgbClr val="FFFFFF"/>
                </a:highlight>
                <a:latin typeface="Arial"/>
                <a:ea typeface="Arial"/>
                <a:cs typeface="Arial"/>
                <a:sym typeface="Arial"/>
              </a:rPr>
              <a:t>Wikipedia more succinctly defines a Data Breach as ::</a:t>
            </a:r>
            <a:endParaRPr sz="1100">
              <a:latin typeface="Arial"/>
              <a:ea typeface="Arial"/>
              <a:cs typeface="Arial"/>
              <a:sym typeface="Arial"/>
            </a:endParaRPr>
          </a:p>
          <a:p>
            <a:pPr indent="0" lvl="0" marL="0" rtl="0" algn="l">
              <a:spcBef>
                <a:spcPts val="1600"/>
              </a:spcBef>
              <a:spcAft>
                <a:spcPts val="0"/>
              </a:spcAft>
              <a:buNone/>
            </a:pPr>
            <a:r>
              <a:rPr lang="en" sz="1100">
                <a:solidFill>
                  <a:srgbClr val="FF0000"/>
                </a:solidFill>
                <a:highlight>
                  <a:srgbClr val="FFFFFF"/>
                </a:highlight>
                <a:latin typeface="Arial"/>
                <a:ea typeface="Arial"/>
                <a:cs typeface="Arial"/>
                <a:sym typeface="Arial"/>
              </a:rPr>
              <a:t>“</a:t>
            </a:r>
            <a:r>
              <a:rPr b="1" lang="en" sz="1100">
                <a:solidFill>
                  <a:srgbClr val="FF0000"/>
                </a:solidFill>
                <a:highlight>
                  <a:srgbClr val="FFFFFF"/>
                </a:highlight>
                <a:latin typeface="Arial"/>
                <a:ea typeface="Arial"/>
                <a:cs typeface="Arial"/>
                <a:sym typeface="Arial"/>
              </a:rPr>
              <a:t>A data breach is the intentional or unintentional release of </a:t>
            </a:r>
            <a:r>
              <a:rPr b="1" lang="en" sz="1100">
                <a:solidFill>
                  <a:srgbClr val="FF0000"/>
                </a:solidFill>
                <a:highlight>
                  <a:srgbClr val="FFFFFF"/>
                </a:highlight>
                <a:uFill>
                  <a:noFill/>
                </a:uFill>
                <a:latin typeface="Arial"/>
                <a:ea typeface="Arial"/>
                <a:cs typeface="Arial"/>
                <a:sym typeface="Arial"/>
                <a:hlinkClick r:id="rId3"/>
              </a:rPr>
              <a:t>secure</a:t>
            </a:r>
            <a:r>
              <a:rPr b="1" lang="en" sz="1100">
                <a:solidFill>
                  <a:srgbClr val="FF0000"/>
                </a:solidFill>
                <a:highlight>
                  <a:srgbClr val="FFFFFF"/>
                </a:highlight>
                <a:latin typeface="Arial"/>
                <a:ea typeface="Arial"/>
                <a:cs typeface="Arial"/>
                <a:sym typeface="Arial"/>
              </a:rPr>
              <a:t> or private/confidential information to an untrusted environment”.</a:t>
            </a:r>
            <a:endParaRPr b="1" sz="11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rPr b="1" lang="en" sz="1100">
                <a:solidFill>
                  <a:srgbClr val="FF0000"/>
                </a:solidFill>
                <a:highlight>
                  <a:srgbClr val="FFFFFF"/>
                </a:highlight>
                <a:latin typeface="Arial"/>
                <a:ea typeface="Arial"/>
                <a:cs typeface="Arial"/>
                <a:sym typeface="Arial"/>
              </a:rPr>
              <a:t>——————————————————————————————————————————————————————-</a:t>
            </a:r>
            <a:endParaRPr b="1" sz="11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rPr lang="en" sz="1100">
                <a:solidFill>
                  <a:srgbClr val="000000"/>
                </a:solidFill>
                <a:highlight>
                  <a:srgbClr val="FFFFFF"/>
                </a:highlight>
                <a:latin typeface="Arial"/>
                <a:ea typeface="Arial"/>
                <a:cs typeface="Arial"/>
                <a:sym typeface="Arial"/>
              </a:rPr>
              <a:t>I feel that together the two statements above sufficiently cover the definition of a data breach.</a:t>
            </a:r>
            <a:endParaRPr sz="110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rPr lang="en" sz="1100">
                <a:solidFill>
                  <a:srgbClr val="000000"/>
                </a:solidFill>
                <a:highlight>
                  <a:srgbClr val="FFFFFF"/>
                </a:highlight>
                <a:latin typeface="Arial"/>
                <a:ea typeface="Arial"/>
                <a:cs typeface="Arial"/>
                <a:sym typeface="Arial"/>
              </a:rPr>
              <a:t>A </a:t>
            </a:r>
            <a:r>
              <a:rPr lang="en" sz="1100">
                <a:solidFill>
                  <a:srgbClr val="000000"/>
                </a:solidFill>
                <a:highlight>
                  <a:srgbClr val="FFFFFF"/>
                </a:highlight>
                <a:latin typeface="Arial"/>
                <a:ea typeface="Arial"/>
                <a:cs typeface="Arial"/>
                <a:sym typeface="Arial"/>
              </a:rPr>
              <a:t>data</a:t>
            </a:r>
            <a:r>
              <a:rPr lang="en" sz="1100">
                <a:solidFill>
                  <a:srgbClr val="000000"/>
                </a:solidFill>
                <a:highlight>
                  <a:srgbClr val="FFFFFF"/>
                </a:highlight>
                <a:latin typeface="Arial"/>
                <a:ea typeface="Arial"/>
                <a:cs typeface="Arial"/>
                <a:sym typeface="Arial"/>
              </a:rPr>
              <a:t> breach is the </a:t>
            </a:r>
            <a:r>
              <a:rPr lang="en" sz="1100">
                <a:solidFill>
                  <a:srgbClr val="000000"/>
                </a:solidFill>
                <a:highlight>
                  <a:srgbClr val="FFFFFF"/>
                </a:highlight>
                <a:latin typeface="Arial"/>
                <a:ea typeface="Arial"/>
                <a:cs typeface="Arial"/>
                <a:sym typeface="Arial"/>
              </a:rPr>
              <a:t>release</a:t>
            </a:r>
            <a:r>
              <a:rPr lang="en" sz="1100">
                <a:solidFill>
                  <a:srgbClr val="000000"/>
                </a:solidFill>
                <a:highlight>
                  <a:srgbClr val="FFFFFF"/>
                </a:highlight>
                <a:latin typeface="Arial"/>
                <a:ea typeface="Arial"/>
                <a:cs typeface="Arial"/>
                <a:sym typeface="Arial"/>
              </a:rPr>
              <a:t> of secure/</a:t>
            </a:r>
            <a:r>
              <a:rPr lang="en" sz="1100">
                <a:solidFill>
                  <a:srgbClr val="000000"/>
                </a:solidFill>
                <a:highlight>
                  <a:srgbClr val="FFFFFF"/>
                </a:highlight>
                <a:latin typeface="Arial"/>
                <a:ea typeface="Arial"/>
                <a:cs typeface="Arial"/>
                <a:sym typeface="Arial"/>
              </a:rPr>
              <a:t>confidential</a:t>
            </a:r>
            <a:r>
              <a:rPr lang="en" sz="1100">
                <a:solidFill>
                  <a:srgbClr val="000000"/>
                </a:solidFill>
                <a:highlight>
                  <a:srgbClr val="FFFFFF"/>
                </a:highlight>
                <a:latin typeface="Arial"/>
                <a:ea typeface="Arial"/>
                <a:cs typeface="Arial"/>
                <a:sym typeface="Arial"/>
              </a:rPr>
              <a:t> information to an untrusted </a:t>
            </a:r>
            <a:r>
              <a:rPr lang="en" sz="1100">
                <a:solidFill>
                  <a:srgbClr val="000000"/>
                </a:solidFill>
                <a:highlight>
                  <a:srgbClr val="FFFFFF"/>
                </a:highlight>
                <a:latin typeface="Arial"/>
                <a:ea typeface="Arial"/>
                <a:cs typeface="Arial"/>
                <a:sym typeface="Arial"/>
              </a:rPr>
              <a:t>environment</a:t>
            </a:r>
            <a:r>
              <a:rPr lang="en" sz="1100">
                <a:solidFill>
                  <a:srgbClr val="000000"/>
                </a:solidFill>
                <a:highlight>
                  <a:srgbClr val="FFFFFF"/>
                </a:highlight>
                <a:latin typeface="Arial"/>
                <a:ea typeface="Arial"/>
                <a:cs typeface="Arial"/>
                <a:sym typeface="Arial"/>
              </a:rPr>
              <a:t>, but as we see in this presentation that may or </a:t>
            </a:r>
            <a:r>
              <a:rPr b="1" lang="en" sz="1100">
                <a:solidFill>
                  <a:srgbClr val="000000"/>
                </a:solidFill>
                <a:highlight>
                  <a:srgbClr val="FFFFFF"/>
                </a:highlight>
                <a:latin typeface="Arial"/>
                <a:ea typeface="Arial"/>
                <a:cs typeface="Arial"/>
                <a:sym typeface="Arial"/>
              </a:rPr>
              <a:t>may not </a:t>
            </a:r>
            <a:r>
              <a:rPr lang="en" sz="1100">
                <a:solidFill>
                  <a:srgbClr val="000000"/>
                </a:solidFill>
                <a:highlight>
                  <a:srgbClr val="FFFFFF"/>
                </a:highlight>
                <a:latin typeface="Arial"/>
                <a:ea typeface="Arial"/>
                <a:cs typeface="Arial"/>
                <a:sym typeface="Arial"/>
              </a:rPr>
              <a:t> necessarily be  a result of data being copied and stolen from the organisation.</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forms can a data breach take:</a:t>
            </a:r>
            <a:endParaRPr/>
          </a:p>
        </p:txBody>
      </p:sp>
      <p:sp>
        <p:nvSpPr>
          <p:cNvPr id="86" name="Google Shape;86;p16"/>
          <p:cNvSpPr txBox="1"/>
          <p:nvPr>
            <p:ph idx="4294967295" type="body"/>
          </p:nvPr>
        </p:nvSpPr>
        <p:spPr>
          <a:xfrm>
            <a:off x="460950" y="828100"/>
            <a:ext cx="8222100" cy="39216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b="1" lang="en" sz="1200" u="sng">
                <a:solidFill>
                  <a:srgbClr val="FF0000"/>
                </a:solidFill>
                <a:highlight>
                  <a:srgbClr val="FFFFFF"/>
                </a:highlight>
                <a:latin typeface="Arial"/>
                <a:ea typeface="Arial"/>
                <a:cs typeface="Arial"/>
                <a:sym typeface="Arial"/>
              </a:rPr>
              <a:t>A Cyber-attack from an external source.</a:t>
            </a:r>
            <a:endParaRPr b="1" sz="1200" u="sng">
              <a:solidFill>
                <a:srgbClr val="FF0000"/>
              </a:solidFill>
              <a:highlight>
                <a:srgbClr val="FFFFFF"/>
              </a:highlight>
              <a:latin typeface="Arial"/>
              <a:ea typeface="Arial"/>
              <a:cs typeface="Arial"/>
              <a:sym typeface="Arial"/>
            </a:endParaRPr>
          </a:p>
          <a:p>
            <a:pPr indent="0" lvl="0" marL="0" rtl="0" algn="l">
              <a:lnSpc>
                <a:spcPct val="50000"/>
              </a:lnSpc>
              <a:spcBef>
                <a:spcPts val="1600"/>
              </a:spcBef>
              <a:spcAft>
                <a:spcPts val="0"/>
              </a:spcAft>
              <a:buNone/>
            </a:pPr>
            <a:r>
              <a:rPr b="1" lang="en" sz="1200">
                <a:solidFill>
                  <a:srgbClr val="000000"/>
                </a:solidFill>
                <a:highlight>
                  <a:srgbClr val="FFFFFF"/>
                </a:highlight>
                <a:latin typeface="Arial"/>
                <a:ea typeface="Arial"/>
                <a:cs typeface="Arial"/>
                <a:sym typeface="Arial"/>
              </a:rPr>
              <a:t>This form of data breach is probably the one most people think of first.</a:t>
            </a:r>
            <a:endParaRPr b="1" sz="1200">
              <a:solidFill>
                <a:srgbClr val="000000"/>
              </a:solidFill>
              <a:highlight>
                <a:srgbClr val="FFFFFF"/>
              </a:highlight>
              <a:latin typeface="Arial"/>
              <a:ea typeface="Arial"/>
              <a:cs typeface="Arial"/>
              <a:sym typeface="Arial"/>
            </a:endParaRPr>
          </a:p>
          <a:p>
            <a:pPr indent="-304800" lvl="0" marL="457200" rtl="0" algn="l">
              <a:lnSpc>
                <a:spcPct val="50000"/>
              </a:lnSpc>
              <a:spcBef>
                <a:spcPts val="1600"/>
              </a:spcBef>
              <a:spcAft>
                <a:spcPts val="0"/>
              </a:spcAft>
              <a:buClr>
                <a:srgbClr val="000000"/>
              </a:buClr>
              <a:buSzPts val="1200"/>
              <a:buFont typeface="Arial"/>
              <a:buChar char="●"/>
            </a:pPr>
            <a:r>
              <a:rPr b="1" lang="en" sz="1200">
                <a:solidFill>
                  <a:srgbClr val="000000"/>
                </a:solidFill>
                <a:highlight>
                  <a:srgbClr val="FFFFFF"/>
                </a:highlight>
                <a:latin typeface="Arial"/>
                <a:ea typeface="Arial"/>
                <a:cs typeface="Arial"/>
                <a:sym typeface="Arial"/>
              </a:rPr>
              <a:t>A cyber-attack,  could be a </a:t>
            </a:r>
            <a:r>
              <a:rPr b="1" lang="en" sz="1200">
                <a:solidFill>
                  <a:srgbClr val="000000"/>
                </a:solidFill>
                <a:highlight>
                  <a:srgbClr val="FFFFFF"/>
                </a:highlight>
                <a:latin typeface="Arial"/>
                <a:ea typeface="Arial"/>
                <a:cs typeface="Arial"/>
                <a:sym typeface="Arial"/>
              </a:rPr>
              <a:t>sophisticated piece of Malware code </a:t>
            </a:r>
            <a:endParaRPr b="1" sz="1200">
              <a:solidFill>
                <a:srgbClr val="000000"/>
              </a:solidFill>
              <a:highlight>
                <a:srgbClr val="FFFFFF"/>
              </a:highlight>
              <a:latin typeface="Arial"/>
              <a:ea typeface="Arial"/>
              <a:cs typeface="Arial"/>
              <a:sym typeface="Arial"/>
            </a:endParaRPr>
          </a:p>
          <a:p>
            <a:pPr indent="457200" lvl="0" marL="0" rtl="0" algn="l">
              <a:lnSpc>
                <a:spcPct val="50000"/>
              </a:lnSpc>
              <a:spcBef>
                <a:spcPts val="1600"/>
              </a:spcBef>
              <a:spcAft>
                <a:spcPts val="0"/>
              </a:spcAft>
              <a:buNone/>
            </a:pPr>
            <a:r>
              <a:rPr b="1" lang="en" sz="1200">
                <a:solidFill>
                  <a:srgbClr val="000000"/>
                </a:solidFill>
                <a:highlight>
                  <a:srgbClr val="FFFFFF"/>
                </a:highlight>
                <a:latin typeface="Arial"/>
                <a:ea typeface="Arial"/>
                <a:cs typeface="Arial"/>
                <a:sym typeface="Arial"/>
              </a:rPr>
              <a:t>input to a computer system that may retrieve confidential </a:t>
            </a:r>
            <a:endParaRPr b="1" sz="1200">
              <a:solidFill>
                <a:srgbClr val="000000"/>
              </a:solidFill>
              <a:highlight>
                <a:srgbClr val="FFFFFF"/>
              </a:highlight>
              <a:latin typeface="Arial"/>
              <a:ea typeface="Arial"/>
              <a:cs typeface="Arial"/>
              <a:sym typeface="Arial"/>
            </a:endParaRPr>
          </a:p>
          <a:p>
            <a:pPr indent="457200" lvl="0" marL="0" rtl="0" algn="l">
              <a:lnSpc>
                <a:spcPct val="50000"/>
              </a:lnSpc>
              <a:spcBef>
                <a:spcPts val="1600"/>
              </a:spcBef>
              <a:spcAft>
                <a:spcPts val="0"/>
              </a:spcAft>
              <a:buNone/>
            </a:pPr>
            <a:r>
              <a:rPr b="1" lang="en" sz="1200">
                <a:solidFill>
                  <a:srgbClr val="000000"/>
                </a:solidFill>
                <a:highlight>
                  <a:srgbClr val="FFFFFF"/>
                </a:highlight>
                <a:latin typeface="Arial"/>
                <a:ea typeface="Arial"/>
                <a:cs typeface="Arial"/>
                <a:sym typeface="Arial"/>
              </a:rPr>
              <a:t>Information.</a:t>
            </a:r>
            <a:endParaRPr b="1" sz="1200">
              <a:solidFill>
                <a:srgbClr val="000000"/>
              </a:solidFill>
              <a:highlight>
                <a:srgbClr val="FFFFFF"/>
              </a:highlight>
              <a:latin typeface="Arial"/>
              <a:ea typeface="Arial"/>
              <a:cs typeface="Arial"/>
              <a:sym typeface="Arial"/>
            </a:endParaRPr>
          </a:p>
          <a:p>
            <a:pPr indent="-304800" lvl="0" marL="457200" rtl="0" algn="l">
              <a:lnSpc>
                <a:spcPct val="50000"/>
              </a:lnSpc>
              <a:spcBef>
                <a:spcPts val="1600"/>
              </a:spcBef>
              <a:spcAft>
                <a:spcPts val="0"/>
              </a:spcAft>
              <a:buClr>
                <a:srgbClr val="000000"/>
              </a:buClr>
              <a:buSzPts val="1200"/>
              <a:buFont typeface="Arial"/>
              <a:buChar char="●"/>
            </a:pPr>
            <a:r>
              <a:rPr b="1" lang="en" sz="1200">
                <a:solidFill>
                  <a:srgbClr val="000000"/>
                </a:solidFill>
                <a:highlight>
                  <a:srgbClr val="FFFFFF"/>
                </a:highlight>
                <a:latin typeface="Arial"/>
                <a:ea typeface="Arial"/>
                <a:cs typeface="Arial"/>
                <a:sym typeface="Arial"/>
              </a:rPr>
              <a:t>This may include automatic “bots” or pieces of code running </a:t>
            </a:r>
            <a:endParaRPr b="1" sz="1200">
              <a:solidFill>
                <a:srgbClr val="000000"/>
              </a:solidFill>
              <a:highlight>
                <a:srgbClr val="FFFFFF"/>
              </a:highlight>
              <a:latin typeface="Arial"/>
              <a:ea typeface="Arial"/>
              <a:cs typeface="Arial"/>
              <a:sym typeface="Arial"/>
            </a:endParaRPr>
          </a:p>
          <a:p>
            <a:pPr indent="457200" lvl="0" marL="0" rtl="0" algn="l">
              <a:lnSpc>
                <a:spcPct val="50000"/>
              </a:lnSpc>
              <a:spcBef>
                <a:spcPts val="1600"/>
              </a:spcBef>
              <a:spcAft>
                <a:spcPts val="0"/>
              </a:spcAft>
              <a:buNone/>
            </a:pPr>
            <a:r>
              <a:rPr b="1" lang="en" sz="1200">
                <a:solidFill>
                  <a:srgbClr val="000000"/>
                </a:solidFill>
                <a:highlight>
                  <a:srgbClr val="FFFFFF"/>
                </a:highlight>
                <a:latin typeface="Arial"/>
                <a:ea typeface="Arial"/>
                <a:cs typeface="Arial"/>
                <a:sym typeface="Arial"/>
              </a:rPr>
              <a:t>concurrently to try and gain entry in computer systems.</a:t>
            </a:r>
            <a:endParaRPr b="1" sz="1200">
              <a:solidFill>
                <a:srgbClr val="000000"/>
              </a:solidFill>
              <a:highlight>
                <a:srgbClr val="FFFFFF"/>
              </a:highlight>
              <a:latin typeface="Arial"/>
              <a:ea typeface="Arial"/>
              <a:cs typeface="Arial"/>
              <a:sym typeface="Arial"/>
            </a:endParaRPr>
          </a:p>
          <a:p>
            <a:pPr indent="-304800" lvl="0" marL="457200" rtl="0" algn="l">
              <a:lnSpc>
                <a:spcPct val="50000"/>
              </a:lnSpc>
              <a:spcBef>
                <a:spcPts val="1600"/>
              </a:spcBef>
              <a:spcAft>
                <a:spcPts val="0"/>
              </a:spcAft>
              <a:buClr>
                <a:srgbClr val="000000"/>
              </a:buClr>
              <a:buSzPts val="1200"/>
              <a:buFont typeface="Arial"/>
              <a:buChar char="●"/>
            </a:pPr>
            <a:r>
              <a:rPr b="1" lang="en" sz="1200">
                <a:solidFill>
                  <a:srgbClr val="000000"/>
                </a:solidFill>
                <a:highlight>
                  <a:srgbClr val="FFFFFF"/>
                </a:highlight>
                <a:latin typeface="Arial"/>
                <a:ea typeface="Arial"/>
                <a:cs typeface="Arial"/>
                <a:sym typeface="Arial"/>
              </a:rPr>
              <a:t>Or it may be phishing attacks,  where an attacker is able to dupe someone into releasing their personal </a:t>
            </a:r>
            <a:endParaRPr b="1" sz="1200">
              <a:solidFill>
                <a:srgbClr val="000000"/>
              </a:solidFill>
              <a:highlight>
                <a:srgbClr val="FFFFFF"/>
              </a:highlight>
              <a:latin typeface="Arial"/>
              <a:ea typeface="Arial"/>
              <a:cs typeface="Arial"/>
              <a:sym typeface="Arial"/>
            </a:endParaRPr>
          </a:p>
          <a:p>
            <a:pPr indent="457200" lvl="0" marL="0" rtl="0" algn="l">
              <a:lnSpc>
                <a:spcPct val="50000"/>
              </a:lnSpc>
              <a:spcBef>
                <a:spcPts val="1600"/>
              </a:spcBef>
              <a:spcAft>
                <a:spcPts val="0"/>
              </a:spcAft>
              <a:buNone/>
            </a:pPr>
            <a:r>
              <a:rPr b="1" lang="en" sz="1200">
                <a:solidFill>
                  <a:srgbClr val="000000"/>
                </a:solidFill>
                <a:highlight>
                  <a:srgbClr val="FFFFFF"/>
                </a:highlight>
                <a:latin typeface="Arial"/>
                <a:ea typeface="Arial"/>
                <a:cs typeface="Arial"/>
                <a:sym typeface="Arial"/>
              </a:rPr>
              <a:t>Information. This is a common trick used where a website looks genuine but is fake and</a:t>
            </a:r>
            <a:endParaRPr b="1" sz="1200">
              <a:solidFill>
                <a:srgbClr val="000000"/>
              </a:solidFill>
              <a:highlight>
                <a:srgbClr val="FFFFFF"/>
              </a:highlight>
              <a:latin typeface="Arial"/>
              <a:ea typeface="Arial"/>
              <a:cs typeface="Arial"/>
              <a:sym typeface="Arial"/>
            </a:endParaRPr>
          </a:p>
          <a:p>
            <a:pPr indent="457200" lvl="0" marL="0" rtl="0" algn="l">
              <a:lnSpc>
                <a:spcPct val="50000"/>
              </a:lnSpc>
              <a:spcBef>
                <a:spcPts val="1600"/>
              </a:spcBef>
              <a:spcAft>
                <a:spcPts val="0"/>
              </a:spcAft>
              <a:buNone/>
            </a:pPr>
            <a:r>
              <a:rPr b="1" lang="en" sz="1200">
                <a:solidFill>
                  <a:srgbClr val="000000"/>
                </a:solidFill>
                <a:highlight>
                  <a:srgbClr val="FFFFFF"/>
                </a:highlight>
                <a:latin typeface="Arial"/>
                <a:ea typeface="Arial"/>
                <a:cs typeface="Arial"/>
                <a:sym typeface="Arial"/>
              </a:rPr>
              <a:t>owned by the attacker. </a:t>
            </a:r>
            <a:endParaRPr b="1" sz="1200">
              <a:solidFill>
                <a:srgbClr val="FF0000"/>
              </a:solidFill>
              <a:highlight>
                <a:srgbClr val="FFFFFF"/>
              </a:highlight>
              <a:latin typeface="Arial"/>
              <a:ea typeface="Arial"/>
              <a:cs typeface="Arial"/>
              <a:sym typeface="Arial"/>
            </a:endParaRPr>
          </a:p>
          <a:p>
            <a:pPr indent="-304800" lvl="0" marL="457200" rtl="0" algn="l">
              <a:spcBef>
                <a:spcPts val="1600"/>
              </a:spcBef>
              <a:spcAft>
                <a:spcPts val="0"/>
              </a:spcAft>
              <a:buClr>
                <a:srgbClr val="000000"/>
              </a:buClr>
              <a:buSzPts val="1200"/>
              <a:buFont typeface="Arial"/>
              <a:buChar char="●"/>
            </a:pPr>
            <a:r>
              <a:rPr b="1" lang="en" sz="1200">
                <a:solidFill>
                  <a:srgbClr val="000000"/>
                </a:solidFill>
                <a:highlight>
                  <a:srgbClr val="FFFFFF"/>
                </a:highlight>
                <a:latin typeface="Arial"/>
                <a:ea typeface="Arial"/>
                <a:cs typeface="Arial"/>
                <a:sym typeface="Arial"/>
              </a:rPr>
              <a:t>Password guessing,  where the attacker makes use of vulnerable easy to guess passwords e.g. neil123.</a:t>
            </a:r>
            <a:endParaRPr b="1" sz="12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b="1" lang="en" sz="1200">
                <a:solidFill>
                  <a:srgbClr val="FF0000"/>
                </a:solidFill>
                <a:highlight>
                  <a:srgbClr val="FFFFFF"/>
                </a:highlight>
                <a:latin typeface="Arial"/>
                <a:ea typeface="Arial"/>
                <a:cs typeface="Arial"/>
                <a:sym typeface="Arial"/>
              </a:rPr>
              <a:t>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100">
              <a:solidFill>
                <a:srgbClr val="000000"/>
              </a:solidFill>
              <a:highlight>
                <a:srgbClr val="FFFFFF"/>
              </a:highlight>
              <a:latin typeface="Arial"/>
              <a:ea typeface="Arial"/>
              <a:cs typeface="Arial"/>
              <a:sym typeface="Arial"/>
            </a:endParaRPr>
          </a:p>
        </p:txBody>
      </p:sp>
      <p:pic>
        <p:nvPicPr>
          <p:cNvPr id="87" name="Google Shape;87;p16"/>
          <p:cNvPicPr preferRelativeResize="0"/>
          <p:nvPr/>
        </p:nvPicPr>
        <p:blipFill>
          <a:blip r:embed="rId3">
            <a:alphaModFix/>
          </a:blip>
          <a:stretch>
            <a:fillRect/>
          </a:stretch>
        </p:blipFill>
        <p:spPr>
          <a:xfrm>
            <a:off x="6076050" y="1131200"/>
            <a:ext cx="2478500" cy="1526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forms can a data breach take:</a:t>
            </a:r>
            <a:endParaRPr/>
          </a:p>
        </p:txBody>
      </p:sp>
      <p:sp>
        <p:nvSpPr>
          <p:cNvPr id="93" name="Google Shape;93;p17"/>
          <p:cNvSpPr txBox="1"/>
          <p:nvPr>
            <p:ph idx="4294967295" type="body"/>
          </p:nvPr>
        </p:nvSpPr>
        <p:spPr>
          <a:xfrm>
            <a:off x="460950" y="828100"/>
            <a:ext cx="8222100" cy="392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rPr b="1" lang="en" sz="1200">
                <a:solidFill>
                  <a:srgbClr val="000000"/>
                </a:solidFill>
                <a:highlight>
                  <a:srgbClr val="FFFFFF"/>
                </a:highlight>
                <a:latin typeface="Arial"/>
                <a:ea typeface="Arial"/>
                <a:cs typeface="Arial"/>
                <a:sym typeface="Arial"/>
              </a:rPr>
              <a:t>O</a:t>
            </a:r>
            <a:r>
              <a:rPr b="1" lang="en" sz="1400">
                <a:solidFill>
                  <a:srgbClr val="000000"/>
                </a:solidFill>
                <a:highlight>
                  <a:srgbClr val="FFFFFF"/>
                </a:highlight>
                <a:latin typeface="Arial"/>
                <a:ea typeface="Arial"/>
                <a:cs typeface="Arial"/>
                <a:sym typeface="Arial"/>
              </a:rPr>
              <a:t>ther forms of Data Breach :</a:t>
            </a:r>
            <a:endParaRPr b="1" sz="1400">
              <a:solidFill>
                <a:srgbClr val="000000"/>
              </a:solidFill>
              <a:highlight>
                <a:srgbClr val="FFFFFF"/>
              </a:highlight>
              <a:latin typeface="Arial"/>
              <a:ea typeface="Arial"/>
              <a:cs typeface="Arial"/>
              <a:sym typeface="Arial"/>
            </a:endParaRPr>
          </a:p>
          <a:p>
            <a:pPr indent="-317500" lvl="0" marL="457200" rtl="0" algn="l">
              <a:spcBef>
                <a:spcPts val="1600"/>
              </a:spcBef>
              <a:spcAft>
                <a:spcPts val="0"/>
              </a:spcAft>
              <a:buClr>
                <a:srgbClr val="000000"/>
              </a:buClr>
              <a:buSzPts val="1400"/>
              <a:buFont typeface="Arial"/>
              <a:buChar char="●"/>
            </a:pPr>
            <a:r>
              <a:rPr b="1" lang="en" sz="1400">
                <a:solidFill>
                  <a:srgbClr val="000000"/>
                </a:solidFill>
                <a:highlight>
                  <a:srgbClr val="FFFFFF"/>
                </a:highlight>
                <a:latin typeface="Arial"/>
                <a:ea typeface="Arial"/>
                <a:cs typeface="Arial"/>
                <a:sym typeface="Arial"/>
              </a:rPr>
              <a:t>from within the </a:t>
            </a:r>
            <a:r>
              <a:rPr b="1" lang="en" sz="1400">
                <a:solidFill>
                  <a:srgbClr val="000000"/>
                </a:solidFill>
                <a:highlight>
                  <a:srgbClr val="FFFFFF"/>
                </a:highlight>
                <a:latin typeface="Arial"/>
                <a:ea typeface="Arial"/>
                <a:cs typeface="Arial"/>
                <a:sym typeface="Arial"/>
              </a:rPr>
              <a:t>organisation</a:t>
            </a:r>
            <a:r>
              <a:rPr b="1" lang="en" sz="1400">
                <a:solidFill>
                  <a:srgbClr val="000000"/>
                </a:solidFill>
                <a:highlight>
                  <a:srgbClr val="FFFFFF"/>
                </a:highlight>
                <a:latin typeface="Arial"/>
                <a:ea typeface="Arial"/>
                <a:cs typeface="Arial"/>
                <a:sym typeface="Arial"/>
              </a:rPr>
              <a:t> where staff have access to sensitive information.  </a:t>
            </a:r>
            <a:endParaRPr b="1" sz="14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400">
              <a:solidFill>
                <a:srgbClr val="000000"/>
              </a:solidFill>
              <a:highlight>
                <a:srgbClr val="FFFFFF"/>
              </a:highlight>
              <a:latin typeface="Arial"/>
              <a:ea typeface="Arial"/>
              <a:cs typeface="Arial"/>
              <a:sym typeface="Arial"/>
            </a:endParaRPr>
          </a:p>
          <a:p>
            <a:pPr indent="-317500" lvl="0" marL="457200" rtl="0" algn="l">
              <a:spcBef>
                <a:spcPts val="1600"/>
              </a:spcBef>
              <a:spcAft>
                <a:spcPts val="0"/>
              </a:spcAft>
              <a:buClr>
                <a:srgbClr val="000000"/>
              </a:buClr>
              <a:buSzPts val="1400"/>
              <a:buFont typeface="Arial"/>
              <a:buChar char="●"/>
            </a:pPr>
            <a:r>
              <a:rPr b="1" lang="en" sz="1400">
                <a:solidFill>
                  <a:srgbClr val="000000"/>
                </a:solidFill>
                <a:highlight>
                  <a:srgbClr val="FFFFFF"/>
                </a:highlight>
                <a:latin typeface="Arial"/>
                <a:ea typeface="Arial"/>
                <a:cs typeface="Arial"/>
                <a:sym typeface="Arial"/>
              </a:rPr>
              <a:t>due to an internal business or process failure. For example, the TSB systems failure of 2018. This resulted in customers not being able to  access their money amongst other failures, but also some customers were able to view other customers’ banking details. Given our wikipedia definition this would be classed a data breach.</a:t>
            </a:r>
            <a:endParaRPr b="1" sz="14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150">
              <a:solidFill>
                <a:srgbClr val="4F4F4F"/>
              </a:solidFill>
              <a:highlight>
                <a:srgbClr val="FFFFFF"/>
              </a:highlight>
              <a:latin typeface="Arial"/>
              <a:ea typeface="Arial"/>
              <a:cs typeface="Arial"/>
              <a:sym typeface="Arial"/>
            </a:endParaRPr>
          </a:p>
          <a:p>
            <a:pPr indent="0" lvl="0" marL="0" rtl="0" algn="l">
              <a:spcBef>
                <a:spcPts val="1600"/>
              </a:spcBef>
              <a:spcAft>
                <a:spcPts val="0"/>
              </a:spcAft>
              <a:buNone/>
            </a:pPr>
            <a:r>
              <a:rPr lang="en" sz="1150">
                <a:solidFill>
                  <a:srgbClr val="4F4F4F"/>
                </a:solidFill>
                <a:highlight>
                  <a:srgbClr val="FFFFFF"/>
                </a:highlight>
                <a:latin typeface="Arial"/>
                <a:ea typeface="Arial"/>
                <a:cs typeface="Arial"/>
                <a:sym typeface="Arial"/>
              </a:rPr>
              <a:t> </a:t>
            </a:r>
            <a:endParaRPr sz="1150">
              <a:solidFill>
                <a:srgbClr val="4F4F4F"/>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100">
              <a:solidFill>
                <a:srgbClr val="000000"/>
              </a:solidFill>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rPr b="1" lang="en" sz="1200">
                <a:solidFill>
                  <a:srgbClr val="FF0000"/>
                </a:solidFill>
                <a:highlight>
                  <a:srgbClr val="FFFFFF"/>
                </a:highlight>
                <a:latin typeface="Arial"/>
                <a:ea typeface="Arial"/>
                <a:cs typeface="Arial"/>
                <a:sym typeface="Arial"/>
              </a:rPr>
              <a:t>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forms can a data breach take:</a:t>
            </a:r>
            <a:endParaRPr/>
          </a:p>
        </p:txBody>
      </p:sp>
      <p:sp>
        <p:nvSpPr>
          <p:cNvPr id="99" name="Google Shape;99;p18"/>
          <p:cNvSpPr txBox="1"/>
          <p:nvPr>
            <p:ph idx="4294967295" type="body"/>
          </p:nvPr>
        </p:nvSpPr>
        <p:spPr>
          <a:xfrm>
            <a:off x="460950" y="828100"/>
            <a:ext cx="8222100" cy="392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0000"/>
                </a:solidFill>
                <a:highlight>
                  <a:srgbClr val="FFFFFF"/>
                </a:highlight>
                <a:latin typeface="Arial"/>
                <a:ea typeface="Arial"/>
                <a:cs typeface="Arial"/>
                <a:sym typeface="Arial"/>
              </a:rPr>
              <a:t>How frequent are cyber-attacks from external sources:</a:t>
            </a:r>
            <a:endParaRPr b="1" sz="1200">
              <a:solidFill>
                <a:srgbClr val="FF0000"/>
              </a:solidFill>
              <a:highlight>
                <a:srgbClr val="FFFFFF"/>
              </a:highlight>
              <a:latin typeface="Arial"/>
              <a:ea typeface="Arial"/>
              <a:cs typeface="Arial"/>
              <a:sym typeface="Arial"/>
            </a:endParaRPr>
          </a:p>
          <a:p>
            <a:pPr indent="-301625" lvl="0" marL="457200" rtl="0" algn="l">
              <a:lnSpc>
                <a:spcPct val="300000"/>
              </a:lnSpc>
              <a:spcBef>
                <a:spcPts val="1600"/>
              </a:spcBef>
              <a:spcAft>
                <a:spcPts val="0"/>
              </a:spcAft>
              <a:buClr>
                <a:srgbClr val="4F4F4F"/>
              </a:buClr>
              <a:buSzPts val="1150"/>
              <a:buFont typeface="Arial"/>
              <a:buChar char="●"/>
            </a:pPr>
            <a:r>
              <a:rPr b="1" lang="en" sz="1150">
                <a:solidFill>
                  <a:srgbClr val="4F4F4F"/>
                </a:solidFill>
                <a:highlight>
                  <a:srgbClr val="FFFFFF"/>
                </a:highlight>
                <a:latin typeface="Arial"/>
                <a:ea typeface="Arial"/>
                <a:cs typeface="Arial"/>
                <a:sym typeface="Arial"/>
              </a:rPr>
              <a:t>Over the past five years, security breaches have increased by 67%, according to Accenture’s global survey.</a:t>
            </a:r>
            <a:endParaRPr b="1" sz="1150">
              <a:solidFill>
                <a:srgbClr val="4F4F4F"/>
              </a:solidFill>
              <a:highlight>
                <a:srgbClr val="FFFFFF"/>
              </a:highlight>
              <a:latin typeface="Arial"/>
              <a:ea typeface="Arial"/>
              <a:cs typeface="Arial"/>
              <a:sym typeface="Arial"/>
            </a:endParaRPr>
          </a:p>
          <a:p>
            <a:pPr indent="-301625" lvl="0" marL="457200" rtl="0" algn="l">
              <a:lnSpc>
                <a:spcPct val="115000"/>
              </a:lnSpc>
              <a:spcBef>
                <a:spcPts val="0"/>
              </a:spcBef>
              <a:spcAft>
                <a:spcPts val="0"/>
              </a:spcAft>
              <a:buClr>
                <a:srgbClr val="4F4F4F"/>
              </a:buClr>
              <a:buSzPts val="1150"/>
              <a:buFont typeface="Arial"/>
              <a:buChar char="●"/>
            </a:pPr>
            <a:r>
              <a:rPr b="1" lang="en" sz="1150">
                <a:solidFill>
                  <a:srgbClr val="4F4F4F"/>
                </a:solidFill>
                <a:highlight>
                  <a:srgbClr val="FFFFFF"/>
                </a:highlight>
                <a:latin typeface="Arial"/>
                <a:ea typeface="Arial"/>
                <a:cs typeface="Arial"/>
                <a:sym typeface="Arial"/>
              </a:rPr>
              <a:t>To give more context, BBC reported that insurer Hiscox found 60% of EU firms surveyed had faced some sort of cyber attack.</a:t>
            </a:r>
            <a:endParaRPr b="1" sz="1150">
              <a:solidFill>
                <a:srgbClr val="4F4F4F"/>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b="1" sz="1150">
              <a:solidFill>
                <a:srgbClr val="4F4F4F"/>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b="1" sz="1150">
              <a:solidFill>
                <a:srgbClr val="4F4F4F"/>
              </a:solidFill>
              <a:highlight>
                <a:srgbClr val="FFFFFF"/>
              </a:highlight>
              <a:latin typeface="Arial"/>
              <a:ea typeface="Arial"/>
              <a:cs typeface="Arial"/>
              <a:sym typeface="Arial"/>
            </a:endParaRPr>
          </a:p>
          <a:p>
            <a:pPr indent="-301625" lvl="0" marL="457200" rtl="0" algn="l">
              <a:lnSpc>
                <a:spcPct val="300000"/>
              </a:lnSpc>
              <a:spcBef>
                <a:spcPts val="0"/>
              </a:spcBef>
              <a:spcAft>
                <a:spcPts val="0"/>
              </a:spcAft>
              <a:buClr>
                <a:srgbClr val="4F4F4F"/>
              </a:buClr>
              <a:buSzPts val="1150"/>
              <a:buFont typeface="Arial"/>
              <a:buChar char="●"/>
            </a:pPr>
            <a:r>
              <a:rPr b="1" lang="en" sz="1150">
                <a:solidFill>
                  <a:srgbClr val="4F4F4F"/>
                </a:solidFill>
                <a:highlight>
                  <a:srgbClr val="FFFFFF"/>
                </a:highlight>
                <a:latin typeface="Arial"/>
                <a:ea typeface="Arial"/>
                <a:cs typeface="Arial"/>
                <a:sym typeface="Arial"/>
              </a:rPr>
              <a:t>Here’s a live map of current suspicious activity by security company Kaspersky</a:t>
            </a:r>
            <a:endParaRPr b="1" sz="1150">
              <a:solidFill>
                <a:srgbClr val="4F4F4F"/>
              </a:solidFill>
              <a:highlight>
                <a:srgbClr val="FFFFFF"/>
              </a:highlight>
              <a:latin typeface="Arial"/>
              <a:ea typeface="Arial"/>
              <a:cs typeface="Arial"/>
              <a:sym typeface="Arial"/>
            </a:endParaRPr>
          </a:p>
          <a:p>
            <a:pPr indent="457200" lvl="0" marL="1371600" rtl="0" algn="l">
              <a:spcBef>
                <a:spcPts val="0"/>
              </a:spcBef>
              <a:spcAft>
                <a:spcPts val="0"/>
              </a:spcAft>
              <a:buNone/>
            </a:pPr>
            <a:r>
              <a:rPr lang="en" sz="1100" u="sng">
                <a:solidFill>
                  <a:schemeClr val="hlink"/>
                </a:solidFill>
                <a:latin typeface="Arial"/>
                <a:ea typeface="Arial"/>
                <a:cs typeface="Arial"/>
                <a:sym typeface="Arial"/>
                <a:hlinkClick r:id="rId3"/>
              </a:rPr>
              <a:t>https://cybermap.kaspersky.com/</a:t>
            </a:r>
            <a:endParaRPr sz="1150">
              <a:solidFill>
                <a:srgbClr val="4F4F4F"/>
              </a:solidFill>
              <a:highlight>
                <a:srgbClr val="FFFFFF"/>
              </a:highlight>
              <a:latin typeface="Arial"/>
              <a:ea typeface="Arial"/>
              <a:cs typeface="Arial"/>
              <a:sym typeface="Arial"/>
            </a:endParaRPr>
          </a:p>
          <a:p>
            <a:pPr indent="0" lvl="0" marL="0" rtl="0" algn="l">
              <a:spcBef>
                <a:spcPts val="1600"/>
              </a:spcBef>
              <a:spcAft>
                <a:spcPts val="0"/>
              </a:spcAft>
              <a:buNone/>
            </a:pPr>
            <a:r>
              <a:rPr lang="en" sz="1150">
                <a:solidFill>
                  <a:srgbClr val="4F4F4F"/>
                </a:solidFill>
                <a:highlight>
                  <a:srgbClr val="FFFFFF"/>
                </a:highlight>
                <a:latin typeface="Arial"/>
                <a:ea typeface="Arial"/>
                <a:cs typeface="Arial"/>
                <a:sym typeface="Arial"/>
              </a:rPr>
              <a:t> </a:t>
            </a:r>
            <a:endParaRPr sz="1150">
              <a:solidFill>
                <a:srgbClr val="4F4F4F"/>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100">
              <a:solidFill>
                <a:srgbClr val="000000"/>
              </a:solidFill>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rPr b="1" lang="en" sz="1200">
                <a:solidFill>
                  <a:srgbClr val="FF0000"/>
                </a:solidFill>
                <a:highlight>
                  <a:srgbClr val="FFFFFF"/>
                </a:highlight>
                <a:latin typeface="Arial"/>
                <a:ea typeface="Arial"/>
                <a:cs typeface="Arial"/>
                <a:sym typeface="Arial"/>
              </a:rPr>
              <a:t>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can we mitigate the risk ?												1</a:t>
            </a:r>
            <a:endParaRPr/>
          </a:p>
        </p:txBody>
      </p:sp>
      <p:sp>
        <p:nvSpPr>
          <p:cNvPr id="105" name="Google Shape;105;p19"/>
          <p:cNvSpPr txBox="1"/>
          <p:nvPr>
            <p:ph idx="4294967295" type="body"/>
          </p:nvPr>
        </p:nvSpPr>
        <p:spPr>
          <a:xfrm>
            <a:off x="193700" y="904300"/>
            <a:ext cx="8489400" cy="415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highlight>
                  <a:srgbClr val="FFFFFF"/>
                </a:highlight>
                <a:latin typeface="Arial"/>
                <a:ea typeface="Arial"/>
                <a:cs typeface="Arial"/>
                <a:sym typeface="Arial"/>
              </a:rPr>
              <a:t>I’m sure many a CEO would love to do this…..</a:t>
            </a:r>
            <a:endParaRPr b="1" sz="12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1150">
                <a:solidFill>
                  <a:srgbClr val="4F4F4F"/>
                </a:solidFill>
                <a:highlight>
                  <a:srgbClr val="FFFFFF"/>
                </a:highlight>
                <a:latin typeface="Arial"/>
                <a:ea typeface="Arial"/>
                <a:cs typeface="Arial"/>
                <a:sym typeface="Arial"/>
              </a:rPr>
              <a:t> </a:t>
            </a:r>
            <a:endParaRPr sz="1150">
              <a:solidFill>
                <a:srgbClr val="4F4F4F"/>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100">
              <a:solidFill>
                <a:srgbClr val="000000"/>
              </a:solidFill>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lnSpc>
                <a:spcPct val="25000"/>
              </a:lnSpc>
              <a:spcBef>
                <a:spcPts val="1600"/>
              </a:spcBef>
              <a:spcAft>
                <a:spcPts val="0"/>
              </a:spcAft>
              <a:buNone/>
            </a:pPr>
            <a:r>
              <a:rPr b="1" lang="en" sz="1200">
                <a:solidFill>
                  <a:srgbClr val="000000"/>
                </a:solidFill>
                <a:highlight>
                  <a:srgbClr val="FFFFFF"/>
                </a:highlight>
                <a:latin typeface="Arial"/>
                <a:ea typeface="Arial"/>
                <a:cs typeface="Arial"/>
                <a:sym typeface="Arial"/>
              </a:rPr>
              <a:t>For those organisations who don’t take their </a:t>
            </a:r>
            <a:r>
              <a:rPr b="1" lang="en" sz="1200">
                <a:solidFill>
                  <a:srgbClr val="000000"/>
                </a:solidFill>
                <a:highlight>
                  <a:srgbClr val="FFFFFF"/>
                </a:highlight>
                <a:latin typeface="Arial"/>
                <a:ea typeface="Arial"/>
                <a:cs typeface="Arial"/>
                <a:sym typeface="Arial"/>
              </a:rPr>
              <a:t>cybersecurity</a:t>
            </a:r>
            <a:r>
              <a:rPr b="1" lang="en" sz="1200">
                <a:solidFill>
                  <a:srgbClr val="000000"/>
                </a:solidFill>
                <a:highlight>
                  <a:srgbClr val="FFFFFF"/>
                </a:highlight>
                <a:latin typeface="Arial"/>
                <a:ea typeface="Arial"/>
                <a:cs typeface="Arial"/>
                <a:sym typeface="Arial"/>
              </a:rPr>
              <a:t> </a:t>
            </a:r>
            <a:r>
              <a:rPr b="1" lang="en" sz="1200">
                <a:solidFill>
                  <a:srgbClr val="000000"/>
                </a:solidFill>
                <a:highlight>
                  <a:srgbClr val="FFFFFF"/>
                </a:highlight>
                <a:latin typeface="Arial"/>
                <a:ea typeface="Arial"/>
                <a:cs typeface="Arial"/>
                <a:sym typeface="Arial"/>
              </a:rPr>
              <a:t>seriously, they risk:</a:t>
            </a:r>
            <a:endParaRPr b="1" sz="1200">
              <a:solidFill>
                <a:srgbClr val="000000"/>
              </a:solidFill>
              <a:highlight>
                <a:srgbClr val="FFFFFF"/>
              </a:highlight>
              <a:latin typeface="Arial"/>
              <a:ea typeface="Arial"/>
              <a:cs typeface="Arial"/>
              <a:sym typeface="Arial"/>
            </a:endParaRPr>
          </a:p>
          <a:p>
            <a:pPr indent="-304800" lvl="0" marL="457200" rtl="0" algn="l">
              <a:lnSpc>
                <a:spcPct val="25000"/>
              </a:lnSpc>
              <a:spcBef>
                <a:spcPts val="1600"/>
              </a:spcBef>
              <a:spcAft>
                <a:spcPts val="0"/>
              </a:spcAft>
              <a:buClr>
                <a:srgbClr val="000000"/>
              </a:buClr>
              <a:buSzPts val="1200"/>
              <a:buFont typeface="Arial"/>
              <a:buChar char="●"/>
            </a:pPr>
            <a:r>
              <a:rPr b="1" lang="en" sz="1200">
                <a:solidFill>
                  <a:srgbClr val="000000"/>
                </a:solidFill>
                <a:highlight>
                  <a:srgbClr val="FFFFFF"/>
                </a:highlight>
                <a:latin typeface="Arial"/>
                <a:ea typeface="Arial"/>
                <a:cs typeface="Arial"/>
                <a:sym typeface="Arial"/>
              </a:rPr>
              <a:t>punishment from the regulators, </a:t>
            </a:r>
            <a:endParaRPr b="1" sz="1200">
              <a:solidFill>
                <a:srgbClr val="000000"/>
              </a:solidFill>
              <a:highlight>
                <a:srgbClr val="FFFFFF"/>
              </a:highlight>
              <a:latin typeface="Arial"/>
              <a:ea typeface="Arial"/>
              <a:cs typeface="Arial"/>
              <a:sym typeface="Arial"/>
            </a:endParaRPr>
          </a:p>
          <a:p>
            <a:pPr indent="0" lvl="0" marL="0" rtl="0" algn="l">
              <a:lnSpc>
                <a:spcPct val="25000"/>
              </a:lnSpc>
              <a:spcBef>
                <a:spcPts val="1600"/>
              </a:spcBef>
              <a:spcAft>
                <a:spcPts val="0"/>
              </a:spcAft>
              <a:buNone/>
            </a:pPr>
            <a:r>
              <a:t/>
            </a:r>
            <a:endParaRPr b="1" sz="1200">
              <a:solidFill>
                <a:srgbClr val="000000"/>
              </a:solidFill>
              <a:highlight>
                <a:srgbClr val="FFFFFF"/>
              </a:highlight>
              <a:latin typeface="Arial"/>
              <a:ea typeface="Arial"/>
              <a:cs typeface="Arial"/>
              <a:sym typeface="Arial"/>
            </a:endParaRPr>
          </a:p>
          <a:p>
            <a:pPr indent="-304800" lvl="0" marL="457200" rtl="0" algn="l">
              <a:lnSpc>
                <a:spcPct val="7000"/>
              </a:lnSpc>
              <a:spcBef>
                <a:spcPts val="1600"/>
              </a:spcBef>
              <a:spcAft>
                <a:spcPts val="0"/>
              </a:spcAft>
              <a:buClr>
                <a:srgbClr val="000000"/>
              </a:buClr>
              <a:buSzPts val="1200"/>
              <a:buFont typeface="Arial"/>
              <a:buChar char="●"/>
            </a:pPr>
            <a:r>
              <a:rPr b="1" lang="en" sz="1200">
                <a:solidFill>
                  <a:srgbClr val="000000"/>
                </a:solidFill>
                <a:highlight>
                  <a:srgbClr val="FFFFFF"/>
                </a:highlight>
                <a:latin typeface="Arial"/>
                <a:ea typeface="Arial"/>
                <a:cs typeface="Arial"/>
                <a:sym typeface="Arial"/>
              </a:rPr>
              <a:t>A major data breach can result in front page headlines and </a:t>
            </a:r>
            <a:r>
              <a:rPr b="1" lang="en" sz="1200">
                <a:solidFill>
                  <a:srgbClr val="000000"/>
                </a:solidFill>
                <a:highlight>
                  <a:srgbClr val="FFFFFF"/>
                </a:highlight>
                <a:latin typeface="Arial"/>
                <a:ea typeface="Arial"/>
                <a:cs typeface="Arial"/>
                <a:sym typeface="Arial"/>
              </a:rPr>
              <a:t>reputational</a:t>
            </a:r>
            <a:r>
              <a:rPr b="1" lang="en" sz="1200">
                <a:solidFill>
                  <a:srgbClr val="000000"/>
                </a:solidFill>
                <a:highlight>
                  <a:srgbClr val="FFFFFF"/>
                </a:highlight>
                <a:latin typeface="Arial"/>
                <a:ea typeface="Arial"/>
                <a:cs typeface="Arial"/>
                <a:sym typeface="Arial"/>
              </a:rPr>
              <a:t> damage that can be very difficult to </a:t>
            </a:r>
            <a:endParaRPr b="1" sz="1200">
              <a:solidFill>
                <a:srgbClr val="000000"/>
              </a:solidFill>
              <a:highlight>
                <a:srgbClr val="FFFFFF"/>
              </a:highlight>
              <a:latin typeface="Arial"/>
              <a:ea typeface="Arial"/>
              <a:cs typeface="Arial"/>
              <a:sym typeface="Arial"/>
            </a:endParaRPr>
          </a:p>
          <a:p>
            <a:pPr indent="457200" lvl="0" marL="0" rtl="0" algn="l">
              <a:lnSpc>
                <a:spcPct val="7000"/>
              </a:lnSpc>
              <a:spcBef>
                <a:spcPts val="1600"/>
              </a:spcBef>
              <a:spcAft>
                <a:spcPts val="0"/>
              </a:spcAft>
              <a:buNone/>
            </a:pPr>
            <a:r>
              <a:rPr b="1" lang="en" sz="1200">
                <a:solidFill>
                  <a:srgbClr val="000000"/>
                </a:solidFill>
                <a:highlight>
                  <a:srgbClr val="FFFFFF"/>
                </a:highlight>
                <a:latin typeface="Arial"/>
                <a:ea typeface="Arial"/>
                <a:cs typeface="Arial"/>
                <a:sym typeface="Arial"/>
              </a:rPr>
              <a:t>recover from.</a:t>
            </a:r>
            <a:endParaRPr b="1" sz="12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b="1" lang="en" sz="1200">
                <a:solidFill>
                  <a:srgbClr val="000000"/>
                </a:solidFill>
                <a:highlight>
                  <a:schemeClr val="lt1"/>
                </a:highlight>
                <a:latin typeface="Arial"/>
                <a:ea typeface="Arial"/>
                <a:cs typeface="Arial"/>
                <a:sym typeface="Arial"/>
              </a:rPr>
              <a:t>Protecting customers’ data must be a top priority for all organisations - how do we achieve this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100">
              <a:solidFill>
                <a:srgbClr val="000000"/>
              </a:solidFill>
              <a:highlight>
                <a:srgbClr val="FFFFFF"/>
              </a:highlight>
              <a:latin typeface="Arial"/>
              <a:ea typeface="Arial"/>
              <a:cs typeface="Arial"/>
              <a:sym typeface="Arial"/>
            </a:endParaRPr>
          </a:p>
        </p:txBody>
      </p:sp>
      <p:pic>
        <p:nvPicPr>
          <p:cNvPr id="106" name="Google Shape;106;p19"/>
          <p:cNvPicPr preferRelativeResize="0"/>
          <p:nvPr/>
        </p:nvPicPr>
        <p:blipFill>
          <a:blip r:embed="rId3">
            <a:alphaModFix/>
          </a:blip>
          <a:stretch>
            <a:fillRect/>
          </a:stretch>
        </p:blipFill>
        <p:spPr>
          <a:xfrm>
            <a:off x="4293050" y="1120600"/>
            <a:ext cx="3328150" cy="1619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can we mitigate the risk?  												2 </a:t>
            </a:r>
            <a:endParaRPr/>
          </a:p>
        </p:txBody>
      </p:sp>
      <p:sp>
        <p:nvSpPr>
          <p:cNvPr id="112" name="Google Shape;112;p20"/>
          <p:cNvSpPr txBox="1"/>
          <p:nvPr>
            <p:ph idx="4294967295" type="body"/>
          </p:nvPr>
        </p:nvSpPr>
        <p:spPr>
          <a:xfrm>
            <a:off x="460950" y="904300"/>
            <a:ext cx="8222100" cy="392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000000"/>
                </a:solidFill>
                <a:highlight>
                  <a:srgbClr val="FFFFFF"/>
                </a:highlight>
                <a:latin typeface="Arial"/>
                <a:ea typeface="Arial"/>
                <a:cs typeface="Arial"/>
                <a:sym typeface="Arial"/>
              </a:rPr>
              <a:t>To mitigate risk, </a:t>
            </a:r>
            <a:endParaRPr b="1" sz="11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b="1" lang="en" sz="1100">
                <a:solidFill>
                  <a:srgbClr val="000000"/>
                </a:solidFill>
                <a:highlight>
                  <a:srgbClr val="FFFFFF"/>
                </a:highlight>
                <a:latin typeface="Arial"/>
                <a:ea typeface="Arial"/>
                <a:cs typeface="Arial"/>
                <a:sym typeface="Arial"/>
              </a:rPr>
              <a:t>organisations must :</a:t>
            </a:r>
            <a:endParaRPr b="1" sz="1100">
              <a:solidFill>
                <a:srgbClr val="000000"/>
              </a:solidFill>
              <a:highlight>
                <a:srgbClr val="FFFFFF"/>
              </a:highlight>
              <a:latin typeface="Arial"/>
              <a:ea typeface="Arial"/>
              <a:cs typeface="Arial"/>
              <a:sym typeface="Arial"/>
            </a:endParaRPr>
          </a:p>
          <a:p>
            <a:pPr indent="-298450" lvl="0" marL="457200" rtl="0" algn="l">
              <a:spcBef>
                <a:spcPts val="1600"/>
              </a:spcBef>
              <a:spcAft>
                <a:spcPts val="0"/>
              </a:spcAft>
              <a:buClr>
                <a:srgbClr val="000000"/>
              </a:buClr>
              <a:buSzPts val="1100"/>
              <a:buChar char="●"/>
            </a:pPr>
            <a:r>
              <a:rPr b="1" lang="en" sz="1100">
                <a:solidFill>
                  <a:srgbClr val="000000"/>
                </a:solidFill>
                <a:highlight>
                  <a:srgbClr val="FFFFFF"/>
                </a:highlight>
                <a:latin typeface="Arial"/>
                <a:ea typeface="Arial"/>
                <a:cs typeface="Arial"/>
                <a:sym typeface="Arial"/>
              </a:rPr>
              <a:t>Abide by the  </a:t>
            </a:r>
            <a:r>
              <a:rPr b="1" lang="en" sz="1100">
                <a:solidFill>
                  <a:srgbClr val="000000"/>
                </a:solidFill>
                <a:highlight>
                  <a:srgbClr val="FFFFFF"/>
                </a:highlight>
                <a:latin typeface="Arial"/>
                <a:ea typeface="Arial"/>
                <a:cs typeface="Arial"/>
                <a:sym typeface="Arial"/>
              </a:rPr>
              <a:t>regulations</a:t>
            </a:r>
            <a:r>
              <a:rPr b="1" lang="en" sz="1100">
                <a:solidFill>
                  <a:srgbClr val="000000"/>
                </a:solidFill>
                <a:highlight>
                  <a:srgbClr val="FFFFFF"/>
                </a:highlight>
                <a:latin typeface="Arial"/>
                <a:ea typeface="Arial"/>
                <a:cs typeface="Arial"/>
                <a:sym typeface="Arial"/>
              </a:rPr>
              <a:t>.  e.g. GDPR. </a:t>
            </a:r>
            <a:r>
              <a:rPr b="1" lang="en" sz="1100">
                <a:solidFill>
                  <a:srgbClr val="000000"/>
                </a:solidFill>
                <a:highlight>
                  <a:srgbClr val="FEFEFE"/>
                </a:highlight>
              </a:rPr>
              <a:t>The aim of the GDPR is to protect all EU citizens from privacy and data breaches in today’s data-driven world.</a:t>
            </a:r>
            <a:endParaRPr b="1" sz="1100">
              <a:solidFill>
                <a:srgbClr val="000000"/>
              </a:solidFill>
              <a:highlight>
                <a:srgbClr val="FEFEFE"/>
              </a:highlight>
            </a:endParaRPr>
          </a:p>
          <a:p>
            <a:pPr indent="-298450" lvl="0" marL="457200" rtl="0" algn="l">
              <a:spcBef>
                <a:spcPts val="0"/>
              </a:spcBef>
              <a:spcAft>
                <a:spcPts val="0"/>
              </a:spcAft>
              <a:buClr>
                <a:srgbClr val="000000"/>
              </a:buClr>
              <a:buSzPts val="1100"/>
              <a:buChar char="●"/>
            </a:pPr>
            <a:r>
              <a:rPr b="1" lang="en" sz="1100">
                <a:solidFill>
                  <a:srgbClr val="000000"/>
                </a:solidFill>
                <a:highlight>
                  <a:srgbClr val="FEFEFE"/>
                </a:highlight>
              </a:rPr>
              <a:t>Implement the latest cyber protection technologies</a:t>
            </a:r>
            <a:endParaRPr b="1" sz="1100">
              <a:solidFill>
                <a:srgbClr val="000000"/>
              </a:solidFill>
              <a:highlight>
                <a:srgbClr val="FEFEFE"/>
              </a:highlight>
            </a:endParaRPr>
          </a:p>
          <a:p>
            <a:pPr indent="-298450" lvl="0" marL="457200" rtl="0" algn="l">
              <a:spcBef>
                <a:spcPts val="0"/>
              </a:spcBef>
              <a:spcAft>
                <a:spcPts val="0"/>
              </a:spcAft>
              <a:buClr>
                <a:srgbClr val="000000"/>
              </a:buClr>
              <a:buSzPts val="1100"/>
              <a:buChar char="●"/>
            </a:pPr>
            <a:r>
              <a:rPr b="1" lang="en" sz="1100">
                <a:solidFill>
                  <a:srgbClr val="000000"/>
                </a:solidFill>
                <a:highlight>
                  <a:srgbClr val="FEFEFE"/>
                </a:highlight>
              </a:rPr>
              <a:t>Staff should only have access to the data that is required to perform their role. It is not necessary to for staff to have access to customers’ data if it is not required for he job.</a:t>
            </a:r>
            <a:endParaRPr b="1" sz="1100">
              <a:solidFill>
                <a:srgbClr val="000000"/>
              </a:solidFill>
              <a:highlight>
                <a:srgbClr val="FEFEFE"/>
              </a:highlight>
            </a:endParaRPr>
          </a:p>
          <a:p>
            <a:pPr indent="-298450" lvl="0" marL="457200" rtl="0" algn="l">
              <a:spcBef>
                <a:spcPts val="0"/>
              </a:spcBef>
              <a:spcAft>
                <a:spcPts val="0"/>
              </a:spcAft>
              <a:buClr>
                <a:srgbClr val="000000"/>
              </a:buClr>
              <a:buSzPts val="1100"/>
              <a:buChar char="●"/>
            </a:pPr>
            <a:r>
              <a:rPr b="1" lang="en" sz="1100">
                <a:solidFill>
                  <a:srgbClr val="000000"/>
                </a:solidFill>
                <a:highlight>
                  <a:srgbClr val="FEFEFE"/>
                </a:highlight>
              </a:rPr>
              <a:t>Train staff with regard to protecting customers data. As the FCA have demanded that all banks reinforce the data protection message to staff on a regular basis.</a:t>
            </a:r>
            <a:endParaRPr b="1" sz="1100">
              <a:solidFill>
                <a:srgbClr val="000000"/>
              </a:solidFill>
              <a:highlight>
                <a:srgbClr val="FEFEFE"/>
              </a:highlight>
            </a:endParaRPr>
          </a:p>
          <a:p>
            <a:pPr indent="-298450" lvl="0" marL="457200" rtl="0" algn="l">
              <a:spcBef>
                <a:spcPts val="0"/>
              </a:spcBef>
              <a:spcAft>
                <a:spcPts val="0"/>
              </a:spcAft>
              <a:buClr>
                <a:srgbClr val="000000"/>
              </a:buClr>
              <a:buSzPts val="1100"/>
              <a:buChar char="●"/>
            </a:pPr>
            <a:r>
              <a:rPr b="1" lang="en" sz="1100">
                <a:solidFill>
                  <a:srgbClr val="000000"/>
                </a:solidFill>
                <a:highlight>
                  <a:srgbClr val="FEFEFE"/>
                </a:highlight>
              </a:rPr>
              <a:t>Consider worst case scenarios during project development. What are the consequences of a failed project implementation ? Think TSB here.</a:t>
            </a:r>
            <a:endParaRPr b="1" sz="1100">
              <a:solidFill>
                <a:srgbClr val="000000"/>
              </a:solidFill>
              <a:highlight>
                <a:srgbClr val="FEFEFE"/>
              </a:highlight>
            </a:endParaRPr>
          </a:p>
          <a:p>
            <a:pPr indent="-298450" lvl="0" marL="457200" rtl="0" algn="l">
              <a:spcBef>
                <a:spcPts val="0"/>
              </a:spcBef>
              <a:spcAft>
                <a:spcPts val="0"/>
              </a:spcAft>
              <a:buClr>
                <a:srgbClr val="000000"/>
              </a:buClr>
              <a:buSzPts val="1100"/>
              <a:buChar char="●"/>
            </a:pPr>
            <a:r>
              <a:rPr b="1" lang="en" sz="1100">
                <a:solidFill>
                  <a:srgbClr val="000000"/>
                </a:solidFill>
                <a:highlight>
                  <a:srgbClr val="FEFEFE"/>
                </a:highlight>
              </a:rPr>
              <a:t>Perform regular risk </a:t>
            </a:r>
            <a:r>
              <a:rPr b="1" lang="en" sz="1100">
                <a:solidFill>
                  <a:srgbClr val="000000"/>
                </a:solidFill>
                <a:highlight>
                  <a:srgbClr val="FEFEFE"/>
                </a:highlight>
              </a:rPr>
              <a:t>assessments</a:t>
            </a:r>
            <a:r>
              <a:rPr b="1" lang="en" sz="1100">
                <a:solidFill>
                  <a:srgbClr val="000000"/>
                </a:solidFill>
                <a:highlight>
                  <a:srgbClr val="FEFEFE"/>
                </a:highlight>
              </a:rPr>
              <a:t> on all the above relating to private/confidential data.</a:t>
            </a:r>
            <a:endParaRPr b="1" sz="1100">
              <a:solidFill>
                <a:srgbClr val="000000"/>
              </a:solidFill>
              <a:highlight>
                <a:srgbClr val="FEFEFE"/>
              </a:highlight>
            </a:endParaRPr>
          </a:p>
          <a:p>
            <a:pPr indent="0" lvl="0" marL="0" rtl="0" algn="l">
              <a:spcBef>
                <a:spcPts val="1600"/>
              </a:spcBef>
              <a:spcAft>
                <a:spcPts val="0"/>
              </a:spcAft>
              <a:buNone/>
            </a:pPr>
            <a:r>
              <a:rPr b="1" lang="en" sz="1100">
                <a:solidFill>
                  <a:srgbClr val="000000"/>
                </a:solidFill>
                <a:highlight>
                  <a:srgbClr val="FEFEFE"/>
                </a:highlight>
              </a:rPr>
              <a:t>Individuals must:</a:t>
            </a:r>
            <a:endParaRPr b="1" sz="1100">
              <a:solidFill>
                <a:srgbClr val="000000"/>
              </a:solidFill>
              <a:highlight>
                <a:srgbClr val="FEFEFE"/>
              </a:highlight>
            </a:endParaRPr>
          </a:p>
          <a:p>
            <a:pPr indent="-298450" lvl="0" marL="457200" rtl="0" algn="l">
              <a:spcBef>
                <a:spcPts val="1600"/>
              </a:spcBef>
              <a:spcAft>
                <a:spcPts val="0"/>
              </a:spcAft>
              <a:buClr>
                <a:srgbClr val="000000"/>
              </a:buClr>
              <a:buSzPts val="1100"/>
              <a:buChar char="●"/>
            </a:pPr>
            <a:r>
              <a:rPr b="1" lang="en" sz="1100">
                <a:solidFill>
                  <a:srgbClr val="000000"/>
                </a:solidFill>
                <a:highlight>
                  <a:srgbClr val="FEFEFE"/>
                </a:highlight>
              </a:rPr>
              <a:t>Consider who they divulge personal information to</a:t>
            </a:r>
            <a:endParaRPr b="1" sz="1100">
              <a:solidFill>
                <a:srgbClr val="000000"/>
              </a:solidFill>
              <a:highlight>
                <a:srgbClr val="FEFEFE"/>
              </a:highlight>
            </a:endParaRPr>
          </a:p>
          <a:p>
            <a:pPr indent="-298450" lvl="0" marL="457200" rtl="0" algn="l">
              <a:spcBef>
                <a:spcPts val="0"/>
              </a:spcBef>
              <a:spcAft>
                <a:spcPts val="0"/>
              </a:spcAft>
              <a:buClr>
                <a:srgbClr val="000000"/>
              </a:buClr>
              <a:buSzPts val="1100"/>
              <a:buChar char="●"/>
            </a:pPr>
            <a:r>
              <a:rPr b="1" lang="en" sz="1100">
                <a:solidFill>
                  <a:srgbClr val="000000"/>
                </a:solidFill>
                <a:highlight>
                  <a:srgbClr val="FEFEFE"/>
                </a:highlight>
              </a:rPr>
              <a:t>Consider using password managers to generate and securely store passwords.</a:t>
            </a:r>
            <a:endParaRPr b="1" sz="1100">
              <a:solidFill>
                <a:srgbClr val="000000"/>
              </a:solidFill>
              <a:highlight>
                <a:srgbClr val="FEFEFE"/>
              </a:highlight>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Take Away from this </a:t>
            </a:r>
            <a:r>
              <a:rPr lang="en"/>
              <a:t>presentation.</a:t>
            </a:r>
            <a:r>
              <a:rPr lang="en"/>
              <a:t>										 </a:t>
            </a:r>
            <a:endParaRPr/>
          </a:p>
        </p:txBody>
      </p:sp>
      <p:sp>
        <p:nvSpPr>
          <p:cNvPr id="118" name="Google Shape;118;p21"/>
          <p:cNvSpPr txBox="1"/>
          <p:nvPr>
            <p:ph idx="4294967295" type="body"/>
          </p:nvPr>
        </p:nvSpPr>
        <p:spPr>
          <a:xfrm>
            <a:off x="460950" y="904300"/>
            <a:ext cx="8222100" cy="392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b="1" lang="en" sz="1400">
                <a:solidFill>
                  <a:srgbClr val="000000"/>
                </a:solidFill>
                <a:highlight>
                  <a:srgbClr val="FFFFFF"/>
                </a:highlight>
                <a:latin typeface="Arial"/>
                <a:ea typeface="Arial"/>
                <a:cs typeface="Arial"/>
                <a:sym typeface="Arial"/>
              </a:rPr>
              <a:t>Have we answered the two original questions ?</a:t>
            </a:r>
            <a:endParaRPr b="1" sz="1400">
              <a:solidFill>
                <a:srgbClr val="000000"/>
              </a:solidFill>
              <a:highlight>
                <a:srgbClr val="FFFFFF"/>
              </a:highlight>
              <a:latin typeface="Arial"/>
              <a:ea typeface="Arial"/>
              <a:cs typeface="Arial"/>
              <a:sym typeface="Arial"/>
            </a:endParaRPr>
          </a:p>
          <a:p>
            <a:pPr indent="-317500" lvl="0" marL="457200" rtl="0" algn="l">
              <a:spcBef>
                <a:spcPts val="1600"/>
              </a:spcBef>
              <a:spcAft>
                <a:spcPts val="0"/>
              </a:spcAft>
              <a:buClr>
                <a:srgbClr val="000000"/>
              </a:buClr>
              <a:buSzPts val="1400"/>
              <a:buFont typeface="Arial"/>
              <a:buChar char="●"/>
            </a:pPr>
            <a:r>
              <a:rPr b="1" lang="en" sz="1400">
                <a:solidFill>
                  <a:srgbClr val="000000"/>
                </a:solidFill>
                <a:highlight>
                  <a:srgbClr val="FFFFFF"/>
                </a:highlight>
                <a:latin typeface="Arial"/>
                <a:ea typeface="Arial"/>
                <a:cs typeface="Arial"/>
                <a:sym typeface="Arial"/>
              </a:rPr>
              <a:t>Are Data Breaches Inevitable ?    I say NO,  they are not inevitable.</a:t>
            </a:r>
            <a:endParaRPr b="1" sz="14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4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rPr b="1" lang="en" sz="1400">
                <a:solidFill>
                  <a:srgbClr val="000000"/>
                </a:solidFill>
                <a:highlight>
                  <a:srgbClr val="FFFFFF"/>
                </a:highlight>
                <a:latin typeface="Arial"/>
                <a:ea typeface="Arial"/>
                <a:cs typeface="Arial"/>
                <a:sym typeface="Arial"/>
              </a:rPr>
              <a:t>My view :</a:t>
            </a:r>
            <a:endParaRPr b="1" sz="14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b="1" lang="en" u="sng">
                <a:solidFill>
                  <a:srgbClr val="000000"/>
                </a:solidFill>
                <a:highlight>
                  <a:srgbClr val="FFFFFF"/>
                </a:highlight>
                <a:latin typeface="Arial"/>
                <a:ea typeface="Arial"/>
                <a:cs typeface="Arial"/>
                <a:sym typeface="Arial"/>
              </a:rPr>
              <a:t>I would say that attempted data breaches are inevitable, but if individuals and organisations have the right controls, technology and business processes in place to mitigate the risk, then an attempted data breach does not have to result in a successful data breach.</a:t>
            </a:r>
            <a:endParaRPr b="1" u="sng">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200">
              <a:solidFill>
                <a:srgbClr val="FF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