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0"/>
  </p:notesMasterIdLst>
  <p:sldIdLst>
    <p:sldId id="494" r:id="rId2"/>
    <p:sldId id="495" r:id="rId3"/>
    <p:sldId id="496" r:id="rId4"/>
    <p:sldId id="497" r:id="rId5"/>
    <p:sldId id="388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8" r:id="rId43"/>
    <p:sldId id="436" r:id="rId44"/>
    <p:sldId id="471" r:id="rId45"/>
    <p:sldId id="480" r:id="rId46"/>
    <p:sldId id="472" r:id="rId47"/>
    <p:sldId id="473" r:id="rId48"/>
    <p:sldId id="474" r:id="rId49"/>
    <p:sldId id="475" r:id="rId50"/>
    <p:sldId id="476" r:id="rId51"/>
    <p:sldId id="477" r:id="rId52"/>
    <p:sldId id="444" r:id="rId53"/>
    <p:sldId id="445" r:id="rId54"/>
    <p:sldId id="446" r:id="rId55"/>
    <p:sldId id="470" r:id="rId56"/>
    <p:sldId id="448" r:id="rId57"/>
    <p:sldId id="449" r:id="rId58"/>
    <p:sldId id="451" r:id="rId59"/>
    <p:sldId id="452" r:id="rId60"/>
    <p:sldId id="498" r:id="rId61"/>
    <p:sldId id="499" r:id="rId62"/>
    <p:sldId id="500" r:id="rId63"/>
    <p:sldId id="501" r:id="rId64"/>
    <p:sldId id="502" r:id="rId65"/>
    <p:sldId id="503" r:id="rId66"/>
    <p:sldId id="504" r:id="rId67"/>
    <p:sldId id="505" r:id="rId68"/>
    <p:sldId id="506" r:id="rId69"/>
    <p:sldId id="455" r:id="rId70"/>
    <p:sldId id="491" r:id="rId71"/>
    <p:sldId id="490" r:id="rId72"/>
    <p:sldId id="454" r:id="rId73"/>
    <p:sldId id="456" r:id="rId74"/>
    <p:sldId id="457" r:id="rId75"/>
    <p:sldId id="458" r:id="rId76"/>
    <p:sldId id="459" r:id="rId77"/>
    <p:sldId id="460" r:id="rId78"/>
    <p:sldId id="461" r:id="rId79"/>
    <p:sldId id="462" r:id="rId80"/>
    <p:sldId id="482" r:id="rId81"/>
    <p:sldId id="483" r:id="rId82"/>
    <p:sldId id="492" r:id="rId83"/>
    <p:sldId id="484" r:id="rId84"/>
    <p:sldId id="485" r:id="rId85"/>
    <p:sldId id="486" r:id="rId86"/>
    <p:sldId id="487" r:id="rId87"/>
    <p:sldId id="488" r:id="rId88"/>
    <p:sldId id="489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8FF"/>
    <a:srgbClr val="24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5" autoAdjust="0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7794-B22A-8441-9579-0B6654615B1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0EED-5091-4146-8BAB-0EF6D7E65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presentation (with</a:t>
            </a:r>
            <a:r>
              <a:rPr lang="en-US" baseline="0" dirty="0"/>
              <a:t> animation effects)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29" indent="-226429"/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29" indent="-226429"/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29" indent="-226429"/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presentation (with</a:t>
            </a:r>
            <a:r>
              <a:rPr lang="en-US" baseline="0" dirty="0"/>
              <a:t> animation effects)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presentation (with animation effects)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3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1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0EED-5091-4146-8BAB-0EF6D7E657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3E3C-FC04-4B41-A7F3-AFD4D97E7F01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3213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3E3C-FC04-4B41-A7F3-AFD4D97E7F01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3213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D3E3C-FC04-4B41-A7F3-AFD4D97E7F01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3213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C5BA4-74AE-4F71-9BC5-D1B8ADFDEF4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B30F98-3F2E-F94C-A7D7-8806C55B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69222E-EDF7-784A-9B1D-426EF4FCB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536106-93A3-D341-A7C3-613065EB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161AEC-73DF-BE4E-A669-38A9B19C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5771D4-F44A-FD4E-9119-5C30329E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1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18A4CA-70DE-584E-8E8E-0BBB1E36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47F602-F818-1E4A-9303-7A5DBFA7A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E29443-B1D0-594B-8C3E-9212988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008BC3-C0F2-124C-8A8E-53DFAD8C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699E55-7D6B-684C-BEE8-AA3154B5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5EB1D9E-3750-A24D-8E3C-836585E35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70515"/>
            <a:ext cx="2628900" cy="51064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ABFC3FE-9457-EF49-BB96-9CDD903F6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70517"/>
            <a:ext cx="7734300" cy="51064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D9B020-2E1C-5B4E-92DB-F84CB712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97BED5-8DE0-B44F-84EA-8CF1F70B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F694A3-05A2-BC48-B3EC-C3D72AA0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8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1 Rectángulo"/>
          <p:cNvSpPr/>
          <p:nvPr/>
        </p:nvSpPr>
        <p:spPr>
          <a:xfrm>
            <a:off x="10382280" y="6072206"/>
            <a:ext cx="180972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2 Rectángulo"/>
          <p:cNvSpPr/>
          <p:nvPr/>
        </p:nvSpPr>
        <p:spPr>
          <a:xfrm>
            <a:off x="0" y="5829302"/>
            <a:ext cx="12192000" cy="1042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ABD64-AC87-C046-9BAA-1CAF85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>
            <a:lvl1pPr>
              <a:defRPr>
                <a:ln>
                  <a:noFill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0DC88D-C4EB-1841-A292-E3E0E4EB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83AE58-58E6-934C-AD37-B597B910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739783-638A-A342-9CCE-ED3A1E0E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839A22-2C29-0D4B-AF73-669D1B32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5B8C68-FF9B-6F4F-A108-C3D788F0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04884A-94A3-8D4D-9CA2-4E9D76075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FEDCA8-76D7-E845-87B1-6C18003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FFF8F1-93D7-8948-924B-BA326ADB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251379-40DF-EB43-8D5F-B5F9E5D7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6CFEBF-BCB9-F048-A8A2-CD74F0D9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9630F2-9900-9F4B-A729-C71577BE1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4451"/>
            <a:ext cx="5181600" cy="4192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19D483-7EFF-3C47-A3CA-C40E4EA0E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4451"/>
            <a:ext cx="5181600" cy="419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D6FA69-0086-B647-9B83-2881FA9C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1E3BD3-AC7A-014A-BC80-C585E503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0DF602-C730-5943-B0B0-407CFE56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651AD-73FB-7245-AA8D-54D19AF1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1012670"/>
            <a:ext cx="10515601" cy="1003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E27C48-3B55-D24B-9584-25D6D635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8722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37E94E-ECF5-924E-AE39-5F7BC365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71761"/>
            <a:ext cx="5157787" cy="35179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BAEBC4-B53D-6E41-9902-E43DEAF57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6283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B78BF0-2AAB-9B45-A956-BADAFC9CB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5183188" cy="3517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60F5F66-37C5-1C44-842A-7C1D1719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C20452D-B910-7247-8F7C-F4DAEA0B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0195192-DCEB-BA40-BF6C-6C3FA7F1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9D7610-E581-CB4C-A2F2-AAB6AC03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6764B52-ECBA-8243-8DC7-12BE0F43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62BC6DE-5426-2C45-92F4-80FA407C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30DDD4-C4A3-7945-9250-BD65D138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B4E610F-35BF-B84B-8763-E3824145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E24D1A9-81DD-5648-A73A-003D65A7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A24157-6B22-C54B-A328-7D04621F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9B6D8C-E47A-2747-8717-86845592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9727"/>
            <a:ext cx="3932237" cy="89767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1BE321-6A25-9147-89F0-CDF79794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9727"/>
            <a:ext cx="6172200" cy="47013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5F88E2-F8C8-A247-ADC8-1EB4EEF5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ACF234-1A92-574B-B4A0-8160EC17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A0F2BE-391C-5143-8DAA-1B23E2DB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322B4D-1E50-DA48-82B3-756E3CB0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1C78D-200B-E046-A99B-98170742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82028"/>
            <a:ext cx="3932237" cy="8753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71B4FFC-446B-D549-AD5D-78998C610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82028"/>
            <a:ext cx="6172200" cy="4679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E846BC-A8DF-4947-9646-FD3CD69D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103036-A52E-BD44-8687-51192546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DB145F-6D58-4143-BF6B-8EAB0761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CB7BF4-302E-7041-BF08-699D18D5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33E1841-E32B-5D4E-B183-632FB379C28A}"/>
              </a:ext>
            </a:extLst>
          </p:cNvPr>
          <p:cNvGrpSpPr/>
          <p:nvPr userDrawn="1"/>
        </p:nvGrpSpPr>
        <p:grpSpPr>
          <a:xfrm>
            <a:off x="0" y="0"/>
            <a:ext cx="12192000" cy="1003610"/>
            <a:chOff x="0" y="0"/>
            <a:chExt cx="12192000" cy="100361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B13E0A3-B94E-774F-AA32-83245BFDF9B5}"/>
                </a:ext>
              </a:extLst>
            </p:cNvPr>
            <p:cNvSpPr/>
            <p:nvPr userDrawn="1"/>
          </p:nvSpPr>
          <p:spPr>
            <a:xfrm>
              <a:off x="0" y="0"/>
              <a:ext cx="12192000" cy="10036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0105C93D-97EB-FF4F-B6DD-920A740A72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420" y="0"/>
              <a:ext cx="2535436" cy="1003610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43EDE72-474C-BF47-9E19-A3F00244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67"/>
            <a:ext cx="10515600" cy="867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869095-0E36-7C45-8750-5CB61083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A43B-E254-5E49-AD50-DD5AA583264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C7356A-79E8-8544-9BA3-D3494CF18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53EE20-9258-3743-88C3-DFB7D2A9A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AE2C-622D-EF44-8398-682B994176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3A462B1-0B66-7D40-AA61-3786FE42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62149"/>
            <a:ext cx="10515600" cy="421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FDF17AC6-D5B6-9E43-B5F3-0F24F668A4B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5218" y="55354"/>
            <a:ext cx="2206563" cy="8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sv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0.sv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5" Type="http://schemas.openxmlformats.org/officeDocument/2006/relationships/image" Target="../media/image10.svg"/><Relationship Id="rId6" Type="http://schemas.openxmlformats.org/officeDocument/2006/relationships/image" Target="../media/image19.png"/><Relationship Id="rId7" Type="http://schemas.openxmlformats.org/officeDocument/2006/relationships/image" Target="../media/image8.svg"/><Relationship Id="rId8" Type="http://schemas.openxmlformats.org/officeDocument/2006/relationships/image" Target="../media/image20.png"/><Relationship Id="rId9" Type="http://schemas.openxmlformats.org/officeDocument/2006/relationships/image" Target="../media/image12.sv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5" Type="http://schemas.openxmlformats.org/officeDocument/2006/relationships/image" Target="../media/image10.svg"/><Relationship Id="rId6" Type="http://schemas.openxmlformats.org/officeDocument/2006/relationships/image" Target="../media/image19.png"/><Relationship Id="rId7" Type="http://schemas.openxmlformats.org/officeDocument/2006/relationships/image" Target="../media/image8.svg"/><Relationship Id="rId8" Type="http://schemas.openxmlformats.org/officeDocument/2006/relationships/image" Target="../media/image20.png"/><Relationship Id="rId9" Type="http://schemas.openxmlformats.org/officeDocument/2006/relationships/image" Target="../media/image12.sv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jpeg"/><Relationship Id="rId6" Type="http://schemas.openxmlformats.org/officeDocument/2006/relationships/hyperlink" Target="mailto:kathleen.grantham@mcgill.c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svg"/><Relationship Id="rId12" Type="http://schemas.openxmlformats.org/officeDocument/2006/relationships/image" Target="../media/image20.png"/><Relationship Id="rId13" Type="http://schemas.openxmlformats.org/officeDocument/2006/relationships/image" Target="../media/image12.sv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15.png"/><Relationship Id="rId9" Type="http://schemas.openxmlformats.org/officeDocument/2006/relationships/image" Target="../media/image10.svg"/><Relationship Id="rId10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5" Type="http://schemas.openxmlformats.org/officeDocument/2006/relationships/image" Target="../media/image10.sv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-practice.oxfam.org.uk/publications/livelihoods-in-south-sudan-impact-evaluation-of-the-south-sudan-peace-and-prosp-620864" TargetMode="External"/><Relationship Id="rId4" Type="http://schemas.openxmlformats.org/officeDocument/2006/relationships/hyperlink" Target="https://www.carepowerafrica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icy-practice.oxfam.org.uk/publications/rapid-care-analysis-training-modules-620449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mailto:kathleen.grantham@mcgill.c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3.jpeg"/><Relationship Id="rId6" Type="http://schemas.openxmlformats.org/officeDocument/2006/relationships/image" Target="../media/image34.jpeg"/><Relationship Id="rId7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3.jpeg"/><Relationship Id="rId6" Type="http://schemas.openxmlformats.org/officeDocument/2006/relationships/image" Target="../media/image34.jpeg"/><Relationship Id="rId7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3.jpeg"/><Relationship Id="rId6" Type="http://schemas.openxmlformats.org/officeDocument/2006/relationships/image" Target="../media/image34.jpeg"/><Relationship Id="rId7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mailto:kathleen.grantham@mcgill.ca" TargetMode="External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womensempowerment.lab.mcgill.ca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6.png"/><Relationship Id="rId6" Type="http://schemas.openxmlformats.org/officeDocument/2006/relationships/image" Target="../media/image6.png"/><Relationship Id="rId7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vertyactionlab.org/sites/default/files/resources/practical-guide-to-measuring-womens-and-girls-empowerment-in-impact-evaluations.pdf" TargetMode="External"/><Relationship Id="rId4" Type="http://schemas.openxmlformats.org/officeDocument/2006/relationships/hyperlink" Target="https://www.povertyactionlab.org/sites/default/files/resources/practical-guide-to-measuring-women-and-girls-empowerment-appendix1.pdf" TargetMode="External"/><Relationship Id="rId5" Type="http://schemas.openxmlformats.org/officeDocument/2006/relationships/hyperlink" Target="https://www.povertyactionlab.org/sites/default/files/resources/practical-guide-to-measuring-women-and-girls-empowerment-appendix2.pdf" TargetMode="External"/><Relationship Id="rId6" Type="http://schemas.openxmlformats.org/officeDocument/2006/relationships/hyperlink" Target="http://grow.research.mcgill.ca/publications/working-papers/gwp-2018-15.pdf" TargetMode="External"/><Relationship Id="rId7" Type="http://schemas.openxmlformats.org/officeDocument/2006/relationships/hyperlink" Target="http://grow.research.mcgill.ca/publications/working-papers/gwp-2017-06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ow.research.mcgill.ca/publications/working-papers/gwp-2017-05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omensempowerment.lab.mcgill.ca/seminars/conditional-cash-transfers-womens-empowerment/" TargetMode="External"/><Relationship Id="rId4" Type="http://schemas.openxmlformats.org/officeDocument/2006/relationships/hyperlink" Target="https://womensempowerment.lab.mcgill.ca/seminars/feminist-methodologies-study-womens-empowerment/" TargetMode="External"/><Relationship Id="rId5" Type="http://schemas.openxmlformats.org/officeDocument/2006/relationships/hyperlink" Target="https://womensempowerment.lab.mcgill.ca/seminars/social-norms-womens-empowermen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omensempowerment.lab.mcgill.ca/seminars/what-we-measure-why-it-matters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srn.com/abstract=2460156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orldbank.org/en/programs/sief-trust-fund" TargetMode="External"/><Relationship Id="rId3" Type="http://schemas.openxmlformats.org/officeDocument/2006/relationships/hyperlink" Target="http://www.worldbank.org/ieinpractice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3ieimpact.org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africasacountry.com/2019/10/the-poverty-of-poor-economics" TargetMode="External"/><Relationship Id="rId4" Type="http://schemas.openxmlformats.org/officeDocument/2006/relationships/hyperlink" Target="https://afinetheorem.wordpress.com/2019/10/17/what-randomization-can-and-cannot-do-the-2019-nobel-priz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s.worldbank.org/impactevaluations/nobel-prize-development-rcts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ieimpact.org" TargetMode="External"/><Relationship Id="rId4" Type="http://schemas.openxmlformats.org/officeDocument/2006/relationships/hyperlink" Target="https://oxfamblogs.org/fp2p/naila-kabeer-on-why-randomized-controlled-trials-need-to-include-human-agency/" TargetMode="External"/><Relationship Id="rId5" Type="http://schemas.openxmlformats.org/officeDocument/2006/relationships/hyperlink" Target="https://www.poverty-action.org/blog/rcts-backlas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overtyactionlab.or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7701" y="118205"/>
            <a:ext cx="1871611" cy="74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5293" y="1576723"/>
            <a:ext cx="11027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800" dirty="0">
                <a:latin typeface="Helvetica" charset="0"/>
                <a:ea typeface="Helvetica" charset="0"/>
                <a:cs typeface="Helvetica" charset="0"/>
              </a:rPr>
              <a:t>Using Quantitative Methodologies to Study Women’s Empowerment</a:t>
            </a:r>
            <a:endParaRPr lang="en-CA" sz="45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4960" y="3623777"/>
            <a:ext cx="9247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000" i="1" dirty="0" smtClean="0">
                <a:latin typeface="Helvetica" charset="0"/>
                <a:ea typeface="Helvetica" charset="0"/>
                <a:cs typeface="Helvetica" charset="0"/>
              </a:rPr>
              <a:t>Women’s Empowerment in Development (WED) Lab </a:t>
            </a:r>
          </a:p>
          <a:p>
            <a:pPr algn="ctr"/>
            <a:r>
              <a:rPr lang="en-CA" sz="3000" i="1" dirty="0" smtClean="0">
                <a:latin typeface="Helvetica" charset="0"/>
                <a:ea typeface="Helvetica" charset="0"/>
                <a:cs typeface="Helvetica" charset="0"/>
              </a:rPr>
              <a:t>Seminar Series</a:t>
            </a:r>
            <a:endParaRPr lang="en-CA" sz="3000" i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1500" y="5479325"/>
            <a:ext cx="2947673" cy="955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8096" y="5479325"/>
            <a:ext cx="3749605" cy="8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Impact Evaluation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idx="4294967295"/>
          </p:nvPr>
        </p:nvSpPr>
        <p:spPr>
          <a:xfrm>
            <a:off x="952541" y="2143150"/>
            <a:ext cx="10858500" cy="36433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SzPct val="125000"/>
              <a:buNone/>
              <a:defRPr/>
            </a:pPr>
            <a:r>
              <a:rPr lang="en-US" sz="2800" dirty="0"/>
              <a:t>An assessment of the</a:t>
            </a:r>
            <a:r>
              <a:rPr lang="en-US" sz="2800" b="1" dirty="0"/>
              <a:t> causal </a:t>
            </a:r>
            <a:r>
              <a:rPr lang="en-US" sz="2800" dirty="0"/>
              <a:t>effect of a project , program or policy on beneficiaries. </a:t>
            </a:r>
            <a:r>
              <a:rPr lang="en-US" sz="2800" b="1" i="1" dirty="0"/>
              <a:t>Uses a counterfactual</a:t>
            </a:r>
            <a:r>
              <a:rPr lang="en-US" sz="2800" i="1" dirty="0"/>
              <a:t>…  </a:t>
            </a:r>
          </a:p>
          <a:p>
            <a:pPr marL="514350" lvl="0" indent="-51435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95000"/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rgbClr val="000090"/>
                </a:solidFill>
              </a:rPr>
              <a:t>to estimate </a:t>
            </a:r>
            <a:r>
              <a:rPr lang="en-US" sz="2400" dirty="0"/>
              <a:t>what the state of the beneficiaries would have been in the absence of the program </a:t>
            </a:r>
            <a:r>
              <a:rPr lang="en-US" sz="2400" i="1" dirty="0"/>
              <a:t>(the control or comparison group), </a:t>
            </a:r>
            <a:r>
              <a:rPr lang="en-US" sz="2400" dirty="0"/>
              <a:t>compared to the observed state of beneficiaries </a:t>
            </a:r>
            <a:r>
              <a:rPr lang="en-US" sz="2400" i="1" dirty="0"/>
              <a:t>(the treatment group), </a:t>
            </a:r>
            <a:r>
              <a:rPr lang="en-US" sz="2400" dirty="0"/>
              <a:t>and</a:t>
            </a:r>
          </a:p>
          <a:p>
            <a:pPr marL="514350" lvl="0" indent="-51435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95000"/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rgbClr val="000090"/>
                </a:solidFill>
              </a:rPr>
              <a:t>to determine </a:t>
            </a:r>
            <a:r>
              <a:rPr lang="en-US" sz="2400" dirty="0"/>
              <a:t>intermediate or final outcomes attributable to the intervention .</a:t>
            </a:r>
          </a:p>
        </p:txBody>
      </p:sp>
      <p:cxnSp>
        <p:nvCxnSpPr>
          <p:cNvPr id="5" name="4 Conector recto"/>
          <p:cNvCxnSpPr/>
          <p:nvPr/>
        </p:nvCxnSpPr>
        <p:spPr>
          <a:xfrm rot="10800000">
            <a:off x="772539" y="6000767"/>
            <a:ext cx="108480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4182" y="626664"/>
            <a:ext cx="8892117" cy="801688"/>
          </a:xfrm>
          <a:prstGeom prst="rect">
            <a:avLst/>
          </a:prstGeom>
          <a:solidFill>
            <a:srgbClr val="FFFFFF"/>
          </a:solidFill>
        </p:spPr>
        <p:txBody>
          <a:bodyPr>
            <a:noAutofit/>
          </a:bodyPr>
          <a:lstStyle/>
          <a:p>
            <a:pPr eaLnBrk="1" hangingPunct="1"/>
            <a:r>
              <a:rPr lang="en-US" b="1" dirty="0"/>
              <a:t>When to use Impact Evaluation</a:t>
            </a:r>
            <a:r>
              <a:rPr lang="en-US" dirty="0"/>
              <a:t>?</a:t>
            </a:r>
          </a:p>
        </p:txBody>
      </p:sp>
      <p:sp>
        <p:nvSpPr>
          <p:cNvPr id="4" name="3 Rectángulo"/>
          <p:cNvSpPr/>
          <p:nvPr/>
        </p:nvSpPr>
        <p:spPr>
          <a:xfrm>
            <a:off x="974725" y="1554500"/>
            <a:ext cx="1045531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spcBef>
                <a:spcPct val="20000"/>
              </a:spcBef>
              <a:buNone/>
              <a:defRPr/>
            </a:pPr>
            <a:r>
              <a:rPr lang="en-US" sz="3200" dirty="0"/>
              <a:t>Evaluate impact when project is: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240464" y="2139274"/>
            <a:ext cx="8146072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800" dirty="0"/>
              <a:t>Innovative</a:t>
            </a:r>
          </a:p>
          <a:p>
            <a:pPr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800" dirty="0"/>
              <a:t>Replicable/scalable</a:t>
            </a:r>
          </a:p>
          <a:p>
            <a:pPr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800" dirty="0"/>
              <a:t>Strategically relevant for reducing poverty</a:t>
            </a:r>
          </a:p>
          <a:p>
            <a:pPr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800" dirty="0"/>
              <a:t>Evaluation will fill knowledge gap</a:t>
            </a:r>
          </a:p>
          <a:p>
            <a:pPr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800" dirty="0"/>
              <a:t>Substantial policy impact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974725" y="5367792"/>
            <a:ext cx="10455312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sz="3200" dirty="0"/>
              <a:t>Use impact evaluation within a program to test alternatives and improve programs</a:t>
            </a:r>
          </a:p>
        </p:txBody>
      </p:sp>
    </p:spTree>
    <p:extLst>
      <p:ext uri="{BB962C8B-B14F-4D97-AF65-F5344CB8AC3E}">
        <p14:creationId xmlns:p14="http://schemas.microsoft.com/office/powerpoint/2010/main" val="59267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bldLvl="3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867" y="3194443"/>
            <a:ext cx="8892117" cy="8016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MEASURING IMPACT</a:t>
            </a:r>
            <a:br>
              <a:rPr lang="en-US" dirty="0">
                <a:solidFill>
                  <a:srgbClr val="000090"/>
                </a:solidFill>
              </a:rPr>
            </a:br>
            <a:r>
              <a:rPr lang="en-US" dirty="0">
                <a:solidFill>
                  <a:srgbClr val="000090"/>
                </a:solidFill>
              </a:rPr>
              <a:t/>
            </a:r>
            <a:br>
              <a:rPr lang="en-US" dirty="0">
                <a:solidFill>
                  <a:srgbClr val="000090"/>
                </a:solidFill>
              </a:rPr>
            </a:br>
            <a:r>
              <a:rPr lang="en-US" dirty="0">
                <a:solidFill>
                  <a:srgbClr val="000090"/>
                </a:solidFill>
              </a:rPr>
              <a:t>Impact Evaluation Principles for Researchers, Decision and Policy Makers</a:t>
            </a:r>
            <a:br>
              <a:rPr lang="en-US" dirty="0">
                <a:solidFill>
                  <a:srgbClr val="00009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4003" y="946750"/>
            <a:ext cx="8892117" cy="801688"/>
          </a:xfrm>
        </p:spPr>
        <p:txBody>
          <a:bodyPr/>
          <a:lstStyle/>
          <a:p>
            <a:r>
              <a:rPr lang="en-US" dirty="0"/>
              <a:t>Our Objective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952464" y="2154238"/>
            <a:ext cx="10382288" cy="142875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</a:tabLst>
            </a:pPr>
            <a:r>
              <a:rPr lang="en-US" sz="3600" b="1" dirty="0"/>
              <a:t>Estimate the causal effect </a:t>
            </a:r>
            <a:r>
              <a:rPr lang="en-US" sz="3600" b="1" dirty="0">
                <a:solidFill>
                  <a:srgbClr val="000090"/>
                </a:solidFill>
              </a:rPr>
              <a:t>(impact)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/>
              <a:t>of intervention </a:t>
            </a:r>
            <a:r>
              <a:rPr lang="en-US" sz="3600" b="1" dirty="0">
                <a:solidFill>
                  <a:srgbClr val="000090"/>
                </a:solidFill>
              </a:rPr>
              <a:t>(P) </a:t>
            </a:r>
            <a:r>
              <a:rPr lang="en-US" sz="3600" b="1" dirty="0"/>
              <a:t>on outcome </a:t>
            </a:r>
            <a:r>
              <a:rPr lang="en-US" sz="3600" b="1" dirty="0">
                <a:solidFill>
                  <a:srgbClr val="000090"/>
                </a:solidFill>
              </a:rPr>
              <a:t>(Y)</a:t>
            </a:r>
            <a:r>
              <a:rPr lang="en-US" sz="3600" b="1" dirty="0"/>
              <a:t>.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338131" y="3659823"/>
            <a:ext cx="6667500" cy="1000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(P) = Program or Treatment </a:t>
            </a:r>
          </a:p>
          <a:p>
            <a:pPr marL="0" indent="0">
              <a:buNone/>
            </a:pPr>
            <a:r>
              <a:rPr lang="en-US" sz="2400" i="1" dirty="0"/>
              <a:t>(Y) = Indicator, Measure of Success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80960" y="4874557"/>
            <a:ext cx="96203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Example</a:t>
            </a:r>
            <a:r>
              <a:rPr lang="en-US" sz="2800" dirty="0">
                <a:solidFill>
                  <a:schemeClr val="accent1"/>
                </a:solidFill>
              </a:rPr>
              <a:t>: </a:t>
            </a:r>
            <a:r>
              <a:rPr lang="en-US" sz="2800" dirty="0"/>
              <a:t>What is the effect of a Cash Transfer Program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(P)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on Household Consumption </a:t>
            </a:r>
            <a:r>
              <a:rPr lang="en-US" sz="2800" b="1" dirty="0">
                <a:solidFill>
                  <a:schemeClr val="accent1"/>
                </a:solidFill>
              </a:rPr>
              <a:t>(Y)</a:t>
            </a:r>
            <a:r>
              <a:rPr lang="en-US" sz="2800" dirty="0">
                <a:solidFill>
                  <a:schemeClr val="tx2"/>
                </a:solidFill>
              </a:rPr>
              <a:t>?</a:t>
            </a:r>
          </a:p>
        </p:txBody>
      </p:sp>
      <p:cxnSp>
        <p:nvCxnSpPr>
          <p:cNvPr id="7" name="6 Conector recto"/>
          <p:cNvCxnSpPr/>
          <p:nvPr/>
        </p:nvCxnSpPr>
        <p:spPr>
          <a:xfrm rot="10800000">
            <a:off x="401277" y="4818262"/>
            <a:ext cx="96000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811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build="p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2314" y="1025150"/>
            <a:ext cx="8892117" cy="801688"/>
          </a:xfrm>
        </p:spPr>
        <p:txBody>
          <a:bodyPr/>
          <a:lstStyle/>
          <a:p>
            <a:r>
              <a:rPr lang="en-US" dirty="0"/>
              <a:t>Causal Inference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718634" y="2423484"/>
            <a:ext cx="6499662" cy="851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3600" b="1" dirty="0"/>
              <a:t>What is the </a:t>
            </a:r>
            <a:r>
              <a:rPr lang="en-US" sz="3600" b="1" dirty="0">
                <a:solidFill>
                  <a:srgbClr val="000090"/>
                </a:solidFill>
              </a:rPr>
              <a:t>impact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000090"/>
                </a:solidFill>
              </a:rPr>
              <a:t>(P) </a:t>
            </a:r>
            <a:r>
              <a:rPr lang="en-US" sz="3600" b="1" dirty="0"/>
              <a:t>on </a:t>
            </a:r>
            <a:r>
              <a:rPr lang="en-US" sz="3600" b="1" dirty="0">
                <a:solidFill>
                  <a:srgbClr val="000090"/>
                </a:solidFill>
              </a:rPr>
              <a:t>(Y)</a:t>
            </a:r>
            <a:r>
              <a:rPr lang="en-US" sz="4400" b="1" dirty="0"/>
              <a:t>?</a:t>
            </a:r>
            <a:endParaRPr lang="en-US" sz="3600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3091279" y="4016053"/>
            <a:ext cx="5992640" cy="851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l-GR" sz="4400" b="1" dirty="0" smtClean="0">
                <a:cs typeface="Arial" pitchFamily="34" charset="0"/>
              </a:rPr>
              <a:t>α</a:t>
            </a:r>
            <a:r>
              <a:rPr lang="fr-CA" sz="4400" b="1" dirty="0" smtClean="0">
                <a:cs typeface="Arial" pitchFamily="34" charset="0"/>
              </a:rPr>
              <a:t>  </a:t>
            </a:r>
            <a:r>
              <a:rPr lang="en-US" sz="4400" b="1" dirty="0" smtClean="0"/>
              <a:t>= </a:t>
            </a:r>
            <a:r>
              <a:rPr lang="en-US" sz="4400" b="1" dirty="0"/>
              <a:t>(Y | </a:t>
            </a:r>
            <a:r>
              <a:rPr lang="en-US" sz="4400" b="1" dirty="0">
                <a:solidFill>
                  <a:srgbClr val="000090"/>
                </a:solidFill>
              </a:rPr>
              <a:t>P=1</a:t>
            </a:r>
            <a:r>
              <a:rPr lang="en-US" sz="4400" b="1" dirty="0" smtClean="0"/>
              <a:t>)  -  (</a:t>
            </a:r>
            <a:r>
              <a:rPr lang="en-US" sz="4400" b="1" dirty="0"/>
              <a:t>Y | </a:t>
            </a:r>
            <a:r>
              <a:rPr lang="en-US" sz="4400" b="1" dirty="0">
                <a:solidFill>
                  <a:srgbClr val="000090"/>
                </a:solidFill>
              </a:rPr>
              <a:t>P=0</a:t>
            </a:r>
            <a:r>
              <a:rPr lang="en-US" sz="4400" b="1" dirty="0"/>
              <a:t>)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11480" y="5266024"/>
            <a:ext cx="36988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000090"/>
                </a:solidFill>
              </a:rPr>
              <a:t>Can we all go home?</a:t>
            </a:r>
          </a:p>
        </p:txBody>
      </p:sp>
    </p:spTree>
    <p:extLst>
      <p:ext uri="{BB962C8B-B14F-4D97-AF65-F5344CB8AC3E}">
        <p14:creationId xmlns:p14="http://schemas.microsoft.com/office/powerpoint/2010/main" val="2255510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10" y="877710"/>
            <a:ext cx="8892117" cy="801688"/>
          </a:xfrm>
        </p:spPr>
        <p:txBody>
          <a:bodyPr/>
          <a:lstStyle/>
          <a:p>
            <a:r>
              <a:rPr lang="en-US" dirty="0"/>
              <a:t>Problem of Missing Data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85709" y="2558474"/>
            <a:ext cx="6953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For a program beneficiary: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3348875" y="1677995"/>
            <a:ext cx="5477448" cy="851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l-GR" sz="4400" b="1" dirty="0">
                <a:cs typeface="Arial" pitchFamily="34" charset="0"/>
              </a:rPr>
              <a:t>α</a:t>
            </a:r>
            <a:r>
              <a:rPr lang="en-US" sz="4400" b="1" dirty="0"/>
              <a:t>= (Y | </a:t>
            </a:r>
            <a:r>
              <a:rPr lang="en-US" sz="4400" b="1" dirty="0">
                <a:solidFill>
                  <a:srgbClr val="000090"/>
                </a:solidFill>
              </a:rPr>
              <a:t>P=</a:t>
            </a:r>
            <a:r>
              <a:rPr lang="en-US" sz="4400" b="1" dirty="0" smtClean="0">
                <a:solidFill>
                  <a:srgbClr val="000090"/>
                </a:solidFill>
              </a:rPr>
              <a:t>1</a:t>
            </a:r>
            <a:r>
              <a:rPr lang="en-US" sz="4400" b="1" dirty="0" smtClean="0"/>
              <a:t>) - (</a:t>
            </a:r>
            <a:r>
              <a:rPr lang="en-US" sz="4400" b="1" dirty="0"/>
              <a:t>Y | </a:t>
            </a:r>
            <a:r>
              <a:rPr lang="en-US" sz="4400" b="1" dirty="0">
                <a:solidFill>
                  <a:srgbClr val="000090"/>
                </a:solidFill>
              </a:rPr>
              <a:t>P=0</a:t>
            </a:r>
            <a:r>
              <a:rPr lang="en-US" sz="4400" b="1" dirty="0"/>
              <a:t>)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049963" y="3185884"/>
            <a:ext cx="10761077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None/>
              <a:tabLst>
                <a:tab pos="0" algn="l"/>
              </a:tabLst>
            </a:pPr>
            <a:r>
              <a:rPr lang="en-US" sz="3200" dirty="0"/>
              <a:t>we observe</a:t>
            </a:r>
          </a:p>
          <a:p>
            <a:pPr>
              <a:buNone/>
              <a:tabLst>
                <a:tab pos="0" algn="l"/>
              </a:tabLst>
            </a:pPr>
            <a:r>
              <a:rPr lang="en-US" sz="3200" dirty="0"/>
              <a:t>(Y |</a:t>
            </a:r>
            <a:r>
              <a:rPr lang="en-US" sz="3200" dirty="0">
                <a:solidFill>
                  <a:srgbClr val="000090"/>
                </a:solidFill>
              </a:rPr>
              <a:t> P=1</a:t>
            </a:r>
            <a:r>
              <a:rPr lang="en-US" sz="3200" dirty="0"/>
              <a:t>): Household Consumption (Y) with a cash transfer program (</a:t>
            </a:r>
            <a:r>
              <a:rPr lang="en-US" sz="3200" dirty="0">
                <a:solidFill>
                  <a:srgbClr val="000090"/>
                </a:solidFill>
              </a:rPr>
              <a:t>P=1</a:t>
            </a:r>
            <a:r>
              <a:rPr lang="en-US" sz="3200" dirty="0"/>
              <a:t>) 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49963" y="4971834"/>
            <a:ext cx="10761077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sz="3200" dirty="0"/>
              <a:t>but we do not observe</a:t>
            </a:r>
          </a:p>
          <a:p>
            <a:pPr>
              <a:buNone/>
            </a:pPr>
            <a:r>
              <a:rPr lang="en-US" sz="3200" dirty="0"/>
              <a:t>(Y | </a:t>
            </a:r>
            <a:r>
              <a:rPr lang="en-US" sz="3200" dirty="0">
                <a:solidFill>
                  <a:srgbClr val="000090"/>
                </a:solidFill>
              </a:rPr>
              <a:t>P=0</a:t>
            </a:r>
            <a:r>
              <a:rPr lang="en-US" sz="3200" dirty="0"/>
              <a:t>): Household Consumption (Y) without a cash transfer program (</a:t>
            </a:r>
            <a:r>
              <a:rPr lang="en-US" sz="3200" dirty="0">
                <a:solidFill>
                  <a:srgbClr val="000090"/>
                </a:solidFill>
              </a:rPr>
              <a:t>P=0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7616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 bldLvl="3"/>
      <p:bldP spid="10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39" y="1204895"/>
            <a:ext cx="8892117" cy="801688"/>
          </a:xfrm>
        </p:spPr>
        <p:txBody>
          <a:bodyPr/>
          <a:lstStyle/>
          <a:p>
            <a:r>
              <a:rPr lang="en-US" dirty="0"/>
              <a:t>Solution ?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1040" y="1917692"/>
            <a:ext cx="11144249" cy="1077913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Estimate what </a:t>
            </a:r>
            <a:r>
              <a:rPr lang="en-US" sz="3600" b="1" i="1" dirty="0"/>
              <a:t>would</a:t>
            </a:r>
            <a:r>
              <a:rPr lang="en-US" sz="3600" dirty="0"/>
              <a:t> have happened to </a:t>
            </a:r>
            <a:r>
              <a:rPr lang="en-US" sz="3600" i="1" dirty="0">
                <a:solidFill>
                  <a:srgbClr val="000090"/>
                </a:solidFill>
              </a:rPr>
              <a:t>Y</a:t>
            </a:r>
            <a:r>
              <a:rPr lang="en-US" sz="3600" dirty="0">
                <a:solidFill>
                  <a:srgbClr val="000090"/>
                </a:solidFill>
              </a:rPr>
              <a:t> </a:t>
            </a:r>
            <a:r>
              <a:rPr lang="en-US" sz="3600" dirty="0"/>
              <a:t>in the absence of </a:t>
            </a:r>
            <a:r>
              <a:rPr lang="en-US" sz="3600" i="1" dirty="0">
                <a:solidFill>
                  <a:srgbClr val="000090"/>
                </a:solidFill>
              </a:rPr>
              <a:t>P</a:t>
            </a:r>
            <a:r>
              <a:rPr lang="en-US" sz="3600" i="1" dirty="0"/>
              <a:t>.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90459" y="3172190"/>
            <a:ext cx="4000528" cy="584200"/>
          </a:xfrm>
        </p:spPr>
        <p:txBody>
          <a:bodyPr anchor="ctr"/>
          <a:lstStyle/>
          <a:p>
            <a:pPr>
              <a:buNone/>
            </a:pPr>
            <a:r>
              <a:rPr lang="en-US" dirty="0"/>
              <a:t>We call this the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4190987" y="2995604"/>
            <a:ext cx="7048549" cy="769950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en-US" sz="5400" b="1" dirty="0">
                <a:solidFill>
                  <a:srgbClr val="000090"/>
                </a:solidFill>
              </a:rPr>
              <a:t>Counterfactual</a:t>
            </a:r>
            <a:r>
              <a:rPr lang="en-US" sz="5400" b="1" dirty="0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4556977" y="3637740"/>
            <a:ext cx="6128328" cy="2932171"/>
            <a:chOff x="4128963" y="3778561"/>
            <a:chExt cx="3885015" cy="3111307"/>
          </a:xfrm>
        </p:grpSpPr>
        <p:pic>
          <p:nvPicPr>
            <p:cNvPr id="16" name="15 Imagen" descr="notes-smal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1408676">
              <a:off x="4128963" y="3778561"/>
              <a:ext cx="3885015" cy="3111307"/>
            </a:xfrm>
            <a:prstGeom prst="rect">
              <a:avLst/>
            </a:prstGeom>
          </p:spPr>
        </p:pic>
        <p:sp>
          <p:nvSpPr>
            <p:cNvPr id="10" name="9 Rectángulo"/>
            <p:cNvSpPr/>
            <p:nvPr/>
          </p:nvSpPr>
          <p:spPr>
            <a:xfrm rot="21417557">
              <a:off x="4371432" y="4380369"/>
              <a:ext cx="3587982" cy="1848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None/>
                <a:defRPr/>
              </a:pPr>
              <a:r>
                <a:rPr lang="en-US" sz="3200" dirty="0">
                  <a:latin typeface="+mj-lt"/>
                  <a:cs typeface="MV Boli" pitchFamily="2" charset="0"/>
                </a:rPr>
                <a:t>The key to a good impact evaluation is </a:t>
              </a:r>
            </a:p>
            <a:p>
              <a:pPr lvl="0">
                <a:spcBef>
                  <a:spcPct val="20000"/>
                </a:spcBef>
                <a:buNone/>
                <a:defRPr/>
              </a:pPr>
              <a:r>
                <a:rPr lang="en-US" sz="3200" dirty="0">
                  <a:latin typeface="+mj-lt"/>
                  <a:cs typeface="MV Boli" pitchFamily="2" charset="0"/>
                </a:rPr>
                <a:t>a valid  </a:t>
              </a:r>
              <a:r>
                <a:rPr lang="en-US" sz="3600" b="1" dirty="0">
                  <a:latin typeface="+mj-lt"/>
                  <a:cs typeface="MV Boli" pitchFamily="2" charset="0"/>
                </a:rPr>
                <a:t>counterfactual!</a:t>
              </a:r>
              <a:endParaRPr lang="en-US" sz="4000" b="1" dirty="0">
                <a:latin typeface="+mj-lt"/>
                <a:cs typeface="MV Bol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098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62" y="182740"/>
            <a:ext cx="8892117" cy="801688"/>
          </a:xfrm>
          <a:solidFill>
            <a:srgbClr val="FFFFFF"/>
          </a:solidFill>
        </p:spPr>
        <p:txBody>
          <a:bodyPr/>
          <a:lstStyle/>
          <a:p>
            <a:r>
              <a:rPr lang="en-US" sz="3600" b="1" dirty="0"/>
              <a:t>Estimating impact of </a:t>
            </a:r>
            <a:r>
              <a:rPr lang="en-US" sz="3600" b="1" i="1" dirty="0">
                <a:solidFill>
                  <a:srgbClr val="000090"/>
                </a:solidFill>
              </a:rPr>
              <a:t>P</a:t>
            </a:r>
            <a:r>
              <a:rPr lang="en-US" sz="3600" b="1" i="1" dirty="0"/>
              <a:t> </a:t>
            </a:r>
            <a:r>
              <a:rPr lang="en-US" sz="3600" b="1" dirty="0"/>
              <a:t>on</a:t>
            </a:r>
            <a:r>
              <a:rPr lang="en-US" sz="3600" b="1" dirty="0">
                <a:solidFill>
                  <a:srgbClr val="000090"/>
                </a:solidFill>
              </a:rPr>
              <a:t> </a:t>
            </a:r>
            <a:r>
              <a:rPr lang="en-US" sz="3600" b="1" i="1" dirty="0">
                <a:solidFill>
                  <a:srgbClr val="000090"/>
                </a:solidFill>
              </a:rPr>
              <a:t>Y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71462" y="2402647"/>
            <a:ext cx="4221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/>
              <a:t>OBSERVE</a:t>
            </a:r>
            <a:r>
              <a:rPr lang="en-US" sz="2400" dirty="0"/>
              <a:t>          (Y | </a:t>
            </a:r>
            <a:r>
              <a:rPr lang="en-US" sz="2400" dirty="0">
                <a:solidFill>
                  <a:srgbClr val="000090"/>
                </a:solidFill>
              </a:rPr>
              <a:t>P=1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 smtClean="0"/>
              <a:t>             Outcome </a:t>
            </a:r>
            <a:r>
              <a:rPr lang="en-US" sz="2400" dirty="0"/>
              <a:t>with treatment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000750" y="2383690"/>
            <a:ext cx="3630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/>
              <a:t>ESTIMATE</a:t>
            </a:r>
            <a:r>
              <a:rPr lang="en-US" sz="2400" dirty="0"/>
              <a:t>   (Y | </a:t>
            </a:r>
            <a:r>
              <a:rPr lang="en-US" sz="2400" dirty="0">
                <a:solidFill>
                  <a:srgbClr val="000090"/>
                </a:solidFill>
              </a:rPr>
              <a:t>P=0</a:t>
            </a:r>
            <a:r>
              <a:rPr lang="en-US" sz="2400" dirty="0"/>
              <a:t>) </a:t>
            </a:r>
          </a:p>
          <a:p>
            <a:pPr>
              <a:buNone/>
            </a:pPr>
            <a:r>
              <a:rPr lang="en-US" sz="2400" dirty="0" smtClean="0"/>
              <a:t>               The </a:t>
            </a:r>
            <a:r>
              <a:rPr lang="en-US" sz="2400" dirty="0"/>
              <a:t>Counterfactual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71461" y="4857761"/>
            <a:ext cx="5238787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sz="2200" kern="0" dirty="0"/>
              <a:t>Intention to Treat (</a:t>
            </a:r>
            <a:r>
              <a:rPr lang="en-US" sz="2200" b="1" kern="0" dirty="0"/>
              <a:t>ITT</a:t>
            </a:r>
            <a:r>
              <a:rPr lang="en-US" sz="2200" kern="0" dirty="0"/>
              <a:t>)</a:t>
            </a:r>
            <a:r>
              <a:rPr lang="en-US" sz="2200" i="1" kern="0" dirty="0"/>
              <a:t> –Those to whom we wanted to give treatment 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sz="2200" kern="0" dirty="0"/>
              <a:t>Treatment on the Treated (</a:t>
            </a:r>
            <a:r>
              <a:rPr lang="en-US" sz="2200" b="1" kern="0" dirty="0"/>
              <a:t>TOT</a:t>
            </a:r>
            <a:r>
              <a:rPr lang="en-US" sz="2200" kern="0" dirty="0"/>
              <a:t>)</a:t>
            </a:r>
            <a:r>
              <a:rPr lang="en-US" sz="2200" i="1" kern="0" dirty="0"/>
              <a:t> – Those actually receiving treatment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000749" y="4857761"/>
            <a:ext cx="5524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sz="2400" kern="0" dirty="0"/>
              <a:t>Use </a:t>
            </a:r>
            <a:r>
              <a:rPr lang="en-US" sz="2400" b="1" kern="0" dirty="0"/>
              <a:t>comparison</a:t>
            </a:r>
            <a:r>
              <a:rPr lang="en-US" sz="2400" kern="0" dirty="0"/>
              <a:t> or </a:t>
            </a:r>
            <a:r>
              <a:rPr lang="en-US" sz="2400" b="1" kern="0" dirty="0"/>
              <a:t>control</a:t>
            </a:r>
            <a:r>
              <a:rPr lang="en-US" sz="2400" kern="0" dirty="0"/>
              <a:t> group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2762225" y="1184458"/>
            <a:ext cx="5606908" cy="851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l-GR" sz="4400" b="1" dirty="0">
                <a:cs typeface="Arial" pitchFamily="34" charset="0"/>
              </a:rPr>
              <a:t>α</a:t>
            </a:r>
            <a:r>
              <a:rPr lang="en-US" sz="4400" b="1" dirty="0"/>
              <a:t>= (Y | </a:t>
            </a:r>
            <a:r>
              <a:rPr lang="en-US" sz="4400" b="1" dirty="0">
                <a:solidFill>
                  <a:srgbClr val="000090"/>
                </a:solidFill>
              </a:rPr>
              <a:t>P=1</a:t>
            </a:r>
            <a:r>
              <a:rPr lang="en-US" sz="4400" b="1" dirty="0" smtClean="0"/>
              <a:t>) -  (</a:t>
            </a:r>
            <a:r>
              <a:rPr lang="en-US" sz="4400" b="1" dirty="0"/>
              <a:t>Y | </a:t>
            </a:r>
            <a:r>
              <a:rPr lang="en-US" sz="4400" b="1" dirty="0">
                <a:solidFill>
                  <a:srgbClr val="000090"/>
                </a:solidFill>
              </a:rPr>
              <a:t>P=0</a:t>
            </a:r>
            <a:r>
              <a:rPr lang="en-US" sz="4400" b="1" dirty="0"/>
              <a:t>) </a:t>
            </a:r>
          </a:p>
        </p:txBody>
      </p:sp>
      <p:grpSp>
        <p:nvGrpSpPr>
          <p:cNvPr id="12" name="11 Grupo"/>
          <p:cNvGrpSpPr/>
          <p:nvPr/>
        </p:nvGrpSpPr>
        <p:grpSpPr>
          <a:xfrm>
            <a:off x="380960" y="3577836"/>
            <a:ext cx="9620317" cy="921358"/>
            <a:chOff x="500034" y="3577835"/>
            <a:chExt cx="7215238" cy="921358"/>
          </a:xfrm>
        </p:grpSpPr>
        <p:sp>
          <p:nvSpPr>
            <p:cNvPr id="6" name="5 Rectángulo redondeado"/>
            <p:cNvSpPr/>
            <p:nvPr/>
          </p:nvSpPr>
          <p:spPr>
            <a:xfrm>
              <a:off x="500034" y="3577835"/>
              <a:ext cx="7215238" cy="851297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sz="2800" b="1" dirty="0" smtClean="0"/>
                <a:t>IMPACT</a:t>
              </a:r>
              <a:r>
                <a:rPr lang="en-US" sz="2800" dirty="0" smtClean="0"/>
                <a:t>  </a:t>
              </a:r>
              <a:r>
                <a:rPr lang="en-US" sz="2800" dirty="0"/>
                <a:t>=                      </a:t>
              </a:r>
              <a:r>
                <a:rPr lang="en-US" sz="2800" dirty="0" smtClean="0"/>
                <a:t>            </a:t>
              </a:r>
              <a:r>
                <a:rPr lang="en-US" sz="4400" b="1" dirty="0" smtClean="0"/>
                <a:t>-</a:t>
              </a:r>
              <a:r>
                <a:rPr lang="en-US" sz="3200" dirty="0" smtClean="0"/>
                <a:t>      counterfactual</a:t>
              </a:r>
              <a:endParaRPr lang="en-US" sz="2800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285983" y="3668196"/>
              <a:ext cx="22860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dirty="0" smtClean="0"/>
                <a:t> Outcome </a:t>
              </a:r>
              <a:r>
                <a:rPr lang="en-US" sz="2400" dirty="0"/>
                <a:t>with </a:t>
              </a:r>
              <a:r>
                <a:rPr lang="en-US" sz="2400" dirty="0" smtClean="0"/>
                <a:t>treatment                   </a:t>
              </a:r>
              <a:endParaRPr lang="en-US" sz="2400" dirty="0"/>
            </a:p>
          </p:txBody>
        </p:sp>
      </p:grpSp>
      <p:cxnSp>
        <p:nvCxnSpPr>
          <p:cNvPr id="17" name="16 Conector recto"/>
          <p:cNvCxnSpPr/>
          <p:nvPr/>
        </p:nvCxnSpPr>
        <p:spPr>
          <a:xfrm rot="5400000">
            <a:off x="2985307" y="3825050"/>
            <a:ext cx="5652000" cy="21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66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456" y="71414"/>
            <a:ext cx="11808000" cy="85725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Example: </a:t>
            </a:r>
            <a:r>
              <a:rPr lang="en-US" sz="4500" dirty="0"/>
              <a:t>What is the Impact of…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510765" y="1643050"/>
            <a:ext cx="3013467" cy="50006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Giving Maria</a:t>
            </a:r>
            <a:endParaRPr lang="en-US" dirty="0"/>
          </a:p>
        </p:txBody>
      </p:sp>
      <p:pic>
        <p:nvPicPr>
          <p:cNvPr id="9" name="8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6766" y="5031468"/>
            <a:ext cx="2061015" cy="1040738"/>
          </a:xfrm>
          <a:prstGeom prst="rect">
            <a:avLst/>
          </a:prstGeom>
        </p:spPr>
      </p:pic>
      <p:pic>
        <p:nvPicPr>
          <p:cNvPr id="10" name="9 Imagen" descr="MONED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3906" y="3121245"/>
            <a:ext cx="1782860" cy="1295097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8286766" y="3507182"/>
            <a:ext cx="5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0090"/>
                </a:solidFill>
              </a:rPr>
              <a:t>(P)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0382280" y="5197894"/>
            <a:ext cx="1524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0090"/>
                </a:solidFill>
              </a:rPr>
              <a:t>(Y)</a:t>
            </a:r>
            <a:r>
              <a:rPr lang="en-US" sz="4000" dirty="0"/>
              <a:t>?</a:t>
            </a:r>
            <a:endParaRPr lang="en-US" sz="2800" dirty="0"/>
          </a:p>
        </p:txBody>
      </p:sp>
      <p:sp>
        <p:nvSpPr>
          <p:cNvPr id="13" name="2 Marcador de texto"/>
          <p:cNvSpPr txBox="1">
            <a:spLocks/>
          </p:cNvSpPr>
          <p:nvPr/>
        </p:nvSpPr>
        <p:spPr>
          <a:xfrm>
            <a:off x="1653774" y="3483040"/>
            <a:ext cx="4823229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 pocket money</a:t>
            </a:r>
          </a:p>
        </p:txBody>
      </p:sp>
      <p:sp>
        <p:nvSpPr>
          <p:cNvPr id="14" name="2 Marcador de texto"/>
          <p:cNvSpPr txBox="1">
            <a:spLocks/>
          </p:cNvSpPr>
          <p:nvPr/>
        </p:nvSpPr>
        <p:spPr>
          <a:xfrm>
            <a:off x="3333731" y="5051771"/>
            <a:ext cx="5238787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On </a:t>
            </a:r>
            <a:r>
              <a:rPr lang="en-US" sz="2800" dirty="0" smtClean="0"/>
              <a:t>Maria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’s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consumption of candies</a:t>
            </a:r>
          </a:p>
        </p:txBody>
      </p:sp>
      <p:pic>
        <p:nvPicPr>
          <p:cNvPr id="11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3086" y="1253569"/>
            <a:ext cx="2002826" cy="16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30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12" grpId="0"/>
      <p:bldP spid="17" grpId="0"/>
      <p:bldP spid="13" grpId="0" build="p" bldLvl="5"/>
      <p:bldP spid="14" grpId="0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277" y="164298"/>
            <a:ext cx="6530055" cy="801688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The Perfect </a:t>
            </a:r>
            <a:r>
              <a:rPr lang="en-US" i="1" dirty="0"/>
              <a:t>Clone</a:t>
            </a:r>
          </a:p>
        </p:txBody>
      </p:sp>
      <p:pic>
        <p:nvPicPr>
          <p:cNvPr id="6" name="5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4385" y="4474775"/>
            <a:ext cx="1658949" cy="837710"/>
          </a:xfrm>
          <a:prstGeom prst="rect">
            <a:avLst/>
          </a:prstGeom>
        </p:spPr>
      </p:pic>
      <p:pic>
        <p:nvPicPr>
          <p:cNvPr id="10" name="9 Imagen" descr="MONED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597" y="3214687"/>
            <a:ext cx="1543824" cy="1121457"/>
          </a:xfrm>
          <a:prstGeom prst="rect">
            <a:avLst/>
          </a:prstGeom>
        </p:spPr>
      </p:pic>
      <p:pic>
        <p:nvPicPr>
          <p:cNvPr id="12" name="11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912" y="4474775"/>
            <a:ext cx="1658949" cy="837710"/>
          </a:xfrm>
          <a:prstGeom prst="rect">
            <a:avLst/>
          </a:prstGeom>
        </p:spPr>
      </p:pic>
      <p:pic>
        <p:nvPicPr>
          <p:cNvPr id="13" name="12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9438" y="4474775"/>
            <a:ext cx="1658949" cy="837710"/>
          </a:xfrm>
          <a:prstGeom prst="rect">
            <a:avLst/>
          </a:prstGeom>
        </p:spPr>
      </p:pic>
      <p:pic>
        <p:nvPicPr>
          <p:cNvPr id="14" name="13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2398" y="4429132"/>
            <a:ext cx="1658949" cy="837710"/>
          </a:xfrm>
          <a:prstGeom prst="rect">
            <a:avLst/>
          </a:prstGeom>
        </p:spPr>
      </p:pic>
      <p:pic>
        <p:nvPicPr>
          <p:cNvPr id="15" name="14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2160" y="4429132"/>
            <a:ext cx="1658949" cy="837710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3056180" y="925732"/>
            <a:ext cx="1321471" cy="58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3600" b="1" dirty="0" smtClean="0"/>
              <a:t>Maria</a:t>
            </a:r>
            <a:endParaRPr lang="en-US" sz="36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561815" y="914627"/>
            <a:ext cx="3375807" cy="104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600" b="1" dirty="0" smtClean="0"/>
              <a:t>Maria’s </a:t>
            </a:r>
            <a:r>
              <a:rPr lang="en-US" sz="3600" b="1" dirty="0"/>
              <a:t>Clone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52730" y="5996724"/>
            <a:ext cx="6286543" cy="6469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sz="3200" dirty="0"/>
              <a:t>IMPACT=6-4=2 Candies</a:t>
            </a:r>
            <a:endParaRPr lang="en-US" sz="2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056180" y="5253352"/>
            <a:ext cx="135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2400" dirty="0"/>
              <a:t>6 candies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8667768" y="5253352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dirty="0"/>
              <a:t>4 candies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8128" y="3501009"/>
            <a:ext cx="124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6000" dirty="0">
                <a:solidFill>
                  <a:srgbClr val="000090"/>
                </a:solidFill>
                <a:latin typeface="Forte" pitchFamily="66" charset="0"/>
              </a:rPr>
              <a:t>X</a:t>
            </a:r>
            <a:endParaRPr lang="en-US" sz="6000" dirty="0">
              <a:solidFill>
                <a:srgbClr val="000090"/>
              </a:solidFill>
            </a:endParaRPr>
          </a:p>
        </p:txBody>
      </p:sp>
      <p:pic>
        <p:nvPicPr>
          <p:cNvPr id="22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6807" y="1632522"/>
            <a:ext cx="3126363" cy="2766106"/>
          </a:xfrm>
          <a:prstGeom prst="rect">
            <a:avLst/>
          </a:prstGeom>
        </p:spPr>
      </p:pic>
      <p:pic>
        <p:nvPicPr>
          <p:cNvPr id="23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7809" y="1632522"/>
            <a:ext cx="3180956" cy="27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64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18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7701" y="118205"/>
            <a:ext cx="1871611" cy="748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59714" y="1495143"/>
            <a:ext cx="9113050" cy="805144"/>
          </a:xfrm>
        </p:spPr>
        <p:txBody>
          <a:bodyPr>
            <a:normAutofit/>
          </a:bodyPr>
          <a:lstStyle/>
          <a:p>
            <a:r>
              <a:rPr lang="en-CA" sz="4500" dirty="0" smtClean="0">
                <a:latin typeface="Helvetica" charset="0"/>
                <a:ea typeface="Helvetica" charset="0"/>
                <a:cs typeface="Helvetica" charset="0"/>
              </a:rPr>
              <a:t>Panelists</a:t>
            </a:r>
            <a:endParaRPr lang="en-CA" sz="4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8156" y="4871340"/>
            <a:ext cx="2396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Franque Grimard,</a:t>
            </a:r>
          </a:p>
          <a:p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McGill</a:t>
            </a:r>
            <a:r>
              <a:rPr lang="en-CA" sz="2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University (Facilitator)</a:t>
            </a:r>
            <a:endParaRPr lang="en-CA" sz="2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8278" y="4871340"/>
            <a:ext cx="1995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Carl Asuncion</a:t>
            </a:r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MEDA</a:t>
            </a:r>
            <a:endParaRPr lang="en-CA" sz="2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1186" y="4871340"/>
            <a:ext cx="2509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Bouba Housseini</a:t>
            </a:r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IDRC</a:t>
            </a:r>
            <a:endParaRPr lang="en-CA" sz="2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3716" y="2592840"/>
            <a:ext cx="2130075" cy="21599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8278" y="2592838"/>
            <a:ext cx="2160000" cy="21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686" y="2592838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1182" y="115716"/>
            <a:ext cx="8892117" cy="80168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 reality, use statistics</a:t>
            </a:r>
            <a:endParaRPr lang="en-US" i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85710" y="1242940"/>
            <a:ext cx="128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/>
              <a:t>Treatment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9887031" y="1242940"/>
            <a:ext cx="1437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/>
              <a:t>Comparison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333468" y="4896162"/>
            <a:ext cx="2751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/>
              <a:t>Average Y=6 candies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847969" y="4896162"/>
            <a:ext cx="2785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/>
              <a:t>Average Y=4 Candies</a:t>
            </a:r>
          </a:p>
        </p:txBody>
      </p:sp>
      <p:sp>
        <p:nvSpPr>
          <p:cNvPr id="28" name="27 Elipse"/>
          <p:cNvSpPr/>
          <p:nvPr/>
        </p:nvSpPr>
        <p:spPr>
          <a:xfrm>
            <a:off x="991398" y="1357299"/>
            <a:ext cx="4579124" cy="34343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46 Elipse"/>
          <p:cNvSpPr/>
          <p:nvPr/>
        </p:nvSpPr>
        <p:spPr>
          <a:xfrm>
            <a:off x="6477003" y="1357299"/>
            <a:ext cx="4579124" cy="34343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9 Imagen" descr="MONED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414" y="3786190"/>
            <a:ext cx="1376805" cy="1000132"/>
          </a:xfrm>
          <a:prstGeom prst="rect">
            <a:avLst/>
          </a:prstGeom>
        </p:spPr>
      </p:pic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2952730" y="5857892"/>
            <a:ext cx="6286543" cy="6469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sz="3200" dirty="0"/>
              <a:t>IMPACT=6-4=2 Candies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0608501" y="3645025"/>
            <a:ext cx="1248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6000" dirty="0">
                <a:solidFill>
                  <a:srgbClr val="000090"/>
                </a:solidFill>
                <a:latin typeface="Forte" pitchFamily="66" charset="0"/>
              </a:rPr>
              <a:t>X</a:t>
            </a:r>
            <a:endParaRPr lang="en-US" sz="6000" dirty="0">
              <a:solidFill>
                <a:srgbClr val="000090"/>
              </a:solidFill>
            </a:endParaRPr>
          </a:p>
        </p:txBody>
      </p:sp>
      <p:pic>
        <p:nvPicPr>
          <p:cNvPr id="71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8481" y="1355011"/>
            <a:ext cx="914400" cy="914400"/>
          </a:xfrm>
          <a:prstGeom prst="rect">
            <a:avLst/>
          </a:prstGeom>
        </p:spPr>
      </p:pic>
      <p:pic>
        <p:nvPicPr>
          <p:cNvPr id="72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3606" y="2602766"/>
            <a:ext cx="914400" cy="914400"/>
          </a:xfrm>
          <a:prstGeom prst="rect">
            <a:avLst/>
          </a:prstGeom>
        </p:spPr>
      </p:pic>
      <p:pic>
        <p:nvPicPr>
          <p:cNvPr id="73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8081" y="2581547"/>
            <a:ext cx="914400" cy="914400"/>
          </a:xfrm>
          <a:prstGeom prst="rect">
            <a:avLst/>
          </a:prstGeom>
        </p:spPr>
      </p:pic>
      <p:pic>
        <p:nvPicPr>
          <p:cNvPr id="74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8884" y="3751081"/>
            <a:ext cx="914400" cy="914400"/>
          </a:xfrm>
          <a:prstGeom prst="rect">
            <a:avLst/>
          </a:prstGeom>
        </p:spPr>
      </p:pic>
      <p:pic>
        <p:nvPicPr>
          <p:cNvPr id="75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737" y="3126655"/>
            <a:ext cx="914400" cy="914400"/>
          </a:xfrm>
          <a:prstGeom prst="rect">
            <a:avLst/>
          </a:prstGeom>
        </p:spPr>
      </p:pic>
      <p:pic>
        <p:nvPicPr>
          <p:cNvPr id="76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2069" y="2336279"/>
            <a:ext cx="914400" cy="914400"/>
          </a:xfrm>
          <a:prstGeom prst="rect">
            <a:avLst/>
          </a:prstGeom>
        </p:spPr>
      </p:pic>
      <p:pic>
        <p:nvPicPr>
          <p:cNvPr id="77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9073" y="1299044"/>
            <a:ext cx="914400" cy="914400"/>
          </a:xfrm>
          <a:prstGeom prst="rect">
            <a:avLst/>
          </a:prstGeom>
        </p:spPr>
      </p:pic>
      <p:pic>
        <p:nvPicPr>
          <p:cNvPr id="78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502" y="2257421"/>
            <a:ext cx="914400" cy="914400"/>
          </a:xfrm>
          <a:prstGeom prst="rect">
            <a:avLst/>
          </a:prstGeom>
        </p:spPr>
      </p:pic>
      <p:pic>
        <p:nvPicPr>
          <p:cNvPr id="79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744" y="2654342"/>
            <a:ext cx="914400" cy="914400"/>
          </a:xfrm>
          <a:prstGeom prst="rect">
            <a:avLst/>
          </a:prstGeom>
        </p:spPr>
      </p:pic>
      <p:pic>
        <p:nvPicPr>
          <p:cNvPr id="80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4273" y="3929067"/>
            <a:ext cx="914400" cy="914400"/>
          </a:xfrm>
          <a:prstGeom prst="rect">
            <a:avLst/>
          </a:prstGeom>
        </p:spPr>
      </p:pic>
      <p:pic>
        <p:nvPicPr>
          <p:cNvPr id="81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2943" y="3126655"/>
            <a:ext cx="914400" cy="914400"/>
          </a:xfrm>
          <a:prstGeom prst="rect">
            <a:avLst/>
          </a:prstGeom>
        </p:spPr>
      </p:pic>
      <p:pic>
        <p:nvPicPr>
          <p:cNvPr id="82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2178" y="2044168"/>
            <a:ext cx="914400" cy="914400"/>
          </a:xfrm>
          <a:prstGeom prst="rect">
            <a:avLst/>
          </a:prstGeom>
        </p:spPr>
      </p:pic>
      <p:pic>
        <p:nvPicPr>
          <p:cNvPr id="83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9334" y="1441981"/>
            <a:ext cx="914400" cy="914400"/>
          </a:xfrm>
          <a:prstGeom prst="rect">
            <a:avLst/>
          </a:prstGeom>
        </p:spPr>
      </p:pic>
      <p:pic>
        <p:nvPicPr>
          <p:cNvPr id="84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6620" y="1961623"/>
            <a:ext cx="914400" cy="914400"/>
          </a:xfrm>
          <a:prstGeom prst="rect">
            <a:avLst/>
          </a:prstGeom>
        </p:spPr>
      </p:pic>
      <p:pic>
        <p:nvPicPr>
          <p:cNvPr id="85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5281" y="1948739"/>
            <a:ext cx="914400" cy="914400"/>
          </a:xfrm>
          <a:prstGeom prst="rect">
            <a:avLst/>
          </a:prstGeom>
        </p:spPr>
      </p:pic>
      <p:pic>
        <p:nvPicPr>
          <p:cNvPr id="86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0853" y="3293881"/>
            <a:ext cx="914400" cy="914400"/>
          </a:xfrm>
          <a:prstGeom prst="rect">
            <a:avLst/>
          </a:prstGeom>
        </p:spPr>
      </p:pic>
      <p:pic>
        <p:nvPicPr>
          <p:cNvPr id="87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420" y="2342591"/>
            <a:ext cx="914400" cy="914400"/>
          </a:xfrm>
          <a:prstGeom prst="rect">
            <a:avLst/>
          </a:prstGeom>
        </p:spPr>
      </p:pic>
      <p:pic>
        <p:nvPicPr>
          <p:cNvPr id="88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6124" y="3609658"/>
            <a:ext cx="914400" cy="914400"/>
          </a:xfrm>
          <a:prstGeom prst="rect">
            <a:avLst/>
          </a:prstGeom>
        </p:spPr>
      </p:pic>
      <p:pic>
        <p:nvPicPr>
          <p:cNvPr id="89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2943" y="1379538"/>
            <a:ext cx="914400" cy="914400"/>
          </a:xfrm>
          <a:prstGeom prst="rect">
            <a:avLst/>
          </a:prstGeom>
        </p:spPr>
      </p:pic>
      <p:pic>
        <p:nvPicPr>
          <p:cNvPr id="90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9831" y="1411911"/>
            <a:ext cx="914400" cy="914400"/>
          </a:xfrm>
          <a:prstGeom prst="rect">
            <a:avLst/>
          </a:prstGeom>
        </p:spPr>
      </p:pic>
      <p:pic>
        <p:nvPicPr>
          <p:cNvPr id="91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7003" y="2311752"/>
            <a:ext cx="914400" cy="914400"/>
          </a:xfrm>
          <a:prstGeom prst="rect">
            <a:avLst/>
          </a:prstGeom>
        </p:spPr>
      </p:pic>
      <p:pic>
        <p:nvPicPr>
          <p:cNvPr id="92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9114" y="3070866"/>
            <a:ext cx="914400" cy="914400"/>
          </a:xfrm>
          <a:prstGeom prst="rect">
            <a:avLst/>
          </a:prstGeom>
        </p:spPr>
      </p:pic>
      <p:pic>
        <p:nvPicPr>
          <p:cNvPr id="93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9873" y="3647573"/>
            <a:ext cx="914400" cy="914400"/>
          </a:xfrm>
          <a:prstGeom prst="rect">
            <a:avLst/>
          </a:prstGeom>
        </p:spPr>
      </p:pic>
      <p:pic>
        <p:nvPicPr>
          <p:cNvPr id="94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5907" y="2995236"/>
            <a:ext cx="914400" cy="914400"/>
          </a:xfrm>
          <a:prstGeom prst="rect">
            <a:avLst/>
          </a:prstGeom>
        </p:spPr>
      </p:pic>
      <p:pic>
        <p:nvPicPr>
          <p:cNvPr id="95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375" y="1739942"/>
            <a:ext cx="914400" cy="914400"/>
          </a:xfrm>
          <a:prstGeom prst="rect">
            <a:avLst/>
          </a:prstGeom>
        </p:spPr>
      </p:pic>
      <p:pic>
        <p:nvPicPr>
          <p:cNvPr id="96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8884" y="2003964"/>
            <a:ext cx="914400" cy="914400"/>
          </a:xfrm>
          <a:prstGeom prst="rect">
            <a:avLst/>
          </a:prstGeom>
        </p:spPr>
      </p:pic>
      <p:pic>
        <p:nvPicPr>
          <p:cNvPr id="97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5275" y="2799791"/>
            <a:ext cx="914400" cy="914400"/>
          </a:xfrm>
          <a:prstGeom prst="rect">
            <a:avLst/>
          </a:prstGeom>
        </p:spPr>
      </p:pic>
      <p:pic>
        <p:nvPicPr>
          <p:cNvPr id="98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0242" y="2995236"/>
            <a:ext cx="914400" cy="914400"/>
          </a:xfrm>
          <a:prstGeom prst="rect">
            <a:avLst/>
          </a:prstGeom>
        </p:spPr>
      </p:pic>
      <p:pic>
        <p:nvPicPr>
          <p:cNvPr id="99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6620" y="3714191"/>
            <a:ext cx="914400" cy="914400"/>
          </a:xfrm>
          <a:prstGeom prst="rect">
            <a:avLst/>
          </a:prstGeom>
        </p:spPr>
      </p:pic>
      <p:pic>
        <p:nvPicPr>
          <p:cNvPr id="100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4869" y="2987426"/>
            <a:ext cx="914400" cy="914400"/>
          </a:xfrm>
          <a:prstGeom prst="rect">
            <a:avLst/>
          </a:prstGeom>
        </p:spPr>
      </p:pic>
      <p:pic>
        <p:nvPicPr>
          <p:cNvPr id="101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8022" y="1691762"/>
            <a:ext cx="914400" cy="914400"/>
          </a:xfrm>
          <a:prstGeom prst="rect">
            <a:avLst/>
          </a:prstGeom>
        </p:spPr>
      </p:pic>
      <p:pic>
        <p:nvPicPr>
          <p:cNvPr id="102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4978" y="2669455"/>
            <a:ext cx="914400" cy="914400"/>
          </a:xfrm>
          <a:prstGeom prst="rect">
            <a:avLst/>
          </a:prstGeom>
        </p:spPr>
      </p:pic>
      <p:pic>
        <p:nvPicPr>
          <p:cNvPr id="103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0143" y="2581547"/>
            <a:ext cx="914400" cy="914400"/>
          </a:xfrm>
          <a:prstGeom prst="rect">
            <a:avLst/>
          </a:prstGeom>
        </p:spPr>
      </p:pic>
      <p:pic>
        <p:nvPicPr>
          <p:cNvPr id="104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07544" y="2124347"/>
            <a:ext cx="914400" cy="914400"/>
          </a:xfrm>
          <a:prstGeom prst="rect">
            <a:avLst/>
          </a:prstGeom>
        </p:spPr>
      </p:pic>
      <p:pic>
        <p:nvPicPr>
          <p:cNvPr id="105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4101" y="3124200"/>
            <a:ext cx="914400" cy="914400"/>
          </a:xfrm>
          <a:prstGeom prst="rect">
            <a:avLst/>
          </a:prstGeom>
        </p:spPr>
      </p:pic>
      <p:pic>
        <p:nvPicPr>
          <p:cNvPr id="106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7343" y="36214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29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8" grpId="0" animBg="1"/>
      <p:bldP spid="47" grpId="0" animBg="1"/>
      <p:bldP spid="67" grpId="0" animBg="1"/>
      <p:bldP spid="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0958" y="194115"/>
            <a:ext cx="8892117" cy="1168388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Finding good comparison groups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0957" y="1362503"/>
            <a:ext cx="10848000" cy="11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2800" dirty="0"/>
              <a:t>We want to find </a:t>
            </a:r>
            <a:r>
              <a:rPr lang="en-US" sz="2800" b="1" dirty="0"/>
              <a:t>clones</a:t>
            </a:r>
            <a:r>
              <a:rPr lang="en-US" sz="2800" dirty="0"/>
              <a:t> for the </a:t>
            </a:r>
            <a:r>
              <a:rPr lang="en-US" dirty="0" smtClean="0"/>
              <a:t>Marias</a:t>
            </a:r>
            <a:r>
              <a:rPr lang="en-US" sz="2800" dirty="0" smtClean="0"/>
              <a:t> </a:t>
            </a:r>
            <a:r>
              <a:rPr lang="en-US" sz="2800" dirty="0"/>
              <a:t>in our programs.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0957" y="2696943"/>
            <a:ext cx="10848000" cy="1509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Autofit/>
          </a:bodyPr>
          <a:lstStyle/>
          <a:p>
            <a:pPr marL="514350" indent="-514350" algn="ctr">
              <a:buNone/>
            </a:pPr>
            <a:r>
              <a:rPr lang="en-US" sz="2800" dirty="0"/>
              <a:t>The treatment and comparison groups should</a:t>
            </a:r>
          </a:p>
          <a:p>
            <a:pPr marL="971550" indent="-514350">
              <a:buClr>
                <a:schemeClr val="accent1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have identical characteristics</a:t>
            </a:r>
          </a:p>
          <a:p>
            <a:pPr marL="971550" indent="-514350">
              <a:buClr>
                <a:schemeClr val="accent1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except for benefiting from the intervention.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0957" y="4429132"/>
            <a:ext cx="10848000" cy="11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In practice, use program eligibility &amp; assignment rules to construct valid counterfactuals</a:t>
            </a:r>
          </a:p>
        </p:txBody>
      </p:sp>
      <p:pic>
        <p:nvPicPr>
          <p:cNvPr id="7" name="6 Imagen" descr="notes-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08676">
            <a:off x="487313" y="3458448"/>
            <a:ext cx="4946785" cy="2971218"/>
          </a:xfrm>
          <a:prstGeom prst="rect">
            <a:avLst/>
          </a:prstGeom>
        </p:spPr>
      </p:pic>
      <p:sp>
        <p:nvSpPr>
          <p:cNvPr id="6" name="5 Marcador de texto"/>
          <p:cNvSpPr>
            <a:spLocks noGrp="1"/>
          </p:cNvSpPr>
          <p:nvPr>
            <p:ph type="body" sz="quarter" idx="4294967295"/>
          </p:nvPr>
        </p:nvSpPr>
        <p:spPr>
          <a:xfrm rot="21365475">
            <a:off x="724823" y="4006384"/>
            <a:ext cx="4763843" cy="2357438"/>
          </a:xfr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l">
              <a:buNone/>
              <a:tabLst>
                <a:tab pos="0" algn="l"/>
              </a:tabLst>
            </a:pPr>
            <a:r>
              <a:rPr lang="en-US" sz="2300" dirty="0">
                <a:latin typeface="+mj-lt"/>
                <a:cs typeface="MV Boli" pitchFamily="2" charset="0"/>
              </a:rPr>
              <a:t>With a good comparison group, the </a:t>
            </a:r>
            <a:r>
              <a:rPr lang="en-US" sz="2300" b="1" dirty="0">
                <a:latin typeface="+mj-lt"/>
                <a:cs typeface="MV Boli" pitchFamily="2" charset="0"/>
              </a:rPr>
              <a:t>only reason </a:t>
            </a:r>
            <a:r>
              <a:rPr lang="en-US" sz="2300" dirty="0">
                <a:latin typeface="+mj-lt"/>
                <a:cs typeface="MV Boli" pitchFamily="2" charset="0"/>
              </a:rPr>
              <a:t>for different outcomes between treatments and comparisons is the </a:t>
            </a:r>
            <a:r>
              <a:rPr lang="en-US" sz="2300" b="1" dirty="0">
                <a:latin typeface="+mj-lt"/>
                <a:cs typeface="MV Boli" pitchFamily="2" charset="0"/>
              </a:rPr>
              <a:t>intervention (P)</a:t>
            </a:r>
          </a:p>
        </p:txBody>
      </p:sp>
    </p:spTree>
    <p:extLst>
      <p:ext uri="{BB962C8B-B14F-4D97-AF65-F5344CB8AC3E}">
        <p14:creationId xmlns:p14="http://schemas.microsoft.com/office/powerpoint/2010/main" val="411153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013348" y="-658076"/>
            <a:ext cx="18466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sz="4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789961" y="986702"/>
            <a:ext cx="52387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Finding good Comparison Groups:</a:t>
            </a:r>
          </a:p>
          <a:p>
            <a:pPr algn="ctr"/>
            <a:r>
              <a:rPr lang="en-US" sz="40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Impact Evaluation Methods</a:t>
            </a:r>
            <a:r>
              <a:rPr lang="en-US" sz="4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Toolbox</a:t>
            </a:r>
            <a:endParaRPr lang="en-US" sz="40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16253" y="2636913"/>
            <a:ext cx="5856000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Discontinuity Design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16253" y="1229851"/>
            <a:ext cx="5856000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Randomization: Assignment or  Offering/Promotion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716253" y="3681089"/>
            <a:ext cx="5856000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Difference-in-Differences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16253" y="4536703"/>
            <a:ext cx="5856000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654319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0435" y="893755"/>
            <a:ext cx="8892117" cy="5907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Case Study: </a:t>
            </a:r>
            <a:r>
              <a:rPr lang="en-US" b="1" dirty="0" err="1"/>
              <a:t>Progresa</a:t>
            </a:r>
            <a:endParaRPr lang="en-US" b="1" dirty="0"/>
          </a:p>
        </p:txBody>
      </p:sp>
      <p:sp>
        <p:nvSpPr>
          <p:cNvPr id="5" name="4 Rectángulo"/>
          <p:cNvSpPr/>
          <p:nvPr/>
        </p:nvSpPr>
        <p:spPr>
          <a:xfrm>
            <a:off x="1049963" y="1934620"/>
            <a:ext cx="10570576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3200" dirty="0"/>
              <a:t>National anti-poverty program in Mexico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49963" y="2551501"/>
            <a:ext cx="10189573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spcBef>
                <a:spcPct val="20000"/>
              </a:spcBef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n-US" sz="2400" dirty="0"/>
              <a:t>Started 1997</a:t>
            </a:r>
          </a:p>
          <a:p>
            <a:pPr marL="457200" lvl="2" indent="-457200">
              <a:spcBef>
                <a:spcPct val="20000"/>
              </a:spcBef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n-US" sz="2400" dirty="0"/>
              <a:t>5 million beneficiaries by 2004</a:t>
            </a:r>
          </a:p>
          <a:p>
            <a:pPr marL="457200" lvl="2" indent="-457200">
              <a:spcBef>
                <a:spcPct val="20000"/>
              </a:spcBef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n-US" sz="2400" dirty="0"/>
              <a:t>Eligibility – based on poverty index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42965" y="4649009"/>
            <a:ext cx="10668075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3200" dirty="0"/>
              <a:t>Cash Transfers</a:t>
            </a:r>
          </a:p>
        </p:txBody>
      </p:sp>
      <p:sp>
        <p:nvSpPr>
          <p:cNvPr id="14" name="5 Rectángulo"/>
          <p:cNvSpPr/>
          <p:nvPr/>
        </p:nvSpPr>
        <p:spPr>
          <a:xfrm>
            <a:off x="1238216" y="5312770"/>
            <a:ext cx="10189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spcBef>
                <a:spcPct val="20000"/>
              </a:spcBef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n-US" sz="2400" dirty="0"/>
              <a:t>Conditional on school and health care attendance.</a:t>
            </a:r>
          </a:p>
        </p:txBody>
      </p:sp>
    </p:spTree>
    <p:extLst>
      <p:ext uri="{BB962C8B-B14F-4D97-AF65-F5344CB8AC3E}">
        <p14:creationId xmlns:p14="http://schemas.microsoft.com/office/powerpoint/2010/main" val="3073807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bldLvl="3"/>
      <p:bldP spid="8" grpId="0"/>
      <p:bldP spid="14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603" y="84356"/>
            <a:ext cx="7685267" cy="801688"/>
          </a:xfrm>
          <a:solidFill>
            <a:srgbClr val="FFFF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Case Study: </a:t>
            </a:r>
            <a:r>
              <a:rPr lang="en-US" dirty="0" err="1"/>
              <a:t>Progresa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1049963" y="1064364"/>
            <a:ext cx="10570576" cy="4514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Rigorous impact evaluation with rich data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49963" y="1523410"/>
            <a:ext cx="10189573" cy="98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spcBef>
                <a:spcPct val="20000"/>
              </a:spcBef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n-US" sz="2400" dirty="0"/>
              <a:t>506 communities, 24,000 households</a:t>
            </a:r>
          </a:p>
          <a:p>
            <a:pPr marL="457200" lvl="2" indent="-457200">
              <a:spcBef>
                <a:spcPct val="20000"/>
              </a:spcBef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n-US" sz="2400" dirty="0"/>
              <a:t>Baseline 1997, follow-up 1998</a:t>
            </a:r>
          </a:p>
        </p:txBody>
      </p:sp>
      <p:sp>
        <p:nvSpPr>
          <p:cNvPr id="7" name="6 Lágrima"/>
          <p:cNvSpPr/>
          <p:nvPr/>
        </p:nvSpPr>
        <p:spPr>
          <a:xfrm>
            <a:off x="646699" y="1170400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7 Rectángulo"/>
          <p:cNvSpPr/>
          <p:nvPr/>
        </p:nvSpPr>
        <p:spPr>
          <a:xfrm>
            <a:off x="1069976" y="2936917"/>
            <a:ext cx="10645813" cy="4514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Many outcomes of interest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069976" y="3395963"/>
            <a:ext cx="10189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	Here</a:t>
            </a:r>
            <a:r>
              <a:rPr lang="en-US" sz="2400" dirty="0">
                <a:solidFill>
                  <a:srgbClr val="000090"/>
                </a:solidFill>
              </a:rPr>
              <a:t>: Consumption per capita</a:t>
            </a:r>
          </a:p>
        </p:txBody>
      </p:sp>
      <p:sp>
        <p:nvSpPr>
          <p:cNvPr id="10" name="9 Lágrima"/>
          <p:cNvSpPr/>
          <p:nvPr/>
        </p:nvSpPr>
        <p:spPr>
          <a:xfrm>
            <a:off x="666712" y="3042953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10 Rectángulo"/>
          <p:cNvSpPr/>
          <p:nvPr/>
        </p:nvSpPr>
        <p:spPr>
          <a:xfrm>
            <a:off x="1069976" y="4129149"/>
            <a:ext cx="10645813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3600" dirty="0"/>
              <a:t>What is the effect of </a:t>
            </a:r>
            <a:r>
              <a:rPr lang="en-US" sz="3600" dirty="0" err="1">
                <a:solidFill>
                  <a:srgbClr val="000090"/>
                </a:solidFill>
              </a:rPr>
              <a:t>Progresa</a:t>
            </a:r>
            <a:r>
              <a:rPr lang="en-US" sz="3600" dirty="0">
                <a:solidFill>
                  <a:srgbClr val="000090"/>
                </a:solidFill>
              </a:rPr>
              <a:t> (P)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rgbClr val="000090"/>
                </a:solidFill>
              </a:rPr>
              <a:t>on Consumption Per Capita (Y)</a:t>
            </a:r>
            <a:r>
              <a:rPr lang="en-US" sz="3600" dirty="0"/>
              <a:t>?</a:t>
            </a:r>
          </a:p>
        </p:txBody>
      </p:sp>
      <p:sp>
        <p:nvSpPr>
          <p:cNvPr id="12" name="11 Lágrima"/>
          <p:cNvSpPr/>
          <p:nvPr/>
        </p:nvSpPr>
        <p:spPr>
          <a:xfrm>
            <a:off x="666712" y="4519572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12 Rectángulo"/>
          <p:cNvSpPr/>
          <p:nvPr/>
        </p:nvSpPr>
        <p:spPr>
          <a:xfrm>
            <a:off x="1142966" y="4729314"/>
            <a:ext cx="10645813" cy="19451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None/>
              <a:defRPr/>
            </a:pPr>
            <a:endParaRPr lang="en-US" sz="2400" dirty="0"/>
          </a:p>
          <a:p>
            <a:pPr marL="571500" lvl="0" indent="-571500">
              <a:spcBef>
                <a:spcPct val="20000"/>
              </a:spcBef>
              <a:spcAft>
                <a:spcPts val="600"/>
              </a:spcAft>
              <a:buFont typeface="Wingdings" charset="2"/>
              <a:buChar char="Ø"/>
              <a:defRPr/>
            </a:pPr>
            <a:r>
              <a:rPr lang="en-US" sz="3600" dirty="0"/>
              <a:t>If impact is an increase of </a:t>
            </a:r>
            <a:r>
              <a:rPr lang="en-US" sz="3600" b="1" dirty="0"/>
              <a:t>$20 </a:t>
            </a:r>
            <a:r>
              <a:rPr lang="en-US" sz="3600" dirty="0"/>
              <a:t>or more, </a:t>
            </a:r>
          </a:p>
          <a:p>
            <a:pPr marL="571500" lvl="0" indent="-571500">
              <a:spcBef>
                <a:spcPct val="20000"/>
              </a:spcBef>
              <a:spcAft>
                <a:spcPts val="600"/>
              </a:spcAft>
              <a:buFont typeface="Wingdings" charset="2"/>
              <a:buChar char="Ø"/>
              <a:defRPr/>
            </a:pPr>
            <a:r>
              <a:rPr lang="en-US" sz="3600" dirty="0"/>
              <a:t>then scale up nationally</a:t>
            </a:r>
          </a:p>
        </p:txBody>
      </p:sp>
    </p:spTree>
    <p:extLst>
      <p:ext uri="{BB962C8B-B14F-4D97-AF65-F5344CB8AC3E}">
        <p14:creationId xmlns:p14="http://schemas.microsoft.com/office/powerpoint/2010/main" val="3972230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bldLvl="3"/>
      <p:bldP spid="7" grpId="0" animBg="1"/>
      <p:bldP spid="8" grpId="0"/>
      <p:bldP spid="9" grpId="0" build="p" bldLvl="3"/>
      <p:bldP spid="10" grpId="0" animBg="1"/>
      <p:bldP spid="11" grpId="0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58175"/>
            <a:ext cx="8892117" cy="801688"/>
          </a:xfrm>
          <a:solidFill>
            <a:srgbClr val="FFFF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Case Study: </a:t>
            </a:r>
            <a:r>
              <a:rPr lang="en-US" dirty="0" err="1"/>
              <a:t>Progresa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985" y="1890624"/>
            <a:ext cx="7852833" cy="800100"/>
          </a:xfrm>
        </p:spPr>
        <p:txBody>
          <a:bodyPr/>
          <a:lstStyle/>
          <a:p>
            <a:pPr lvl="0"/>
            <a:r>
              <a:rPr lang="en-US" sz="3600" dirty="0"/>
              <a:t>How do we find counterfactuals?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0" y="3109283"/>
            <a:ext cx="10645813" cy="32562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spcAft>
                <a:spcPts val="600"/>
              </a:spcAft>
              <a:buNone/>
              <a:defRPr/>
            </a:pPr>
            <a:r>
              <a:rPr lang="en-US" sz="3200" b="1" dirty="0"/>
              <a:t>	1. False counterfactual #1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3200" dirty="0"/>
              <a:t>		 Before and after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3200" b="1" dirty="0"/>
              <a:t>	2. False counterfactual #2 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3200" b="1" dirty="0"/>
              <a:t>		</a:t>
            </a:r>
            <a:r>
              <a:rPr lang="en-US" sz="3200" dirty="0"/>
              <a:t>Looking at enrollment/eligibility:</a:t>
            </a:r>
          </a:p>
          <a:p>
            <a:pPr marL="457200" lvl="0" indent="-457200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3200" dirty="0"/>
              <a:t>			enrolled </a:t>
            </a:r>
            <a:r>
              <a:rPr lang="en-US" sz="3200" dirty="0" err="1"/>
              <a:t>vs</a:t>
            </a:r>
            <a:r>
              <a:rPr lang="en-US" sz="3200" dirty="0"/>
              <a:t> non-enrolled</a:t>
            </a:r>
          </a:p>
        </p:txBody>
      </p:sp>
    </p:spTree>
    <p:extLst>
      <p:ext uri="{BB962C8B-B14F-4D97-AF65-F5344CB8AC3E}">
        <p14:creationId xmlns:p14="http://schemas.microsoft.com/office/powerpoint/2010/main" val="3442503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92658" y="71438"/>
            <a:ext cx="9356356" cy="857250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4600" dirty="0"/>
              <a:t>Eligibility and Enrollment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318787" y="3857628"/>
            <a:ext cx="8016000" cy="27146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71 Rectángulo"/>
          <p:cNvSpPr/>
          <p:nvPr/>
        </p:nvSpPr>
        <p:spPr>
          <a:xfrm>
            <a:off x="3318787" y="2857496"/>
            <a:ext cx="8016000" cy="100013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73 Rectángulo"/>
          <p:cNvSpPr/>
          <p:nvPr/>
        </p:nvSpPr>
        <p:spPr>
          <a:xfrm>
            <a:off x="3318787" y="1285860"/>
            <a:ext cx="8016000" cy="15716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82 Rectángulo"/>
          <p:cNvSpPr/>
          <p:nvPr/>
        </p:nvSpPr>
        <p:spPr>
          <a:xfrm>
            <a:off x="918787" y="1285860"/>
            <a:ext cx="2400000" cy="157163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83 CuadroTexto"/>
          <p:cNvSpPr txBox="1"/>
          <p:nvPr/>
        </p:nvSpPr>
        <p:spPr>
          <a:xfrm>
            <a:off x="937520" y="1312119"/>
            <a:ext cx="2381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/>
              <a:t>Ineligibles</a:t>
            </a:r>
          </a:p>
          <a:p>
            <a:pPr>
              <a:buNone/>
            </a:pPr>
            <a:r>
              <a:rPr lang="en-US" sz="2000" dirty="0"/>
              <a:t>(Non-Poor)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918787" y="2857496"/>
            <a:ext cx="2400000" cy="37147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99 CuadroTexto"/>
          <p:cNvSpPr txBox="1"/>
          <p:nvPr/>
        </p:nvSpPr>
        <p:spPr>
          <a:xfrm>
            <a:off x="937521" y="2857496"/>
            <a:ext cx="215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/>
              <a:t>Eligibles</a:t>
            </a:r>
          </a:p>
          <a:p>
            <a:pPr>
              <a:buNone/>
            </a:pPr>
            <a:r>
              <a:rPr lang="en-US" sz="2000" dirty="0"/>
              <a:t>(Poor)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3603852" y="5981125"/>
            <a:ext cx="2305888" cy="510778"/>
          </a:xfrm>
          <a:prstGeom prst="round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Enrolled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3385903" y="2942162"/>
            <a:ext cx="2762269" cy="510778"/>
          </a:xfrm>
          <a:prstGeom prst="round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Not Enrolled</a:t>
            </a:r>
          </a:p>
        </p:txBody>
      </p:sp>
      <p:pic>
        <p:nvPicPr>
          <p:cNvPr id="49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8301" y="2980194"/>
            <a:ext cx="914400" cy="914400"/>
          </a:xfrm>
          <a:prstGeom prst="rect">
            <a:avLst/>
          </a:prstGeom>
        </p:spPr>
      </p:pic>
      <p:pic>
        <p:nvPicPr>
          <p:cNvPr id="50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487" y="2871791"/>
            <a:ext cx="914400" cy="914400"/>
          </a:xfrm>
          <a:prstGeom prst="rect">
            <a:avLst/>
          </a:prstGeom>
        </p:spPr>
      </p:pic>
      <p:pic>
        <p:nvPicPr>
          <p:cNvPr id="51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7165" y="3897010"/>
            <a:ext cx="914400" cy="914400"/>
          </a:xfrm>
          <a:prstGeom prst="rect">
            <a:avLst/>
          </a:prstGeom>
        </p:spPr>
      </p:pic>
      <p:pic>
        <p:nvPicPr>
          <p:cNvPr id="52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6708" y="3897010"/>
            <a:ext cx="914400" cy="914400"/>
          </a:xfrm>
          <a:prstGeom prst="rect">
            <a:avLst/>
          </a:prstGeom>
        </p:spPr>
      </p:pic>
      <p:pic>
        <p:nvPicPr>
          <p:cNvPr id="53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015" y="3897010"/>
            <a:ext cx="914400" cy="914400"/>
          </a:xfrm>
          <a:prstGeom prst="rect">
            <a:avLst/>
          </a:prstGeom>
        </p:spPr>
      </p:pic>
      <p:pic>
        <p:nvPicPr>
          <p:cNvPr id="54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4366" y="2871791"/>
            <a:ext cx="914400" cy="914400"/>
          </a:xfrm>
          <a:prstGeom prst="rect">
            <a:avLst/>
          </a:prstGeom>
        </p:spPr>
      </p:pic>
      <p:pic>
        <p:nvPicPr>
          <p:cNvPr id="55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72" y="2871791"/>
            <a:ext cx="914400" cy="914400"/>
          </a:xfrm>
          <a:prstGeom prst="rect">
            <a:avLst/>
          </a:prstGeom>
        </p:spPr>
      </p:pic>
      <p:pic>
        <p:nvPicPr>
          <p:cNvPr id="58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1814" y="4000506"/>
            <a:ext cx="914400" cy="914400"/>
          </a:xfrm>
          <a:prstGeom prst="rect">
            <a:avLst/>
          </a:prstGeom>
        </p:spPr>
      </p:pic>
      <p:pic>
        <p:nvPicPr>
          <p:cNvPr id="59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5123" y="3925599"/>
            <a:ext cx="914400" cy="914400"/>
          </a:xfrm>
          <a:prstGeom prst="rect">
            <a:avLst/>
          </a:prstGeom>
        </p:spPr>
      </p:pic>
      <p:pic>
        <p:nvPicPr>
          <p:cNvPr id="60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8766" y="4705197"/>
            <a:ext cx="914400" cy="914400"/>
          </a:xfrm>
          <a:prstGeom prst="rect">
            <a:avLst/>
          </a:prstGeom>
        </p:spPr>
      </p:pic>
      <p:pic>
        <p:nvPicPr>
          <p:cNvPr id="61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7822" y="4729180"/>
            <a:ext cx="914400" cy="914400"/>
          </a:xfrm>
          <a:prstGeom prst="rect">
            <a:avLst/>
          </a:prstGeom>
        </p:spPr>
      </p:pic>
      <p:pic>
        <p:nvPicPr>
          <p:cNvPr id="62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0738" y="4705197"/>
            <a:ext cx="914400" cy="914400"/>
          </a:xfrm>
          <a:prstGeom prst="rect">
            <a:avLst/>
          </a:prstGeom>
        </p:spPr>
      </p:pic>
      <p:pic>
        <p:nvPicPr>
          <p:cNvPr id="63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7272" y="4745460"/>
            <a:ext cx="914400" cy="914400"/>
          </a:xfrm>
          <a:prstGeom prst="rect">
            <a:avLst/>
          </a:prstGeom>
        </p:spPr>
      </p:pic>
      <p:pic>
        <p:nvPicPr>
          <p:cNvPr id="64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2022" y="5619597"/>
            <a:ext cx="914400" cy="914400"/>
          </a:xfrm>
          <a:prstGeom prst="rect">
            <a:avLst/>
          </a:prstGeom>
        </p:spPr>
      </p:pic>
      <p:pic>
        <p:nvPicPr>
          <p:cNvPr id="66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0627" y="5586436"/>
            <a:ext cx="914400" cy="914400"/>
          </a:xfrm>
          <a:prstGeom prst="rect">
            <a:avLst/>
          </a:prstGeom>
        </p:spPr>
      </p:pic>
      <p:pic>
        <p:nvPicPr>
          <p:cNvPr id="67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4915" y="5619597"/>
            <a:ext cx="914400" cy="914400"/>
          </a:xfrm>
          <a:prstGeom prst="rect">
            <a:avLst/>
          </a:prstGeom>
        </p:spPr>
      </p:pic>
      <p:pic>
        <p:nvPicPr>
          <p:cNvPr id="68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772" y="5587220"/>
            <a:ext cx="914400" cy="914400"/>
          </a:xfrm>
          <a:prstGeom prst="rect">
            <a:avLst/>
          </a:prstGeom>
        </p:spPr>
      </p:pic>
      <p:pic>
        <p:nvPicPr>
          <p:cNvPr id="69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3893" y="5577503"/>
            <a:ext cx="914400" cy="914400"/>
          </a:xfrm>
          <a:prstGeom prst="rect">
            <a:avLst/>
          </a:prstGeom>
        </p:spPr>
      </p:pic>
      <p:pic>
        <p:nvPicPr>
          <p:cNvPr id="70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9415" y="2924171"/>
            <a:ext cx="914400" cy="914400"/>
          </a:xfrm>
          <a:prstGeom prst="rect">
            <a:avLst/>
          </a:prstGeom>
        </p:spPr>
      </p:pic>
      <p:pic>
        <p:nvPicPr>
          <p:cNvPr id="71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85903" y="2943228"/>
            <a:ext cx="914400" cy="914400"/>
          </a:xfrm>
          <a:prstGeom prst="rect">
            <a:avLst/>
          </a:prstGeom>
        </p:spPr>
      </p:pic>
      <p:pic>
        <p:nvPicPr>
          <p:cNvPr id="73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2104" y="3943362"/>
            <a:ext cx="914400" cy="914400"/>
          </a:xfrm>
          <a:prstGeom prst="rect">
            <a:avLst/>
          </a:prstGeom>
        </p:spPr>
      </p:pic>
      <p:pic>
        <p:nvPicPr>
          <p:cNvPr id="75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7341" y="4729180"/>
            <a:ext cx="914400" cy="914400"/>
          </a:xfrm>
          <a:prstGeom prst="rect">
            <a:avLst/>
          </a:prstGeom>
        </p:spPr>
      </p:pic>
      <p:pic>
        <p:nvPicPr>
          <p:cNvPr id="76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9966" y="5533642"/>
            <a:ext cx="914400" cy="914400"/>
          </a:xfrm>
          <a:prstGeom prst="rect">
            <a:avLst/>
          </a:prstGeom>
        </p:spPr>
      </p:pic>
      <p:pic>
        <p:nvPicPr>
          <p:cNvPr id="77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4458" y="4619242"/>
            <a:ext cx="914400" cy="914400"/>
          </a:xfrm>
          <a:prstGeom prst="rect">
            <a:avLst/>
          </a:prstGeom>
        </p:spPr>
      </p:pic>
      <p:pic>
        <p:nvPicPr>
          <p:cNvPr id="78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7272" y="1285860"/>
            <a:ext cx="914400" cy="914400"/>
          </a:xfrm>
          <a:prstGeom prst="rect">
            <a:avLst/>
          </a:prstGeom>
        </p:spPr>
      </p:pic>
      <p:pic>
        <p:nvPicPr>
          <p:cNvPr id="79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94452" y="1886305"/>
            <a:ext cx="914400" cy="914400"/>
          </a:xfrm>
          <a:prstGeom prst="rect">
            <a:avLst/>
          </a:prstGeom>
        </p:spPr>
      </p:pic>
      <p:pic>
        <p:nvPicPr>
          <p:cNvPr id="80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7033" y="1285860"/>
            <a:ext cx="914400" cy="914400"/>
          </a:xfrm>
          <a:prstGeom prst="rect">
            <a:avLst/>
          </a:prstGeom>
        </p:spPr>
      </p:pic>
      <p:pic>
        <p:nvPicPr>
          <p:cNvPr id="81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4920" y="1871659"/>
            <a:ext cx="914400" cy="914400"/>
          </a:xfrm>
          <a:prstGeom prst="rect">
            <a:avLst/>
          </a:prstGeom>
        </p:spPr>
      </p:pic>
      <p:pic>
        <p:nvPicPr>
          <p:cNvPr id="82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6430" y="1285860"/>
            <a:ext cx="914400" cy="914400"/>
          </a:xfrm>
          <a:prstGeom prst="rect">
            <a:avLst/>
          </a:prstGeom>
        </p:spPr>
      </p:pic>
      <p:pic>
        <p:nvPicPr>
          <p:cNvPr id="85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9320" y="1886305"/>
            <a:ext cx="914400" cy="914400"/>
          </a:xfrm>
          <a:prstGeom prst="rect">
            <a:avLst/>
          </a:prstGeom>
        </p:spPr>
      </p:pic>
      <p:pic>
        <p:nvPicPr>
          <p:cNvPr id="98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3871" y="1302140"/>
            <a:ext cx="914400" cy="914400"/>
          </a:xfrm>
          <a:prstGeom prst="rect">
            <a:avLst/>
          </a:prstGeom>
        </p:spPr>
      </p:pic>
      <p:pic>
        <p:nvPicPr>
          <p:cNvPr id="107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3897" y="1886305"/>
            <a:ext cx="914400" cy="914400"/>
          </a:xfrm>
          <a:prstGeom prst="rect">
            <a:avLst/>
          </a:prstGeom>
        </p:spPr>
      </p:pic>
      <p:pic>
        <p:nvPicPr>
          <p:cNvPr id="126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1966" y="1312119"/>
            <a:ext cx="914400" cy="914400"/>
          </a:xfrm>
          <a:prstGeom prst="rect">
            <a:avLst/>
          </a:prstGeom>
        </p:spPr>
      </p:pic>
      <p:pic>
        <p:nvPicPr>
          <p:cNvPr id="127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3772" y="1886305"/>
            <a:ext cx="914400" cy="914400"/>
          </a:xfrm>
          <a:prstGeom prst="rect">
            <a:avLst/>
          </a:prstGeom>
        </p:spPr>
      </p:pic>
      <p:pic>
        <p:nvPicPr>
          <p:cNvPr id="128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945" y="1312119"/>
            <a:ext cx="914400" cy="914400"/>
          </a:xfrm>
          <a:prstGeom prst="rect">
            <a:avLst/>
          </a:prstGeom>
        </p:spPr>
      </p:pic>
      <p:pic>
        <p:nvPicPr>
          <p:cNvPr id="129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25721" y="18863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87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39 0.06278 L 0.03723 0.40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169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604E-6 1.93421E-6 L -0.00534 0.2365 " pathEditMode="relative" ptsTypes="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243E-6 -8.32059E-6 L -0.0026 -0.27056 " pathEditMode="relative" ptsTypes="AA">
                                      <p:cBhvr>
                                        <p:cTn id="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1868E-7 6.97012E-6 L 5.51868E-7 0.2342 " pathEditMode="relative" ptsTypes="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7977E-6 -3.99583E-6 L 0.06273 0.15659 " pathEditMode="relative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573E-6 -4.22052E-6 L 0.00013 -0.156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15E-6 -2.50869E-6 L 0.02277 -0.238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" y="-119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62 0.01413 L -0.0065 -0.3743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-19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46 Conector recto de flecha"/>
          <p:cNvCxnSpPr/>
          <p:nvPr/>
        </p:nvCxnSpPr>
        <p:spPr>
          <a:xfrm flipV="1">
            <a:off x="5365741" y="3643314"/>
            <a:ext cx="3810027" cy="107157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V="1">
            <a:off x="5365741" y="2285992"/>
            <a:ext cx="3810027" cy="2428892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456" y="71414"/>
            <a:ext cx="8484520" cy="857256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False Counterfactual #1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619483" y="1500174"/>
            <a:ext cx="50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800" dirty="0"/>
              <a:t>Y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604539" y="5572140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800" dirty="0"/>
              <a:t>Time</a:t>
            </a:r>
            <a:endParaRPr lang="en-US" sz="24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698987" y="5786454"/>
            <a:ext cx="1422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dirty="0"/>
              <a:t>T=0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dirty="0"/>
              <a:t>Baseline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13763" y="5787442"/>
            <a:ext cx="1727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dirty="0"/>
              <a:t>T=1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dirty="0" err="1"/>
              <a:t>Endline</a:t>
            </a:r>
            <a:endParaRPr lang="en-US" dirty="0"/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10001277" y="3723490"/>
            <a:ext cx="132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A-B = 4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10382280" y="2690810"/>
            <a:ext cx="13271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dirty="0"/>
              <a:t>A-C = 2</a:t>
            </a: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5524496" y="3714752"/>
            <a:ext cx="24130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sz="2800" dirty="0"/>
              <a:t>IMPACT?</a:t>
            </a:r>
            <a:endParaRPr lang="en-US" sz="2000" dirty="0"/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9239272" y="4559866"/>
            <a:ext cx="40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9239272" y="2071678"/>
            <a:ext cx="40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dirty="0"/>
              <a:t>A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9218368" y="3416858"/>
            <a:ext cx="266701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dirty="0"/>
              <a:t>C </a:t>
            </a:r>
            <a:r>
              <a:rPr lang="en-US" sz="1600" dirty="0"/>
              <a:t>(counterfactual)</a:t>
            </a:r>
          </a:p>
          <a:p>
            <a:pPr>
              <a:spcBef>
                <a:spcPct val="50000"/>
              </a:spcBef>
              <a:buNone/>
            </a:pPr>
            <a:endParaRPr lang="en-US" dirty="0"/>
          </a:p>
        </p:txBody>
      </p:sp>
      <p:cxnSp>
        <p:nvCxnSpPr>
          <p:cNvPr id="31" name="30 Conector recto"/>
          <p:cNvCxnSpPr/>
          <p:nvPr/>
        </p:nvCxnSpPr>
        <p:spPr>
          <a:xfrm rot="5400000">
            <a:off x="2096038" y="3714187"/>
            <a:ext cx="4001362" cy="196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4096719" y="5713764"/>
            <a:ext cx="6476063" cy="133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5351272" y="4713146"/>
            <a:ext cx="3888000" cy="1588"/>
          </a:xfrm>
          <a:prstGeom prst="line">
            <a:avLst/>
          </a:prstGeom>
          <a:ln w="19050">
            <a:solidFill>
              <a:schemeClr val="tx2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4190987" y="3571876"/>
            <a:ext cx="5080032" cy="1588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4095736" y="2214554"/>
            <a:ext cx="5175283" cy="1588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7520788" y="3964521"/>
            <a:ext cx="3500462" cy="2117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4865978" y="5214648"/>
            <a:ext cx="1000132" cy="605"/>
          </a:xfrm>
          <a:prstGeom prst="line">
            <a:avLst/>
          </a:prstGeom>
          <a:ln w="19050">
            <a:solidFill>
              <a:schemeClr val="tx2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190457" y="714356"/>
            <a:ext cx="8273185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4000" b="1" dirty="0"/>
              <a:t>Before &amp; After</a:t>
            </a:r>
            <a:endParaRPr lang="en-US" sz="3200" b="1" dirty="0"/>
          </a:p>
        </p:txBody>
      </p:sp>
      <p:pic>
        <p:nvPicPr>
          <p:cNvPr id="55" name="54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2442" y="2000240"/>
            <a:ext cx="1234535" cy="623396"/>
          </a:xfrm>
          <a:prstGeom prst="rect">
            <a:avLst/>
          </a:prstGeom>
        </p:spPr>
      </p:pic>
      <p:pic>
        <p:nvPicPr>
          <p:cNvPr id="56" name="55 Imagen" descr="MONED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5" y="5788104"/>
            <a:ext cx="1079504" cy="784168"/>
          </a:xfrm>
          <a:prstGeom prst="rect">
            <a:avLst/>
          </a:prstGeom>
        </p:spPr>
      </p:pic>
      <p:pic>
        <p:nvPicPr>
          <p:cNvPr id="57" name="56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459" y="2000240"/>
            <a:ext cx="1234535" cy="623396"/>
          </a:xfrm>
          <a:prstGeom prst="rect">
            <a:avLst/>
          </a:prstGeom>
        </p:spPr>
      </p:pic>
      <p:pic>
        <p:nvPicPr>
          <p:cNvPr id="58" name="57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5951" y="2000240"/>
            <a:ext cx="1234535" cy="623396"/>
          </a:xfrm>
          <a:prstGeom prst="rect">
            <a:avLst/>
          </a:prstGeom>
        </p:spPr>
      </p:pic>
      <p:pic>
        <p:nvPicPr>
          <p:cNvPr id="61" name="60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18" y="3305670"/>
            <a:ext cx="1234535" cy="623396"/>
          </a:xfrm>
          <a:prstGeom prst="rect">
            <a:avLst/>
          </a:prstGeom>
        </p:spPr>
      </p:pic>
      <p:pic>
        <p:nvPicPr>
          <p:cNvPr id="62" name="61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2227" y="3305670"/>
            <a:ext cx="1234535" cy="623396"/>
          </a:xfrm>
          <a:prstGeom prst="rect">
            <a:avLst/>
          </a:prstGeom>
        </p:spPr>
      </p:pic>
      <p:pic>
        <p:nvPicPr>
          <p:cNvPr id="64" name="63 Imagen" descr="DULC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2227" y="4448678"/>
            <a:ext cx="1234535" cy="623396"/>
          </a:xfrm>
          <a:prstGeom prst="rect">
            <a:avLst/>
          </a:prstGeom>
        </p:spPr>
      </p:pic>
      <p:sp>
        <p:nvSpPr>
          <p:cNvPr id="70" name="69 Cerrar corchete"/>
          <p:cNvSpPr/>
          <p:nvPr/>
        </p:nvSpPr>
        <p:spPr>
          <a:xfrm>
            <a:off x="9715525" y="2285992"/>
            <a:ext cx="285752" cy="2428892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70 Cerrar corchete"/>
          <p:cNvSpPr/>
          <p:nvPr/>
        </p:nvSpPr>
        <p:spPr>
          <a:xfrm>
            <a:off x="10096528" y="2285992"/>
            <a:ext cx="285752" cy="1214446"/>
          </a:xfrm>
          <a:prstGeom prst="rightBracket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31 Conector recto"/>
          <p:cNvCxnSpPr/>
          <p:nvPr/>
        </p:nvCxnSpPr>
        <p:spPr>
          <a:xfrm>
            <a:off x="4113013" y="4713146"/>
            <a:ext cx="1248000" cy="1588"/>
          </a:xfrm>
          <a:prstGeom prst="line">
            <a:avLst/>
          </a:prstGeom>
          <a:ln w="19050">
            <a:solidFill>
              <a:schemeClr val="tx2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39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8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  <p:bldP spid="22" grpId="0"/>
      <p:bldP spid="22" grpId="1"/>
      <p:bldP spid="23" grpId="0"/>
      <p:bldP spid="24" grpId="0" animBg="1"/>
      <p:bldP spid="24" grpId="1" animBg="1"/>
      <p:bldP spid="25" grpId="0"/>
      <p:bldP spid="26" grpId="0"/>
      <p:bldP spid="27" grpId="0"/>
      <p:bldP spid="70" grpId="0" animBg="1"/>
      <p:bldP spid="70" grpId="1" animBg="1"/>
      <p:bldP spid="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526" y="55544"/>
            <a:ext cx="8892117" cy="801688"/>
          </a:xfrm>
          <a:solidFill>
            <a:srgbClr val="FFFFFF"/>
          </a:solidFill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Case 1: </a:t>
            </a:r>
            <a:r>
              <a:rPr lang="en-US" dirty="0"/>
              <a:t>Before &amp; After</a:t>
            </a: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285709" y="857233"/>
            <a:ext cx="115253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3200" dirty="0"/>
              <a:t>What is the effect of </a:t>
            </a:r>
            <a:r>
              <a:rPr lang="en-US" sz="3200" dirty="0" err="1">
                <a:solidFill>
                  <a:srgbClr val="000090"/>
                </a:solidFill>
              </a:rPr>
              <a:t>Progresa</a:t>
            </a:r>
            <a:r>
              <a:rPr lang="en-US" sz="3200" dirty="0">
                <a:solidFill>
                  <a:srgbClr val="000090"/>
                </a:solidFill>
              </a:rPr>
              <a:t> (P) </a:t>
            </a:r>
            <a:r>
              <a:rPr lang="en-US" sz="3200" dirty="0"/>
              <a:t>on </a:t>
            </a:r>
            <a:r>
              <a:rPr lang="en-US" sz="3200" dirty="0">
                <a:solidFill>
                  <a:srgbClr val="000090"/>
                </a:solidFill>
              </a:rPr>
              <a:t>consumption (Y)</a:t>
            </a:r>
            <a:r>
              <a:rPr lang="en-US" sz="3600" b="1" dirty="0"/>
              <a:t>?</a:t>
            </a:r>
            <a:endParaRPr lang="en-US" sz="2400" b="1" dirty="0"/>
          </a:p>
        </p:txBody>
      </p:sp>
      <p:cxnSp>
        <p:nvCxnSpPr>
          <p:cNvPr id="43" name="42 Conector recto de flecha"/>
          <p:cNvCxnSpPr>
            <a:endCxn id="26" idx="1"/>
          </p:cNvCxnSpPr>
          <p:nvPr/>
        </p:nvCxnSpPr>
        <p:spPr>
          <a:xfrm flipV="1">
            <a:off x="6083079" y="2613534"/>
            <a:ext cx="3060943" cy="197869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302907" y="5246090"/>
            <a:ext cx="12223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400" dirty="0"/>
              <a:t>Time</a:t>
            </a:r>
            <a:endParaRPr lang="en-US" sz="20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515238" y="5417987"/>
            <a:ext cx="1438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dirty="0"/>
              <a:t>T=1997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94812" y="5418780"/>
            <a:ext cx="1385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dirty="0"/>
              <a:t>T=1998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9768138" y="3508733"/>
            <a:ext cx="17571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l-GR" sz="2000" dirty="0"/>
              <a:t>α</a:t>
            </a:r>
            <a:r>
              <a:rPr lang="en-US" sz="2000" dirty="0"/>
              <a:t> = $35</a:t>
            </a: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3238480" y="5996724"/>
            <a:ext cx="5619789" cy="6469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sz="3200" dirty="0"/>
              <a:t>IMPACT=A-B= $35 </a:t>
            </a:r>
            <a:endParaRPr lang="en-US" sz="2400" dirty="0"/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9156943" y="4420069"/>
            <a:ext cx="325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9144021" y="2428868"/>
            <a:ext cx="325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dirty="0"/>
              <a:t>A</a:t>
            </a:r>
          </a:p>
        </p:txBody>
      </p:sp>
      <p:cxnSp>
        <p:nvCxnSpPr>
          <p:cNvPr id="31" name="30 Conector recto"/>
          <p:cNvCxnSpPr/>
          <p:nvPr/>
        </p:nvCxnSpPr>
        <p:spPr>
          <a:xfrm rot="5400000">
            <a:off x="3427448" y="3755849"/>
            <a:ext cx="3209441" cy="15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5032169" y="5359683"/>
            <a:ext cx="5194367" cy="106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5031379" y="4558495"/>
            <a:ext cx="4151028" cy="1274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5031379" y="2553012"/>
            <a:ext cx="4151028" cy="1274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26" idx="1"/>
          </p:cNvCxnSpPr>
          <p:nvPr/>
        </p:nvCxnSpPr>
        <p:spPr>
          <a:xfrm rot="10800000" flipH="1" flipV="1">
            <a:off x="9144021" y="2613534"/>
            <a:ext cx="37536" cy="2750474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5703094" y="4964920"/>
            <a:ext cx="785817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errar corchete"/>
          <p:cNvSpPr/>
          <p:nvPr/>
        </p:nvSpPr>
        <p:spPr>
          <a:xfrm>
            <a:off x="9538940" y="2610313"/>
            <a:ext cx="229197" cy="1948183"/>
          </a:xfrm>
          <a:prstGeom prst="rightBracke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190987" y="4398425"/>
            <a:ext cx="784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en-US" dirty="0"/>
              <a:t>233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095737" y="2408644"/>
            <a:ext cx="879615" cy="37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en-US" dirty="0"/>
              <a:t>268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285709" y="2500307"/>
            <a:ext cx="3553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0090"/>
                </a:solidFill>
              </a:rPr>
              <a:t>(1)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Observe only beneficiaries (P=1) 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rgbClr val="000090"/>
                </a:solidFill>
              </a:rPr>
              <a:t>(2)</a:t>
            </a:r>
            <a:r>
              <a:rPr lang="en-US" sz="2000" dirty="0"/>
              <a:t> Two observations in time: </a:t>
            </a:r>
          </a:p>
          <a:p>
            <a:pPr>
              <a:buNone/>
            </a:pPr>
            <a:r>
              <a:rPr lang="en-US" sz="2000" dirty="0"/>
              <a:t>Consumption at T=0</a:t>
            </a:r>
          </a:p>
          <a:p>
            <a:pPr>
              <a:buNone/>
            </a:pPr>
            <a:r>
              <a:rPr lang="en-US" sz="2000" dirty="0"/>
              <a:t>and consumption at T=1.</a:t>
            </a:r>
          </a:p>
          <a:p>
            <a:endParaRPr lang="en-US" sz="600" dirty="0"/>
          </a:p>
        </p:txBody>
      </p:sp>
      <p:cxnSp>
        <p:nvCxnSpPr>
          <p:cNvPr id="28" name="27 Conector recto"/>
          <p:cNvCxnSpPr/>
          <p:nvPr/>
        </p:nvCxnSpPr>
        <p:spPr>
          <a:xfrm rot="5400000">
            <a:off x="2051235" y="3932454"/>
            <a:ext cx="37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53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" grpId="0"/>
      <p:bldP spid="9" grpId="0"/>
      <p:bldP spid="14" grpId="0"/>
      <p:bldP spid="22" grpId="0"/>
      <p:bldP spid="24" grpId="0" animBg="1"/>
      <p:bldP spid="25" grpId="0"/>
      <p:bldP spid="26" grpId="0"/>
      <p:bldP spid="70" grpId="0" animBg="1"/>
      <p:bldP spid="34" grpId="0"/>
      <p:bldP spid="38" grpId="0"/>
      <p:bldP spid="41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457" y="71414"/>
            <a:ext cx="7543860" cy="857256"/>
          </a:xfrm>
          <a:solidFill>
            <a:srgbClr val="FFFFFF"/>
          </a:solidFill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Case 1: </a:t>
            </a:r>
            <a:r>
              <a:rPr lang="en-US" dirty="0"/>
              <a:t>Before &amp; After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90457" y="6334804"/>
            <a:ext cx="9927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:</a:t>
            </a:r>
            <a:r>
              <a:rPr lang="en-US" sz="1400" dirty="0"/>
              <a:t>If the effect is statistically significant at the 1% significance level, we label the estimated impact with 2 stars (**).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3143230" y="1000108"/>
          <a:ext cx="6000794" cy="2726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3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63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8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Consumption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(Y)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Outcome with Treatment 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(After)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268.7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Counterfactual </a:t>
                      </a:r>
                    </a:p>
                    <a:p>
                      <a:pPr algn="l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(Before)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233.4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(Y | P=1) - (Y | P=0)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35.3***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476607" y="3929066"/>
          <a:ext cx="5334037" cy="202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0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8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Estimated Impact on Consumption (Y)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Linear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Regression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35.27**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Multivariate</a:t>
                      </a:r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 Linear Regression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34.28**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16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7701" y="118205"/>
            <a:ext cx="1871611" cy="748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74340" y="1292199"/>
            <a:ext cx="72290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800" dirty="0" smtClean="0">
                <a:latin typeface="Helvetica" charset="0"/>
                <a:ea typeface="Helvetica" charset="0"/>
                <a:cs typeface="Helvetica" charset="0"/>
              </a:rPr>
              <a:t>Seminar/Webinar Format </a:t>
            </a:r>
            <a:endParaRPr lang="en-CA" sz="4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786" y="2408399"/>
            <a:ext cx="4679887" cy="3245885"/>
          </a:xfrm>
          <a:prstGeom prst="rect">
            <a:avLst/>
          </a:prstGeom>
        </p:spPr>
      </p:pic>
      <p:sp>
        <p:nvSpPr>
          <p:cNvPr id="11" name="Subtitle 4"/>
          <p:cNvSpPr>
            <a:spLocks noGrp="1"/>
          </p:cNvSpPr>
          <p:nvPr>
            <p:ph type="subTitle" idx="1"/>
          </p:nvPr>
        </p:nvSpPr>
        <p:spPr>
          <a:xfrm>
            <a:off x="6407317" y="2467428"/>
            <a:ext cx="5300663" cy="3186855"/>
          </a:xfrm>
        </p:spPr>
        <p:txBody>
          <a:bodyPr>
            <a:norm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CA" sz="2500" dirty="0" smtClean="0">
                <a:latin typeface="Helvetica" charset="0"/>
                <a:ea typeface="Helvetica" charset="0"/>
                <a:cs typeface="Helvetica" charset="0"/>
              </a:rPr>
              <a:t>Opening presentation by facilitator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CA" sz="2500" dirty="0" smtClean="0">
                <a:latin typeface="Helvetica" charset="0"/>
                <a:ea typeface="Helvetica" charset="0"/>
                <a:cs typeface="Helvetica" charset="0"/>
              </a:rPr>
              <a:t>Audience Q&amp;A</a:t>
            </a:r>
          </a:p>
          <a:p>
            <a:pPr algn="l">
              <a:spcBef>
                <a:spcPts val="2000"/>
              </a:spcBef>
              <a:spcAft>
                <a:spcPts val="1000"/>
              </a:spcAft>
            </a:pPr>
            <a:r>
              <a:rPr lang="en-CA" sz="2500" dirty="0" smtClean="0">
                <a:latin typeface="Helvetica" charset="0"/>
                <a:ea typeface="Helvetica" charset="0"/>
                <a:cs typeface="Helvetica" charset="0"/>
              </a:rPr>
              <a:t>Break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CA" sz="2500" dirty="0" smtClean="0">
                <a:latin typeface="Helvetica" charset="0"/>
                <a:ea typeface="Helvetica" charset="0"/>
                <a:cs typeface="Helvetica" charset="0"/>
              </a:rPr>
              <a:t>Expert panel discussion 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CA" sz="2500" dirty="0" smtClean="0">
                <a:latin typeface="Helvetica" charset="0"/>
                <a:ea typeface="Helvetica" charset="0"/>
                <a:cs typeface="Helvetica" charset="0"/>
              </a:rPr>
              <a:t>Audience 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8834" y="5998517"/>
            <a:ext cx="882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dirty="0">
                <a:latin typeface="Helvetica" charset="0"/>
                <a:ea typeface="Helvetica" charset="0"/>
                <a:cs typeface="Helvetica" charset="0"/>
              </a:rPr>
              <a:t>Participants on Zoom can email questions to: </a:t>
            </a:r>
            <a:r>
              <a:rPr lang="en-CA" sz="2000" i="1" dirty="0">
                <a:latin typeface="Helvetica" charset="0"/>
                <a:ea typeface="Helvetica" charset="0"/>
                <a:cs typeface="Helvetica" charset="0"/>
                <a:hlinkClick r:id="rId6"/>
              </a:rPr>
              <a:t>kathleen.grantham@mcgill.ca</a:t>
            </a:r>
            <a:r>
              <a:rPr lang="en-CA" sz="2000" i="1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5705" y="0"/>
            <a:ext cx="8892117" cy="801688"/>
          </a:xfrm>
          <a:solidFill>
            <a:srgbClr val="FFFFFF"/>
          </a:solidFill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Case 1: </a:t>
            </a:r>
            <a:r>
              <a:rPr lang="en-US" sz="3600" dirty="0"/>
              <a:t>What’s the problem?</a:t>
            </a:r>
          </a:p>
        </p:txBody>
      </p:sp>
      <p:cxnSp>
        <p:nvCxnSpPr>
          <p:cNvPr id="43" name="42 Conector recto de flecha"/>
          <p:cNvCxnSpPr>
            <a:endCxn id="26" idx="1"/>
          </p:cNvCxnSpPr>
          <p:nvPr/>
        </p:nvCxnSpPr>
        <p:spPr>
          <a:xfrm flipV="1">
            <a:off x="6021654" y="1878931"/>
            <a:ext cx="3156193" cy="197869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45533" y="1122762"/>
            <a:ext cx="4074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400" dirty="0"/>
              <a:t>Y</a:t>
            </a:r>
            <a:endParaRPr lang="en-US" sz="2800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302907" y="4531710"/>
            <a:ext cx="12223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400" dirty="0"/>
              <a:t>Time</a:t>
            </a:r>
            <a:endParaRPr lang="en-US" sz="20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515238" y="4703607"/>
            <a:ext cx="1438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dirty="0"/>
              <a:t>T=1997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94812" y="4704400"/>
            <a:ext cx="1385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dirty="0"/>
              <a:t>T=1998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10434850" y="2643182"/>
            <a:ext cx="17571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l-GR" sz="2000" dirty="0"/>
              <a:t>α</a:t>
            </a:r>
            <a:r>
              <a:rPr lang="en-US" sz="2000" dirty="0"/>
              <a:t> = $35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9156943" y="3690009"/>
            <a:ext cx="325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   B  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9177847" y="1694265"/>
            <a:ext cx="325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dirty="0">
                <a:solidFill>
                  <a:srgbClr val="000090"/>
                </a:solidFill>
              </a:rPr>
              <a:t>A</a:t>
            </a:r>
          </a:p>
        </p:txBody>
      </p:sp>
      <p:cxnSp>
        <p:nvCxnSpPr>
          <p:cNvPr id="31" name="30 Conector recto"/>
          <p:cNvCxnSpPr/>
          <p:nvPr/>
        </p:nvCxnSpPr>
        <p:spPr>
          <a:xfrm rot="5400000">
            <a:off x="3427448" y="3041469"/>
            <a:ext cx="3209441" cy="15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5032169" y="4645303"/>
            <a:ext cx="5194367" cy="106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5031379" y="3844115"/>
            <a:ext cx="4151028" cy="1274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5031379" y="1838632"/>
            <a:ext cx="4151028" cy="1274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8786407" y="4252779"/>
            <a:ext cx="792000" cy="169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4655566" y="3251836"/>
            <a:ext cx="2788941" cy="0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errar corchete"/>
          <p:cNvSpPr/>
          <p:nvPr/>
        </p:nvSpPr>
        <p:spPr>
          <a:xfrm>
            <a:off x="9538940" y="1895933"/>
            <a:ext cx="229197" cy="1948183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190987" y="3684045"/>
            <a:ext cx="784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en-US" dirty="0"/>
              <a:t>233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095737" y="1694264"/>
            <a:ext cx="879615" cy="37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en-US" dirty="0"/>
              <a:t>268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190459" y="1124737"/>
            <a:ext cx="40005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4"/>
                </a:solidFill>
              </a:rPr>
              <a:t>Economic Boom:</a:t>
            </a:r>
          </a:p>
          <a:p>
            <a:pPr marL="630238" indent="-457200">
              <a:buFont typeface="Courier New" pitchFamily="49" charset="0"/>
              <a:buChar char="o"/>
            </a:pPr>
            <a:r>
              <a:rPr lang="en-US" sz="2300" dirty="0">
                <a:solidFill>
                  <a:schemeClr val="tx2"/>
                </a:solidFill>
              </a:rPr>
              <a:t>Real Impact=A-</a:t>
            </a:r>
            <a:r>
              <a:rPr lang="en-US" sz="2300" dirty="0">
                <a:solidFill>
                  <a:schemeClr val="accent4"/>
                </a:solidFill>
              </a:rPr>
              <a:t>C</a:t>
            </a:r>
          </a:p>
          <a:p>
            <a:pPr marL="630238" indent="-457200">
              <a:buFont typeface="Courier New" pitchFamily="49" charset="0"/>
              <a:buChar char="o"/>
            </a:pPr>
            <a:r>
              <a:rPr lang="en-US" sz="2300" dirty="0">
                <a:solidFill>
                  <a:srgbClr val="000090"/>
                </a:solidFill>
              </a:rPr>
              <a:t>A-B</a:t>
            </a:r>
            <a:r>
              <a:rPr lang="en-US" sz="2300" dirty="0">
                <a:solidFill>
                  <a:schemeClr val="tx2"/>
                </a:solidFill>
              </a:rPr>
              <a:t> is an </a:t>
            </a:r>
            <a:r>
              <a:rPr lang="en-US" sz="2300" i="1" dirty="0">
                <a:solidFill>
                  <a:schemeClr val="tx2"/>
                </a:solidFill>
              </a:rPr>
              <a:t>overestimate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8953520" y="3071811"/>
            <a:ext cx="66675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en-US" dirty="0"/>
              <a:t> ?</a:t>
            </a:r>
          </a:p>
          <a:p>
            <a:pPr>
              <a:spcBef>
                <a:spcPct val="50000"/>
              </a:spcBef>
              <a:buNone/>
            </a:pPr>
            <a:r>
              <a:rPr lang="en-US" dirty="0"/>
              <a:t>B</a:t>
            </a: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9144022" y="4071942"/>
            <a:ext cx="7620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dirty="0">
                <a:solidFill>
                  <a:srgbClr val="FF6600"/>
                </a:solidFill>
              </a:rPr>
              <a:t>D</a:t>
            </a:r>
            <a:r>
              <a:rPr lang="en-US" dirty="0"/>
              <a:t> ?</a:t>
            </a:r>
          </a:p>
        </p:txBody>
      </p:sp>
      <p:sp>
        <p:nvSpPr>
          <p:cNvPr id="30" name="29 Cerrar corchete"/>
          <p:cNvSpPr/>
          <p:nvPr/>
        </p:nvSpPr>
        <p:spPr>
          <a:xfrm>
            <a:off x="10382281" y="1785926"/>
            <a:ext cx="60959" cy="2571768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Cerrar corchete"/>
          <p:cNvSpPr/>
          <p:nvPr/>
        </p:nvSpPr>
        <p:spPr>
          <a:xfrm>
            <a:off x="9906027" y="1857364"/>
            <a:ext cx="60959" cy="1428760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10149141" y="2294287"/>
            <a:ext cx="1566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sz="2000" dirty="0"/>
              <a:t>Impact?</a:t>
            </a:r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10434893" y="3265901"/>
            <a:ext cx="1566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sz="2000" dirty="0"/>
              <a:t>Impact?</a:t>
            </a:r>
          </a:p>
        </p:txBody>
      </p:sp>
      <p:cxnSp>
        <p:nvCxnSpPr>
          <p:cNvPr id="47" name="46 Conector recto de flecha"/>
          <p:cNvCxnSpPr/>
          <p:nvPr/>
        </p:nvCxnSpPr>
        <p:spPr>
          <a:xfrm flipV="1">
            <a:off x="6000750" y="3286124"/>
            <a:ext cx="3048021" cy="52971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6096000" y="3857628"/>
            <a:ext cx="3048021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190459" y="2980150"/>
            <a:ext cx="40957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Economic Recession:</a:t>
            </a:r>
          </a:p>
          <a:p>
            <a:pPr marL="630238" indent="-457200">
              <a:buFont typeface="Courier New" pitchFamily="49" charset="0"/>
              <a:buChar char="o"/>
            </a:pPr>
            <a:r>
              <a:rPr lang="en-US" sz="2300" dirty="0">
                <a:solidFill>
                  <a:schemeClr val="tx2"/>
                </a:solidFill>
              </a:rPr>
              <a:t>Real Impact=A-</a:t>
            </a:r>
            <a:r>
              <a:rPr lang="en-US" sz="2300" dirty="0">
                <a:solidFill>
                  <a:srgbClr val="FF6600"/>
                </a:solidFill>
              </a:rPr>
              <a:t>D</a:t>
            </a:r>
          </a:p>
          <a:p>
            <a:pPr marL="630238" indent="-457200">
              <a:buFont typeface="Courier New" pitchFamily="49" charset="0"/>
              <a:buChar char="o"/>
            </a:pPr>
            <a:r>
              <a:rPr lang="en-US" sz="2300" dirty="0">
                <a:solidFill>
                  <a:srgbClr val="000090"/>
                </a:solidFill>
              </a:rPr>
              <a:t>A-B </a:t>
            </a:r>
            <a:r>
              <a:rPr lang="en-US" sz="2300" dirty="0">
                <a:solidFill>
                  <a:schemeClr val="tx2"/>
                </a:solidFill>
              </a:rPr>
              <a:t>is an </a:t>
            </a:r>
            <a:r>
              <a:rPr lang="en-US" sz="2300" i="1" dirty="0">
                <a:solidFill>
                  <a:schemeClr val="tx2"/>
                </a:solidFill>
              </a:rPr>
              <a:t>underestimate</a:t>
            </a:r>
          </a:p>
        </p:txBody>
      </p:sp>
      <p:grpSp>
        <p:nvGrpSpPr>
          <p:cNvPr id="32" name="31 Grupo"/>
          <p:cNvGrpSpPr/>
          <p:nvPr/>
        </p:nvGrpSpPr>
        <p:grpSpPr>
          <a:xfrm>
            <a:off x="594611" y="4690675"/>
            <a:ext cx="4052444" cy="2087550"/>
            <a:chOff x="445958" y="4690675"/>
            <a:chExt cx="3039333" cy="2087550"/>
          </a:xfrm>
        </p:grpSpPr>
        <p:pic>
          <p:nvPicPr>
            <p:cNvPr id="44" name="43 Imagen" descr="notes-smal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1408676">
              <a:off x="445958" y="4690675"/>
              <a:ext cx="2927239" cy="2087550"/>
            </a:xfrm>
            <a:prstGeom prst="rect">
              <a:avLst/>
            </a:prstGeom>
          </p:spPr>
        </p:pic>
        <p:sp>
          <p:nvSpPr>
            <p:cNvPr id="27" name="5 Marcador de texto"/>
            <p:cNvSpPr txBox="1">
              <a:spLocks/>
            </p:cNvSpPr>
            <p:nvPr/>
          </p:nvSpPr>
          <p:spPr>
            <a:xfrm rot="21385288">
              <a:off x="556333" y="5102765"/>
              <a:ext cx="2928958" cy="152245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>
                  <a:tab pos="0" algn="l"/>
                </a:tabLst>
                <a:defRPr/>
              </a:pPr>
              <a:r>
                <a:rPr kumimoji="0" lang="en-US" sz="2400" b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MV Boli" pitchFamily="2" charset="0"/>
                </a:rPr>
                <a:t>Before &amp; After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MV Boli" pitchFamily="2" charset="0"/>
                </a:rPr>
                <a:t>doesn’t control for other time-varying factors!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MV Bol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8319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0" grpId="0" animBg="1"/>
      <p:bldP spid="41" grpId="0" build="p" bldLvl="4"/>
      <p:bldP spid="28" grpId="0"/>
      <p:bldP spid="29" grpId="0"/>
      <p:bldP spid="30" grpId="0" animBg="1"/>
      <p:bldP spid="30" grpId="1" animBg="1"/>
      <p:bldP spid="36" grpId="0" animBg="1"/>
      <p:bldP spid="36" grpId="1" animBg="1"/>
      <p:bldP spid="42" grpId="0"/>
      <p:bldP spid="42" grpId="1"/>
      <p:bldP spid="45" grpId="0"/>
      <p:bldP spid="45" grpId="1"/>
      <p:bldP spid="53" grpId="0" build="p" bldLvl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16 Imagen" descr="ap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5421086"/>
            <a:ext cx="2590145" cy="1436914"/>
          </a:xfrm>
          <a:prstGeom prst="rect">
            <a:avLst/>
          </a:prstGeom>
        </p:spPr>
      </p:pic>
      <p:pic>
        <p:nvPicPr>
          <p:cNvPr id="18" name="17 Imagen" descr="oran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86738" y="5433420"/>
            <a:ext cx="2705263" cy="142458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3236"/>
            <a:ext cx="8173291" cy="801688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False Counterfactual #2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907219" y="1441925"/>
            <a:ext cx="859200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0">
              <a:spcBef>
                <a:spcPct val="20000"/>
              </a:spcBef>
              <a:buNone/>
              <a:defRPr/>
            </a:pPr>
            <a:r>
              <a:rPr lang="en-US" sz="2800" dirty="0"/>
              <a:t>If we have post-treatment data on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907219" y="1936878"/>
            <a:ext cx="9949421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rgbClr val="000090"/>
                </a:solidFill>
              </a:rPr>
              <a:t>Enrolled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chemeClr val="tx2"/>
                </a:solidFill>
              </a:rPr>
              <a:t>treatment group</a:t>
            </a:r>
          </a:p>
          <a:p>
            <a:pPr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rgbClr val="000090"/>
                </a:solidFill>
              </a:rPr>
              <a:t>Not-enrolled: </a:t>
            </a:r>
            <a:r>
              <a:rPr lang="en-US" sz="2400" dirty="0">
                <a:solidFill>
                  <a:schemeClr val="tx2"/>
                </a:solidFill>
              </a:rPr>
              <a:t>“comparison” group (counterfactual)</a:t>
            </a:r>
          </a:p>
          <a:p>
            <a:pPr marL="1371600" lvl="4" indent="-660400">
              <a:spcBef>
                <a:spcPct val="20000"/>
              </a:spcBef>
              <a:defRPr/>
            </a:pPr>
            <a:r>
              <a:rPr lang="en-US" sz="2000" i="1" dirty="0"/>
              <a:t>Those </a:t>
            </a:r>
            <a:r>
              <a:rPr lang="en-US" sz="2000" i="1" dirty="0">
                <a:solidFill>
                  <a:srgbClr val="000090"/>
                </a:solidFill>
              </a:rPr>
              <a:t>ineligible</a:t>
            </a:r>
            <a:r>
              <a:rPr lang="en-US" sz="2000" i="1" dirty="0"/>
              <a:t> to participate.</a:t>
            </a:r>
          </a:p>
          <a:p>
            <a:pPr marL="1371600" lvl="4" indent="-660400">
              <a:spcBef>
                <a:spcPct val="20000"/>
              </a:spcBef>
              <a:defRPr/>
            </a:pPr>
            <a:r>
              <a:rPr lang="en-US" sz="2000" i="1" dirty="0"/>
              <a:t>Those that </a:t>
            </a:r>
            <a:r>
              <a:rPr lang="en-US" sz="2000" i="1" dirty="0">
                <a:solidFill>
                  <a:srgbClr val="000090"/>
                </a:solidFill>
              </a:rPr>
              <a:t>choose NOT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/>
              <a:t>to participate.</a:t>
            </a:r>
          </a:p>
        </p:txBody>
      </p:sp>
      <p:sp>
        <p:nvSpPr>
          <p:cNvPr id="9" name="8 Lágrima"/>
          <p:cNvSpPr/>
          <p:nvPr/>
        </p:nvSpPr>
        <p:spPr>
          <a:xfrm>
            <a:off x="1523968" y="1583867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9 Rectángulo"/>
          <p:cNvSpPr/>
          <p:nvPr/>
        </p:nvSpPr>
        <p:spPr>
          <a:xfrm>
            <a:off x="1907219" y="3621262"/>
            <a:ext cx="864554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spcBef>
                <a:spcPct val="20000"/>
              </a:spcBef>
              <a:buNone/>
              <a:defRPr/>
            </a:pPr>
            <a:r>
              <a:rPr lang="en-US" sz="2800" dirty="0">
                <a:solidFill>
                  <a:srgbClr val="000090"/>
                </a:solidFill>
              </a:rPr>
              <a:t>Selection Bias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1907219" y="4116216"/>
            <a:ext cx="893125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/>
              <a:t>Reason for not enrolling may be correlated with outcome (Y)</a:t>
            </a:r>
          </a:p>
          <a:p>
            <a:pPr marL="1371600" lvl="4" indent="-660400">
              <a:spcBef>
                <a:spcPct val="20000"/>
              </a:spcBef>
              <a:defRPr/>
            </a:pPr>
            <a:r>
              <a:rPr lang="en-US" sz="2000" i="1" dirty="0"/>
              <a:t>Control for observables.</a:t>
            </a:r>
          </a:p>
          <a:p>
            <a:pPr marL="1371600" lvl="4" indent="-660400">
              <a:spcBef>
                <a:spcPct val="20000"/>
              </a:spcBef>
              <a:defRPr/>
            </a:pPr>
            <a:r>
              <a:rPr lang="en-US" sz="2000" i="1" dirty="0"/>
              <a:t>But not un-observables!</a:t>
            </a:r>
          </a:p>
          <a:p>
            <a:pPr lvl="1" indent="-45720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/>
              <a:t>Estimated impact is confounded with other things.</a:t>
            </a:r>
          </a:p>
        </p:txBody>
      </p:sp>
      <p:sp>
        <p:nvSpPr>
          <p:cNvPr id="12" name="11 Lágrima"/>
          <p:cNvSpPr/>
          <p:nvPr/>
        </p:nvSpPr>
        <p:spPr>
          <a:xfrm>
            <a:off x="1523968" y="3783762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3" name="12 Rectángulo"/>
          <p:cNvSpPr/>
          <p:nvPr/>
        </p:nvSpPr>
        <p:spPr>
          <a:xfrm>
            <a:off x="190459" y="837609"/>
            <a:ext cx="8592000" cy="584775"/>
          </a:xfrm>
          <a:prstGeom prst="rect">
            <a:avLst/>
          </a:prstGeom>
          <a:solidFill>
            <a:srgbClr val="FFFFFF"/>
          </a:solidFill>
        </p:spPr>
        <p:txBody>
          <a:bodyPr anchor="ctr">
            <a:spAutoFit/>
          </a:bodyPr>
          <a:lstStyle/>
          <a:p>
            <a:pPr lvl="0">
              <a:spcBef>
                <a:spcPct val="20000"/>
              </a:spcBef>
              <a:buNone/>
              <a:defRPr/>
            </a:pPr>
            <a:r>
              <a:rPr lang="en-US" sz="3200" b="1" dirty="0"/>
              <a:t>Enrolled &amp; Not Enrolled</a:t>
            </a:r>
          </a:p>
        </p:txBody>
      </p:sp>
      <p:cxnSp>
        <p:nvCxnSpPr>
          <p:cNvPr id="14" name="13 Conector recto"/>
          <p:cNvCxnSpPr/>
          <p:nvPr/>
        </p:nvCxnSpPr>
        <p:spPr>
          <a:xfrm rot="5400000">
            <a:off x="2316983" y="3146058"/>
            <a:ext cx="7200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rot="5400000">
            <a:off x="2406983" y="5280088"/>
            <a:ext cx="5400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87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 bldLvl="3"/>
      <p:bldP spid="9" grpId="0" animBg="1"/>
      <p:bldP spid="10" grpId="0"/>
      <p:bldP spid="11" grpId="0" build="p" bldLvl="3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456" y="71414"/>
            <a:ext cx="11808000" cy="85725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tx2"/>
                </a:solidFill>
              </a:rPr>
              <a:t>Case 2: </a:t>
            </a:r>
            <a:r>
              <a:rPr lang="en-US" sz="4600" dirty="0"/>
              <a:t>Enrolled &amp; Not Enrolled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3143230" y="1000108"/>
          <a:ext cx="6000794" cy="2726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3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63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8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Consumption (Y)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Outcome with Treatment 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(Enrolled)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268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Counterfactual </a:t>
                      </a:r>
                    </a:p>
                    <a:p>
                      <a:pPr algn="l"/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(Not Enrolled)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290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(Y | P=1) - (Y | P=0)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-22**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3476607" y="3929066"/>
          <a:ext cx="5334037" cy="202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0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8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Estimated Impact on Consumption (Y)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Linear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Regression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-22**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Multivariate</a:t>
                      </a:r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 Linear Regression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-4.15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10 Rectángulo"/>
          <p:cNvSpPr/>
          <p:nvPr/>
        </p:nvSpPr>
        <p:spPr>
          <a:xfrm>
            <a:off x="190457" y="6334804"/>
            <a:ext cx="9927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Note: </a:t>
            </a:r>
            <a:r>
              <a:rPr lang="en-US" sz="1400" dirty="0"/>
              <a:t>If the effect is statistically significant at the 1% significance level, we label the estimated impact with 2 stars (**).</a:t>
            </a:r>
          </a:p>
        </p:txBody>
      </p:sp>
    </p:spTree>
    <p:extLst>
      <p:ext uri="{BB962C8B-B14F-4D97-AF65-F5344CB8AC3E}">
        <p14:creationId xmlns:p14="http://schemas.microsoft.com/office/powerpoint/2010/main" val="228345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456" y="71414"/>
            <a:ext cx="11808000" cy="857256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600" b="1" dirty="0" err="1"/>
              <a:t>Progresa</a:t>
            </a:r>
            <a:r>
              <a:rPr lang="en-US" sz="3600" b="1" dirty="0"/>
              <a:t> Policy Recommendation</a:t>
            </a:r>
            <a:r>
              <a:rPr lang="en-US" sz="3600" dirty="0"/>
              <a:t>?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954712" y="3643315"/>
            <a:ext cx="11144328" cy="4924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sz="2600" dirty="0">
                <a:cs typeface="MV Boli" pitchFamily="2" charset="0"/>
              </a:rPr>
              <a:t>Will you recommend scaling up </a:t>
            </a:r>
            <a:r>
              <a:rPr lang="en-US" sz="2600" dirty="0" err="1">
                <a:solidFill>
                  <a:srgbClr val="000090"/>
                </a:solidFill>
                <a:cs typeface="MV Boli" pitchFamily="2" charset="0"/>
              </a:rPr>
              <a:t>Progresa</a:t>
            </a:r>
            <a:r>
              <a:rPr lang="en-US" sz="2600" dirty="0">
                <a:solidFill>
                  <a:srgbClr val="000090"/>
                </a:solidFill>
                <a:cs typeface="MV Boli" pitchFamily="2" charset="0"/>
              </a:rPr>
              <a:t>?</a:t>
            </a:r>
          </a:p>
        </p:txBody>
      </p:sp>
      <p:sp>
        <p:nvSpPr>
          <p:cNvPr id="25" name="24 Lágrima"/>
          <p:cNvSpPr/>
          <p:nvPr/>
        </p:nvSpPr>
        <p:spPr>
          <a:xfrm>
            <a:off x="571461" y="3843831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25 Rectángulo"/>
          <p:cNvSpPr/>
          <p:nvPr/>
        </p:nvSpPr>
        <p:spPr>
          <a:xfrm>
            <a:off x="954712" y="4370683"/>
            <a:ext cx="11144328" cy="4924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sz="2600" dirty="0">
                <a:solidFill>
                  <a:srgbClr val="000090"/>
                </a:solidFill>
                <a:cs typeface="MV Boli" pitchFamily="2" charset="0"/>
              </a:rPr>
              <a:t>B&amp;A: </a:t>
            </a:r>
            <a:r>
              <a:rPr lang="en-US" sz="2600" dirty="0">
                <a:cs typeface="MV Boli" pitchFamily="2" charset="0"/>
              </a:rPr>
              <a:t>Are there other </a:t>
            </a:r>
            <a:r>
              <a:rPr lang="en-US" sz="2600" dirty="0">
                <a:solidFill>
                  <a:srgbClr val="000090"/>
                </a:solidFill>
                <a:cs typeface="MV Boli" pitchFamily="2" charset="0"/>
              </a:rPr>
              <a:t>time-varying factors</a:t>
            </a:r>
            <a:r>
              <a:rPr lang="en-US" sz="2600" b="1" dirty="0">
                <a:cs typeface="MV Boli" pitchFamily="2" charset="0"/>
              </a:rPr>
              <a:t> </a:t>
            </a:r>
            <a:r>
              <a:rPr lang="en-US" sz="2600" dirty="0">
                <a:cs typeface="MV Boli" pitchFamily="2" charset="0"/>
              </a:rPr>
              <a:t>that also influence consumption?</a:t>
            </a:r>
          </a:p>
        </p:txBody>
      </p:sp>
      <p:sp>
        <p:nvSpPr>
          <p:cNvPr id="27" name="26 Lágrima"/>
          <p:cNvSpPr/>
          <p:nvPr/>
        </p:nvSpPr>
        <p:spPr>
          <a:xfrm>
            <a:off x="573709" y="4380399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27 Rectángulo"/>
          <p:cNvSpPr/>
          <p:nvPr/>
        </p:nvSpPr>
        <p:spPr>
          <a:xfrm>
            <a:off x="954712" y="5079841"/>
            <a:ext cx="11144328" cy="4924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sz="2600" dirty="0">
                <a:solidFill>
                  <a:srgbClr val="000090"/>
                </a:solidFill>
                <a:cs typeface="MV Boli" pitchFamily="2" charset="0"/>
              </a:rPr>
              <a:t>E&amp;NE:</a:t>
            </a:r>
          </a:p>
        </p:txBody>
      </p:sp>
      <p:sp>
        <p:nvSpPr>
          <p:cNvPr id="29" name="28 Lágrima"/>
          <p:cNvSpPr/>
          <p:nvPr/>
        </p:nvSpPr>
        <p:spPr>
          <a:xfrm>
            <a:off x="573709" y="5256269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29 Rectángulo"/>
          <p:cNvSpPr/>
          <p:nvPr/>
        </p:nvSpPr>
        <p:spPr>
          <a:xfrm>
            <a:off x="954712" y="5493080"/>
            <a:ext cx="110490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2200" dirty="0">
                <a:cs typeface="MV Boli" pitchFamily="2" charset="0"/>
              </a:rPr>
              <a:t>Are reasons for enrolling </a:t>
            </a:r>
            <a:r>
              <a:rPr lang="en-US" sz="2200" dirty="0">
                <a:solidFill>
                  <a:srgbClr val="000090"/>
                </a:solidFill>
                <a:cs typeface="MV Boli" pitchFamily="2" charset="0"/>
              </a:rPr>
              <a:t>correlated </a:t>
            </a:r>
            <a:r>
              <a:rPr lang="en-US" sz="2200" dirty="0">
                <a:cs typeface="MV Boli" pitchFamily="2" charset="0"/>
              </a:rPr>
              <a:t>with consumption?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2200" dirty="0">
                <a:solidFill>
                  <a:srgbClr val="000090"/>
                </a:solidFill>
                <a:cs typeface="MV Boli" pitchFamily="2" charset="0"/>
              </a:rPr>
              <a:t>Selection Bias.</a:t>
            </a:r>
          </a:p>
        </p:txBody>
      </p:sp>
      <p:graphicFrame>
        <p:nvGraphicFramePr>
          <p:cNvPr id="32" name="31 Tabla"/>
          <p:cNvGraphicFramePr>
            <a:graphicFrameLocks noGrp="1"/>
          </p:cNvGraphicFramePr>
          <p:nvPr/>
        </p:nvGraphicFramePr>
        <p:xfrm>
          <a:off x="1523968" y="1000109"/>
          <a:ext cx="914406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72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02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Impact on Consumption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(Y)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Case 1: </a:t>
                      </a:r>
                      <a:r>
                        <a:rPr lang="en-US" dirty="0"/>
                        <a:t>Before &amp;</a:t>
                      </a:r>
                      <a:r>
                        <a:rPr lang="en-US" baseline="0" dirty="0"/>
                        <a:t> After</a:t>
                      </a:r>
                      <a:endParaRPr lang="en-US" dirty="0"/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35.27**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 Linear Regression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34.28**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Case 2: </a:t>
                      </a:r>
                      <a:r>
                        <a:rPr lang="en-US" dirty="0"/>
                        <a:t>Enrolled &amp; Not Enrolled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-22**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Multivariate Linear Regression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-4.15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32 Rectángulo"/>
          <p:cNvSpPr/>
          <p:nvPr/>
        </p:nvSpPr>
        <p:spPr>
          <a:xfrm>
            <a:off x="190457" y="6334804"/>
            <a:ext cx="9927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If the effect is statistically significant at the 1% significance level, we label the estimated impact with 2 stars (**).</a:t>
            </a:r>
          </a:p>
        </p:txBody>
      </p:sp>
    </p:spTree>
    <p:extLst>
      <p:ext uri="{BB962C8B-B14F-4D97-AF65-F5344CB8AC3E}">
        <p14:creationId xmlns:p14="http://schemas.microsoft.com/office/powerpoint/2010/main" val="2499202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uadroTexto"/>
          <p:cNvSpPr txBox="1"/>
          <p:nvPr/>
        </p:nvSpPr>
        <p:spPr>
          <a:xfrm>
            <a:off x="380961" y="928671"/>
            <a:ext cx="1850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B&amp;A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380960" y="2043444"/>
            <a:ext cx="5334037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</a:rPr>
              <a:t>Compare: </a:t>
            </a:r>
            <a:r>
              <a:rPr lang="en-US" sz="2400" dirty="0">
                <a:solidFill>
                  <a:schemeClr val="tx2"/>
                </a:solidFill>
              </a:rPr>
              <a:t>Same individuals </a:t>
            </a:r>
            <a:r>
              <a:rPr lang="en-US" sz="2400" dirty="0">
                <a:solidFill>
                  <a:srgbClr val="000090"/>
                </a:solidFill>
              </a:rPr>
              <a:t>Before and After</a:t>
            </a:r>
            <a:r>
              <a:rPr lang="en-US" sz="2400" dirty="0">
                <a:solidFill>
                  <a:schemeClr val="tx2"/>
                </a:solidFill>
              </a:rPr>
              <a:t> they receive </a:t>
            </a:r>
            <a:r>
              <a:rPr lang="en-US" sz="2400" b="1" dirty="0">
                <a:solidFill>
                  <a:schemeClr val="tx2"/>
                </a:solidFill>
                <a:latin typeface="+mj-lt"/>
              </a:rPr>
              <a:t>P.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80960" y="3681930"/>
            <a:ext cx="5334037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</a:rPr>
              <a:t>Problem: </a:t>
            </a:r>
            <a:r>
              <a:rPr lang="en-US" sz="2400" dirty="0">
                <a:solidFill>
                  <a:schemeClr val="tx2"/>
                </a:solidFill>
              </a:rPr>
              <a:t>Other things may have happened over time.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81752" y="928671"/>
            <a:ext cx="231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E&amp;NE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381752" y="2043444"/>
            <a:ext cx="5143536" cy="1200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</a:rPr>
              <a:t>Compare: </a:t>
            </a:r>
            <a:r>
              <a:rPr lang="en-US" sz="2400" dirty="0">
                <a:solidFill>
                  <a:schemeClr val="tx2"/>
                </a:solidFill>
              </a:rPr>
              <a:t>Group of individuals </a:t>
            </a:r>
            <a:r>
              <a:rPr lang="en-US" sz="2400" dirty="0">
                <a:solidFill>
                  <a:srgbClr val="000090"/>
                </a:solidFill>
              </a:rPr>
              <a:t> Enrolled </a:t>
            </a:r>
            <a:r>
              <a:rPr lang="en-US" sz="2400" dirty="0">
                <a:solidFill>
                  <a:schemeClr val="tx2"/>
                </a:solidFill>
              </a:rPr>
              <a:t>in a program with group that </a:t>
            </a:r>
            <a:r>
              <a:rPr lang="en-US" sz="2400" b="1" dirty="0">
                <a:solidFill>
                  <a:schemeClr val="tx2"/>
                </a:solidFill>
                <a:latin typeface="+mj-lt"/>
              </a:rPr>
              <a:t>chooses </a:t>
            </a:r>
            <a:r>
              <a:rPr lang="en-US" sz="2400" dirty="0">
                <a:solidFill>
                  <a:srgbClr val="000090"/>
                </a:solidFill>
              </a:rPr>
              <a:t>not</a:t>
            </a:r>
            <a:r>
              <a:rPr lang="en-US" sz="2400" dirty="0">
                <a:solidFill>
                  <a:schemeClr val="tx2"/>
                </a:solidFill>
              </a:rPr>
              <a:t> to </a:t>
            </a:r>
            <a:r>
              <a:rPr lang="en-US" sz="2400" dirty="0">
                <a:solidFill>
                  <a:srgbClr val="000090"/>
                </a:solidFill>
              </a:rPr>
              <a:t>enroll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381752" y="3681930"/>
            <a:ext cx="5143536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+mj-lt"/>
              </a:rPr>
              <a:t>Problem: </a:t>
            </a:r>
            <a:r>
              <a:rPr lang="en-US" sz="2400" dirty="0">
                <a:solidFill>
                  <a:schemeClr val="tx2"/>
                </a:solidFill>
              </a:rPr>
              <a:t>Selection Bias. We don’t know why they are not enrolled.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>
          <a:xfrm>
            <a:off x="190457" y="71414"/>
            <a:ext cx="8191977" cy="857256"/>
          </a:xfrm>
          <a:solidFill>
            <a:srgbClr val="FFFFFF"/>
          </a:solidFill>
        </p:spPr>
        <p:txBody>
          <a:bodyPr/>
          <a:lstStyle/>
          <a:p>
            <a:r>
              <a:rPr lang="en-US" sz="5000" dirty="0"/>
              <a:t>Keep in Mind !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430203" y="5286389"/>
            <a:ext cx="53328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Both counterfactuals may lead to </a:t>
            </a:r>
            <a:r>
              <a:rPr lang="en-US" sz="2400" b="1" u="sng" dirty="0">
                <a:solidFill>
                  <a:schemeClr val="tx2"/>
                </a:solidFill>
              </a:rPr>
              <a:t>biased estimates</a:t>
            </a:r>
            <a:r>
              <a:rPr lang="en-US" sz="2400" dirty="0">
                <a:solidFill>
                  <a:schemeClr val="tx2"/>
                </a:solidFill>
              </a:rPr>
              <a:t> of the impact.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03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9" grpId="0"/>
      <p:bldP spid="10" grpId="0" animBg="1"/>
      <p:bldP spid="11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52 Imagen" descr="MUND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7280" y="2500306"/>
            <a:ext cx="2905237" cy="2195497"/>
          </a:xfrm>
          <a:prstGeom prst="rect">
            <a:avLst/>
          </a:prstGeom>
        </p:spPr>
      </p:pic>
      <p:sp>
        <p:nvSpPr>
          <p:cNvPr id="45" name="44 CuadroTexto"/>
          <p:cNvSpPr txBox="1"/>
          <p:nvPr/>
        </p:nvSpPr>
        <p:spPr>
          <a:xfrm>
            <a:off x="1238216" y="5845750"/>
            <a:ext cx="12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= Ineligible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92658" y="71438"/>
            <a:ext cx="11808884" cy="1026156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3200" dirty="0"/>
              <a:t>Randomized treatments and comparisons: another way to find a counterfactual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1253828" y="6417254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= Eligible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289861" y="1643050"/>
            <a:ext cx="1571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/>
              <a:t>1. Population</a:t>
            </a:r>
          </a:p>
        </p:txBody>
      </p:sp>
      <p:sp>
        <p:nvSpPr>
          <p:cNvPr id="49" name="48 Flecha derecha"/>
          <p:cNvSpPr/>
          <p:nvPr/>
        </p:nvSpPr>
        <p:spPr>
          <a:xfrm>
            <a:off x="4571989" y="3357562"/>
            <a:ext cx="960000" cy="54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9 CuadroTexto"/>
          <p:cNvSpPr txBox="1"/>
          <p:nvPr/>
        </p:nvSpPr>
        <p:spPr>
          <a:xfrm>
            <a:off x="3714733" y="6215083"/>
            <a:ext cx="2688000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/>
              <a:t>External Validity</a:t>
            </a:r>
          </a:p>
        </p:txBody>
      </p:sp>
      <p:sp>
        <p:nvSpPr>
          <p:cNvPr id="51" name="50 Cerrar llave"/>
          <p:cNvSpPr/>
          <p:nvPr/>
        </p:nvSpPr>
        <p:spPr>
          <a:xfrm rot="5400000">
            <a:off x="4808700" y="4573611"/>
            <a:ext cx="500066" cy="264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" name="2 Imagen" descr="MUND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459" y="2029640"/>
            <a:ext cx="4215027" cy="3185310"/>
          </a:xfrm>
          <a:prstGeom prst="rect">
            <a:avLst/>
          </a:prstGeom>
        </p:spPr>
      </p:pic>
      <p:sp>
        <p:nvSpPr>
          <p:cNvPr id="55" name="54 Flecha derecha"/>
          <p:cNvSpPr/>
          <p:nvPr/>
        </p:nvSpPr>
        <p:spPr>
          <a:xfrm rot="20684176">
            <a:off x="8756084" y="2562840"/>
            <a:ext cx="864000" cy="504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5 Flecha derecha"/>
          <p:cNvSpPr/>
          <p:nvPr/>
        </p:nvSpPr>
        <p:spPr>
          <a:xfrm rot="1343917">
            <a:off x="8756084" y="3903234"/>
            <a:ext cx="864000" cy="504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53 Imagen" descr="MUND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39509" y="1661195"/>
            <a:ext cx="1761795" cy="1331393"/>
          </a:xfrm>
          <a:prstGeom prst="rect">
            <a:avLst/>
          </a:prstGeom>
        </p:spPr>
      </p:pic>
      <p:pic>
        <p:nvPicPr>
          <p:cNvPr id="64" name="63 Imagen" descr="MUND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39509" y="3947211"/>
            <a:ext cx="1761795" cy="1331393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5143494" y="1785926"/>
            <a:ext cx="333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2. Evaluation sample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9620275" y="857232"/>
            <a:ext cx="2381267" cy="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3. Randomize treatment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8199799" y="6215082"/>
            <a:ext cx="1878799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2000" dirty="0"/>
              <a:t>Internal Validity</a:t>
            </a:r>
          </a:p>
        </p:txBody>
      </p:sp>
      <p:sp>
        <p:nvSpPr>
          <p:cNvPr id="74" name="73 Cerrar llave"/>
          <p:cNvSpPr/>
          <p:nvPr/>
        </p:nvSpPr>
        <p:spPr>
          <a:xfrm rot="5400000">
            <a:off x="8894159" y="4573611"/>
            <a:ext cx="500066" cy="264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75" name="74 Imagen" descr="MONEDA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05253" y="4797152"/>
            <a:ext cx="786747" cy="571504"/>
          </a:xfrm>
          <a:prstGeom prst="rect">
            <a:avLst/>
          </a:prstGeom>
        </p:spPr>
      </p:pic>
      <p:sp>
        <p:nvSpPr>
          <p:cNvPr id="76" name="75 CuadroTexto"/>
          <p:cNvSpPr txBox="1"/>
          <p:nvPr/>
        </p:nvSpPr>
        <p:spPr>
          <a:xfrm>
            <a:off x="10365275" y="3000373"/>
            <a:ext cx="1826725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600" dirty="0"/>
              <a:t>Comparison</a:t>
            </a:r>
          </a:p>
        </p:txBody>
      </p:sp>
      <p:pic>
        <p:nvPicPr>
          <p:cNvPr id="77" name="84 Imagen" descr="DAD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8341" y="3140968"/>
            <a:ext cx="1104595" cy="846574"/>
          </a:xfrm>
          <a:prstGeom prst="rect">
            <a:avLst/>
          </a:prstGeom>
        </p:spPr>
      </p:pic>
      <p:sp>
        <p:nvSpPr>
          <p:cNvPr id="78" name="75 CuadroTexto"/>
          <p:cNvSpPr txBox="1"/>
          <p:nvPr/>
        </p:nvSpPr>
        <p:spPr>
          <a:xfrm>
            <a:off x="10604624" y="5373217"/>
            <a:ext cx="1587376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1600" dirty="0"/>
              <a:t>Treatment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454191" y="2204864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>
                <a:solidFill>
                  <a:schemeClr val="accent3"/>
                </a:solidFill>
                <a:latin typeface="Forte" pitchFamily="66" charset="0"/>
              </a:rPr>
              <a:t>X</a:t>
            </a:r>
            <a:endParaRPr lang="en-US" sz="4000" dirty="0"/>
          </a:p>
        </p:txBody>
      </p:sp>
      <p:pic>
        <p:nvPicPr>
          <p:cNvPr id="80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11387" y="1719413"/>
            <a:ext cx="529978" cy="531265"/>
          </a:xfrm>
          <a:prstGeom prst="rect">
            <a:avLst/>
          </a:prstGeom>
        </p:spPr>
      </p:pic>
      <p:pic>
        <p:nvPicPr>
          <p:cNvPr id="92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0857" y="3627238"/>
            <a:ext cx="529978" cy="531265"/>
          </a:xfrm>
          <a:prstGeom prst="rect">
            <a:avLst/>
          </a:prstGeom>
        </p:spPr>
      </p:pic>
      <p:pic>
        <p:nvPicPr>
          <p:cNvPr id="93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0829" y="3613608"/>
            <a:ext cx="529978" cy="531265"/>
          </a:xfrm>
          <a:prstGeom prst="rect">
            <a:avLst/>
          </a:prstGeom>
        </p:spPr>
      </p:pic>
      <p:pic>
        <p:nvPicPr>
          <p:cNvPr id="94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5134" y="2867607"/>
            <a:ext cx="529978" cy="531265"/>
          </a:xfrm>
          <a:prstGeom prst="rect">
            <a:avLst/>
          </a:prstGeom>
        </p:spPr>
      </p:pic>
      <p:pic>
        <p:nvPicPr>
          <p:cNvPr id="95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3131" y="2598696"/>
            <a:ext cx="529978" cy="531265"/>
          </a:xfrm>
          <a:prstGeom prst="rect">
            <a:avLst/>
          </a:prstGeom>
        </p:spPr>
      </p:pic>
      <p:pic>
        <p:nvPicPr>
          <p:cNvPr id="96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478" y="2458000"/>
            <a:ext cx="529978" cy="531265"/>
          </a:xfrm>
          <a:prstGeom prst="rect">
            <a:avLst/>
          </a:prstGeom>
        </p:spPr>
      </p:pic>
      <p:pic>
        <p:nvPicPr>
          <p:cNvPr id="97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37715" y="2250678"/>
            <a:ext cx="529978" cy="531265"/>
          </a:xfrm>
          <a:prstGeom prst="rect">
            <a:avLst/>
          </a:prstGeom>
        </p:spPr>
      </p:pic>
      <p:pic>
        <p:nvPicPr>
          <p:cNvPr id="98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5405" y="3537325"/>
            <a:ext cx="529978" cy="531265"/>
          </a:xfrm>
          <a:prstGeom prst="rect">
            <a:avLst/>
          </a:prstGeom>
        </p:spPr>
      </p:pic>
      <p:pic>
        <p:nvPicPr>
          <p:cNvPr id="99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6306" y="2781943"/>
            <a:ext cx="529978" cy="531265"/>
          </a:xfrm>
          <a:prstGeom prst="rect">
            <a:avLst/>
          </a:prstGeom>
        </p:spPr>
      </p:pic>
      <p:pic>
        <p:nvPicPr>
          <p:cNvPr id="100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8802" y="3357562"/>
            <a:ext cx="529978" cy="531265"/>
          </a:xfrm>
          <a:prstGeom prst="rect">
            <a:avLst/>
          </a:prstGeom>
        </p:spPr>
      </p:pic>
      <p:pic>
        <p:nvPicPr>
          <p:cNvPr id="101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5868" y="4390091"/>
            <a:ext cx="529978" cy="531265"/>
          </a:xfrm>
          <a:prstGeom prst="rect">
            <a:avLst/>
          </a:prstGeom>
        </p:spPr>
      </p:pic>
      <p:pic>
        <p:nvPicPr>
          <p:cNvPr id="102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1009" y="3873826"/>
            <a:ext cx="529978" cy="531265"/>
          </a:xfrm>
          <a:prstGeom prst="rect">
            <a:avLst/>
          </a:prstGeom>
        </p:spPr>
      </p:pic>
      <p:pic>
        <p:nvPicPr>
          <p:cNvPr id="103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5178" y="4026787"/>
            <a:ext cx="529978" cy="531265"/>
          </a:xfrm>
          <a:prstGeom prst="rect">
            <a:avLst/>
          </a:prstGeom>
        </p:spPr>
      </p:pic>
      <p:pic>
        <p:nvPicPr>
          <p:cNvPr id="104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1927" y="3910654"/>
            <a:ext cx="529978" cy="531265"/>
          </a:xfrm>
          <a:prstGeom prst="rect">
            <a:avLst/>
          </a:prstGeom>
        </p:spPr>
      </p:pic>
      <p:pic>
        <p:nvPicPr>
          <p:cNvPr id="105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058" y="3015663"/>
            <a:ext cx="529978" cy="531265"/>
          </a:xfrm>
          <a:prstGeom prst="rect">
            <a:avLst/>
          </a:prstGeom>
        </p:spPr>
      </p:pic>
      <p:pic>
        <p:nvPicPr>
          <p:cNvPr id="106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489" y="6326735"/>
            <a:ext cx="529978" cy="531265"/>
          </a:xfrm>
          <a:prstGeom prst="rect">
            <a:avLst/>
          </a:prstGeom>
        </p:spPr>
      </p:pic>
      <p:pic>
        <p:nvPicPr>
          <p:cNvPr id="107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3649" y="2106203"/>
            <a:ext cx="529978" cy="531265"/>
          </a:xfrm>
          <a:prstGeom prst="rect">
            <a:avLst/>
          </a:prstGeom>
        </p:spPr>
      </p:pic>
      <p:pic>
        <p:nvPicPr>
          <p:cNvPr id="108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239" y="3772818"/>
            <a:ext cx="529978" cy="531265"/>
          </a:xfrm>
          <a:prstGeom prst="rect">
            <a:avLst/>
          </a:prstGeom>
        </p:spPr>
      </p:pic>
      <p:pic>
        <p:nvPicPr>
          <p:cNvPr id="109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412" y="6336167"/>
            <a:ext cx="516155" cy="516155"/>
          </a:xfrm>
          <a:prstGeom prst="rect">
            <a:avLst/>
          </a:prstGeom>
        </p:spPr>
      </p:pic>
      <p:pic>
        <p:nvPicPr>
          <p:cNvPr id="110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80597" y="1669932"/>
            <a:ext cx="516155" cy="516155"/>
          </a:xfrm>
          <a:prstGeom prst="rect">
            <a:avLst/>
          </a:prstGeom>
        </p:spPr>
      </p:pic>
      <p:pic>
        <p:nvPicPr>
          <p:cNvPr id="111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96836" y="2826899"/>
            <a:ext cx="516155" cy="516155"/>
          </a:xfrm>
          <a:prstGeom prst="rect">
            <a:avLst/>
          </a:prstGeom>
        </p:spPr>
      </p:pic>
      <p:pic>
        <p:nvPicPr>
          <p:cNvPr id="112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32909" y="3354334"/>
            <a:ext cx="516155" cy="516155"/>
          </a:xfrm>
          <a:prstGeom prst="rect">
            <a:avLst/>
          </a:prstGeom>
        </p:spPr>
      </p:pic>
      <p:pic>
        <p:nvPicPr>
          <p:cNvPr id="113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47412" y="2594297"/>
            <a:ext cx="516155" cy="516155"/>
          </a:xfrm>
          <a:prstGeom prst="rect">
            <a:avLst/>
          </a:prstGeom>
        </p:spPr>
      </p:pic>
      <p:pic>
        <p:nvPicPr>
          <p:cNvPr id="114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12757" y="4087003"/>
            <a:ext cx="516155" cy="516155"/>
          </a:xfrm>
          <a:prstGeom prst="rect">
            <a:avLst/>
          </a:prstGeom>
        </p:spPr>
      </p:pic>
      <p:pic>
        <p:nvPicPr>
          <p:cNvPr id="115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3876" y="4313659"/>
            <a:ext cx="516155" cy="516155"/>
          </a:xfrm>
          <a:prstGeom prst="rect">
            <a:avLst/>
          </a:prstGeom>
        </p:spPr>
      </p:pic>
      <p:pic>
        <p:nvPicPr>
          <p:cNvPr id="117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7507" y="2823852"/>
            <a:ext cx="516155" cy="516155"/>
          </a:xfrm>
          <a:prstGeom prst="rect">
            <a:avLst/>
          </a:prstGeom>
        </p:spPr>
      </p:pic>
      <p:pic>
        <p:nvPicPr>
          <p:cNvPr id="118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4086" y="2216447"/>
            <a:ext cx="516155" cy="516155"/>
          </a:xfrm>
          <a:prstGeom prst="rect">
            <a:avLst/>
          </a:prstGeom>
        </p:spPr>
      </p:pic>
      <p:pic>
        <p:nvPicPr>
          <p:cNvPr id="119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8228" y="2310744"/>
            <a:ext cx="516155" cy="516155"/>
          </a:xfrm>
          <a:prstGeom prst="rect">
            <a:avLst/>
          </a:prstGeom>
        </p:spPr>
      </p:pic>
      <p:pic>
        <p:nvPicPr>
          <p:cNvPr id="120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399" y="5672215"/>
            <a:ext cx="567771" cy="567771"/>
          </a:xfrm>
          <a:prstGeom prst="rect">
            <a:avLst/>
          </a:prstGeom>
        </p:spPr>
      </p:pic>
      <p:pic>
        <p:nvPicPr>
          <p:cNvPr id="122" name="Graphic 5" descr="Woman">
            <a:extLst>
              <a:ext uri="{FF2B5EF4-FFF2-40B4-BE49-F238E27FC236}">
                <a16:creationId xmlns="" xmlns:a16="http://schemas.microsoft.com/office/drawing/2014/main" id="{BA2406AD-1BBF-D142-96F8-3C2E293DEC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0847" y="1511550"/>
            <a:ext cx="567771" cy="567771"/>
          </a:xfrm>
          <a:prstGeom prst="rect">
            <a:avLst/>
          </a:prstGeom>
        </p:spPr>
      </p:pic>
      <p:pic>
        <p:nvPicPr>
          <p:cNvPr id="123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2144" y="2035025"/>
            <a:ext cx="516155" cy="516155"/>
          </a:xfrm>
          <a:prstGeom prst="rect">
            <a:avLst/>
          </a:prstGeom>
        </p:spPr>
      </p:pic>
      <p:pic>
        <p:nvPicPr>
          <p:cNvPr id="124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7947" y="2392866"/>
            <a:ext cx="529978" cy="531265"/>
          </a:xfrm>
          <a:prstGeom prst="rect">
            <a:avLst/>
          </a:prstGeom>
        </p:spPr>
      </p:pic>
      <p:pic>
        <p:nvPicPr>
          <p:cNvPr id="125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7884" y="4036680"/>
            <a:ext cx="516155" cy="516155"/>
          </a:xfrm>
          <a:prstGeom prst="rect">
            <a:avLst/>
          </a:prstGeom>
        </p:spPr>
      </p:pic>
      <p:pic>
        <p:nvPicPr>
          <p:cNvPr id="126" name="Graphic 3" descr="Woman">
            <a:extLst>
              <a:ext uri="{FF2B5EF4-FFF2-40B4-BE49-F238E27FC236}">
                <a16:creationId xmlns="" xmlns:a16="http://schemas.microsoft.com/office/drawing/2014/main" id="{B42E9DE0-D6F1-414D-B049-C8BB9C264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07366" y="4429133"/>
            <a:ext cx="516155" cy="516155"/>
          </a:xfrm>
          <a:prstGeom prst="rect">
            <a:avLst/>
          </a:prstGeom>
        </p:spPr>
      </p:pic>
      <p:pic>
        <p:nvPicPr>
          <p:cNvPr id="127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11387" y="4071893"/>
            <a:ext cx="529978" cy="531265"/>
          </a:xfrm>
          <a:prstGeom prst="rect">
            <a:avLst/>
          </a:prstGeom>
        </p:spPr>
      </p:pic>
      <p:pic>
        <p:nvPicPr>
          <p:cNvPr id="128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9203" y="4761662"/>
            <a:ext cx="529978" cy="531265"/>
          </a:xfrm>
          <a:prstGeom prst="rect">
            <a:avLst/>
          </a:prstGeom>
        </p:spPr>
      </p:pic>
      <p:pic>
        <p:nvPicPr>
          <p:cNvPr id="129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8299" y="4406563"/>
            <a:ext cx="529978" cy="531265"/>
          </a:xfrm>
          <a:prstGeom prst="rect">
            <a:avLst/>
          </a:prstGeom>
        </p:spPr>
      </p:pic>
      <p:pic>
        <p:nvPicPr>
          <p:cNvPr id="130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7892" y="4496029"/>
            <a:ext cx="529978" cy="5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31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8426E-6 -2.55502E-6 L 0.43655 0.1274 " pathEditMode="relative" ptsTypes="AA">
                                      <p:cBhvr>
                                        <p:cTn id="3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887E-7 1.05861E-6 L 0.21085 0.04285 " pathEditMode="relative" ptsTypes="AA">
                                      <p:cBhvr>
                                        <p:cTn id="3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8258E-6 2.70095E-6 L 0.41221 -0.13551 " pathEditMode="relative" ptsTypes="AA">
                                      <p:cBhvr>
                                        <p:cTn id="3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008E-6 -0.00093 L 0.50852 0.2080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20" y="104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3961E-8 -4.30623E-6 L 0.31238 -0.20547 " pathEditMode="relative" ptsTypes="AA">
                                      <p:cBhvr>
                                        <p:cTn id="43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8464E-6 -4.74867E-7 L 0.22491 0.05699 " pathEditMode="relative" ptsTypes="AA">
                                      <p:cBhvr>
                                        <p:cTn id="4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4981E-6 1.45935E-7 L 0.27203 0.11212 " pathEditMode="relative" ptsTypes="AA">
                                      <p:cBhvr>
                                        <p:cTn id="4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4138E-6 1.64234E-6 L 0.55394 0.02155 " pathEditMode="relative" ptsTypes="AA">
                                      <p:cBhvr>
                                        <p:cTn id="4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384E-6 3.28469E-6 L 0.39165 0.1735 " pathEditMode="relative" ptsTypes="AA">
                                      <p:cBhvr>
                                        <p:cTn id="5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4 -0.01923 L 0.42535 -0.037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0" y="-90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9962E-6 -1.97128E-6 L 0.36105 0.1003 " pathEditMode="relative" ptsTypes="AA">
                                      <p:cBhvr>
                                        <p:cTn id="5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49" grpId="0" animBg="1"/>
      <p:bldP spid="50" grpId="0" animBg="1"/>
      <p:bldP spid="51" grpId="0" animBg="1"/>
      <p:bldP spid="55" grpId="0" animBg="1"/>
      <p:bldP spid="56" grpId="0" animBg="1"/>
      <p:bldP spid="71" grpId="0"/>
      <p:bldP spid="72" grpId="0"/>
      <p:bldP spid="73" grpId="0" animBg="1"/>
      <p:bldP spid="74" grpId="0" animBg="1"/>
      <p:bldP spid="76" grpId="0" animBg="1"/>
      <p:bldP spid="78" grpId="0" animBg="1"/>
      <p:bldP spid="7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23176"/>
            <a:ext cx="7901984" cy="801688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Unit of Randomization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974725" y="928670"/>
            <a:ext cx="1057057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spcBef>
                <a:spcPct val="20000"/>
              </a:spcBef>
              <a:buNone/>
              <a:defRPr/>
            </a:pPr>
            <a:r>
              <a:rPr lang="en-US" sz="2800" dirty="0"/>
              <a:t>Choose according to type of program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74725" y="1423624"/>
            <a:ext cx="645478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/>
              <a:t>Individual/Household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/>
              <a:t>School/Health Clinic/catchment area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/>
              <a:t>Block/Village/Community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/>
              <a:t>Ward/District/Region</a:t>
            </a:r>
          </a:p>
        </p:txBody>
      </p:sp>
      <p:sp>
        <p:nvSpPr>
          <p:cNvPr id="15" name="14 Lágrima"/>
          <p:cNvSpPr/>
          <p:nvPr/>
        </p:nvSpPr>
        <p:spPr>
          <a:xfrm>
            <a:off x="571461" y="1070613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16 Rectángulo"/>
          <p:cNvSpPr/>
          <p:nvPr/>
        </p:nvSpPr>
        <p:spPr>
          <a:xfrm>
            <a:off x="994739" y="3931298"/>
            <a:ext cx="1057057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spcBef>
                <a:spcPct val="20000"/>
              </a:spcBef>
              <a:buNone/>
              <a:defRPr/>
            </a:pPr>
            <a:r>
              <a:rPr lang="en-US" sz="2800" dirty="0"/>
              <a:t>Keep in mind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994739" y="4426252"/>
            <a:ext cx="10189573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/>
              <a:t>Need “sufficiently large” number of units to detect minimum desired impact: </a:t>
            </a:r>
            <a:r>
              <a:rPr lang="en-US" sz="2400" dirty="0">
                <a:solidFill>
                  <a:schemeClr val="accent1"/>
                </a:solidFill>
              </a:rPr>
              <a:t>Power.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/>
              <a:t>Spillovers/contamination</a:t>
            </a:r>
          </a:p>
          <a:p>
            <a:pPr marL="742950" lvl="1" indent="-28575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400" dirty="0"/>
              <a:t>Operational and survey costs</a:t>
            </a:r>
          </a:p>
        </p:txBody>
      </p:sp>
      <p:sp>
        <p:nvSpPr>
          <p:cNvPr id="19" name="18 Lágrima"/>
          <p:cNvSpPr/>
          <p:nvPr/>
        </p:nvSpPr>
        <p:spPr>
          <a:xfrm>
            <a:off x="591475" y="4073241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20" name="19 Grupo"/>
          <p:cNvGrpSpPr/>
          <p:nvPr/>
        </p:nvGrpSpPr>
        <p:grpSpPr>
          <a:xfrm>
            <a:off x="7715262" y="1663428"/>
            <a:ext cx="4140465" cy="2479952"/>
            <a:chOff x="5850121" y="2225882"/>
            <a:chExt cx="3105349" cy="2479952"/>
          </a:xfrm>
        </p:grpSpPr>
        <p:pic>
          <p:nvPicPr>
            <p:cNvPr id="12" name="11 Imagen" descr="notes-smal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82679">
              <a:off x="5850121" y="2225882"/>
              <a:ext cx="3096656" cy="2479952"/>
            </a:xfrm>
            <a:prstGeom prst="rect">
              <a:avLst/>
            </a:prstGeom>
          </p:spPr>
        </p:pic>
        <p:sp>
          <p:nvSpPr>
            <p:cNvPr id="6" name="5 CuadroTexto"/>
            <p:cNvSpPr txBox="1"/>
            <p:nvPr/>
          </p:nvSpPr>
          <p:spPr>
            <a:xfrm rot="206111">
              <a:off x="5963084" y="3025680"/>
              <a:ext cx="2992386" cy="120032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pPr>
                <a:buNone/>
              </a:pPr>
              <a:r>
                <a:rPr lang="en-US" sz="2400" dirty="0">
                  <a:latin typeface="+mj-lt"/>
                  <a:cs typeface="MV Boli" pitchFamily="2" charset="0"/>
                </a:rPr>
                <a:t>As a rule of thumb, randomize at the smallest viable unit of implementation.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202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 bldLvl="3"/>
      <p:bldP spid="15" grpId="0" animBg="1"/>
      <p:bldP spid="17" grpId="0"/>
      <p:bldP spid="18" grpId="0" build="p" bldLvl="3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8435"/>
            <a:ext cx="8892117" cy="950518"/>
          </a:xfrm>
          <a:solidFill>
            <a:srgbClr val="FFFFFF"/>
          </a:solidFill>
        </p:spPr>
        <p:txBody>
          <a:bodyPr/>
          <a:lstStyle/>
          <a:p>
            <a:r>
              <a:rPr lang="en-US" sz="3200" dirty="0" err="1">
                <a:solidFill>
                  <a:schemeClr val="tx1"/>
                </a:solidFill>
              </a:rPr>
              <a:t>Progresa</a:t>
            </a:r>
            <a:r>
              <a:rPr lang="en-US" sz="3200" dirty="0">
                <a:solidFill>
                  <a:schemeClr val="tx1"/>
                </a:solidFill>
              </a:rPr>
              <a:t>: Case 3 :</a:t>
            </a:r>
            <a:r>
              <a:rPr lang="en-US" sz="3200" dirty="0"/>
              <a:t>Randomized Assignment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74726" y="1246067"/>
            <a:ext cx="10645813" cy="4514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2800" dirty="0" err="1">
                <a:solidFill>
                  <a:srgbClr val="000090"/>
                </a:solidFill>
              </a:rPr>
              <a:t>Progresa</a:t>
            </a:r>
            <a:r>
              <a:rPr lang="en-US" sz="2800" dirty="0">
                <a:solidFill>
                  <a:srgbClr val="000090"/>
                </a:solidFill>
              </a:rPr>
              <a:t> CCT program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10" name="9 Lágrima"/>
          <p:cNvSpPr/>
          <p:nvPr/>
        </p:nvSpPr>
        <p:spPr>
          <a:xfrm>
            <a:off x="571461" y="1352103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10 Rectángulo"/>
          <p:cNvSpPr/>
          <p:nvPr/>
        </p:nvSpPr>
        <p:spPr>
          <a:xfrm>
            <a:off x="974726" y="1881817"/>
            <a:ext cx="1093156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spcBef>
                <a:spcPct val="20000"/>
              </a:spcBef>
              <a:buNone/>
              <a:defRPr/>
            </a:pPr>
            <a:r>
              <a:rPr lang="en-US" sz="2800" dirty="0"/>
              <a:t>Unit of randomization: Community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974725" y="3776193"/>
            <a:ext cx="11217275" cy="1926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51435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800" dirty="0">
                <a:solidFill>
                  <a:srgbClr val="000090"/>
                </a:solidFill>
              </a:rPr>
              <a:t>320 treatment communities (14446 households): </a:t>
            </a:r>
          </a:p>
          <a:p>
            <a:pPr marL="541338" lvl="1">
              <a:spcBef>
                <a:spcPct val="20000"/>
              </a:spcBef>
              <a:buNone/>
              <a:defRPr/>
            </a:pPr>
            <a:r>
              <a:rPr lang="en-US" sz="2400" dirty="0"/>
              <a:t>First transfers in April 1998.</a:t>
            </a:r>
          </a:p>
          <a:p>
            <a:pPr marL="514350" lvl="1" indent="-514350">
              <a:spcBef>
                <a:spcPct val="20000"/>
              </a:spcBef>
              <a:buFont typeface="Courier New" pitchFamily="49" charset="0"/>
              <a:buChar char="o"/>
              <a:defRPr/>
            </a:pPr>
            <a:r>
              <a:rPr lang="en-US" sz="2800" dirty="0">
                <a:solidFill>
                  <a:srgbClr val="000090"/>
                </a:solidFill>
              </a:rPr>
              <a:t>186 comparison communities (9630 households): </a:t>
            </a:r>
          </a:p>
          <a:p>
            <a:pPr marL="541338" lvl="1">
              <a:spcBef>
                <a:spcPct val="20000"/>
              </a:spcBef>
              <a:defRPr/>
            </a:pPr>
            <a:r>
              <a:rPr lang="en-US" sz="2400" dirty="0"/>
              <a:t>First transfers November 1999</a:t>
            </a:r>
          </a:p>
        </p:txBody>
      </p:sp>
      <p:sp>
        <p:nvSpPr>
          <p:cNvPr id="13" name="12 Lágrima"/>
          <p:cNvSpPr/>
          <p:nvPr/>
        </p:nvSpPr>
        <p:spPr>
          <a:xfrm>
            <a:off x="571461" y="2023761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13 Rectángulo"/>
          <p:cNvSpPr/>
          <p:nvPr/>
        </p:nvSpPr>
        <p:spPr>
          <a:xfrm>
            <a:off x="974726" y="2595575"/>
            <a:ext cx="10645813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spcBef>
                <a:spcPct val="20000"/>
              </a:spcBef>
              <a:buNone/>
              <a:defRPr/>
            </a:pPr>
            <a:r>
              <a:rPr lang="en-US" sz="2800" dirty="0"/>
              <a:t>506 communities in the evaluation sample</a:t>
            </a:r>
          </a:p>
        </p:txBody>
      </p:sp>
      <p:sp>
        <p:nvSpPr>
          <p:cNvPr id="15" name="14 Lágrima"/>
          <p:cNvSpPr/>
          <p:nvPr/>
        </p:nvSpPr>
        <p:spPr>
          <a:xfrm>
            <a:off x="571461" y="2737519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15 Rectángulo"/>
          <p:cNvSpPr/>
          <p:nvPr/>
        </p:nvSpPr>
        <p:spPr>
          <a:xfrm>
            <a:off x="974726" y="3345863"/>
            <a:ext cx="10645813" cy="4514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Randomized phase-in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7" name="16 Lágrima"/>
          <p:cNvSpPr/>
          <p:nvPr/>
        </p:nvSpPr>
        <p:spPr>
          <a:xfrm>
            <a:off x="571461" y="3451899"/>
            <a:ext cx="288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0142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build="p" bldLvl="3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228" y="-1"/>
            <a:ext cx="9228107" cy="1071547"/>
          </a:xfrm>
          <a:solidFill>
            <a:srgbClr val="FFFFFF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Case 3: </a:t>
            </a:r>
            <a:r>
              <a:rPr lang="en-US" dirty="0"/>
              <a:t>Randomized Assignment</a:t>
            </a:r>
          </a:p>
        </p:txBody>
      </p:sp>
      <p:sp>
        <p:nvSpPr>
          <p:cNvPr id="3" name="2 Flecha derecha"/>
          <p:cNvSpPr/>
          <p:nvPr/>
        </p:nvSpPr>
        <p:spPr>
          <a:xfrm>
            <a:off x="2952728" y="1357298"/>
            <a:ext cx="8477309" cy="221457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Flecha derecha"/>
          <p:cNvSpPr/>
          <p:nvPr/>
        </p:nvSpPr>
        <p:spPr>
          <a:xfrm>
            <a:off x="2952728" y="3857628"/>
            <a:ext cx="8477309" cy="221457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4 Imagen" descr="MONED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84448" y="4643446"/>
            <a:ext cx="983433" cy="714380"/>
          </a:xfrm>
          <a:prstGeom prst="rect">
            <a:avLst/>
          </a:prstGeom>
        </p:spPr>
      </p:pic>
      <p:pic>
        <p:nvPicPr>
          <p:cNvPr id="6" name="5 Imagen" descr="MONED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5764" y="4643446"/>
            <a:ext cx="983433" cy="714380"/>
          </a:xfrm>
          <a:prstGeom prst="rect">
            <a:avLst/>
          </a:prstGeom>
        </p:spPr>
      </p:pic>
      <p:pic>
        <p:nvPicPr>
          <p:cNvPr id="7" name="6 Imagen" descr="MONED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17845" y="2071678"/>
            <a:ext cx="983433" cy="714380"/>
          </a:xfrm>
          <a:prstGeom prst="rect">
            <a:avLst/>
          </a:prstGeom>
        </p:spPr>
      </p:pic>
      <p:pic>
        <p:nvPicPr>
          <p:cNvPr id="8" name="7 Imagen" descr="MONED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9161" y="2071678"/>
            <a:ext cx="983433" cy="714380"/>
          </a:xfrm>
          <a:prstGeom prst="rect">
            <a:avLst/>
          </a:prstGeom>
        </p:spPr>
      </p:pic>
      <p:pic>
        <p:nvPicPr>
          <p:cNvPr id="9" name="8 Imagen" descr="MONED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6" y="2071678"/>
            <a:ext cx="983433" cy="714380"/>
          </a:xfrm>
          <a:prstGeom prst="rect">
            <a:avLst/>
          </a:prstGeom>
        </p:spPr>
      </p:pic>
      <p:pic>
        <p:nvPicPr>
          <p:cNvPr id="10" name="9 Imagen" descr="MONED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998" y="2071678"/>
            <a:ext cx="983433" cy="714380"/>
          </a:xfrm>
          <a:prstGeom prst="rect">
            <a:avLst/>
          </a:prstGeom>
        </p:spPr>
      </p:pic>
      <p:pic>
        <p:nvPicPr>
          <p:cNvPr id="11" name="10 Imagen" descr="MONED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7241" y="2071678"/>
            <a:ext cx="983433" cy="714380"/>
          </a:xfrm>
          <a:prstGeom prst="rect">
            <a:avLst/>
          </a:prstGeom>
        </p:spPr>
      </p:pic>
      <p:pic>
        <p:nvPicPr>
          <p:cNvPr id="12" name="11 Imagen" descr="MONED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9484" y="2071678"/>
            <a:ext cx="983433" cy="714380"/>
          </a:xfrm>
          <a:prstGeom prst="rect">
            <a:avLst/>
          </a:prstGeom>
        </p:spPr>
      </p:pic>
      <p:sp>
        <p:nvSpPr>
          <p:cNvPr id="13" name="2 Marcador de texto"/>
          <p:cNvSpPr txBox="1">
            <a:spLocks/>
          </p:cNvSpPr>
          <p:nvPr/>
        </p:nvSpPr>
        <p:spPr>
          <a:xfrm>
            <a:off x="-42" y="2071678"/>
            <a:ext cx="2762231" cy="1143008"/>
          </a:xfrm>
          <a:prstGeom prst="rect">
            <a:avLst/>
          </a:prstGeom>
        </p:spPr>
        <p:txBody>
          <a:bodyPr/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Treatment Communities</a:t>
            </a:r>
          </a:p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2 Marcador de texto"/>
          <p:cNvSpPr txBox="1">
            <a:spLocks/>
          </p:cNvSpPr>
          <p:nvPr/>
        </p:nvSpPr>
        <p:spPr>
          <a:xfrm>
            <a:off x="-42" y="1500174"/>
            <a:ext cx="2762231" cy="642942"/>
          </a:xfrm>
          <a:prstGeom prst="rect">
            <a:avLst/>
          </a:prstGeom>
        </p:spPr>
        <p:txBody>
          <a:bodyPr/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2 Marcador de texto"/>
          <p:cNvSpPr txBox="1">
            <a:spLocks/>
          </p:cNvSpPr>
          <p:nvPr/>
        </p:nvSpPr>
        <p:spPr>
          <a:xfrm>
            <a:off x="-42" y="4643446"/>
            <a:ext cx="2762231" cy="1143008"/>
          </a:xfrm>
          <a:prstGeom prst="rect">
            <a:avLst/>
          </a:prstGeom>
        </p:spPr>
        <p:txBody>
          <a:bodyPr/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Comparison Communities</a:t>
            </a:r>
          </a:p>
        </p:txBody>
      </p:sp>
      <p:sp>
        <p:nvSpPr>
          <p:cNvPr id="16" name="2 Marcador de texto"/>
          <p:cNvSpPr txBox="1">
            <a:spLocks/>
          </p:cNvSpPr>
          <p:nvPr/>
        </p:nvSpPr>
        <p:spPr>
          <a:xfrm>
            <a:off x="-42" y="4071942"/>
            <a:ext cx="2762231" cy="642942"/>
          </a:xfrm>
          <a:prstGeom prst="rect">
            <a:avLst/>
          </a:prstGeom>
        </p:spPr>
        <p:txBody>
          <a:bodyPr/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2 Marcador de texto"/>
          <p:cNvSpPr txBox="1">
            <a:spLocks/>
          </p:cNvSpPr>
          <p:nvPr/>
        </p:nvSpPr>
        <p:spPr>
          <a:xfrm>
            <a:off x="10763283" y="1571612"/>
            <a:ext cx="1333509" cy="500066"/>
          </a:xfrm>
          <a:prstGeom prst="rect">
            <a:avLst/>
          </a:prstGeom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Time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2 Marcador de texto"/>
          <p:cNvSpPr txBox="1">
            <a:spLocks/>
          </p:cNvSpPr>
          <p:nvPr/>
        </p:nvSpPr>
        <p:spPr>
          <a:xfrm>
            <a:off x="7334259" y="1071546"/>
            <a:ext cx="1333509" cy="500066"/>
          </a:xfrm>
          <a:prstGeom prst="rect">
            <a:avLst/>
          </a:prstGeom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T=1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2 Marcador de texto"/>
          <p:cNvSpPr txBox="1">
            <a:spLocks/>
          </p:cNvSpPr>
          <p:nvPr/>
        </p:nvSpPr>
        <p:spPr>
          <a:xfrm>
            <a:off x="3143230" y="1071546"/>
            <a:ext cx="1333509" cy="500066"/>
          </a:xfrm>
          <a:prstGeom prst="rect">
            <a:avLst/>
          </a:prstGeom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/>
              <a:t>T=0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2 Marcador de texto"/>
          <p:cNvSpPr txBox="1">
            <a:spLocks/>
          </p:cNvSpPr>
          <p:nvPr/>
        </p:nvSpPr>
        <p:spPr>
          <a:xfrm>
            <a:off x="3809984" y="5929330"/>
            <a:ext cx="3905277" cy="500066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Comparison Period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21 Conector recto"/>
          <p:cNvCxnSpPr/>
          <p:nvPr/>
        </p:nvCxnSpPr>
        <p:spPr>
          <a:xfrm rot="5400000">
            <a:off x="1583501" y="3607595"/>
            <a:ext cx="4071967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rot="5400000">
            <a:off x="5774529" y="3607595"/>
            <a:ext cx="4071966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errar llave"/>
          <p:cNvSpPr/>
          <p:nvPr/>
        </p:nvSpPr>
        <p:spPr>
          <a:xfrm rot="5400000">
            <a:off x="5500684" y="3690940"/>
            <a:ext cx="428627" cy="4191029"/>
          </a:xfrm>
          <a:prstGeom prst="righ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6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456" y="71414"/>
            <a:ext cx="11808000" cy="857256"/>
          </a:xfrm>
          <a:solidFill>
            <a:srgbClr val="FFFFFF"/>
          </a:solidFill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Case 3: </a:t>
            </a:r>
            <a:r>
              <a:rPr lang="en-US" sz="4400" dirty="0"/>
              <a:t>Randomized Assignment</a:t>
            </a: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476211" y="1025453"/>
          <a:ext cx="1114432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70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52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4769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Treatment Group</a:t>
                      </a:r>
                    </a:p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(Randomized</a:t>
                      </a:r>
                      <a:r>
                        <a:rPr lang="en-US" sz="1800" b="0" i="1" baseline="0" dirty="0">
                          <a:solidFill>
                            <a:schemeClr val="tx1"/>
                          </a:solidFill>
                        </a:rPr>
                        <a:t> to treatment)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Counterfactual </a:t>
                      </a: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(Randomized to Comparison)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(Y | P=1) - (Y | P=0)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7691"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Baseline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(T=0) </a:t>
                      </a: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Consumption (Y)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233.47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233.40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7691"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Follow</a:t>
                      </a:r>
                      <a:r>
                        <a:rPr lang="en-US" sz="1800" i="1" baseline="0" dirty="0">
                          <a:solidFill>
                            <a:schemeClr val="tx1"/>
                          </a:solidFill>
                        </a:rPr>
                        <a:t>-up </a:t>
                      </a:r>
                      <a:r>
                        <a:rPr lang="en-US" sz="1800" b="1" i="1" baseline="0" dirty="0">
                          <a:solidFill>
                            <a:schemeClr val="tx1"/>
                          </a:solidFill>
                        </a:rPr>
                        <a:t>(T=1) </a:t>
                      </a: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Consumption </a:t>
                      </a:r>
                      <a:r>
                        <a:rPr lang="en-US" sz="1800" i="0" baseline="0" dirty="0">
                          <a:solidFill>
                            <a:schemeClr val="tx1"/>
                          </a:solidFill>
                        </a:rPr>
                        <a:t>(Y)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268.75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239.5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29.25**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381355" y="3929066"/>
          <a:ext cx="5334037" cy="202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0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87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Estimated Impact on Consumption (Y)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Linear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Regression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29.25**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5234"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Multivariate</a:t>
                      </a:r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 Linear Regression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29.75**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17 Rectángulo"/>
          <p:cNvSpPr/>
          <p:nvPr/>
        </p:nvSpPr>
        <p:spPr>
          <a:xfrm>
            <a:off x="190457" y="6334804"/>
            <a:ext cx="9927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: </a:t>
            </a:r>
            <a:r>
              <a:rPr lang="en-US" sz="1400" dirty="0"/>
              <a:t>If the effect is statistically significant at the 1% significance level, we label the estimated impact with 2 stars (**).</a:t>
            </a:r>
          </a:p>
        </p:txBody>
      </p:sp>
    </p:spTree>
    <p:extLst>
      <p:ext uri="{BB962C8B-B14F-4D97-AF65-F5344CB8AC3E}">
        <p14:creationId xmlns:p14="http://schemas.microsoft.com/office/powerpoint/2010/main" val="2203436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7701" y="118205"/>
            <a:ext cx="1871611" cy="74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96" y="2229469"/>
            <a:ext cx="2817519" cy="28175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52946" y="1302762"/>
            <a:ext cx="667182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500" dirty="0">
                <a:latin typeface="Helvetica" charset="0"/>
                <a:ea typeface="Helvetica" charset="0"/>
                <a:cs typeface="Helvetica" charset="0"/>
              </a:rPr>
              <a:t>Dr. </a:t>
            </a:r>
            <a:r>
              <a:rPr lang="en-CA" sz="3500" dirty="0" smtClean="0">
                <a:latin typeface="Helvetica" charset="0"/>
                <a:ea typeface="Helvetica" charset="0"/>
                <a:cs typeface="Helvetica" charset="0"/>
              </a:rPr>
              <a:t>Franque Grimard (Facilitator</a:t>
            </a:r>
            <a:r>
              <a:rPr lang="en-CA" sz="3500" dirty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CA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2390096" y="5342753"/>
            <a:ext cx="80039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Associate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Professor, Department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of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Economics, 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McGill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University</a:t>
            </a:r>
            <a:endParaRPr lang="en-CA" sz="25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1245" y="94505"/>
            <a:ext cx="6890755" cy="1198659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4700" dirty="0" err="1"/>
              <a:t>Progresa</a:t>
            </a:r>
            <a:r>
              <a:rPr lang="en-US" sz="4700" dirty="0"/>
              <a:t> Policy Recommendation?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90457" y="6334804"/>
            <a:ext cx="9927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Note: </a:t>
            </a:r>
            <a:r>
              <a:rPr lang="en-US" sz="1400" dirty="0"/>
              <a:t>If the effect is statistically significant at the 1% significance level, we label the estimated impact with 2 stars (**).</a:t>
            </a: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90557"/>
              </p:ext>
            </p:extLst>
          </p:nvPr>
        </p:nvGraphicFramePr>
        <p:xfrm>
          <a:off x="777180" y="1644879"/>
          <a:ext cx="10473738" cy="449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6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459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11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46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Impact of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Progresa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on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Consumption (Y)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4452">
                <a:tc>
                  <a:txBody>
                    <a:bodyPr/>
                    <a:lstStyle/>
                    <a:p>
                      <a:r>
                        <a:rPr lang="en-US" b="1" dirty="0"/>
                        <a:t>Case 1: </a:t>
                      </a:r>
                      <a:r>
                        <a:rPr lang="en-US" dirty="0"/>
                        <a:t>Before &amp;</a:t>
                      </a:r>
                      <a:r>
                        <a:rPr lang="en-US" baseline="0" dirty="0"/>
                        <a:t> After</a:t>
                      </a:r>
                      <a:endParaRPr lang="en-US" dirty="0"/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 Linear Regression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34.28**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4556">
                <a:tc rowSpan="2">
                  <a:txBody>
                    <a:bodyPr/>
                    <a:lstStyle/>
                    <a:p>
                      <a:r>
                        <a:rPr lang="en-US" b="1" dirty="0"/>
                        <a:t>Case 2: </a:t>
                      </a:r>
                      <a:r>
                        <a:rPr lang="en-US" dirty="0"/>
                        <a:t>Enrolled &amp; Not Enrolled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-22**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4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Multivariate Linear Regression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-4.15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49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Case 3: </a:t>
                      </a:r>
                      <a:r>
                        <a:rPr lang="en-US" dirty="0"/>
                        <a:t>Randomized Assignment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Multivariate Linear Regression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29.75**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475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Título"/>
          <p:cNvSpPr>
            <a:spLocks noGrp="1"/>
          </p:cNvSpPr>
          <p:nvPr>
            <p:ph type="title"/>
          </p:nvPr>
        </p:nvSpPr>
        <p:spPr>
          <a:xfrm>
            <a:off x="190457" y="71414"/>
            <a:ext cx="5405113" cy="857256"/>
          </a:xfrm>
          <a:solidFill>
            <a:srgbClr val="FFFFFF"/>
          </a:solidFill>
        </p:spPr>
        <p:txBody>
          <a:bodyPr/>
          <a:lstStyle/>
          <a:p>
            <a:r>
              <a:rPr lang="en-US" sz="5000" dirty="0"/>
              <a:t>Keep in Mind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90457" y="928670"/>
            <a:ext cx="11653201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dirty="0">
                <a:solidFill>
                  <a:schemeClr val="tx2"/>
                </a:solidFill>
              </a:rPr>
              <a:t>Randomized Assignment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195400" y="1821205"/>
            <a:ext cx="5568000" cy="1200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000090"/>
                </a:solidFill>
              </a:rPr>
              <a:t>Randomized Assignment</a:t>
            </a:r>
            <a:r>
              <a:rPr lang="en-US" sz="2400" dirty="0"/>
              <a:t>, large enough samples, produces 2 statistically equivalent groups.</a:t>
            </a:r>
            <a:endParaRPr lang="en-US" sz="24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18020" y="3497605"/>
            <a:ext cx="5568000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We have identified the perfect </a:t>
            </a:r>
            <a:r>
              <a:rPr lang="en-US" sz="2400" b="1" dirty="0">
                <a:latin typeface="+mj-lt"/>
              </a:rPr>
              <a:t>clone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52076" y="4411787"/>
            <a:ext cx="2476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90"/>
                </a:solidFill>
              </a:rPr>
              <a:t>Randomized </a:t>
            </a:r>
          </a:p>
          <a:p>
            <a:pPr algn="ctr"/>
            <a:r>
              <a:rPr lang="en-US" sz="2000" dirty="0">
                <a:solidFill>
                  <a:srgbClr val="000090"/>
                </a:solidFill>
              </a:rPr>
              <a:t>beneficiary</a:t>
            </a:r>
            <a:endParaRPr lang="en-US" sz="2000" b="1" dirty="0">
              <a:solidFill>
                <a:srgbClr val="000090"/>
              </a:solidFill>
              <a:latin typeface="+mj-lt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119127" y="4411763"/>
            <a:ext cx="2476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90"/>
                </a:solidFill>
              </a:rPr>
              <a:t>Randomized </a:t>
            </a:r>
          </a:p>
          <a:p>
            <a:pPr algn="ctr"/>
            <a:r>
              <a:rPr lang="en-US" sz="2000" dirty="0">
                <a:solidFill>
                  <a:srgbClr val="000090"/>
                </a:solidFill>
              </a:rPr>
              <a:t>comparison</a:t>
            </a:r>
            <a:endParaRPr lang="en-US" sz="2000" b="1" dirty="0">
              <a:solidFill>
                <a:srgbClr val="000090"/>
              </a:solidFill>
              <a:latin typeface="+mj-lt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6277691" y="1821205"/>
            <a:ext cx="5568000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Feasible for prospective evaluations with over-subscription/excess demand.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277691" y="3111975"/>
            <a:ext cx="5568000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Most pilots and new programs fall into this category.</a:t>
            </a:r>
          </a:p>
        </p:txBody>
      </p:sp>
      <p:cxnSp>
        <p:nvCxnSpPr>
          <p:cNvPr id="29" name="28 Conector recto"/>
          <p:cNvCxnSpPr/>
          <p:nvPr/>
        </p:nvCxnSpPr>
        <p:spPr>
          <a:xfrm rot="5400000">
            <a:off x="-702892" y="5469271"/>
            <a:ext cx="20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843" y="5152547"/>
            <a:ext cx="2135348" cy="1728654"/>
          </a:xfrm>
          <a:prstGeom prst="rect">
            <a:avLst/>
          </a:prstGeom>
        </p:spPr>
      </p:pic>
      <p:pic>
        <p:nvPicPr>
          <p:cNvPr id="21" name="Graphic 4" descr="Woman">
            <a:extLst>
              <a:ext uri="{FF2B5EF4-FFF2-40B4-BE49-F238E27FC236}">
                <a16:creationId xmlns="" xmlns:a16="http://schemas.microsoft.com/office/drawing/2014/main" id="{5A433760-8083-F747-AF60-6A6C69A2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2809" y="5152547"/>
            <a:ext cx="2135348" cy="17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221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464"/>
            <a:ext cx="10515600" cy="314988"/>
          </a:xfrm>
        </p:spPr>
        <p:txBody>
          <a:bodyPr>
            <a:normAutofit fontScale="90000"/>
          </a:bodyPr>
          <a:lstStyle/>
          <a:p>
            <a:r>
              <a:rPr lang="en-US" dirty="0"/>
              <a:t>RCTs and Women Empowerment: Some Research funded by IDRC’s </a:t>
            </a:r>
            <a:r>
              <a:rPr lang="en-US" dirty="0" err="1"/>
              <a:t>GrOW</a:t>
            </a:r>
            <a:r>
              <a:rPr lang="en-US" dirty="0"/>
              <a:t>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4684"/>
            <a:ext cx="10515600" cy="435133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Kenya : Access to Daycare and women’s empowerment:</a:t>
            </a:r>
          </a:p>
          <a:p>
            <a:endParaRPr lang="en-US" sz="3200" dirty="0"/>
          </a:p>
          <a:p>
            <a:r>
              <a:rPr lang="en-US" sz="3200" dirty="0"/>
              <a:t>Tanzania: Cash Transfer and Women’s empowerment</a:t>
            </a:r>
          </a:p>
        </p:txBody>
      </p:sp>
    </p:spTree>
    <p:extLst>
      <p:ext uri="{BB962C8B-B14F-4D97-AF65-F5344CB8AC3E}">
        <p14:creationId xmlns:p14="http://schemas.microsoft.com/office/powerpoint/2010/main" val="19862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5367" y="1254460"/>
            <a:ext cx="8892117" cy="801688"/>
          </a:xfrm>
        </p:spPr>
        <p:txBody>
          <a:bodyPr/>
          <a:lstStyle/>
          <a:p>
            <a:r>
              <a:rPr lang="en-US" dirty="0"/>
              <a:t>But Life is not always a RCT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7985" y="2268759"/>
            <a:ext cx="8977020" cy="3995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Impact evaluation estimates </a:t>
            </a:r>
            <a:r>
              <a:rPr lang="en-US" u="sng" dirty="0"/>
              <a:t>whether</a:t>
            </a:r>
            <a:r>
              <a:rPr lang="en-US" dirty="0"/>
              <a:t> there is an effect.  Does not explain </a:t>
            </a:r>
            <a:r>
              <a:rPr lang="en-US" b="1" u="sng" dirty="0"/>
              <a:t>why</a:t>
            </a:r>
            <a:r>
              <a:rPr lang="en-US" dirty="0"/>
              <a:t> there is (or not) an effect. (</a:t>
            </a:r>
            <a:r>
              <a:rPr lang="en-CA" dirty="0" err="1"/>
              <a:t>Glennerster</a:t>
            </a:r>
            <a:r>
              <a:rPr lang="en-CA" dirty="0"/>
              <a:t> et al. paper)</a:t>
            </a:r>
            <a:endParaRPr lang="en-US" dirty="0"/>
          </a:p>
          <a:p>
            <a:r>
              <a:rPr lang="en-US" dirty="0"/>
              <a:t>Ethical issues</a:t>
            </a:r>
          </a:p>
          <a:p>
            <a:r>
              <a:rPr lang="en-US" dirty="0"/>
              <a:t>Costs</a:t>
            </a:r>
          </a:p>
          <a:p>
            <a:r>
              <a:rPr lang="en-US" dirty="0"/>
              <a:t>There may be important policy changes that do not lend themselves to randomization</a:t>
            </a:r>
          </a:p>
          <a:p>
            <a:pPr lvl="1"/>
            <a:r>
              <a:rPr lang="en-US" dirty="0"/>
              <a:t>For instance, minimum wage policies, foreign aid, trade,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Other methods exist (see appendix 1 for more), but  not without problems either.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367"/>
            <a:ext cx="10515600" cy="867085"/>
          </a:xfrm>
        </p:spPr>
        <p:txBody>
          <a:bodyPr/>
          <a:lstStyle/>
          <a:p>
            <a:r>
              <a:rPr lang="en-US" dirty="0"/>
              <a:t>Quasi-Experimental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 err="1"/>
              <a:t>Wijesiri</a:t>
            </a:r>
            <a:r>
              <a:rPr lang="en-CA" dirty="0"/>
              <a:t>, M. and F. Grimard 2019 </a:t>
            </a:r>
            <a:r>
              <a:rPr lang="en-US" b="1" dirty="0"/>
              <a:t>Microfinance programs and women’s empowerment: new evidence from rural middle hills of Nepal</a:t>
            </a:r>
            <a:r>
              <a:rPr lang="en-US" dirty="0"/>
              <a:t>, Forthcoming  in </a:t>
            </a:r>
            <a:r>
              <a:rPr lang="en-CA" dirty="0"/>
              <a:t>Business and Development Studies: Issues and Perspectives </a:t>
            </a:r>
          </a:p>
          <a:p>
            <a:pPr lvl="1"/>
            <a:r>
              <a:rPr lang="en-US" dirty="0"/>
              <a:t>data collected from rural women in hill villages in </a:t>
            </a:r>
            <a:r>
              <a:rPr lang="en-US" dirty="0" err="1"/>
              <a:t>Tanahun</a:t>
            </a:r>
            <a:r>
              <a:rPr lang="en-US" dirty="0"/>
              <a:t> district located in the mid-hill region of Nepal from a survey done in collaboration with </a:t>
            </a:r>
            <a:r>
              <a:rPr lang="en-US" dirty="0" err="1"/>
              <a:t>Nirdhan</a:t>
            </a:r>
            <a:r>
              <a:rPr lang="en-US" dirty="0"/>
              <a:t> </a:t>
            </a:r>
            <a:r>
              <a:rPr lang="en-US" dirty="0" err="1"/>
              <a:t>Utthan</a:t>
            </a:r>
            <a:r>
              <a:rPr lang="en-US" dirty="0"/>
              <a:t> Bank Limited (NUBL).</a:t>
            </a:r>
            <a:r>
              <a:rPr lang="en-CA" dirty="0"/>
              <a:t>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used </a:t>
            </a:r>
            <a:r>
              <a:rPr lang="en-US" u="sng" dirty="0"/>
              <a:t>the quasi-experimental pipeline design approach</a:t>
            </a:r>
            <a:r>
              <a:rPr lang="en-US" dirty="0"/>
              <a:t> proposed by Coleman (1999) to select treatment and control groups</a:t>
            </a:r>
            <a:r>
              <a:rPr lang="en-CA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82028"/>
            <a:ext cx="3932237" cy="2913152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Wijesiri</a:t>
            </a:r>
            <a:r>
              <a:rPr lang="en-CA" dirty="0"/>
              <a:t> and Grimard (2019), </a:t>
            </a:r>
            <a:r>
              <a:rPr lang="en-US" b="1" dirty="0"/>
              <a:t>Microfinance programs and women’s empowerment: new evidence from rural middle hills of Nepal</a:t>
            </a:r>
            <a:r>
              <a:rPr lang="en-US" dirty="0"/>
              <a:t>,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93887"/>
            <a:ext cx="3932237" cy="675100"/>
          </a:xfrm>
        </p:spPr>
        <p:txBody>
          <a:bodyPr>
            <a:normAutofit fontScale="92500"/>
          </a:bodyPr>
          <a:lstStyle/>
          <a:p>
            <a:r>
              <a:rPr lang="en-US" dirty="0"/>
              <a:t>Women attending a group meeting in </a:t>
            </a:r>
            <a:r>
              <a:rPr lang="en-US" dirty="0" err="1"/>
              <a:t>Bhimad</a:t>
            </a:r>
            <a:r>
              <a:rPr lang="en-US" dirty="0"/>
              <a:t> village, </a:t>
            </a:r>
            <a:r>
              <a:rPr lang="en-US" dirty="0" err="1"/>
              <a:t>Dulegauda</a:t>
            </a:r>
            <a:r>
              <a:rPr lang="en-US" dirty="0"/>
              <a:t>, </a:t>
            </a:r>
            <a:r>
              <a:rPr lang="en-US" dirty="0" err="1"/>
              <a:t>Tanahun</a:t>
            </a:r>
            <a:r>
              <a:rPr lang="en-US" dirty="0"/>
              <a:t> </a:t>
            </a:r>
            <a:r>
              <a:rPr lang="en-US" dirty="0" err="1"/>
              <a:t>Dstrict</a:t>
            </a:r>
            <a:r>
              <a:rPr lang="en-US" dirty="0"/>
              <a:t>, Nepal</a:t>
            </a:r>
            <a:r>
              <a:rPr lang="en-CA" dirty="0"/>
              <a:t> </a:t>
            </a:r>
            <a:endParaRPr lang="en-US" dirty="0"/>
          </a:p>
        </p:txBody>
      </p:sp>
      <p:pic>
        <p:nvPicPr>
          <p:cNvPr id="5" name="Picture Placeholder 4" descr="20170322_120425.jpg"/>
          <p:cNvPicPr>
            <a:picLocks noGrp="1"/>
          </p:cNvPicPr>
          <p:nvPr>
            <p:ph type="pic" idx="1"/>
          </p:nvPr>
        </p:nvPicPr>
        <p:blipFill>
          <a:blip r:embed="rId2" cstate="print"/>
          <a:srcRect l="503" r="50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Assessing the Impact of the Microfinance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223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Our sample strategy consisted of two main steps.</a:t>
            </a:r>
          </a:p>
          <a:p>
            <a:r>
              <a:rPr lang="en-US" dirty="0"/>
              <a:t> </a:t>
            </a:r>
            <a:r>
              <a:rPr lang="en-US" b="1" dirty="0"/>
              <a:t>First,</a:t>
            </a:r>
            <a:r>
              <a:rPr lang="en-US" dirty="0"/>
              <a:t> we spoke with the NUBL. We obtained a </a:t>
            </a:r>
            <a:r>
              <a:rPr lang="en-US" u="sng" dirty="0"/>
              <a:t>list of treatment and control villages in </a:t>
            </a:r>
            <a:r>
              <a:rPr lang="en-US" u="sng" dirty="0" err="1"/>
              <a:t>Tanahun</a:t>
            </a:r>
            <a:r>
              <a:rPr lang="en-US" u="sng" dirty="0"/>
              <a:t> district from the bank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control group consisted of randomly selected villages, pre-identified by the microfinance bank, which would soon receive microfinance support</a:t>
            </a:r>
            <a:r>
              <a:rPr lang="en-US" dirty="0"/>
              <a:t>. Women in these villages had been allowed to self-select into the microfinance programs. These women had been organized into groups but no loans had yet been disbursed to them. </a:t>
            </a:r>
          </a:p>
          <a:p>
            <a:pPr lvl="1"/>
            <a:r>
              <a:rPr lang="en-US" u="sng" dirty="0"/>
              <a:t>The treatment group, on the other hand, consisted of randomly selected villages where the bank has been in operation for at least a five-year period.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5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edit 2.jpg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-1832" t="-1" r="1" b="-1"/>
          <a:stretch/>
        </p:blipFill>
        <p:spPr>
          <a:xfrm>
            <a:off x="838200" y="1117367"/>
            <a:ext cx="10515600" cy="50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Impact of the Microfinance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661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b="1" dirty="0"/>
              <a:t>the second step</a:t>
            </a:r>
            <a:r>
              <a:rPr lang="en-US" dirty="0"/>
              <a:t>, we randomly drew </a:t>
            </a:r>
            <a:r>
              <a:rPr lang="en-US" u="sng" dirty="0"/>
              <a:t>10 treatment and 8 control villages from the list of villages provided by the bank.</a:t>
            </a:r>
          </a:p>
          <a:p>
            <a:r>
              <a:rPr lang="en-US" dirty="0"/>
              <a:t>Care was also taken that the control villages in our sample reflected comparable physical and socio-economic characteristics (availability of infrastructure facilities, level of economic developments, and social and cultural similarities) as the treatment villages. All study villages were approximately 1-2 hours’ walking distance from the closest paved road.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US" dirty="0"/>
              <a:t>We then surveyed women in both treatment and control villages and we compared their outcomes regarding empowerment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Impact of the Microfinance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5833"/>
            <a:ext cx="10515600" cy="4309215"/>
          </a:xfrm>
        </p:spPr>
        <p:txBody>
          <a:bodyPr>
            <a:normAutofit/>
          </a:bodyPr>
          <a:lstStyle/>
          <a:p>
            <a:r>
              <a:rPr lang="en-US" dirty="0"/>
              <a:t>Our results show that women’s participation in </a:t>
            </a:r>
            <a:r>
              <a:rPr lang="en-US" dirty="0" err="1"/>
              <a:t>Nirdhan</a:t>
            </a:r>
            <a:r>
              <a:rPr lang="en-US" dirty="0"/>
              <a:t> Bank’s microfinance program has had had a significant positive effect on their </a:t>
            </a:r>
            <a:r>
              <a:rPr lang="en-US" u="sng" dirty="0"/>
              <a:t>financial empowerment </a:t>
            </a:r>
            <a:r>
              <a:rPr lang="en-US" dirty="0"/>
              <a:t>with respect to financial  indicators such as control of income, independent savings, asset purchases and applying for loans. </a:t>
            </a:r>
          </a:p>
          <a:p>
            <a:r>
              <a:rPr lang="en-US" dirty="0"/>
              <a:t>On the other hand, our results reveal that access to microfinance did not result in significant impact on in most women’s </a:t>
            </a:r>
            <a:r>
              <a:rPr lang="en-US" u="sng" dirty="0"/>
              <a:t>social empower </a:t>
            </a:r>
            <a:r>
              <a:rPr lang="en-US" u="sng" dirty="0" err="1"/>
              <a:t>ment</a:t>
            </a:r>
            <a:r>
              <a:rPr lang="en-US" u="sng" dirty="0"/>
              <a:t> outcomes</a:t>
            </a:r>
            <a:r>
              <a:rPr lang="en-US" dirty="0"/>
              <a:t>  (for instance women’s household decision-making regarding groceries, their children’s marriage, and women’s role as the household head).</a:t>
            </a:r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Helvetica" charset="0"/>
                <a:ea typeface="Helvetica" charset="0"/>
                <a:cs typeface="Helvetica" charset="0"/>
              </a:rPr>
              <a:t>Using Quantitative Methodologies to Study Women’s Empowerment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5014"/>
            <a:ext cx="9144000" cy="1655762"/>
          </a:xfrm>
        </p:spPr>
        <p:txBody>
          <a:bodyPr/>
          <a:lstStyle/>
          <a:p>
            <a:r>
              <a:rPr lang="en-CA" dirty="0">
                <a:latin typeface="Helvetica" charset="0"/>
                <a:ea typeface="Helvetica" charset="0"/>
                <a:cs typeface="Helvetica" charset="0"/>
              </a:rPr>
              <a:t>Franque Grimard</a:t>
            </a:r>
          </a:p>
          <a:p>
            <a:r>
              <a:rPr lang="en-CA" dirty="0">
                <a:latin typeface="Helvetica" charset="0"/>
                <a:ea typeface="Helvetica" charset="0"/>
                <a:cs typeface="Helvetica" charset="0"/>
              </a:rPr>
              <a:t>McGill University</a:t>
            </a:r>
          </a:p>
        </p:txBody>
      </p:sp>
    </p:spTree>
    <p:extLst>
      <p:ext uri="{BB962C8B-B14F-4D97-AF65-F5344CB8AC3E}">
        <p14:creationId xmlns:p14="http://schemas.microsoft.com/office/powerpoint/2010/main" val="13122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Impact of the Microfinance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valid are these results?</a:t>
            </a:r>
          </a:p>
          <a:p>
            <a:pPr lvl="1"/>
            <a:r>
              <a:rPr lang="en-US" dirty="0"/>
              <a:t>Internally valid?</a:t>
            </a:r>
          </a:p>
          <a:p>
            <a:pPr lvl="1"/>
            <a:r>
              <a:rPr lang="en-US" dirty="0"/>
              <a:t>Externally valid?</a:t>
            </a:r>
          </a:p>
          <a:p>
            <a:pPr lvl="1"/>
            <a:r>
              <a:rPr lang="en-US" dirty="0"/>
              <a:t>Reproducible? </a:t>
            </a:r>
          </a:p>
          <a:p>
            <a:pPr lvl="1"/>
            <a:r>
              <a:rPr lang="en-US" dirty="0"/>
              <a:t>Scalable?</a:t>
            </a:r>
          </a:p>
          <a:p>
            <a:pPr lvl="1"/>
            <a:endParaRPr lang="en-US" dirty="0"/>
          </a:p>
          <a:p>
            <a:r>
              <a:rPr lang="en-US" dirty="0"/>
              <a:t>Not expensive, limited study, but there are trade-offs</a:t>
            </a:r>
          </a:p>
        </p:txBody>
      </p:sp>
    </p:spTree>
    <p:extLst>
      <p:ext uri="{BB962C8B-B14F-4D97-AF65-F5344CB8AC3E}">
        <p14:creationId xmlns:p14="http://schemas.microsoft.com/office/powerpoint/2010/main" val="15117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Quantitative Approaches used by </a:t>
            </a:r>
            <a:r>
              <a:rPr lang="en-US" dirty="0" smtClean="0"/>
              <a:t>Practitioners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8757"/>
            <a:ext cx="10515600" cy="3908205"/>
          </a:xfrm>
        </p:spPr>
        <p:txBody>
          <a:bodyPr>
            <a:normAutofit/>
          </a:bodyPr>
          <a:lstStyle/>
          <a:p>
            <a:r>
              <a:rPr lang="en-US" dirty="0"/>
              <a:t>Oxfam: Rapid Care Analysis, Household Care Survey </a:t>
            </a:r>
          </a:p>
          <a:p>
            <a:pPr lvl="1"/>
            <a:r>
              <a:rPr lang="en-US" sz="1600" dirty="0">
                <a:hlinkClick r:id="rId2"/>
              </a:rPr>
              <a:t>https://policy-practice.oxfam.org.uk/publications/rapid-care-analysis-training-modules-620449</a:t>
            </a:r>
            <a:endParaRPr lang="en-US" sz="1600" dirty="0"/>
          </a:p>
          <a:p>
            <a:r>
              <a:rPr lang="en-US" dirty="0"/>
              <a:t>Even Oxfam does some impact evaluation:</a:t>
            </a:r>
          </a:p>
          <a:p>
            <a:pPr lvl="1"/>
            <a:r>
              <a:rPr lang="en-US" sz="1600" dirty="0">
                <a:hlinkClick r:id="rId3"/>
              </a:rPr>
              <a:t>https://policy-practice.oxfam.org.uk/publications/livelihoods-in-south-sudan-impact-evaluation-of-the-south-sudan-peace-and-prosp-620864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CARE  (Power Africa</a:t>
            </a:r>
            <a:r>
              <a:rPr lang="en-US" sz="2000" dirty="0"/>
              <a:t>) </a:t>
            </a:r>
            <a:r>
              <a:rPr lang="en-US" sz="2000" dirty="0">
                <a:hlinkClick r:id="rId4"/>
              </a:rPr>
              <a:t>https://www.carepowerafrica.com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60 million girls </a:t>
            </a:r>
            <a:r>
              <a:rPr lang="en-US" dirty="0" smtClean="0"/>
              <a:t>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456" y="71414"/>
            <a:ext cx="7942171" cy="857256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Choosing your IE method(s)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048507" y="1947132"/>
            <a:ext cx="6000000" cy="86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Prospective/Retrospective Evaluation?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048507" y="3053389"/>
            <a:ext cx="6000000" cy="50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Eligibility rules and criteria?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048507" y="3799646"/>
            <a:ext cx="6000000" cy="50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Roll-out plan (pipeline)?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048507" y="4545902"/>
            <a:ext cx="6000000" cy="12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Is the number of eligible units larger than available resources at a given point in time?</a:t>
            </a:r>
          </a:p>
        </p:txBody>
      </p:sp>
      <p:sp>
        <p:nvSpPr>
          <p:cNvPr id="10" name="9 Flecha derecha"/>
          <p:cNvSpPr/>
          <p:nvPr/>
        </p:nvSpPr>
        <p:spPr>
          <a:xfrm>
            <a:off x="7239008" y="3156380"/>
            <a:ext cx="480000" cy="36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Flecha derecha"/>
          <p:cNvSpPr/>
          <p:nvPr/>
        </p:nvSpPr>
        <p:spPr>
          <a:xfrm>
            <a:off x="7239008" y="5036084"/>
            <a:ext cx="480000" cy="36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CuadroTexto"/>
          <p:cNvSpPr txBox="1"/>
          <p:nvPr/>
        </p:nvSpPr>
        <p:spPr>
          <a:xfrm>
            <a:off x="7810555" y="3005263"/>
            <a:ext cx="4000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90000"/>
              <a:buFont typeface="Courier New" pitchFamily="49" charset="0"/>
              <a:buChar char="o"/>
            </a:pPr>
            <a:r>
              <a:rPr lang="en-US" sz="2000" dirty="0"/>
              <a:t>Poverty targeting?</a:t>
            </a:r>
          </a:p>
          <a:p>
            <a:pPr marL="342900" indent="-342900">
              <a:buSzPct val="90000"/>
              <a:buFont typeface="Courier New" pitchFamily="49" charset="0"/>
              <a:buChar char="o"/>
            </a:pPr>
            <a:r>
              <a:rPr lang="en-US" sz="2000" dirty="0"/>
              <a:t>Geographic targeting?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7810556" y="4941742"/>
            <a:ext cx="3889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90000"/>
              <a:buFont typeface="Courier New" pitchFamily="49" charset="0"/>
              <a:buChar char="o"/>
            </a:pPr>
            <a:r>
              <a:rPr lang="en-US" sz="2000" dirty="0"/>
              <a:t>Budget and capacity constraints?</a:t>
            </a:r>
          </a:p>
          <a:p>
            <a:pPr marL="342900" indent="-342900">
              <a:buSzPct val="90000"/>
              <a:buFont typeface="Courier New" pitchFamily="49" charset="0"/>
              <a:buChar char="o"/>
            </a:pPr>
            <a:r>
              <a:rPr lang="en-US" sz="2000" dirty="0"/>
              <a:t>Excess demand for program?</a:t>
            </a:r>
          </a:p>
          <a:p>
            <a:pPr marL="342900" indent="-342900">
              <a:buSzPct val="90000"/>
              <a:buFont typeface="Courier New" pitchFamily="49" charset="0"/>
              <a:buChar char="o"/>
            </a:pPr>
            <a:r>
              <a:rPr lang="en-US" sz="2000" dirty="0"/>
              <a:t>Etc.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90456" y="912681"/>
            <a:ext cx="11430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800" dirty="0"/>
              <a:t>Key information you will need for identifying the right method for your program: </a:t>
            </a:r>
          </a:p>
        </p:txBody>
      </p:sp>
    </p:spTree>
    <p:extLst>
      <p:ext uri="{BB962C8B-B14F-4D97-AF65-F5344CB8AC3E}">
        <p14:creationId xmlns:p14="http://schemas.microsoft.com/office/powerpoint/2010/main" val="1130542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10" grpId="0" animBg="1"/>
      <p:bldP spid="11" grpId="0" animBg="1"/>
      <p:bldP spid="12" grpId="0"/>
      <p:bldP spid="13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04852" y="1992092"/>
            <a:ext cx="5184000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Best Design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04852" y="3113496"/>
            <a:ext cx="5184000" cy="10001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Have we controlled for everything?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04852" y="4607572"/>
            <a:ext cx="5184000" cy="10001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Is the result valid for </a:t>
            </a:r>
            <a:r>
              <a:rPr lang="en-US" sz="2800" i="1" dirty="0"/>
              <a:t>everyone</a:t>
            </a:r>
            <a:r>
              <a:rPr lang="en-US" sz="2800" dirty="0"/>
              <a:t>?</a:t>
            </a:r>
          </a:p>
        </p:txBody>
      </p:sp>
      <p:sp>
        <p:nvSpPr>
          <p:cNvPr id="10" name="9 Flecha derecha"/>
          <p:cNvSpPr/>
          <p:nvPr/>
        </p:nvSpPr>
        <p:spPr>
          <a:xfrm>
            <a:off x="5659100" y="2101497"/>
            <a:ext cx="480000" cy="36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Flecha derecha"/>
          <p:cNvSpPr/>
          <p:nvPr/>
        </p:nvSpPr>
        <p:spPr>
          <a:xfrm>
            <a:off x="5611475" y="4929038"/>
            <a:ext cx="480000" cy="36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CuadroTexto"/>
          <p:cNvSpPr txBox="1"/>
          <p:nvPr/>
        </p:nvSpPr>
        <p:spPr>
          <a:xfrm>
            <a:off x="6288792" y="1979378"/>
            <a:ext cx="580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90000"/>
              <a:buFont typeface="Courier New" pitchFamily="49" charset="0"/>
              <a:buChar char="o"/>
            </a:pPr>
            <a:r>
              <a:rPr lang="en-US" sz="2200" dirty="0"/>
              <a:t>Best comparison group you can find </a:t>
            </a:r>
            <a:r>
              <a:rPr lang="en-US" sz="2200" b="1" dirty="0"/>
              <a:t>+</a:t>
            </a:r>
            <a:r>
              <a:rPr lang="en-US" sz="2200" dirty="0"/>
              <a:t> least operational risk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193541" y="4381002"/>
            <a:ext cx="5998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90000"/>
              <a:buFont typeface="Courier New" pitchFamily="49" charset="0"/>
              <a:buChar char="o"/>
            </a:pPr>
            <a:r>
              <a:rPr lang="en-US" sz="2200" dirty="0"/>
              <a:t>External validity</a:t>
            </a:r>
          </a:p>
          <a:p>
            <a:pPr marL="457200" indent="-457200">
              <a:buSzPct val="90000"/>
              <a:buFont typeface="Courier New" pitchFamily="49" charset="0"/>
              <a:buChar char="o"/>
            </a:pPr>
            <a:r>
              <a:rPr lang="en-US" sz="2200" dirty="0"/>
              <a:t>Local versus global treatment effect</a:t>
            </a:r>
          </a:p>
          <a:p>
            <a:pPr marL="457200" indent="-457200">
              <a:buSzPct val="90000"/>
              <a:buFont typeface="Courier New" pitchFamily="49" charset="0"/>
              <a:buChar char="o"/>
            </a:pPr>
            <a:r>
              <a:rPr lang="en-US" sz="2200" dirty="0"/>
              <a:t>Evaluation results apply to population we’re interested in</a:t>
            </a:r>
          </a:p>
        </p:txBody>
      </p:sp>
      <p:sp>
        <p:nvSpPr>
          <p:cNvPr id="15" name="14 Flecha derecha"/>
          <p:cNvSpPr/>
          <p:nvPr/>
        </p:nvSpPr>
        <p:spPr>
          <a:xfrm>
            <a:off x="5659099" y="3434962"/>
            <a:ext cx="480000" cy="360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CuadroTexto"/>
          <p:cNvSpPr txBox="1"/>
          <p:nvPr/>
        </p:nvSpPr>
        <p:spPr>
          <a:xfrm>
            <a:off x="6288791" y="3228989"/>
            <a:ext cx="580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90000"/>
              <a:buFont typeface="Courier New" pitchFamily="49" charset="0"/>
              <a:buChar char="o"/>
            </a:pPr>
            <a:r>
              <a:rPr lang="en-US" sz="2200" dirty="0"/>
              <a:t>Internal validity</a:t>
            </a:r>
          </a:p>
          <a:p>
            <a:pPr marL="457200" indent="-457200">
              <a:buSzPct val="90000"/>
              <a:buFont typeface="Courier New" pitchFamily="49" charset="0"/>
              <a:buChar char="o"/>
            </a:pPr>
            <a:r>
              <a:rPr lang="en-US" sz="2200" dirty="0"/>
              <a:t>Good comparison group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92445" y="1094896"/>
            <a:ext cx="1023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MV Boli" pitchFamily="2" charset="0"/>
              </a:rPr>
              <a:t>Choose the </a:t>
            </a:r>
            <a:r>
              <a:rPr lang="en-US" sz="2800" b="1" dirty="0">
                <a:cs typeface="MV Boli" pitchFamily="2" charset="0"/>
              </a:rPr>
              <a:t>best possible design</a:t>
            </a:r>
            <a:r>
              <a:rPr lang="en-US" sz="2800" dirty="0">
                <a:cs typeface="MV Boli" pitchFamily="2" charset="0"/>
              </a:rPr>
              <a:t> given the operational context:</a:t>
            </a:r>
          </a:p>
        </p:txBody>
      </p:sp>
    </p:spTree>
    <p:extLst>
      <p:ext uri="{BB962C8B-B14F-4D97-AF65-F5344CB8AC3E}">
        <p14:creationId xmlns:p14="http://schemas.microsoft.com/office/powerpoint/2010/main" val="3559411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10" grpId="0" animBg="1"/>
      <p:bldP spid="11" grpId="0" animBg="1"/>
      <p:bldP spid="12" grpId="0"/>
      <p:bldP spid="13" grpId="0"/>
      <p:bldP spid="15" grpId="0" animBg="1"/>
      <p:bldP spid="16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676"/>
            <a:ext cx="10515600" cy="867085"/>
          </a:xfrm>
        </p:spPr>
        <p:txBody>
          <a:bodyPr>
            <a:normAutofit fontScale="90000"/>
          </a:bodyPr>
          <a:lstStyle/>
          <a:p>
            <a:r>
              <a:rPr lang="en-US" dirty="0"/>
              <a:t>Warning: technique is not a panacea, and is not a substitute for thinking carefully about what it is that you want to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342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case of </a:t>
            </a:r>
            <a:r>
              <a:rPr lang="en-US" dirty="0" err="1"/>
              <a:t>progresa</a:t>
            </a:r>
            <a:r>
              <a:rPr lang="en-US" dirty="0"/>
              <a:t>, here are the various estimates of the returns of the program, according to the estimation methods</a:t>
            </a:r>
          </a:p>
        </p:txBody>
      </p:sp>
    </p:spTree>
    <p:extLst>
      <p:ext uri="{BB962C8B-B14F-4D97-AF65-F5344CB8AC3E}">
        <p14:creationId xmlns:p14="http://schemas.microsoft.com/office/powerpoint/2010/main" val="2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676"/>
            <a:ext cx="10515600" cy="867085"/>
          </a:xfrm>
        </p:spPr>
        <p:txBody>
          <a:bodyPr>
            <a:normAutofit fontScale="90000"/>
          </a:bodyPr>
          <a:lstStyle/>
          <a:p>
            <a:r>
              <a:rPr lang="en-US" dirty="0"/>
              <a:t>Warning: technique is not a panacea, and is not a substitute for thinking carefully about what it is that you want to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342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case of </a:t>
            </a:r>
            <a:r>
              <a:rPr lang="en-US" dirty="0" err="1"/>
              <a:t>progresa</a:t>
            </a:r>
            <a:r>
              <a:rPr lang="en-US" dirty="0"/>
              <a:t>, here are the various estimates of the returns of the program, according to the estimation methods</a:t>
            </a:r>
          </a:p>
        </p:txBody>
      </p:sp>
    </p:spTree>
    <p:extLst>
      <p:ext uri="{BB962C8B-B14F-4D97-AF65-F5344CB8AC3E}">
        <p14:creationId xmlns:p14="http://schemas.microsoft.com/office/powerpoint/2010/main" val="76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363094"/>
            <a:ext cx="146581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</a:p>
        </p:txBody>
      </p:sp>
      <p:cxnSp>
        <p:nvCxnSpPr>
          <p:cNvPr id="5" name="4 Conector recto"/>
          <p:cNvCxnSpPr/>
          <p:nvPr/>
        </p:nvCxnSpPr>
        <p:spPr>
          <a:xfrm rot="10800000">
            <a:off x="772539" y="4857760"/>
            <a:ext cx="108480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952464" y="2285993"/>
            <a:ext cx="10858576" cy="227171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4000" dirty="0"/>
              <a:t>The objective of impact evaluation is to estimate the </a:t>
            </a:r>
            <a:r>
              <a:rPr lang="en-US" sz="4000" b="1" dirty="0">
                <a:latin typeface="+mj-lt"/>
              </a:rPr>
              <a:t>causal </a:t>
            </a:r>
            <a:r>
              <a:rPr lang="en-US" sz="4000" dirty="0"/>
              <a:t>effect or </a:t>
            </a:r>
            <a:r>
              <a:rPr lang="en-US" sz="4000" b="1" dirty="0">
                <a:latin typeface="+mj-lt"/>
              </a:rPr>
              <a:t>impact</a:t>
            </a:r>
            <a:r>
              <a:rPr lang="en-US" sz="4000" dirty="0"/>
              <a:t> of a program on outcomes of interest.</a:t>
            </a:r>
          </a:p>
        </p:txBody>
      </p:sp>
    </p:spTree>
    <p:extLst>
      <p:ext uri="{BB962C8B-B14F-4D97-AF65-F5344CB8AC3E}">
        <p14:creationId xmlns:p14="http://schemas.microsoft.com/office/powerpoint/2010/main" val="3198347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 rot="10800000">
            <a:off x="517467" y="5500701"/>
            <a:ext cx="111360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66712" y="2123129"/>
            <a:ext cx="11144328" cy="3091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To estimate impact, we need to estimate the </a:t>
            </a:r>
            <a:r>
              <a:rPr lang="en-US" sz="4000" b="1" dirty="0">
                <a:latin typeface="+mj-lt"/>
              </a:rPr>
              <a:t>counterfactual.</a:t>
            </a:r>
            <a:r>
              <a:rPr lang="en-US" sz="4000" dirty="0"/>
              <a:t> </a:t>
            </a:r>
          </a:p>
          <a:p>
            <a:pPr marL="546100" indent="-514350"/>
            <a:r>
              <a:rPr lang="en-US" sz="2800" dirty="0"/>
              <a:t>what would have happened in the absence of the program and</a:t>
            </a:r>
          </a:p>
          <a:p>
            <a:pPr marL="546100" indent="-514350"/>
            <a:r>
              <a:rPr lang="en-US" sz="2800" dirty="0"/>
              <a:t>use comparison or control groups.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1876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363094"/>
            <a:ext cx="146581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</a:p>
        </p:txBody>
      </p:sp>
      <p:cxnSp>
        <p:nvCxnSpPr>
          <p:cNvPr id="5" name="4 Conector recto"/>
          <p:cNvCxnSpPr/>
          <p:nvPr/>
        </p:nvCxnSpPr>
        <p:spPr>
          <a:xfrm rot="10800000">
            <a:off x="952465" y="4857760"/>
            <a:ext cx="95040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047757" y="2300296"/>
            <a:ext cx="9810776" cy="2271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latin typeface="+mj-lt"/>
              </a:rPr>
              <a:t>Choose the best evaluation method </a:t>
            </a:r>
            <a:r>
              <a:rPr lang="en-US" sz="4000" dirty="0"/>
              <a:t>that is feasible in the program’s operational context.</a:t>
            </a:r>
          </a:p>
        </p:txBody>
      </p:sp>
    </p:spTree>
    <p:extLst>
      <p:ext uri="{BB962C8B-B14F-4D97-AF65-F5344CB8AC3E}">
        <p14:creationId xmlns:p14="http://schemas.microsoft.com/office/powerpoint/2010/main" val="1032000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Be cautious with</a:t>
            </a:r>
          </a:p>
          <a:p>
            <a:pPr lvl="1"/>
            <a:endParaRPr lang="en-US" sz="3600" dirty="0"/>
          </a:p>
          <a:p>
            <a:pPr lvl="1"/>
            <a:r>
              <a:rPr lang="en-US" sz="3600" u="sng" dirty="0"/>
              <a:t>interna</a:t>
            </a:r>
            <a:r>
              <a:rPr lang="en-US" sz="3600" dirty="0"/>
              <a:t>l validity issues 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as well as </a:t>
            </a:r>
            <a:r>
              <a:rPr lang="en-US" sz="3600" u="sng" dirty="0"/>
              <a:t>external </a:t>
            </a:r>
            <a:r>
              <a:rPr lang="en-US" sz="3600" dirty="0"/>
              <a:t>validity issues</a:t>
            </a:r>
          </a:p>
        </p:txBody>
      </p:sp>
    </p:spTree>
    <p:extLst>
      <p:ext uri="{BB962C8B-B14F-4D97-AF65-F5344CB8AC3E}">
        <p14:creationId xmlns:p14="http://schemas.microsoft.com/office/powerpoint/2010/main" val="36088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Presentation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Why measure quantitatively, Why and when use IE ?  </a:t>
            </a:r>
            <a:endParaRPr lang="en-US" dirty="0"/>
          </a:p>
          <a:p>
            <a:r>
              <a:rPr lang="en-US" dirty="0"/>
              <a:t>Impact Evaluation Principles: Counterfactual</a:t>
            </a:r>
          </a:p>
          <a:p>
            <a:r>
              <a:rPr lang="en-US" dirty="0"/>
              <a:t>Examples from </a:t>
            </a:r>
            <a:r>
              <a:rPr lang="en-US" dirty="0" err="1"/>
              <a:t>Progresa</a:t>
            </a:r>
            <a:endParaRPr lang="en-US" dirty="0"/>
          </a:p>
          <a:p>
            <a:r>
              <a:rPr lang="en-US" dirty="0"/>
              <a:t>Randomization: RCTs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Appendices</a:t>
            </a:r>
          </a:p>
          <a:p>
            <a:pPr lvl="1"/>
            <a:r>
              <a:rPr lang="en-US" dirty="0"/>
              <a:t>Other techniques: RDD, </a:t>
            </a:r>
            <a:r>
              <a:rPr lang="en-US" dirty="0" err="1"/>
              <a:t>DiD</a:t>
            </a:r>
            <a:r>
              <a:rPr lang="en-US" dirty="0"/>
              <a:t>, PSM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Web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7701" y="118205"/>
            <a:ext cx="1871611" cy="748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14973" y="2598162"/>
            <a:ext cx="3547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000" dirty="0" smtClean="0">
                <a:latin typeface="Helvetica" charset="0"/>
                <a:ea typeface="Helvetica" charset="0"/>
                <a:cs typeface="Helvetica" charset="0"/>
              </a:rPr>
              <a:t>Audience Q&amp;A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733800"/>
            <a:ext cx="1160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>
                <a:latin typeface="Helvetica" charset="0"/>
                <a:ea typeface="Helvetica" charset="0"/>
                <a:cs typeface="Helvetica" charset="0"/>
              </a:rPr>
              <a:t>Participants on Zoom can email questions to: </a:t>
            </a:r>
            <a:r>
              <a:rPr lang="en-CA" sz="2500" dirty="0" smtClean="0">
                <a:latin typeface="Helvetica" charset="0"/>
                <a:ea typeface="Helvetica" charset="0"/>
                <a:cs typeface="Helvetica" charset="0"/>
                <a:hlinkClick r:id="rId5"/>
              </a:rPr>
              <a:t>kathleen.grantham@mcgill.ca</a:t>
            </a:r>
            <a:r>
              <a:rPr lang="en-CA" sz="25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CA" sz="25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7701" y="118205"/>
            <a:ext cx="1871611" cy="7488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09625" y="2946166"/>
            <a:ext cx="10515600" cy="8670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500" smtClean="0">
                <a:latin typeface="Helvetica" charset="0"/>
                <a:ea typeface="Helvetica" charset="0"/>
                <a:cs typeface="Helvetica" charset="0"/>
              </a:rPr>
              <a:t>5 minute break</a:t>
            </a:r>
            <a:endParaRPr lang="en-CA" sz="45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7701" y="118205"/>
            <a:ext cx="1871611" cy="748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59714" y="1495143"/>
            <a:ext cx="9113050" cy="805144"/>
          </a:xfrm>
        </p:spPr>
        <p:txBody>
          <a:bodyPr>
            <a:normAutofit/>
          </a:bodyPr>
          <a:lstStyle/>
          <a:p>
            <a:r>
              <a:rPr lang="en-CA" sz="4500" dirty="0" smtClean="0">
                <a:latin typeface="Helvetica" charset="0"/>
                <a:ea typeface="Helvetica" charset="0"/>
                <a:cs typeface="Helvetica" charset="0"/>
              </a:rPr>
              <a:t>Panelists</a:t>
            </a:r>
            <a:endParaRPr lang="en-CA" sz="4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8156" y="4871340"/>
            <a:ext cx="2396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Franque Grimard,</a:t>
            </a:r>
          </a:p>
          <a:p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McGill</a:t>
            </a:r>
            <a:r>
              <a:rPr lang="en-CA" sz="2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University (Facilitator)</a:t>
            </a:r>
            <a:endParaRPr lang="en-CA" sz="2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8278" y="4871340"/>
            <a:ext cx="1995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Carl Asuncion</a:t>
            </a:r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MEDA</a:t>
            </a:r>
            <a:endParaRPr lang="en-CA" sz="2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1186" y="4871340"/>
            <a:ext cx="2509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Bouba Housseini</a:t>
            </a:r>
            <a:r>
              <a:rPr lang="en-CA" sz="22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IDRC</a:t>
            </a:r>
            <a:endParaRPr lang="en-CA" sz="2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3716" y="2592840"/>
            <a:ext cx="2130075" cy="21599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8278" y="2592838"/>
            <a:ext cx="2160000" cy="21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0686" y="2592838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2394" y="118833"/>
            <a:ext cx="1871611" cy="748800"/>
          </a:xfrm>
          <a:prstGeom prst="rect">
            <a:avLst/>
          </a:prstGeom>
        </p:spPr>
      </p:pic>
      <p:sp>
        <p:nvSpPr>
          <p:cNvPr id="17" name="Subtitle 4"/>
          <p:cNvSpPr txBox="1">
            <a:spLocks/>
          </p:cNvSpPr>
          <p:nvPr/>
        </p:nvSpPr>
        <p:spPr>
          <a:xfrm>
            <a:off x="489098" y="1291605"/>
            <a:ext cx="11291776" cy="2017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100" dirty="0" smtClean="0">
                <a:latin typeface="Helvetica" charset="0"/>
                <a:ea typeface="Helvetica" charset="0"/>
                <a:cs typeface="Helvetica" charset="0"/>
              </a:rPr>
              <a:t>1. </a:t>
            </a:r>
            <a:r>
              <a:rPr lang="en-US" sz="2100" dirty="0">
                <a:latin typeface="Helvetica" charset="0"/>
                <a:ea typeface="Helvetica" charset="0"/>
                <a:cs typeface="Helvetica" charset="0"/>
              </a:rPr>
              <a:t>What type of empirical analysis and results do you use to support your programming and/or funding of research projects? Among the various sources and methods you use, do you also consider impact evaluation? I.e. do you measure results by taking into account a counterfactual? </a:t>
            </a:r>
            <a:r>
              <a:rPr lang="en-US" sz="2100" dirty="0" smtClean="0">
                <a:latin typeface="Helvetica" charset="0"/>
                <a:ea typeface="Helvetica" charset="0"/>
                <a:cs typeface="Helvetica" charset="0"/>
              </a:rPr>
              <a:t>Do </a:t>
            </a:r>
            <a:r>
              <a:rPr lang="en-US" sz="2100" dirty="0">
                <a:latin typeface="Helvetica" charset="0"/>
                <a:ea typeface="Helvetica" charset="0"/>
                <a:cs typeface="Helvetica" charset="0"/>
              </a:rPr>
              <a:t>you use impact evaluation results from the literature (for instance, 3ieimpact.org) in your programming of projects (MEDA) or in your research financing (IDRC</a:t>
            </a:r>
            <a:r>
              <a:rPr lang="en-US" sz="2100" dirty="0" smtClean="0">
                <a:latin typeface="Helvetica" charset="0"/>
                <a:ea typeface="Helvetica" charset="0"/>
                <a:cs typeface="Helvetica" charset="0"/>
              </a:rPr>
              <a:t>)? </a:t>
            </a:r>
            <a:r>
              <a:rPr lang="en-US" sz="2100" dirty="0">
                <a:latin typeface="Helvetica" charset="0"/>
                <a:ea typeface="Helvetica" charset="0"/>
                <a:cs typeface="Helvetica" charset="0"/>
              </a:rPr>
              <a:t>Why, why not?</a:t>
            </a:r>
            <a:endParaRPr lang="en-CA" sz="2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8156" y="5488025"/>
            <a:ext cx="239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Franque Grimard,</a:t>
            </a:r>
          </a:p>
          <a:p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McGill</a:t>
            </a:r>
            <a:r>
              <a:rPr lang="en-CA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University (Facilitator)</a:t>
            </a:r>
            <a:endParaRPr lang="en-CA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8278" y="5488025"/>
            <a:ext cx="199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Carl Asuncion</a:t>
            </a:r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MEDA</a:t>
            </a:r>
            <a:endParaRPr lang="en-CA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21186" y="5488025"/>
            <a:ext cx="250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Bouba Housseini</a:t>
            </a:r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IDRC</a:t>
            </a:r>
            <a:endParaRPr lang="en-CA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1186" y="3498510"/>
            <a:ext cx="1775064" cy="180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8278" y="3498510"/>
            <a:ext cx="1800000" cy="180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0722" y="349851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2394" y="118833"/>
            <a:ext cx="1871611" cy="748800"/>
          </a:xfrm>
          <a:prstGeom prst="rect">
            <a:avLst/>
          </a:prstGeom>
        </p:spPr>
      </p:pic>
      <p:sp>
        <p:nvSpPr>
          <p:cNvPr id="17" name="Subtitle 4"/>
          <p:cNvSpPr txBox="1">
            <a:spLocks/>
          </p:cNvSpPr>
          <p:nvPr/>
        </p:nvSpPr>
        <p:spPr>
          <a:xfrm>
            <a:off x="735338" y="1332266"/>
            <a:ext cx="10781415" cy="2017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2.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What would you need in your operations to integrate some approaches that would look at results compared to a counterfactual? For instance, more budget?  More expertise? A requirement by the funder? Do you think this would change what you do and how you do it?</a:t>
            </a:r>
            <a:endParaRPr lang="en-CA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8156" y="5402965"/>
            <a:ext cx="239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Franque Grimard,</a:t>
            </a:r>
          </a:p>
          <a:p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McGill</a:t>
            </a:r>
            <a:r>
              <a:rPr lang="en-CA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University (Facilitator)</a:t>
            </a:r>
            <a:endParaRPr lang="en-CA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8278" y="5402965"/>
            <a:ext cx="199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Carl Asuncion</a:t>
            </a:r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MEDA</a:t>
            </a:r>
            <a:endParaRPr lang="en-CA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21186" y="5339170"/>
            <a:ext cx="250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Bouba Housseini</a:t>
            </a:r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IDRC</a:t>
            </a:r>
            <a:endParaRPr lang="en-CA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1186" y="3413450"/>
            <a:ext cx="1775064" cy="180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8278" y="3413450"/>
            <a:ext cx="1800000" cy="180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0722" y="34134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2394" y="118833"/>
            <a:ext cx="1871611" cy="748800"/>
          </a:xfrm>
          <a:prstGeom prst="rect">
            <a:avLst/>
          </a:prstGeom>
        </p:spPr>
      </p:pic>
      <p:sp>
        <p:nvSpPr>
          <p:cNvPr id="17" name="Subtitle 4"/>
          <p:cNvSpPr txBox="1">
            <a:spLocks/>
          </p:cNvSpPr>
          <p:nvPr/>
        </p:nvSpPr>
        <p:spPr>
          <a:xfrm>
            <a:off x="489098" y="1291605"/>
            <a:ext cx="11291776" cy="2017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3.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In which directions would you like to see researchers, people in the field, policy analysts and funders (either IDRC and/or GAC) to address how one can learn together to assess what works better, both in terms of replicating activities to empower women as well as scaling them up?</a:t>
            </a:r>
            <a:endParaRPr lang="en-CA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8156" y="5402965"/>
            <a:ext cx="239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Franque Grimard,</a:t>
            </a:r>
          </a:p>
          <a:p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McGill</a:t>
            </a:r>
            <a:r>
              <a:rPr lang="en-CA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University (Facilitator)</a:t>
            </a:r>
            <a:endParaRPr lang="en-CA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8278" y="5402965"/>
            <a:ext cx="199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Carl Asuncion</a:t>
            </a:r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MEDA</a:t>
            </a:r>
            <a:endParaRPr lang="en-CA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21186" y="5402965"/>
            <a:ext cx="250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Bouba Housseini</a:t>
            </a:r>
            <a:r>
              <a:rPr lang="en-CA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IDRC</a:t>
            </a:r>
            <a:endParaRPr lang="en-CA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1186" y="3413450"/>
            <a:ext cx="1775064" cy="180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8278" y="3413450"/>
            <a:ext cx="1800000" cy="180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0722" y="34134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7701" y="118205"/>
            <a:ext cx="1871611" cy="748800"/>
          </a:xfrm>
          <a:prstGeom prst="rect">
            <a:avLst/>
          </a:prstGeom>
        </p:spPr>
      </p:pic>
      <p:sp>
        <p:nvSpPr>
          <p:cNvPr id="17" name="Subtitle 4"/>
          <p:cNvSpPr txBox="1">
            <a:spLocks/>
          </p:cNvSpPr>
          <p:nvPr/>
        </p:nvSpPr>
        <p:spPr>
          <a:xfrm>
            <a:off x="671512" y="1356818"/>
            <a:ext cx="10834687" cy="750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Audience Q&amp;A</a:t>
            </a:r>
            <a:endParaRPr lang="en-CA" sz="4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955" y="2281732"/>
            <a:ext cx="1160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latin typeface="Helvetica" charset="0"/>
                <a:ea typeface="Helvetica" charset="0"/>
                <a:cs typeface="Helvetica" charset="0"/>
              </a:rPr>
              <a:t>Participants on Zoom can email questions to: </a:t>
            </a:r>
            <a:r>
              <a:rPr lang="en-CA" sz="2000" dirty="0" smtClean="0">
                <a:latin typeface="Helvetica" charset="0"/>
                <a:ea typeface="Helvetica" charset="0"/>
                <a:cs typeface="Helvetica" charset="0"/>
                <a:hlinkClick r:id="rId5"/>
              </a:rPr>
              <a:t>kathleen.grantham@mcgill.ca</a:t>
            </a:r>
            <a:r>
              <a:rPr lang="en-CA" sz="20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CA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8156" y="5402965"/>
            <a:ext cx="239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Helvetica" charset="0"/>
                <a:ea typeface="Helvetica" charset="0"/>
                <a:cs typeface="Helvetica" charset="0"/>
              </a:rPr>
              <a:t>Franque Grimard,</a:t>
            </a:r>
          </a:p>
          <a:p>
            <a:r>
              <a:rPr lang="en-CA" sz="2000" dirty="0" smtClean="0">
                <a:latin typeface="Helvetica" charset="0"/>
                <a:ea typeface="Helvetica" charset="0"/>
                <a:cs typeface="Helvetica" charset="0"/>
              </a:rPr>
              <a:t>McGill</a:t>
            </a:r>
            <a:r>
              <a:rPr lang="en-CA" sz="2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CA" sz="2000" dirty="0" smtClean="0">
                <a:latin typeface="Helvetica" charset="0"/>
                <a:ea typeface="Helvetica" charset="0"/>
                <a:cs typeface="Helvetica" charset="0"/>
              </a:rPr>
              <a:t>University (Facilitator)</a:t>
            </a:r>
            <a:endParaRPr lang="en-CA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8278" y="5402965"/>
            <a:ext cx="1995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Carl Asuncion</a:t>
            </a:r>
            <a:r>
              <a:rPr lang="en-CA" sz="20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CA" sz="2000" dirty="0" smtClean="0">
                <a:latin typeface="Helvetica" charset="0"/>
                <a:ea typeface="Helvetica" charset="0"/>
                <a:cs typeface="Helvetica" charset="0"/>
              </a:rPr>
              <a:t>MEDA</a:t>
            </a:r>
            <a:endParaRPr lang="en-CA" sz="2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21186" y="5402965"/>
            <a:ext cx="2509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Bouba Housseini</a:t>
            </a:r>
            <a:r>
              <a:rPr lang="en-CA" sz="20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</a:p>
          <a:p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IDRC</a:t>
            </a:r>
            <a:endParaRPr lang="en-CA" sz="2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1186" y="3200800"/>
            <a:ext cx="2130077" cy="216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8278" y="3200800"/>
            <a:ext cx="2160000" cy="216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0722" y="32008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7701" y="118205"/>
            <a:ext cx="1871611" cy="74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6824" y="2442308"/>
            <a:ext cx="96440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 smtClean="0">
                <a:latin typeface="Helvetica" charset="0"/>
                <a:ea typeface="Helvetica" charset="0"/>
                <a:cs typeface="Helvetica" charset="0"/>
              </a:rPr>
              <a:t>Visit the WED Lab website for more information on upcoming seminars and to register:</a:t>
            </a:r>
          </a:p>
          <a:p>
            <a:pPr algn="ctr"/>
            <a:endParaRPr lang="en-CA" sz="30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CA" sz="3200" dirty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  <a:hlinkClick r:id="rId5"/>
              </a:rPr>
              <a:t>http://</a:t>
            </a:r>
            <a:r>
              <a:rPr lang="en-CA" sz="3200" dirty="0" err="1" smtClean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  <a:hlinkClick r:id="rId5"/>
              </a:rPr>
              <a:t>womensempowerment.lab.mcgill.c</a:t>
            </a:r>
            <a:r>
              <a:rPr lang="en-CA" sz="3200" dirty="0" err="1" smtClean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CA" sz="3000" dirty="0">
              <a:solidFill>
                <a:schemeClr val="accent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88" y="-11576"/>
            <a:ext cx="12206288" cy="1018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6" y="118205"/>
            <a:ext cx="1878266" cy="74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7701" y="118205"/>
            <a:ext cx="1871611" cy="74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79" y="1620207"/>
            <a:ext cx="1957117" cy="78301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B7DB2ECA-4F10-1E40-8DB7-95F9EF394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710" y="2691521"/>
            <a:ext cx="9144000" cy="966529"/>
          </a:xfrm>
        </p:spPr>
        <p:txBody>
          <a:bodyPr>
            <a:normAutofit/>
          </a:bodyPr>
          <a:lstStyle/>
          <a:p>
            <a:r>
              <a:rPr lang="en-CA" sz="5000" dirty="0" smtClean="0">
                <a:latin typeface="Helvetica" charset="0"/>
                <a:ea typeface="Helvetica" charset="0"/>
                <a:cs typeface="Helvetica" charset="0"/>
              </a:rPr>
              <a:t>WED Lab Seminar Series</a:t>
            </a:r>
            <a:endParaRPr lang="en-US" sz="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Subtitle 4"/>
          <p:cNvSpPr>
            <a:spLocks noGrp="1"/>
          </p:cNvSpPr>
          <p:nvPr>
            <p:ph type="subTitle" idx="1"/>
          </p:nvPr>
        </p:nvSpPr>
        <p:spPr>
          <a:xfrm>
            <a:off x="2728910" y="4052606"/>
            <a:ext cx="6705600" cy="694527"/>
          </a:xfrm>
        </p:spPr>
        <p:txBody>
          <a:bodyPr>
            <a:normAutofit/>
          </a:bodyPr>
          <a:lstStyle/>
          <a:p>
            <a:r>
              <a:rPr lang="en-CA" sz="3500" dirty="0" smtClean="0">
                <a:latin typeface="Helvetica" charset="0"/>
                <a:ea typeface="Helvetica" charset="0"/>
                <a:cs typeface="Helvetica" charset="0"/>
              </a:rPr>
              <a:t>Generously supported by:</a:t>
            </a:r>
            <a:endParaRPr lang="en-CA" sz="35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086" y="5064013"/>
            <a:ext cx="2881829" cy="6628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3388" y="5240396"/>
            <a:ext cx="7416703" cy="3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7767" y="1107570"/>
            <a:ext cx="9169400" cy="509587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7767" y="1362363"/>
            <a:ext cx="11152717" cy="5360169"/>
          </a:xfrm>
        </p:spPr>
        <p:txBody>
          <a:bodyPr>
            <a:normAutofit fontScale="55000" lnSpcReduction="20000"/>
          </a:bodyPr>
          <a:lstStyle/>
          <a:p>
            <a:endParaRPr lang="en-US" sz="2000" dirty="0"/>
          </a:p>
          <a:p>
            <a:r>
              <a:rPr lang="en-CA" dirty="0"/>
              <a:t>this working paper by the McGill team in Kenya ;</a:t>
            </a:r>
          </a:p>
          <a:p>
            <a:r>
              <a:rPr lang="en-CA" dirty="0"/>
              <a:t> </a:t>
            </a:r>
            <a:r>
              <a:rPr lang="en-US" u="sng" dirty="0">
                <a:hlinkClick r:id="rId2"/>
              </a:rPr>
              <a:t>http://grow.research.mcgill.ca/publications/working-papers/gwp-2017-05.pdf</a:t>
            </a:r>
            <a:endParaRPr lang="en-CA" dirty="0"/>
          </a:p>
          <a:p>
            <a:r>
              <a:rPr lang="en-CA" dirty="0"/>
              <a:t> Rachel </a:t>
            </a:r>
            <a:r>
              <a:rPr lang="en-CA" dirty="0" err="1"/>
              <a:t>Glennerster</a:t>
            </a:r>
            <a:r>
              <a:rPr lang="en-CA" dirty="0"/>
              <a:t>*, Claire Walsh, Lucia Diaz-Martin , « A practical guide to measuring women’s and girls’ empowerment in impact evaluations », J-PAL </a:t>
            </a:r>
          </a:p>
          <a:p>
            <a:r>
              <a:rPr lang="en-US" u="sng" dirty="0">
                <a:hlinkClick r:id="rId3"/>
              </a:rPr>
              <a:t>https://www.povertyactionlab.org/sites/default/files/resources/practical-guide-to-measuring-womens-and-girls-empowerment-in-impact-evaluations.pdf</a:t>
            </a:r>
            <a:endParaRPr lang="en-CA" dirty="0"/>
          </a:p>
          <a:p>
            <a:r>
              <a:rPr lang="en-CA" dirty="0"/>
              <a:t>Appendix 1 :</a:t>
            </a:r>
          </a:p>
          <a:p>
            <a:r>
              <a:rPr lang="en-US" u="sng" dirty="0">
                <a:hlinkClick r:id="rId4"/>
              </a:rPr>
              <a:t>https://www.povertyactionlab.org/sites/default/files/resources/practical-guide-to-measuring-women-and-girls-empowerment-appendix1.pdf</a:t>
            </a:r>
            <a:endParaRPr lang="en-CA" dirty="0"/>
          </a:p>
          <a:p>
            <a:r>
              <a:rPr lang="en-CA" dirty="0"/>
              <a:t>Appendix 2 :</a:t>
            </a:r>
          </a:p>
          <a:p>
            <a:r>
              <a:rPr lang="en-US" u="sng" dirty="0">
                <a:hlinkClick r:id="rId5"/>
              </a:rPr>
              <a:t>https://www.povertyactionlab.org/sites/default/files/resources/practical-guide-to-measuring-women-and-girls-empowerment-appendix2.pdf</a:t>
            </a:r>
            <a:endParaRPr lang="en-CA" dirty="0"/>
          </a:p>
          <a:p>
            <a:pPr lvl="0"/>
            <a:r>
              <a:rPr lang="en-CA" dirty="0"/>
              <a:t>On more general quantitative methods and empowerment</a:t>
            </a:r>
          </a:p>
          <a:p>
            <a:r>
              <a:rPr lang="en-CA" dirty="0"/>
              <a:t>a) Esther </a:t>
            </a:r>
            <a:r>
              <a:rPr lang="en-CA" dirty="0" err="1"/>
              <a:t>Duflo</a:t>
            </a:r>
            <a:r>
              <a:rPr lang="en-CA" dirty="0"/>
              <a:t> </a:t>
            </a:r>
            <a:r>
              <a:rPr lang="en-CA" b="1" dirty="0"/>
              <a:t>Women Empowerment and Economic Development</a:t>
            </a:r>
            <a:endParaRPr lang="en-CA" dirty="0"/>
          </a:p>
          <a:p>
            <a:r>
              <a:rPr lang="en-CA" i="1" dirty="0"/>
              <a:t>Journal of Economic Literature</a:t>
            </a:r>
            <a:r>
              <a:rPr lang="en-CA" dirty="0"/>
              <a:t> Vol. 50, No. 4 (DECEMBER 2012), pp. 1051-1079</a:t>
            </a:r>
          </a:p>
          <a:p>
            <a:r>
              <a:rPr lang="en-CA" dirty="0"/>
              <a:t>b) this paper on the effect of trade exposure on women's marriage and fertility choices in Brazil : </a:t>
            </a:r>
          </a:p>
          <a:p>
            <a:r>
              <a:rPr lang="en-US" u="sng" dirty="0">
                <a:hlinkClick r:id="rId6"/>
              </a:rPr>
              <a:t>http://grow.research.mcgill.ca/publications/working-papers/gwp-2018-15.pdf</a:t>
            </a:r>
            <a:endParaRPr lang="en-CA" dirty="0"/>
          </a:p>
          <a:p>
            <a:r>
              <a:rPr lang="en-CA" dirty="0"/>
              <a:t> c) this working paper on unpaid care work and inclusive growth in post-reform China </a:t>
            </a:r>
          </a:p>
          <a:p>
            <a:r>
              <a:rPr lang="en-US" u="sng" dirty="0">
                <a:hlinkClick r:id="rId7"/>
              </a:rPr>
              <a:t>http://grow.research.mcgill.ca/publications/working-papers/gwp-2017-06.pdf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7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for Measuring the impact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material is based on a recent book on Impact Evaluation:</a:t>
            </a:r>
          </a:p>
          <a:p>
            <a:pPr lvl="1"/>
            <a:r>
              <a:rPr lang="en-US" dirty="0" err="1"/>
              <a:t>Gertler</a:t>
            </a:r>
            <a:r>
              <a:rPr lang="en-US" dirty="0"/>
              <a:t>, P. J.; Martinez, S., </a:t>
            </a:r>
            <a:r>
              <a:rPr lang="en-US" dirty="0" err="1"/>
              <a:t>Premand</a:t>
            </a:r>
            <a:r>
              <a:rPr lang="en-US" dirty="0"/>
              <a:t>, P., Rawlings, L. B. and </a:t>
            </a:r>
            <a:r>
              <a:rPr lang="en-US" dirty="0" err="1"/>
              <a:t>Christel</a:t>
            </a:r>
            <a:r>
              <a:rPr lang="en-US" dirty="0"/>
              <a:t> M. J. </a:t>
            </a:r>
            <a:r>
              <a:rPr lang="en-US" dirty="0" err="1"/>
              <a:t>Vermeersch</a:t>
            </a:r>
            <a:r>
              <a:rPr lang="en-US" dirty="0"/>
              <a:t>, 2016, Impact Evaluation in Practice: 2</a:t>
            </a:r>
            <a:r>
              <a:rPr lang="en-US" baseline="30000" dirty="0"/>
              <a:t>nd</a:t>
            </a:r>
            <a:r>
              <a:rPr lang="en-US" dirty="0"/>
              <a:t> Edition, The World Bank, Washington DC (</a:t>
            </a:r>
            <a:r>
              <a:rPr lang="en-US" dirty="0" err="1"/>
              <a:t>www.worldbank.org</a:t>
            </a:r>
            <a:r>
              <a:rPr lang="en-US" dirty="0"/>
              <a:t>/</a:t>
            </a:r>
            <a:r>
              <a:rPr lang="en-US" dirty="0" err="1"/>
              <a:t>ieinpractice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512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Previous WED Seminars by Prof. Sonia Laszlo 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://womensempowerment.lab.mcgill.ca/seminars/what-we-measure-why-it-matters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https://womensempowerment.lab.mcgill.ca/seminars/conditional-cash-transfers-womens-empowerment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Previous </a:t>
            </a:r>
            <a:r>
              <a:rPr lang="en-US" dirty="0"/>
              <a:t>WED </a:t>
            </a:r>
            <a:r>
              <a:rPr lang="en-US" dirty="0" smtClean="0"/>
              <a:t>Seminar </a:t>
            </a:r>
            <a:r>
              <a:rPr lang="en-US" dirty="0"/>
              <a:t>by Prof. </a:t>
            </a:r>
            <a:r>
              <a:rPr lang="en-US" dirty="0" smtClean="0"/>
              <a:t>Rebecca </a:t>
            </a:r>
            <a:r>
              <a:rPr lang="en-US" dirty="0" err="1" smtClean="0"/>
              <a:t>Tiessen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://womensempowerment.lab.mcgill.ca/seminars/feminist-methodologies-study-womens-empowerment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Previous </a:t>
            </a:r>
            <a:r>
              <a:rPr lang="en-US" dirty="0"/>
              <a:t>WED Seminars by Prof. </a:t>
            </a:r>
            <a:r>
              <a:rPr lang="en-US" dirty="0" smtClean="0"/>
              <a:t>Kathleen Fallon</a:t>
            </a:r>
            <a:endParaRPr lang="en-US" dirty="0">
              <a:hlinkClick r:id="rId4"/>
            </a:endParaRP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://womensempowerment.lab.mcgill.ca/seminars/social-norms-womens-empowerment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7767" y="1107570"/>
            <a:ext cx="9169400" cy="509587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7767" y="1362364"/>
            <a:ext cx="11152717" cy="505748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CA" sz="2000" dirty="0" err="1"/>
              <a:t>Wijesiri</a:t>
            </a:r>
            <a:r>
              <a:rPr lang="en-CA" sz="2000" dirty="0"/>
              <a:t>, M. and F. Grimard 2019 </a:t>
            </a:r>
            <a:r>
              <a:rPr lang="en-US" sz="2000" b="1" dirty="0"/>
              <a:t>Microfinance programs and women’s empowerment: new evidence from rural middle hills of Nepal</a:t>
            </a:r>
            <a:r>
              <a:rPr lang="en-US" sz="2000" dirty="0"/>
              <a:t>, Forthcoming  in </a:t>
            </a:r>
            <a:r>
              <a:rPr lang="en-CA" sz="2000" dirty="0"/>
              <a:t>Business and Development Studies: Issues and Perspectives </a:t>
            </a:r>
            <a:r>
              <a:rPr lang="en-US" sz="2000" dirty="0" smtClean="0"/>
              <a:t> </a:t>
            </a:r>
            <a:endParaRPr lang="en-CA" sz="2000" dirty="0"/>
          </a:p>
          <a:p>
            <a:r>
              <a:rPr lang="en-US" sz="2000" dirty="0"/>
              <a:t> Meyer, B. 1995, “Natural and Quasi-Experiments in Economics,” </a:t>
            </a:r>
            <a:r>
              <a:rPr lang="en-US" sz="2000" i="1" dirty="0"/>
              <a:t>Journal of Business and Economic Statistics</a:t>
            </a:r>
            <a:r>
              <a:rPr lang="en-US" sz="2000" dirty="0"/>
              <a:t>, 13 (2), pp. 151-161. </a:t>
            </a:r>
            <a:endParaRPr lang="en-CA" sz="2000" dirty="0"/>
          </a:p>
          <a:p>
            <a:r>
              <a:rPr lang="fr-CA" sz="2000" dirty="0" err="1"/>
              <a:t>Angrist</a:t>
            </a:r>
            <a:r>
              <a:rPr lang="fr-CA" sz="2000" dirty="0"/>
              <a:t>, J. and A. </a:t>
            </a:r>
            <a:r>
              <a:rPr lang="fr-CA" sz="2000" dirty="0" err="1"/>
              <a:t>Krueger</a:t>
            </a:r>
            <a:r>
              <a:rPr lang="fr-CA" sz="2000" dirty="0"/>
              <a:t>, “Instrumental Variables and the </a:t>
            </a:r>
            <a:r>
              <a:rPr lang="fr-CA" sz="2000" dirty="0" err="1"/>
              <a:t>Search</a:t>
            </a:r>
            <a:r>
              <a:rPr lang="fr-CA" sz="2000" dirty="0"/>
              <a:t> for Identification: </a:t>
            </a:r>
            <a:r>
              <a:rPr lang="fr-CA" sz="2000" dirty="0" err="1"/>
              <a:t>From</a:t>
            </a:r>
            <a:r>
              <a:rPr lang="fr-CA" sz="2000" dirty="0"/>
              <a:t> </a:t>
            </a:r>
            <a:r>
              <a:rPr lang="fr-CA" sz="2000" dirty="0" err="1"/>
              <a:t>Supply</a:t>
            </a:r>
            <a:r>
              <a:rPr lang="fr-CA" sz="2000" dirty="0"/>
              <a:t> and </a:t>
            </a:r>
            <a:r>
              <a:rPr lang="fr-CA" sz="2000" dirty="0" err="1"/>
              <a:t>Demand</a:t>
            </a:r>
            <a:r>
              <a:rPr lang="fr-CA" sz="2000" dirty="0"/>
              <a:t> to Natural </a:t>
            </a:r>
            <a:r>
              <a:rPr lang="fr-CA" sz="2000" dirty="0" err="1"/>
              <a:t>Experiments</a:t>
            </a:r>
            <a:r>
              <a:rPr lang="fr-CA" sz="2000" dirty="0"/>
              <a:t>,” </a:t>
            </a:r>
            <a:r>
              <a:rPr lang="fr-CA" sz="2000" i="1" dirty="0"/>
              <a:t>Journal of </a:t>
            </a:r>
            <a:r>
              <a:rPr lang="fr-CA" sz="2000" i="1" dirty="0" err="1"/>
              <a:t>Economic</a:t>
            </a:r>
            <a:r>
              <a:rPr lang="fr-CA" sz="2000" i="1" dirty="0"/>
              <a:t> Perspectives</a:t>
            </a:r>
            <a:r>
              <a:rPr lang="fr-CA" sz="2000" dirty="0"/>
              <a:t>, Vol. 15 (4) ,pp. 69-87.</a:t>
            </a:r>
            <a:endParaRPr lang="en-CA" sz="2000" dirty="0"/>
          </a:p>
          <a:p>
            <a:r>
              <a:rPr lang="fr-CA" sz="2000" dirty="0" err="1"/>
              <a:t>Angrist</a:t>
            </a:r>
            <a:r>
              <a:rPr lang="fr-CA" sz="2000" dirty="0"/>
              <a:t>, J. and A. </a:t>
            </a:r>
            <a:r>
              <a:rPr lang="fr-CA" sz="2000" dirty="0" err="1"/>
              <a:t>Krueger</a:t>
            </a:r>
            <a:r>
              <a:rPr lang="fr-CA" sz="2000" dirty="0"/>
              <a:t>, “</a:t>
            </a:r>
            <a:r>
              <a:rPr lang="fr-CA" sz="2000" dirty="0" err="1"/>
              <a:t>Empirical</a:t>
            </a:r>
            <a:r>
              <a:rPr lang="fr-CA" sz="2000" dirty="0"/>
              <a:t> </a:t>
            </a:r>
            <a:r>
              <a:rPr lang="fr-CA" sz="2000" dirty="0" err="1"/>
              <a:t>Strategies</a:t>
            </a:r>
            <a:r>
              <a:rPr lang="fr-CA" sz="2000" dirty="0"/>
              <a:t> in Labor </a:t>
            </a:r>
            <a:r>
              <a:rPr lang="fr-CA" sz="2000" dirty="0" err="1"/>
              <a:t>Economics</a:t>
            </a:r>
            <a:r>
              <a:rPr lang="fr-CA" sz="2000" dirty="0"/>
              <a:t>,” ch. 23 in </a:t>
            </a:r>
            <a:r>
              <a:rPr lang="fr-CA" sz="2000" dirty="0" err="1"/>
              <a:t>Ashenfelter</a:t>
            </a:r>
            <a:r>
              <a:rPr lang="fr-CA" sz="2000" dirty="0"/>
              <a:t> and </a:t>
            </a:r>
            <a:r>
              <a:rPr lang="fr-CA" sz="2000" dirty="0" err="1"/>
              <a:t>Card</a:t>
            </a:r>
            <a:r>
              <a:rPr lang="fr-CA" sz="2000" dirty="0"/>
              <a:t>, </a:t>
            </a:r>
            <a:r>
              <a:rPr lang="fr-CA" sz="2000" dirty="0" err="1"/>
              <a:t>Handbook</a:t>
            </a:r>
            <a:r>
              <a:rPr lang="fr-CA" sz="2000" dirty="0"/>
              <a:t> of Labor </a:t>
            </a:r>
            <a:r>
              <a:rPr lang="fr-CA" sz="2000" dirty="0" err="1"/>
              <a:t>Economics</a:t>
            </a:r>
            <a:r>
              <a:rPr lang="fr-CA" sz="2000" dirty="0"/>
              <a:t>, Vol. 3.</a:t>
            </a:r>
            <a:r>
              <a:rPr lang="en-CA" sz="2000" dirty="0"/>
              <a:t> </a:t>
            </a:r>
            <a:r>
              <a:rPr lang="fr-CA" sz="2000" dirty="0"/>
              <a:t> </a:t>
            </a:r>
          </a:p>
          <a:p>
            <a:r>
              <a:rPr lang="en-US" sz="2000" dirty="0" err="1"/>
              <a:t>Gindling</a:t>
            </a:r>
            <a:r>
              <a:rPr lang="en-US" sz="2000" dirty="0"/>
              <a:t>, T. H. and </a:t>
            </a:r>
            <a:r>
              <a:rPr lang="en-US" sz="2000" dirty="0" err="1"/>
              <a:t>Mossaad</a:t>
            </a:r>
            <a:r>
              <a:rPr lang="en-US" sz="2000" dirty="0"/>
              <a:t>, </a:t>
            </a:r>
            <a:r>
              <a:rPr lang="en-US" sz="2000" dirty="0" err="1"/>
              <a:t>Nadwa</a:t>
            </a:r>
            <a:r>
              <a:rPr lang="en-US" sz="2000" dirty="0"/>
              <a:t> and </a:t>
            </a:r>
            <a:r>
              <a:rPr lang="en-US" sz="2000" dirty="0" err="1"/>
              <a:t>Trejos</a:t>
            </a:r>
            <a:r>
              <a:rPr lang="en-US" sz="2000" dirty="0"/>
              <a:t>, Juan Diego, The Consequences of Increased Enforcement of Legal Minimum Wages in a Developing Country: An Evaluation of the Impact of the </a:t>
            </a:r>
            <a:r>
              <a:rPr lang="en-US" sz="2000" dirty="0" err="1"/>
              <a:t>Campaña</a:t>
            </a:r>
            <a:r>
              <a:rPr lang="en-US" sz="2000" dirty="0"/>
              <a:t> </a:t>
            </a:r>
            <a:r>
              <a:rPr lang="en-US" sz="2000" dirty="0" err="1"/>
              <a:t>Nacional</a:t>
            </a:r>
            <a:r>
              <a:rPr lang="en-US" sz="2000" dirty="0"/>
              <a:t> De </a:t>
            </a:r>
            <a:r>
              <a:rPr lang="en-US" sz="2000" dirty="0" err="1"/>
              <a:t>Salarios</a:t>
            </a:r>
            <a:r>
              <a:rPr lang="en-US" sz="2000" dirty="0"/>
              <a:t> </a:t>
            </a:r>
            <a:r>
              <a:rPr lang="en-US" sz="2000" dirty="0" err="1"/>
              <a:t>Mínimos</a:t>
            </a:r>
            <a:r>
              <a:rPr lang="en-US" sz="2000" dirty="0"/>
              <a:t> in Costa Rica. IZA Discussion Paper No. 8253. Available at SSRN: </a:t>
            </a:r>
            <a:r>
              <a:rPr lang="en-US" sz="2000" u="sng" dirty="0">
                <a:hlinkClick r:id="rId2"/>
              </a:rPr>
              <a:t>https://ssrn.com/abstract=2460156</a:t>
            </a:r>
            <a:endParaRPr lang="en-CA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7767" y="1606550"/>
            <a:ext cx="11152717" cy="4813300"/>
          </a:xfrm>
        </p:spPr>
        <p:txBody>
          <a:bodyPr/>
          <a:lstStyle/>
          <a:p>
            <a:pPr marL="292100" lvl="1" indent="-292100">
              <a:buSzPct val="110000"/>
              <a:buFont typeface="Wingdings" charset="0"/>
              <a:buChar char="§"/>
            </a:pPr>
            <a:endParaRPr lang="en-US" dirty="0"/>
          </a:p>
          <a:p>
            <a:pPr marL="292100" lvl="1" indent="-292100">
              <a:buSzPct val="110000"/>
              <a:buFont typeface="Wingdings" charset="0"/>
              <a:buChar char="§"/>
            </a:pPr>
            <a:r>
              <a:rPr lang="en-US" dirty="0"/>
              <a:t>Material from the Strategic Impact Evaluation Fund:</a:t>
            </a:r>
          </a:p>
          <a:p>
            <a:pPr marL="576263" lvl="2" indent="-292100">
              <a:buSzPct val="110000"/>
              <a:buFont typeface="Wingdings" charset="0"/>
              <a:buChar char="§"/>
            </a:pPr>
            <a:r>
              <a:rPr lang="en-US" sz="2400" dirty="0">
                <a:hlinkClick r:id="rId2"/>
              </a:rPr>
              <a:t>http://www.worldbank.org/en/programs/sief-trust-fund</a:t>
            </a:r>
            <a:endParaRPr lang="en-US" sz="2400" dirty="0"/>
          </a:p>
          <a:p>
            <a:pPr marL="292100" lvl="1" indent="-292100">
              <a:buSzPct val="110000"/>
              <a:buFont typeface="Wingdings" charset="0"/>
              <a:buChar char="§"/>
            </a:pPr>
            <a:r>
              <a:rPr lang="en-US" dirty="0"/>
              <a:t>Among this, </a:t>
            </a:r>
          </a:p>
          <a:p>
            <a:pPr marL="292100" lvl="1" indent="-292100">
              <a:buSzPct val="110000"/>
              <a:buFont typeface="Wingdings" charset="0"/>
              <a:buChar char="§"/>
            </a:pPr>
            <a:r>
              <a:rPr lang="en-US" dirty="0" err="1"/>
              <a:t>Gertler</a:t>
            </a:r>
            <a:r>
              <a:rPr lang="en-US" dirty="0"/>
              <a:t>, P. J.; Martinez, S., </a:t>
            </a:r>
            <a:r>
              <a:rPr lang="en-US" dirty="0" err="1"/>
              <a:t>Premand</a:t>
            </a:r>
            <a:r>
              <a:rPr lang="en-US" dirty="0"/>
              <a:t>, P., Rawlings, L. B. and </a:t>
            </a:r>
            <a:r>
              <a:rPr lang="en-US" dirty="0" err="1"/>
              <a:t>Christel</a:t>
            </a:r>
            <a:r>
              <a:rPr lang="en-US" dirty="0"/>
              <a:t> M. J. </a:t>
            </a:r>
            <a:r>
              <a:rPr lang="en-US" dirty="0" err="1"/>
              <a:t>Vermeersch</a:t>
            </a:r>
            <a:r>
              <a:rPr lang="en-US" dirty="0"/>
              <a:t>, 2016, Impact Evaluation in Practice: 2</a:t>
            </a:r>
            <a:r>
              <a:rPr lang="en-US" baseline="30000" dirty="0"/>
              <a:t>nd</a:t>
            </a:r>
            <a:r>
              <a:rPr lang="en-US" dirty="0"/>
              <a:t> edition, The World Bank, Washington DC (</a:t>
            </a:r>
            <a:r>
              <a:rPr lang="en-US" dirty="0">
                <a:hlinkClick r:id="rId3"/>
              </a:rPr>
              <a:t>www.worldbank.org/ieinpractice</a:t>
            </a:r>
            <a:r>
              <a:rPr lang="en-US" dirty="0"/>
              <a:t>).</a:t>
            </a:r>
          </a:p>
          <a:p>
            <a:r>
              <a:rPr lang="en-US" sz="2400" dirty="0"/>
              <a:t>Also, S. R. </a:t>
            </a:r>
            <a:r>
              <a:rPr lang="en-US" sz="2400" dirty="0" err="1"/>
              <a:t>Khandker</a:t>
            </a:r>
            <a:r>
              <a:rPr lang="en-US" sz="2400" dirty="0"/>
              <a:t> , G.B. </a:t>
            </a:r>
            <a:r>
              <a:rPr lang="en-US" sz="2400" dirty="0" err="1"/>
              <a:t>Koolwal</a:t>
            </a:r>
            <a:r>
              <a:rPr lang="en-US" sz="2400" dirty="0"/>
              <a:t> and H.A. </a:t>
            </a:r>
            <a:r>
              <a:rPr lang="en-US" sz="2400" dirty="0" err="1"/>
              <a:t>Samad</a:t>
            </a:r>
            <a:r>
              <a:rPr lang="en-US" sz="2400" dirty="0"/>
              <a:t>, 2010, Handbook on Impact Evaluation Quantitative Methods and Practices, The World Bank, Washington DC</a:t>
            </a:r>
            <a:endParaRPr lang="en-CA" sz="2400" dirty="0"/>
          </a:p>
          <a:p>
            <a:pPr marL="292100" lvl="1" indent="-292100">
              <a:buSzPct val="110000"/>
              <a:buFont typeface="Wingdings" charset="0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67" y="1091674"/>
            <a:ext cx="9169400" cy="509587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67" y="1879600"/>
            <a:ext cx="11152717" cy="4072274"/>
          </a:xfrm>
        </p:spPr>
        <p:txBody>
          <a:bodyPr>
            <a:normAutofit/>
          </a:bodyPr>
          <a:lstStyle/>
          <a:p>
            <a:r>
              <a:rPr lang="en-GB" dirty="0" err="1"/>
              <a:t>Attanasio</a:t>
            </a:r>
            <a:r>
              <a:rPr lang="en-GB" dirty="0"/>
              <a:t>, </a:t>
            </a:r>
            <a:r>
              <a:rPr lang="en-GB" dirty="0" err="1"/>
              <a:t>Orazio</a:t>
            </a:r>
            <a:r>
              <a:rPr lang="en-GB" dirty="0"/>
              <a:t>, Adriana </a:t>
            </a:r>
            <a:r>
              <a:rPr lang="en-GB" dirty="0" err="1"/>
              <a:t>Kugler</a:t>
            </a:r>
            <a:r>
              <a:rPr lang="en-GB" dirty="0"/>
              <a:t> and Costas </a:t>
            </a:r>
            <a:r>
              <a:rPr lang="en-GB" dirty="0" err="1"/>
              <a:t>Meghir</a:t>
            </a:r>
            <a:r>
              <a:rPr lang="en-GB" dirty="0"/>
              <a:t>. 2011. “Subsidizing Vocational Training for Disadvantaged Youth in Colombia: Evidence from a Randomized Trial.” </a:t>
            </a:r>
            <a:r>
              <a:rPr lang="en-GB" i="1" dirty="0"/>
              <a:t>American Economic Journal: Applied Economics</a:t>
            </a:r>
            <a:r>
              <a:rPr lang="en-GB" dirty="0"/>
              <a:t> 3(3): 188-220.</a:t>
            </a:r>
            <a:endParaRPr lang="en-US" dirty="0"/>
          </a:p>
          <a:p>
            <a:r>
              <a:rPr lang="en-GB" dirty="0"/>
              <a:t>Card, David, Pablo </a:t>
            </a:r>
            <a:r>
              <a:rPr lang="en-GB" dirty="0" err="1"/>
              <a:t>Ibarrarán</a:t>
            </a:r>
            <a:r>
              <a:rPr lang="en-GB" dirty="0"/>
              <a:t>, </a:t>
            </a:r>
            <a:r>
              <a:rPr lang="en-GB" dirty="0" err="1"/>
              <a:t>Ferdinando</a:t>
            </a:r>
            <a:r>
              <a:rPr lang="en-GB" dirty="0"/>
              <a:t> Regalia, David Rosas-Shady and Yuri </a:t>
            </a:r>
            <a:r>
              <a:rPr lang="en-GB" dirty="0" err="1"/>
              <a:t>Soares</a:t>
            </a:r>
            <a:r>
              <a:rPr lang="en-GB" dirty="0"/>
              <a:t>.  2011. “The </a:t>
            </a:r>
            <a:r>
              <a:rPr lang="en-GB" dirty="0" err="1"/>
              <a:t>Labor</a:t>
            </a:r>
            <a:r>
              <a:rPr lang="en-GB" dirty="0"/>
              <a:t> Market Impacts of Youth Training in the Dominican Republic.” </a:t>
            </a:r>
            <a:r>
              <a:rPr lang="en-GB" i="1" dirty="0"/>
              <a:t>Journal of </a:t>
            </a:r>
            <a:r>
              <a:rPr lang="en-GB" i="1" dirty="0" err="1"/>
              <a:t>Labor</a:t>
            </a:r>
            <a:r>
              <a:rPr lang="en-GB" i="1" dirty="0"/>
              <a:t> Economics</a:t>
            </a:r>
            <a:r>
              <a:rPr lang="en-GB" dirty="0"/>
              <a:t> 29(2): 267-300.</a:t>
            </a:r>
          </a:p>
          <a:p>
            <a:r>
              <a:rPr lang="en-CA" dirty="0" err="1"/>
              <a:t>Gertler</a:t>
            </a:r>
            <a:r>
              <a:rPr lang="en-CA" dirty="0"/>
              <a:t>, P. J.; Martinez, S., </a:t>
            </a:r>
            <a:r>
              <a:rPr lang="en-CA" dirty="0" err="1"/>
              <a:t>Premand</a:t>
            </a:r>
            <a:r>
              <a:rPr lang="en-CA" dirty="0"/>
              <a:t>, P., Rawlings, L. B. and </a:t>
            </a:r>
            <a:r>
              <a:rPr lang="en-CA" dirty="0" err="1"/>
              <a:t>Christel</a:t>
            </a:r>
            <a:r>
              <a:rPr lang="en-CA" dirty="0"/>
              <a:t> M. J. </a:t>
            </a:r>
            <a:r>
              <a:rPr lang="fr-CA" u="sng" dirty="0">
                <a:hlinkClick r:id="rId2"/>
              </a:rPr>
              <a:t>http://www.3ieimpact.org</a:t>
            </a:r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0133"/>
            <a:ext cx="10515600" cy="11208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Appendix 1</a:t>
            </a:r>
            <a:r>
              <a:rPr lang="en-US" dirty="0"/>
              <a:t>: Other Methods to get counterfactuals when randomization not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7374"/>
            <a:ext cx="10515600" cy="4351338"/>
          </a:xfrm>
        </p:spPr>
        <p:txBody>
          <a:bodyPr/>
          <a:lstStyle/>
          <a:p>
            <a:r>
              <a:rPr lang="en-US" dirty="0"/>
              <a:t>More methods from the toolbox of Impact Evaluation :</a:t>
            </a:r>
          </a:p>
          <a:p>
            <a:endParaRPr lang="en-US" dirty="0"/>
          </a:p>
          <a:p>
            <a:r>
              <a:rPr lang="en-US" dirty="0"/>
              <a:t>1) Regression discontinuity design (RDD)</a:t>
            </a:r>
          </a:p>
          <a:p>
            <a:r>
              <a:rPr lang="en-US" dirty="0"/>
              <a:t>2) Difference in Differences  (</a:t>
            </a:r>
            <a:r>
              <a:rPr lang="en-US" dirty="0" err="1"/>
              <a:t>Dif</a:t>
            </a:r>
            <a:r>
              <a:rPr lang="en-US" dirty="0"/>
              <a:t>-in-</a:t>
            </a:r>
            <a:r>
              <a:rPr lang="en-US" dirty="0" err="1"/>
              <a:t>Difs</a:t>
            </a:r>
            <a:r>
              <a:rPr lang="en-US" dirty="0"/>
              <a:t> or DD)</a:t>
            </a:r>
          </a:p>
          <a:p>
            <a:r>
              <a:rPr lang="en-US" dirty="0"/>
              <a:t>3) Propensity score matching  (PSM)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69400" cy="978599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1) Regression discontinuity design</a:t>
            </a:r>
            <a:br>
              <a:rPr lang="en-US" dirty="0"/>
            </a:br>
            <a:r>
              <a:rPr lang="en-US" dirty="0"/>
              <a:t>Compare households at some break point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083" r="-7529"/>
          <a:stretch/>
        </p:blipFill>
        <p:spPr>
          <a:xfrm>
            <a:off x="757767" y="1606550"/>
            <a:ext cx="11152717" cy="4889681"/>
          </a:xfrm>
        </p:spPr>
      </p:pic>
    </p:spTree>
    <p:extLst>
      <p:ext uri="{BB962C8B-B14F-4D97-AF65-F5344CB8AC3E}">
        <p14:creationId xmlns:p14="http://schemas.microsoft.com/office/powerpoint/2010/main" val="21171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69400" cy="957777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1) Regression discontinuity design</a:t>
            </a:r>
            <a:br>
              <a:rPr lang="en-US" dirty="0"/>
            </a:br>
            <a:r>
              <a:rPr lang="en-US" dirty="0"/>
              <a:t>Compare households at some break point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86" r="-1851"/>
          <a:stretch/>
        </p:blipFill>
        <p:spPr>
          <a:xfrm>
            <a:off x="563472" y="1374204"/>
            <a:ext cx="11152717" cy="5045647"/>
          </a:xfrm>
        </p:spPr>
      </p:pic>
    </p:spTree>
    <p:extLst>
      <p:ext uri="{BB962C8B-B14F-4D97-AF65-F5344CB8AC3E}">
        <p14:creationId xmlns:p14="http://schemas.microsoft.com/office/powerpoint/2010/main" val="11012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644"/>
            <a:ext cx="9169400" cy="162405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2) Difference in differences (DD)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Use of “quasi-natural experiments” to identify the impact of policies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1207" b="2098"/>
          <a:stretch/>
        </p:blipFill>
        <p:spPr>
          <a:xfrm>
            <a:off x="757767" y="1606550"/>
            <a:ext cx="11152717" cy="5035550"/>
          </a:xfrm>
        </p:spPr>
      </p:pic>
    </p:spTree>
    <p:extLst>
      <p:ext uri="{BB962C8B-B14F-4D97-AF65-F5344CB8AC3E}">
        <p14:creationId xmlns:p14="http://schemas.microsoft.com/office/powerpoint/2010/main" val="28214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529467" cy="832849"/>
          </a:xfrm>
          <a:solidFill>
            <a:srgbClr val="FFFFFF"/>
          </a:solidFill>
        </p:spPr>
        <p:txBody>
          <a:bodyPr/>
          <a:lstStyle/>
          <a:p>
            <a:r>
              <a:rPr lang="en-US" dirty="0" err="1"/>
              <a:t>Dif</a:t>
            </a:r>
            <a:r>
              <a:rPr lang="en-US" dirty="0"/>
              <a:t>-in-</a:t>
            </a:r>
            <a:r>
              <a:rPr lang="en-US" dirty="0" err="1"/>
              <a:t>Difs</a:t>
            </a:r>
            <a:r>
              <a:rPr lang="en-US" dirty="0"/>
              <a:t>, graphically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314" r="-5314"/>
          <a:stretch/>
        </p:blipFill>
        <p:spPr>
          <a:xfrm>
            <a:off x="770467" y="1082706"/>
            <a:ext cx="11152717" cy="5775295"/>
          </a:xfrm>
        </p:spPr>
      </p:pic>
    </p:spTree>
    <p:extLst>
      <p:ext uri="{BB962C8B-B14F-4D97-AF65-F5344CB8AC3E}">
        <p14:creationId xmlns:p14="http://schemas.microsoft.com/office/powerpoint/2010/main" val="7095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69400" cy="1145168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Assumption of equal trend matters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367" t="8220" r="-4117"/>
          <a:stretch/>
        </p:blipFill>
        <p:spPr>
          <a:xfrm>
            <a:off x="757767" y="1769806"/>
            <a:ext cx="11152717" cy="4650044"/>
          </a:xfrm>
        </p:spPr>
      </p:pic>
    </p:spTree>
    <p:extLst>
      <p:ext uri="{BB962C8B-B14F-4D97-AF65-F5344CB8AC3E}">
        <p14:creationId xmlns:p14="http://schemas.microsoft.com/office/powerpoint/2010/main" val="1689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Monitoring</a:t>
            </a:r>
          </a:p>
        </p:txBody>
      </p:sp>
      <p:sp>
        <p:nvSpPr>
          <p:cNvPr id="21507" name="2 Marcador de contenido"/>
          <p:cNvSpPr>
            <a:spLocks noGrp="1"/>
          </p:cNvSpPr>
          <p:nvPr>
            <p:ph idx="4294967295"/>
          </p:nvPr>
        </p:nvSpPr>
        <p:spPr>
          <a:xfrm>
            <a:off x="952541" y="2285992"/>
            <a:ext cx="10858500" cy="25717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spcBef>
                <a:spcPct val="50000"/>
              </a:spcBef>
              <a:buClr>
                <a:srgbClr val="CC0000"/>
              </a:buClr>
              <a:buSzPct val="125000"/>
              <a:buNone/>
              <a:defRPr/>
            </a:pPr>
            <a:r>
              <a:rPr lang="en-US" sz="2800" dirty="0"/>
              <a:t>A continuous process of collecting and analyzing information, </a:t>
            </a:r>
          </a:p>
          <a:p>
            <a:pPr marL="514350" lvl="0" indent="-514350">
              <a:spcBef>
                <a:spcPct val="50000"/>
              </a:spcBef>
              <a:buClr>
                <a:schemeClr val="accent1"/>
              </a:buClr>
              <a:buSzPct val="85000"/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rgbClr val="000090"/>
                </a:solidFill>
              </a:rPr>
              <a:t>to compare </a:t>
            </a:r>
            <a:r>
              <a:rPr lang="en-US" sz="2400" dirty="0"/>
              <a:t>how well a project, program or policy is performing against expected results, and</a:t>
            </a:r>
          </a:p>
          <a:p>
            <a:pPr marL="514350" lvl="0" indent="-514350">
              <a:spcBef>
                <a:spcPct val="50000"/>
              </a:spcBef>
              <a:buClr>
                <a:schemeClr val="accent1"/>
              </a:buClr>
              <a:buSzPct val="85000"/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rgbClr val="000090"/>
                </a:solidFill>
              </a:rPr>
              <a:t>to inform </a:t>
            </a:r>
            <a:r>
              <a:rPr lang="en-US" sz="2400" dirty="0"/>
              <a:t>implementation and program management.</a:t>
            </a:r>
          </a:p>
        </p:txBody>
      </p:sp>
      <p:cxnSp>
        <p:nvCxnSpPr>
          <p:cNvPr id="5" name="4 Conector recto"/>
          <p:cNvCxnSpPr/>
          <p:nvPr/>
        </p:nvCxnSpPr>
        <p:spPr>
          <a:xfrm rot="10800000">
            <a:off x="772539" y="5214949"/>
            <a:ext cx="108480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6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Propensity scores matching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62"/>
          <a:stretch/>
        </p:blipFill>
        <p:spPr>
          <a:xfrm>
            <a:off x="757767" y="1117367"/>
            <a:ext cx="11152717" cy="5302484"/>
          </a:xfrm>
        </p:spPr>
      </p:pic>
    </p:spTree>
    <p:extLst>
      <p:ext uri="{BB962C8B-B14F-4D97-AF65-F5344CB8AC3E}">
        <p14:creationId xmlns:p14="http://schemas.microsoft.com/office/powerpoint/2010/main" val="866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0" t="5001" r="2402"/>
          <a:stretch/>
        </p:blipFill>
        <p:spPr>
          <a:xfrm>
            <a:off x="757767" y="270676"/>
            <a:ext cx="11152717" cy="6587324"/>
          </a:xfrm>
        </p:spPr>
      </p:pic>
    </p:spTree>
    <p:extLst>
      <p:ext uri="{BB962C8B-B14F-4D97-AF65-F5344CB8AC3E}">
        <p14:creationId xmlns:p14="http://schemas.microsoft.com/office/powerpoint/2010/main" val="30600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456" y="71414"/>
            <a:ext cx="6415568" cy="1448537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sz="4200" dirty="0" err="1"/>
              <a:t>Progresa</a:t>
            </a:r>
            <a:r>
              <a:rPr lang="en-US" sz="4200" dirty="0"/>
              <a:t> Policy Recommendation?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90457" y="6334804"/>
            <a:ext cx="992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Note: </a:t>
            </a:r>
            <a:r>
              <a:rPr lang="en-US" sz="1400" dirty="0"/>
              <a:t>If the effect is statistically significant at the 1% significance level, we label the estimated impact with 2 stars (**). If significant at 10% level, we label impact with +</a:t>
            </a:r>
          </a:p>
        </p:txBody>
      </p:sp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07463"/>
              </p:ext>
            </p:extLst>
          </p:nvPr>
        </p:nvGraphicFramePr>
        <p:xfrm>
          <a:off x="1904971" y="2061303"/>
          <a:ext cx="8382059" cy="369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14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Impact of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Progresa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on Consumption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(Y)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Case 1: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Before &amp;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After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34.28**</a:t>
                      </a:r>
                    </a:p>
                  </a:txBody>
                  <a:tcPr marL="121920" marR="12192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Case 2: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Enrolled &amp; Not Enrolled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-4.15</a:t>
                      </a:r>
                    </a:p>
                  </a:txBody>
                  <a:tcPr marL="121920" marR="12192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Case 3: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Randomized Assignment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29.75**</a:t>
                      </a:r>
                    </a:p>
                  </a:txBody>
                  <a:tcPr marL="121920" marR="12192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Case 4: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Discontinuity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Design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30.58**</a:t>
                      </a:r>
                    </a:p>
                  </a:txBody>
                  <a:tcPr marL="121920" marR="12192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Case 5: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Difference-in-Differences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25.53**</a:t>
                      </a:r>
                    </a:p>
                  </a:txBody>
                  <a:tcPr marL="121920" marR="12192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6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Case 6: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Matching</a:t>
                      </a:r>
                    </a:p>
                  </a:txBody>
                  <a:tcPr marL="121920" marR="1219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7.06+</a:t>
                      </a:r>
                    </a:p>
                  </a:txBody>
                  <a:tcPr marL="121920" marR="12192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667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767" y="1973192"/>
            <a:ext cx="9169400" cy="50958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 2 </a:t>
            </a:r>
            <a:br>
              <a:rPr lang="en-US" dirty="0"/>
            </a:br>
            <a:r>
              <a:rPr lang="en-US" dirty="0"/>
              <a:t>Example of Project using IE with RCT  to help with programming: </a:t>
            </a:r>
            <a:br>
              <a:rPr lang="en-US" dirty="0"/>
            </a:br>
            <a:r>
              <a:rPr lang="en-US" dirty="0"/>
              <a:t>Myanmar:  Savings and  Cooperatives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67" y="2757658"/>
            <a:ext cx="11152717" cy="4576593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The sustainability of financial co-operatives in Myanmar depends on their ability to mobilize deposits. However, there is not an established culture of saving in banks in rural Myanmar. </a:t>
            </a:r>
          </a:p>
          <a:p>
            <a:r>
              <a:rPr lang="en-CA" dirty="0"/>
              <a:t>People do save in the form of gold which is largely thought to appreciate continuously, even though the world prices declined sharply in 2013 and have fluctuated since.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2: Example of Savings and Cooperatives in Myanmar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67" y="2329732"/>
            <a:ext cx="11152717" cy="4576593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An NGO wants to encourage savings habits through a combination of education, product development, marketing, and incentives</a:t>
            </a:r>
          </a:p>
          <a:p>
            <a:r>
              <a:rPr lang="en-CA" dirty="0"/>
              <a:t>But it does not know which measures may be more effective than others.</a:t>
            </a:r>
          </a:p>
          <a:p>
            <a:r>
              <a:rPr lang="en-CA" dirty="0"/>
              <a:t>What can one do?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2: Example of Savings and Cooperatives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67" y="2261998"/>
            <a:ext cx="11152717" cy="4576593"/>
          </a:xfrm>
        </p:spPr>
        <p:txBody>
          <a:bodyPr/>
          <a:lstStyle/>
          <a:p>
            <a:r>
              <a:rPr lang="en-CA" dirty="0"/>
              <a:t>Take measurement of outcomes of interest  at baseline (i.e. survey the members)</a:t>
            </a:r>
          </a:p>
          <a:p>
            <a:r>
              <a:rPr lang="en-CA" dirty="0"/>
              <a:t>Let the cooperatives administer the various treatments to their members</a:t>
            </a:r>
          </a:p>
          <a:p>
            <a:r>
              <a:rPr lang="en-CA" dirty="0"/>
              <a:t>Then, after, say, two years, take another measurement of outcomes of interest (survey the members, both treated and control ones).</a:t>
            </a:r>
          </a:p>
          <a:p>
            <a:r>
              <a:rPr lang="en-CA" dirty="0"/>
              <a:t>Look at the impact: the difference in the difference of outcomes between the treated and the control members.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 Savings and Cooperatives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67" y="2148058"/>
            <a:ext cx="11152717" cy="4576593"/>
          </a:xfrm>
        </p:spPr>
        <p:txBody>
          <a:bodyPr/>
          <a:lstStyle/>
          <a:p>
            <a:r>
              <a:rPr lang="en-CA" dirty="0"/>
              <a:t>Along with this quantitative analysis, be careful to do a qualitative analysis of the various treatments by the cooperatives: try to understand how the cooperatives work with their members, the particular features that members reacted to in interacting with the cooperative staff.</a:t>
            </a:r>
          </a:p>
          <a:p>
            <a:endParaRPr lang="en-CA" dirty="0"/>
          </a:p>
          <a:p>
            <a:r>
              <a:rPr lang="en-CA" dirty="0"/>
              <a:t>Remember: Impact analysis tells whether there is an impact of not.  It does not explain why: This is why one needs to augment the analysis with a qualitative assessment.</a:t>
            </a:r>
          </a:p>
          <a:p>
            <a:r>
              <a:rPr lang="en-CA" dirty="0"/>
              <a:t>But this requires : design of the experiment before starting, time, expertise and funds that projects in the field may not have.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Some web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dirty="0"/>
          </a:p>
          <a:p>
            <a:r>
              <a:rPr lang="en-CA" dirty="0"/>
              <a:t> On the Recent Nobel prize: 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Those who like: (an example from David </a:t>
            </a:r>
            <a:r>
              <a:rPr lang="en-CA" dirty="0" err="1"/>
              <a:t>MacKenzie</a:t>
            </a:r>
            <a:r>
              <a:rPr lang="en-CA" dirty="0"/>
              <a:t> from the WB)</a:t>
            </a:r>
          </a:p>
          <a:p>
            <a:r>
              <a:rPr lang="en-CA" u="sng" dirty="0">
                <a:hlinkClick r:id="rId2"/>
              </a:rPr>
              <a:t>https://blogs.worldbank.org/impactevaluations/nobel-prize-development-rcts</a:t>
            </a:r>
            <a:endParaRPr lang="en-CA" dirty="0"/>
          </a:p>
          <a:p>
            <a:pPr lvl="1"/>
            <a:r>
              <a:rPr lang="en-CA" dirty="0"/>
              <a:t>Those who hate: (an example from </a:t>
            </a:r>
            <a:r>
              <a:rPr lang="en-CA" dirty="0" err="1"/>
              <a:t>Chelwa</a:t>
            </a:r>
            <a:r>
              <a:rPr lang="en-CA" dirty="0"/>
              <a:t> and Muller</a:t>
            </a:r>
            <a:r>
              <a:rPr lang="en-CA" dirty="0">
                <a:sym typeface="Wingdings"/>
              </a:rPr>
              <a:t>)</a:t>
            </a:r>
            <a:r>
              <a:rPr lang="en-CA" dirty="0"/>
              <a:t> </a:t>
            </a:r>
          </a:p>
          <a:p>
            <a:r>
              <a:rPr lang="en-CA" u="sng" dirty="0">
                <a:hlinkClick r:id="rId3"/>
              </a:rPr>
              <a:t>https://africasacountry.com/2019/10/the-poverty-of-poor-economics</a:t>
            </a:r>
            <a:endParaRPr lang="en-CA" dirty="0"/>
          </a:p>
          <a:p>
            <a:r>
              <a:rPr lang="en-CA" dirty="0"/>
              <a:t> 	</a:t>
            </a:r>
          </a:p>
          <a:p>
            <a:pPr lvl="1"/>
            <a:r>
              <a:rPr lang="en-CA" dirty="0"/>
              <a:t>Perhaps a more balanced one? </a:t>
            </a:r>
          </a:p>
          <a:p>
            <a:r>
              <a:rPr lang="en-CA" dirty="0">
                <a:hlinkClick r:id="rId4"/>
              </a:rPr>
              <a:t>https://afinetheorem.wordpress.com/2019/10/17/what-randomization-can-and-cannot-do-the-2019-nobel-prize/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6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Some web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06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J-PAL’s main website </a:t>
            </a:r>
          </a:p>
          <a:p>
            <a:r>
              <a:rPr lang="en-CA" u="sng" dirty="0">
                <a:hlinkClick r:id="rId2"/>
              </a:rPr>
              <a:t>https://www.povertyactionlab.org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International Initiative for Impact Evaluation</a:t>
            </a:r>
          </a:p>
          <a:p>
            <a:r>
              <a:rPr lang="fr-CA" u="sng" dirty="0">
                <a:hlinkClick r:id="rId3"/>
              </a:rPr>
              <a:t>http://www.3ieimpact.org</a:t>
            </a:r>
            <a:endParaRPr lang="en-CA" dirty="0"/>
          </a:p>
          <a:p>
            <a:endParaRPr lang="en-CA" dirty="0"/>
          </a:p>
          <a:p>
            <a:r>
              <a:rPr lang="en-CA" dirty="0"/>
              <a:t>Some more sceptical views in RCTs: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dirty="0" err="1"/>
              <a:t>Naila</a:t>
            </a:r>
            <a:r>
              <a:rPr lang="en-CA" dirty="0"/>
              <a:t> </a:t>
            </a:r>
            <a:r>
              <a:rPr lang="en-CA" dirty="0" err="1"/>
              <a:t>Kabeer</a:t>
            </a:r>
            <a:r>
              <a:rPr lang="en-CA" dirty="0"/>
              <a:t> on RCTs </a:t>
            </a:r>
          </a:p>
          <a:p>
            <a:r>
              <a:rPr lang="en-CA" u="sng" dirty="0">
                <a:hlinkClick r:id="rId4"/>
              </a:rPr>
              <a:t>https://oxfamblogs.org/fp2p/naila-kabeer-on-why-randomized-controlled-trials-need-to-include-human-agency/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Even J-PAL: </a:t>
            </a:r>
          </a:p>
          <a:p>
            <a:r>
              <a:rPr lang="en-CA" u="sng" dirty="0">
                <a:hlinkClick r:id="rId5"/>
              </a:rPr>
              <a:t>https://www.poverty-action.org/blog/rcts-backlash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>
          <a:xfrm>
            <a:off x="838200" y="1156780"/>
            <a:ext cx="10515600" cy="788259"/>
          </a:xfrm>
        </p:spPr>
        <p:txBody>
          <a:bodyPr>
            <a:normAutofit/>
          </a:bodyPr>
          <a:lstStyle/>
          <a:p>
            <a:r>
              <a:rPr lang="en-US" b="1" dirty="0"/>
              <a:t>Evaluation</a:t>
            </a:r>
          </a:p>
        </p:txBody>
      </p:sp>
      <p:sp>
        <p:nvSpPr>
          <p:cNvPr id="10" name="2 Marcador de contenido"/>
          <p:cNvSpPr>
            <a:spLocks noGrp="1"/>
          </p:cNvSpPr>
          <p:nvPr>
            <p:ph idx="4294967295"/>
          </p:nvPr>
        </p:nvSpPr>
        <p:spPr>
          <a:xfrm>
            <a:off x="666792" y="2143152"/>
            <a:ext cx="11144249" cy="421480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Clr>
                <a:srgbClr val="CC0000"/>
              </a:buClr>
              <a:buSzPct val="125000"/>
              <a:buNone/>
              <a:defRPr/>
            </a:pPr>
            <a:r>
              <a:rPr lang="en-US" sz="2800" dirty="0"/>
              <a:t>A systematic, objective assessment of an on-going or completed project, program, or policy, its design, </a:t>
            </a:r>
            <a:r>
              <a:rPr lang="en-US" sz="2800" dirty="0">
                <a:solidFill>
                  <a:schemeClr val="tx2"/>
                </a:solidFill>
              </a:rPr>
              <a:t>implementation and/or results, </a:t>
            </a:r>
          </a:p>
          <a:p>
            <a:pPr marL="514350" lvl="0" indent="-514350">
              <a:spcBef>
                <a:spcPct val="500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rgbClr val="000090"/>
                </a:solidFill>
              </a:rPr>
              <a:t>to determine </a:t>
            </a:r>
            <a:r>
              <a:rPr lang="en-US" sz="2400" dirty="0">
                <a:solidFill>
                  <a:schemeClr val="tx2"/>
                </a:solidFill>
              </a:rPr>
              <a:t>the relevance and fulfillment of objectives, development efficiency, effectiveness, impact and sustainability, and</a:t>
            </a:r>
          </a:p>
          <a:p>
            <a:pPr marL="514350" lvl="0" indent="-514350">
              <a:spcBef>
                <a:spcPct val="500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rgbClr val="000090"/>
                </a:solidFill>
              </a:rPr>
              <a:t>to generate </a:t>
            </a:r>
            <a:r>
              <a:rPr lang="en-US" sz="2400" dirty="0">
                <a:solidFill>
                  <a:schemeClr val="tx2"/>
                </a:solidFill>
              </a:rPr>
              <a:t>lessons learned to inform the decision making process,</a:t>
            </a:r>
          </a:p>
          <a:p>
            <a:pPr marL="514350" lvl="0" indent="-514350">
              <a:spcBef>
                <a:spcPct val="500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chemeClr val="tx2"/>
                </a:solidFill>
              </a:rPr>
              <a:t>tailored to key questions.</a:t>
            </a:r>
          </a:p>
        </p:txBody>
      </p:sp>
      <p:cxnSp>
        <p:nvCxnSpPr>
          <p:cNvPr id="5" name="4 Conector recto"/>
          <p:cNvCxnSpPr/>
          <p:nvPr/>
        </p:nvCxnSpPr>
        <p:spPr>
          <a:xfrm rot="10800000">
            <a:off x="642027" y="6572271"/>
            <a:ext cx="92640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6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ELD 2019 - Laszlo" id="{32938CF3-BEA3-C64C-B37B-72214613D1BC}" vid="{3CBB3B21-C5C0-3E42-B668-5547013C82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19838</TotalTime>
  <Words>3778</Words>
  <Application>Microsoft Macintosh PowerPoint</Application>
  <PresentationFormat>Widescreen</PresentationFormat>
  <Paragraphs>664</Paragraphs>
  <Slides>88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Forte</vt:lpstr>
      <vt:lpstr>Helvetica</vt:lpstr>
      <vt:lpstr>Mangal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Using Quantitative Methodologies to Study Women’s Empowerment</vt:lpstr>
      <vt:lpstr>Today’s Presentation</vt:lpstr>
      <vt:lpstr>Principles for Measuring the impact of Programs</vt:lpstr>
      <vt:lpstr>Monitoring</vt:lpstr>
      <vt:lpstr>Evaluation</vt:lpstr>
      <vt:lpstr>Impact Evaluation</vt:lpstr>
      <vt:lpstr>When to use Impact Evaluation?</vt:lpstr>
      <vt:lpstr>MEASURING IMPACT  Impact Evaluation Principles for Researchers, Decision and Policy Makers </vt:lpstr>
      <vt:lpstr>Our Objective</vt:lpstr>
      <vt:lpstr>Causal Inference</vt:lpstr>
      <vt:lpstr>Problem of Missing Data</vt:lpstr>
      <vt:lpstr>Solution ?</vt:lpstr>
      <vt:lpstr>Estimating impact of P on Y</vt:lpstr>
      <vt:lpstr>Example: What is the Impact of…</vt:lpstr>
      <vt:lpstr>The Perfect Clone</vt:lpstr>
      <vt:lpstr>In reality, use statistics</vt:lpstr>
      <vt:lpstr>Finding good comparison groups</vt:lpstr>
      <vt:lpstr>PowerPoint Presentation</vt:lpstr>
      <vt:lpstr> Case Study: Progresa</vt:lpstr>
      <vt:lpstr>Case Study: Progresa</vt:lpstr>
      <vt:lpstr>Case Study: Progresa</vt:lpstr>
      <vt:lpstr>Eligibility and Enrollment</vt:lpstr>
      <vt:lpstr>False Counterfactual #1</vt:lpstr>
      <vt:lpstr>Case 1: Before &amp; After</vt:lpstr>
      <vt:lpstr>Case 1: Before &amp; After</vt:lpstr>
      <vt:lpstr>Case 1: What’s the problem?</vt:lpstr>
      <vt:lpstr>False Counterfactual #2</vt:lpstr>
      <vt:lpstr>Case 2: Enrolled &amp; Not Enrolled</vt:lpstr>
      <vt:lpstr>Progresa Policy Recommendation?</vt:lpstr>
      <vt:lpstr>Keep in Mind !</vt:lpstr>
      <vt:lpstr>Randomized treatments and comparisons: another way to find a counterfactual</vt:lpstr>
      <vt:lpstr>Unit of Randomization</vt:lpstr>
      <vt:lpstr>Progresa: Case 3 :Randomized Assignment</vt:lpstr>
      <vt:lpstr>Case 3: Randomized Assignment</vt:lpstr>
      <vt:lpstr>Case 3: Randomized Assignment</vt:lpstr>
      <vt:lpstr>Progresa Policy Recommendation?</vt:lpstr>
      <vt:lpstr>Keep in Mind</vt:lpstr>
      <vt:lpstr>RCTs and Women Empowerment: Some Research funded by IDRC’s GrOW program </vt:lpstr>
      <vt:lpstr>But Life is not always a RCT…</vt:lpstr>
      <vt:lpstr>Quasi-Experimental methods</vt:lpstr>
      <vt:lpstr>Wijesiri and Grimard (2019), Microfinance programs and women’s empowerment: new evidence from rural middle hills of Nepal,</vt:lpstr>
      <vt:lpstr> Assessing the Impact of the Microfinance… </vt:lpstr>
      <vt:lpstr>PowerPoint Presentation</vt:lpstr>
      <vt:lpstr>Assessing the Impact of the Microfinance… </vt:lpstr>
      <vt:lpstr>Assessing the Impact of the Microfinance… </vt:lpstr>
      <vt:lpstr>Assessing the Impact of the Microfinance… </vt:lpstr>
      <vt:lpstr>Quantitative Approaches used by Practitioners</vt:lpstr>
      <vt:lpstr>Choosing your IE method(s)</vt:lpstr>
      <vt:lpstr>PowerPoint Presentation</vt:lpstr>
      <vt:lpstr>Warning: technique is not a panacea, and is not a substitute for thinking carefully about what it is that you want to estimate</vt:lpstr>
      <vt:lpstr>Warning: technique is not a panacea, and is not a substitute for thinking carefully about what it is that you want to estimate</vt:lpstr>
      <vt:lpstr>Remember</vt:lpstr>
      <vt:lpstr>Remember</vt:lpstr>
      <vt:lpstr>Remember</vt:lpstr>
      <vt:lpstr>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WED Lab Seminar Series</vt:lpstr>
      <vt:lpstr>References</vt:lpstr>
      <vt:lpstr>References</vt:lpstr>
      <vt:lpstr>References</vt:lpstr>
      <vt:lpstr>References</vt:lpstr>
      <vt:lpstr>References</vt:lpstr>
      <vt:lpstr>Appendix 1: Other Methods to get counterfactuals when randomization not possible</vt:lpstr>
      <vt:lpstr>1) Regression discontinuity design Compare households at some break point</vt:lpstr>
      <vt:lpstr>1) Regression discontinuity design Compare households at some break point</vt:lpstr>
      <vt:lpstr>2) Difference in differences (DD)  Use of “quasi-natural experiments” to identify the impact of policies  </vt:lpstr>
      <vt:lpstr>Dif-in-Difs, graphically</vt:lpstr>
      <vt:lpstr>Assumption of equal trend matters</vt:lpstr>
      <vt:lpstr>Propensity scores matching  </vt:lpstr>
      <vt:lpstr>PowerPoint Presentation</vt:lpstr>
      <vt:lpstr>Progresa Policy Recommendation?</vt:lpstr>
      <vt:lpstr>Appendix 2  Example of Project using IE with RCT  to help with programming:  Myanmar:  Savings and  Cooperatives</vt:lpstr>
      <vt:lpstr>Appendix 2: Example of Savings and Cooperatives in Myanmar</vt:lpstr>
      <vt:lpstr>Appendix 2: Example of Savings and Cooperatives</vt:lpstr>
      <vt:lpstr>Appendix 2 Savings and Cooperatives</vt:lpstr>
      <vt:lpstr>Appendix 3: Some web links</vt:lpstr>
      <vt:lpstr>Appendix 3: Some web links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Women's Economic Empowerment: What We Measure and Why It Matters</dc:title>
  <dc:creator>Sonia Laszlo, Professor</dc:creator>
  <cp:lastModifiedBy>Kate Grantham</cp:lastModifiedBy>
  <cp:revision>174</cp:revision>
  <dcterms:created xsi:type="dcterms:W3CDTF">2019-04-12T18:09:48Z</dcterms:created>
  <dcterms:modified xsi:type="dcterms:W3CDTF">2019-10-28T12:59:06Z</dcterms:modified>
</cp:coreProperties>
</file>