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y="5143500" cx="9144000"/>
  <p:notesSz cx="6858000" cy="9144000"/>
  <p:embeddedFontLst>
    <p:embeddedFont>
      <p:font typeface="Nunit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0F9B8336-E2C1-4A0A-9054-C947603BD065}">
  <a:tblStyle styleId="{0F9B8336-E2C1-4A0A-9054-C947603BD065}"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bold.fntdata"/><Relationship Id="rId20" Type="http://schemas.openxmlformats.org/officeDocument/2006/relationships/slide" Target="slides/slide14.xml"/><Relationship Id="rId42" Type="http://schemas.openxmlformats.org/officeDocument/2006/relationships/font" Target="fonts/Nunito-boldItalic.fntdata"/><Relationship Id="rId41" Type="http://schemas.openxmlformats.org/officeDocument/2006/relationships/font" Target="fonts/Nunito-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Nunito-regular.fntdata"/><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5437ceb22f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5437ceb22f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5437ceb22f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5437ceb22f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5437ceb22f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5437ceb22f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5437ceb22f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5437ceb22f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5437ceb22f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5437ceb22f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5437ceb22f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5437ceb22f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5437ceb22f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5437ceb22f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5437ceb22f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5437ceb22f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5437ceb22f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5437ceb22f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5437ceb22f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5437ceb22f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5493c9b71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5493c9b71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5437ceb22f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5437ceb22f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5437ceb22f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5437ceb22f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5437ceb22f_1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5437ceb22f_1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5437ceb22f_1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5437ceb22f_1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5437ceb22f_1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5437ceb22f_1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5437ceb22f_1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5437ceb22f_1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g5437ceb22f_1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5437ceb22f_1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g5437ceb22f_1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5437ceb22f_1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g5437ceb22f_1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5437ceb22f_1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g5437ceb22f_1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5437ceb22f_1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5437ceb22f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5437ceb22f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g5437ceb22f_1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5437ceb22f_1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g5437ceb22f_1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5437ceb22f_1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Google Shape;357;g5437ceb22f_1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5437ceb22f_1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5437ceb22f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5437ceb22f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5437ceb22f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5437ceb22f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5437ceb22f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5437ceb22f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5437ceb22f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5437ceb22f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5437ceb22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5437ceb22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5437ceb22f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5437ceb22f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kaggle.com/neilb4yourking/analyzing-denver-s-crime-data" TargetMode="External"/><Relationship Id="rId4" Type="http://schemas.openxmlformats.org/officeDocument/2006/relationships/hyperlink" Target="https://github.com/neiloza/Springboard/tree/master/Denver_Crime_Analysi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3.png"/><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11.png"/><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16.png"/><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14.png"/><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denvergov.org/opendata/dataset/city-and-county-of-denver-crim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Analyzing Denver’s Crime Data</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Presented by Neil Oza</a:t>
            </a:r>
            <a:endParaRPr/>
          </a:p>
        </p:txBody>
      </p:sp>
      <p:sp>
        <p:nvSpPr>
          <p:cNvPr id="130" name="Google Shape;130;p1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Checking for Inconsistencies: Offense ID’s</a:t>
            </a:r>
            <a:endParaRPr/>
          </a:p>
        </p:txBody>
      </p:sp>
      <p:sp>
        <p:nvSpPr>
          <p:cNvPr id="193" name="Google Shape;193;p22"/>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Offense ID’s are unique identifiers for each offense incident. They are constructed by </a:t>
            </a:r>
            <a:r>
              <a:rPr lang="en"/>
              <a:t>concatenating</a:t>
            </a:r>
            <a:r>
              <a:rPr lang="en"/>
              <a:t> the Incident Id, the Offense ID, and the Offense ID Extension in that order</a:t>
            </a:r>
            <a:endParaRPr/>
          </a:p>
          <a:p>
            <a:pPr indent="-311150" lvl="0" marL="457200" rtl="0" algn="l">
              <a:spcBef>
                <a:spcPts val="0"/>
              </a:spcBef>
              <a:spcAft>
                <a:spcPts val="0"/>
              </a:spcAft>
              <a:buSzPts val="1300"/>
              <a:buChar char="●"/>
            </a:pPr>
            <a:r>
              <a:rPr lang="en"/>
              <a:t>I wanted to make sure all of the Offense ID’s were properly constructed. I did this by reconstructing the Offense ID from its component columns and checking if any reconstructions didnt match the listed Offense ID</a:t>
            </a:r>
            <a:endParaRPr/>
          </a:p>
          <a:p>
            <a:pPr indent="-311150" lvl="0" marL="457200" rtl="0" algn="l">
              <a:spcBef>
                <a:spcPts val="0"/>
              </a:spcBef>
              <a:spcAft>
                <a:spcPts val="0"/>
              </a:spcAft>
              <a:buSzPts val="1300"/>
              <a:buChar char="●"/>
            </a:pPr>
            <a:r>
              <a:rPr lang="en"/>
              <a:t>All of them matched, so once again, the data was consistent on this front.</a:t>
            </a:r>
            <a:endParaRPr/>
          </a:p>
        </p:txBody>
      </p:sp>
      <p:sp>
        <p:nvSpPr>
          <p:cNvPr id="194" name="Google Shape;194;p2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Checking for Inconsistencies: Dates</a:t>
            </a:r>
            <a:endParaRPr/>
          </a:p>
        </p:txBody>
      </p:sp>
      <p:sp>
        <p:nvSpPr>
          <p:cNvPr id="200" name="Google Shape;200;p23"/>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The dataset contains First Occurence Dates, Last Occurence Dates, and Reported Dates. Chronologically, First Occurence Dates should come first, Reported Dates should come last, and Last Occurence Dates should be in the middle or not exist</a:t>
            </a:r>
            <a:endParaRPr/>
          </a:p>
          <a:p>
            <a:pPr indent="-311150" lvl="0" marL="457200" rtl="0" algn="l">
              <a:spcBef>
                <a:spcPts val="0"/>
              </a:spcBef>
              <a:spcAft>
                <a:spcPts val="0"/>
              </a:spcAft>
              <a:buSzPts val="1300"/>
              <a:buChar char="●"/>
            </a:pPr>
            <a:r>
              <a:rPr lang="en"/>
              <a:t>I wanted to make sure these dates were all chronological. Since they were all datetimes, I converted their type and subtracted the First Occurence Date by the Last Occurence Date, and did something similar for the Reported Date, and printed out any negative values</a:t>
            </a:r>
            <a:endParaRPr/>
          </a:p>
          <a:p>
            <a:pPr indent="-311150" lvl="0" marL="457200" rtl="0" algn="l">
              <a:spcBef>
                <a:spcPts val="0"/>
              </a:spcBef>
              <a:spcAft>
                <a:spcPts val="0"/>
              </a:spcAft>
              <a:buSzPts val="1300"/>
              <a:buChar char="●"/>
            </a:pPr>
            <a:r>
              <a:rPr lang="en"/>
              <a:t>This time, there were about 80 mistakes. In these entries, either the Last Occurence Date was before the First Occurence Date or the Reported Date preceded one of the </a:t>
            </a:r>
            <a:r>
              <a:rPr lang="en"/>
              <a:t>occurrence</a:t>
            </a:r>
            <a:r>
              <a:rPr lang="en"/>
              <a:t> dates. The Offense ID’s of the relevant entries are listed in my report so they can be easily accessed, reviewed and corrected</a:t>
            </a:r>
            <a:endParaRPr/>
          </a:p>
        </p:txBody>
      </p:sp>
      <p:sp>
        <p:nvSpPr>
          <p:cNvPr id="201" name="Google Shape;201;p2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2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Filtering the Data</a:t>
            </a:r>
            <a:endParaRPr/>
          </a:p>
        </p:txBody>
      </p:sp>
      <p:sp>
        <p:nvSpPr>
          <p:cNvPr id="207" name="Google Shape;207;p2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I had finished checking the data for inconsistencies and null values</a:t>
            </a:r>
            <a:endParaRPr/>
          </a:p>
          <a:p>
            <a:pPr indent="-311150" lvl="0" marL="457200" rtl="0" algn="l">
              <a:spcBef>
                <a:spcPts val="0"/>
              </a:spcBef>
              <a:spcAft>
                <a:spcPts val="0"/>
              </a:spcAft>
              <a:buSzPts val="1300"/>
              <a:buChar char="●"/>
            </a:pPr>
            <a:r>
              <a:rPr lang="en"/>
              <a:t>I decided to filter out the data I wouldn’t be using to make analysis simpler</a:t>
            </a:r>
            <a:endParaRPr/>
          </a:p>
          <a:p>
            <a:pPr indent="-298450" lvl="1" marL="914400" rtl="0" algn="l">
              <a:spcBef>
                <a:spcPts val="0"/>
              </a:spcBef>
              <a:spcAft>
                <a:spcPts val="0"/>
              </a:spcAft>
              <a:buSzPts val="1100"/>
              <a:buChar char="○"/>
            </a:pPr>
            <a:r>
              <a:rPr lang="en"/>
              <a:t>I filtered out the handful of entries with achronological dates, since I knew they had at least one error</a:t>
            </a:r>
            <a:endParaRPr/>
          </a:p>
          <a:p>
            <a:pPr indent="-298450" lvl="1" marL="914400" rtl="0" algn="l">
              <a:spcBef>
                <a:spcPts val="0"/>
              </a:spcBef>
              <a:spcAft>
                <a:spcPts val="0"/>
              </a:spcAft>
              <a:buSzPts val="1100"/>
              <a:buChar char="○"/>
            </a:pPr>
            <a:r>
              <a:rPr lang="en"/>
              <a:t>The dataset contained traffic incidents in addition to crimes. I was only interested in criminal data for this analysis, so I filtered out the traffic data</a:t>
            </a:r>
            <a:endParaRPr/>
          </a:p>
          <a:p>
            <a:pPr indent="-298450" lvl="1" marL="914400" rtl="0" algn="l">
              <a:spcBef>
                <a:spcPts val="0"/>
              </a:spcBef>
              <a:spcAft>
                <a:spcPts val="0"/>
              </a:spcAft>
              <a:buSzPts val="1100"/>
              <a:buChar char="○"/>
            </a:pPr>
            <a:r>
              <a:rPr lang="en"/>
              <a:t>I filtered out all of the crimes committed in 2019, as recent crime data is less </a:t>
            </a:r>
            <a:r>
              <a:rPr lang="en"/>
              <a:t>accurate</a:t>
            </a:r>
            <a:r>
              <a:rPr lang="en"/>
              <a:t> and subject to change</a:t>
            </a:r>
            <a:endParaRPr/>
          </a:p>
          <a:p>
            <a:pPr indent="-311150" lvl="0" marL="457200" rtl="0" algn="l">
              <a:spcBef>
                <a:spcPts val="0"/>
              </a:spcBef>
              <a:spcAft>
                <a:spcPts val="0"/>
              </a:spcAft>
              <a:buSzPts val="1300"/>
              <a:buChar char="●"/>
            </a:pPr>
            <a:r>
              <a:rPr lang="en"/>
              <a:t>At this point, the data was clean and ready for analysis!</a:t>
            </a:r>
            <a:endParaRPr/>
          </a:p>
        </p:txBody>
      </p:sp>
      <p:sp>
        <p:nvSpPr>
          <p:cNvPr id="208" name="Google Shape;208;p2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2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 The Plan</a:t>
            </a:r>
            <a:endParaRPr/>
          </a:p>
        </p:txBody>
      </p:sp>
      <p:sp>
        <p:nvSpPr>
          <p:cNvPr id="214" name="Google Shape;214;p2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The goal of my analysis is effective data visualization</a:t>
            </a:r>
            <a:endParaRPr/>
          </a:p>
          <a:p>
            <a:pPr indent="-311150" lvl="0" marL="457200" rtl="0" algn="l">
              <a:spcBef>
                <a:spcPts val="0"/>
              </a:spcBef>
              <a:spcAft>
                <a:spcPts val="0"/>
              </a:spcAft>
              <a:buSzPts val="1300"/>
              <a:buChar char="●"/>
            </a:pPr>
            <a:r>
              <a:rPr lang="en"/>
              <a:t>The data contained three pieces of information that could be effectively visualized: the type of crime, the location of the crime, and the time of the crime. Th</a:t>
            </a:r>
            <a:r>
              <a:rPr lang="en"/>
              <a:t>e dataset contains these bits of information in multiple forms. I selected representative elements to keep my analysis concise</a:t>
            </a:r>
            <a:endParaRPr/>
          </a:p>
          <a:p>
            <a:pPr indent="-298450" lvl="1" marL="914400" rtl="0" algn="l">
              <a:spcBef>
                <a:spcPts val="0"/>
              </a:spcBef>
              <a:spcAft>
                <a:spcPts val="0"/>
              </a:spcAft>
              <a:buSzPts val="1100"/>
              <a:buChar char="○"/>
            </a:pPr>
            <a:r>
              <a:rPr lang="en"/>
              <a:t>I used the Category Type ID to represent the type of crime since the values described the type of crime, but only took on 14 possible values so creating bar graphs from the data would be reasonable</a:t>
            </a:r>
            <a:endParaRPr/>
          </a:p>
          <a:p>
            <a:pPr indent="-298450" lvl="1" marL="914400" rtl="0" algn="l">
              <a:spcBef>
                <a:spcPts val="0"/>
              </a:spcBef>
              <a:spcAft>
                <a:spcPts val="0"/>
              </a:spcAft>
              <a:buSzPts val="1100"/>
              <a:buChar char="○"/>
            </a:pPr>
            <a:r>
              <a:rPr lang="en"/>
              <a:t>I used the District ID to represent the location, as it was more readable than latitude/longitude data and had only 7 possible values, which once again lent itself to visualization</a:t>
            </a:r>
            <a:endParaRPr/>
          </a:p>
          <a:p>
            <a:pPr indent="-298450" lvl="1" marL="914400" rtl="0" algn="l">
              <a:spcBef>
                <a:spcPts val="0"/>
              </a:spcBef>
              <a:spcAft>
                <a:spcPts val="0"/>
              </a:spcAft>
              <a:buSzPts val="1100"/>
              <a:buChar char="○"/>
            </a:pPr>
            <a:r>
              <a:rPr lang="en"/>
              <a:t>I used the Reported Date to represent the time, since that is the time the offense becomes relevant to the police</a:t>
            </a:r>
            <a:endParaRPr/>
          </a:p>
          <a:p>
            <a:pPr indent="-311150" lvl="0" marL="457200" rtl="0" algn="l">
              <a:spcBef>
                <a:spcPts val="0"/>
              </a:spcBef>
              <a:spcAft>
                <a:spcPts val="0"/>
              </a:spcAft>
              <a:buSzPts val="1300"/>
              <a:buChar char="●"/>
            </a:pPr>
            <a:r>
              <a:rPr lang="en"/>
              <a:t>Some graphs will be omitted for brevity. They can be found in the notebook for reference</a:t>
            </a:r>
            <a:endParaRPr/>
          </a:p>
          <a:p>
            <a:pPr indent="0" lvl="0" marL="0" rtl="0" algn="l">
              <a:spcBef>
                <a:spcPts val="1600"/>
              </a:spcBef>
              <a:spcAft>
                <a:spcPts val="1600"/>
              </a:spcAft>
              <a:buNone/>
            </a:pPr>
            <a:r>
              <a:rPr lang="en"/>
              <a:t> </a:t>
            </a:r>
            <a:endParaRPr/>
          </a:p>
        </p:txBody>
      </p:sp>
      <p:sp>
        <p:nvSpPr>
          <p:cNvPr id="215" name="Google Shape;215;p2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2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Crime in Denver over the Years</a:t>
            </a:r>
            <a:endParaRPr/>
          </a:p>
        </p:txBody>
      </p:sp>
      <p:sp>
        <p:nvSpPr>
          <p:cNvPr id="221" name="Google Shape;221;p26"/>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This is a graph of crimes per year</a:t>
            </a:r>
            <a:endParaRPr/>
          </a:p>
          <a:p>
            <a:pPr indent="-311150" lvl="0" marL="457200" rtl="0" algn="l">
              <a:spcBef>
                <a:spcPts val="0"/>
              </a:spcBef>
              <a:spcAft>
                <a:spcPts val="0"/>
              </a:spcAft>
              <a:buSzPts val="1300"/>
              <a:buChar char="●"/>
            </a:pPr>
            <a:r>
              <a:rPr lang="en"/>
              <a:t>There have been around 60,000-70000 crimes every year in Denver</a:t>
            </a:r>
            <a:endParaRPr/>
          </a:p>
          <a:p>
            <a:pPr indent="-311150" lvl="0" marL="457200" rtl="0" algn="l">
              <a:spcBef>
                <a:spcPts val="0"/>
              </a:spcBef>
              <a:spcAft>
                <a:spcPts val="0"/>
              </a:spcAft>
              <a:buSzPts val="1300"/>
              <a:buChar char="●"/>
            </a:pPr>
            <a:r>
              <a:rPr lang="en"/>
              <a:t>Crime rates are increasing, but the rate of increase has slowed</a:t>
            </a:r>
            <a:endParaRPr/>
          </a:p>
        </p:txBody>
      </p:sp>
      <p:pic>
        <p:nvPicPr>
          <p:cNvPr id="222" name="Google Shape;222;p26"/>
          <p:cNvPicPr preferRelativeResize="0"/>
          <p:nvPr/>
        </p:nvPicPr>
        <p:blipFill>
          <a:blip r:embed="rId3">
            <a:alphaModFix/>
          </a:blip>
          <a:stretch>
            <a:fillRect/>
          </a:stretch>
        </p:blipFill>
        <p:spPr>
          <a:xfrm>
            <a:off x="4571988" y="1966950"/>
            <a:ext cx="3857625" cy="2647950"/>
          </a:xfrm>
          <a:prstGeom prst="rect">
            <a:avLst/>
          </a:prstGeom>
          <a:noFill/>
          <a:ln>
            <a:noFill/>
          </a:ln>
        </p:spPr>
      </p:pic>
      <p:sp>
        <p:nvSpPr>
          <p:cNvPr id="223" name="Google Shape;223;p2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2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Crimes by Category</a:t>
            </a:r>
            <a:endParaRPr/>
          </a:p>
        </p:txBody>
      </p:sp>
      <p:sp>
        <p:nvSpPr>
          <p:cNvPr id="229" name="Google Shape;229;p27"/>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This is a graph of crimes grouped by category </a:t>
            </a:r>
            <a:endParaRPr/>
          </a:p>
          <a:p>
            <a:pPr indent="-311150" lvl="0" marL="457200" rtl="0" algn="l">
              <a:spcBef>
                <a:spcPts val="0"/>
              </a:spcBef>
              <a:spcAft>
                <a:spcPts val="0"/>
              </a:spcAft>
              <a:buSzPts val="1300"/>
              <a:buChar char="●"/>
            </a:pPr>
            <a:r>
              <a:rPr lang="en"/>
              <a:t>All other crimes is the largest crime category</a:t>
            </a:r>
            <a:endParaRPr/>
          </a:p>
          <a:p>
            <a:pPr indent="-311150" lvl="0" marL="457200" rtl="0" algn="l">
              <a:spcBef>
                <a:spcPts val="0"/>
              </a:spcBef>
              <a:spcAft>
                <a:spcPts val="0"/>
              </a:spcAft>
              <a:buSzPts val="1300"/>
              <a:buChar char="●"/>
            </a:pPr>
            <a:r>
              <a:rPr lang="en"/>
              <a:t>Forms of theft (larceny, burglary, auto-theft, etc) are the most common type of crime in Denver</a:t>
            </a:r>
            <a:endParaRPr/>
          </a:p>
          <a:p>
            <a:pPr indent="-311150" lvl="0" marL="457200" rtl="0" algn="l">
              <a:spcBef>
                <a:spcPts val="0"/>
              </a:spcBef>
              <a:spcAft>
                <a:spcPts val="0"/>
              </a:spcAft>
              <a:buSzPts val="1300"/>
              <a:buChar char="●"/>
            </a:pPr>
            <a:r>
              <a:rPr lang="en"/>
              <a:t>Violent crimes are fairly uncommon</a:t>
            </a:r>
            <a:endParaRPr/>
          </a:p>
        </p:txBody>
      </p:sp>
      <p:sp>
        <p:nvSpPr>
          <p:cNvPr id="230" name="Google Shape;230;p2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231" name="Google Shape;231;p27"/>
          <p:cNvPicPr preferRelativeResize="0"/>
          <p:nvPr/>
        </p:nvPicPr>
        <p:blipFill>
          <a:blip r:embed="rId3">
            <a:alphaModFix/>
          </a:blip>
          <a:stretch>
            <a:fillRect/>
          </a:stretch>
        </p:blipFill>
        <p:spPr>
          <a:xfrm>
            <a:off x="4624400" y="1885950"/>
            <a:ext cx="3857625" cy="2792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2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All-other-crimes Expanded</a:t>
            </a:r>
            <a:endParaRPr/>
          </a:p>
        </p:txBody>
      </p:sp>
      <p:sp>
        <p:nvSpPr>
          <p:cNvPr id="237" name="Google Shape;237;p28"/>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This graph expands the all other crimes category to show it’s component crimes</a:t>
            </a:r>
            <a:endParaRPr/>
          </a:p>
          <a:p>
            <a:pPr indent="-311150" lvl="0" marL="457200" rtl="0" algn="l">
              <a:spcBef>
                <a:spcPts val="0"/>
              </a:spcBef>
              <a:spcAft>
                <a:spcPts val="0"/>
              </a:spcAft>
              <a:buSzPts val="1300"/>
              <a:buChar char="●"/>
            </a:pPr>
            <a:r>
              <a:rPr lang="en"/>
              <a:t>Traffic related crimes and trespassing comprise most of this category</a:t>
            </a:r>
            <a:endParaRPr/>
          </a:p>
        </p:txBody>
      </p:sp>
      <p:pic>
        <p:nvPicPr>
          <p:cNvPr id="238" name="Google Shape;238;p28"/>
          <p:cNvPicPr preferRelativeResize="0"/>
          <p:nvPr/>
        </p:nvPicPr>
        <p:blipFill>
          <a:blip r:embed="rId3">
            <a:alphaModFix/>
          </a:blip>
          <a:stretch>
            <a:fillRect/>
          </a:stretch>
        </p:blipFill>
        <p:spPr>
          <a:xfrm>
            <a:off x="4657650" y="1952600"/>
            <a:ext cx="3667200" cy="2764500"/>
          </a:xfrm>
          <a:prstGeom prst="rect">
            <a:avLst/>
          </a:prstGeom>
          <a:noFill/>
          <a:ln>
            <a:noFill/>
          </a:ln>
        </p:spPr>
      </p:pic>
      <p:sp>
        <p:nvSpPr>
          <p:cNvPr id="239" name="Google Shape;239;p2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2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Crime Types through the Years</a:t>
            </a:r>
            <a:endParaRPr/>
          </a:p>
        </p:txBody>
      </p:sp>
      <p:sp>
        <p:nvSpPr>
          <p:cNvPr id="245" name="Google Shape;245;p29"/>
          <p:cNvSpPr txBox="1"/>
          <p:nvPr>
            <p:ph idx="1" type="body"/>
          </p:nvPr>
        </p:nvSpPr>
        <p:spPr>
          <a:xfrm>
            <a:off x="4857750" y="1990725"/>
            <a:ext cx="36861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This is a graph of each crime category over the years</a:t>
            </a:r>
            <a:endParaRPr/>
          </a:p>
          <a:p>
            <a:pPr indent="-311150" lvl="0" marL="457200" rtl="0" algn="l">
              <a:spcBef>
                <a:spcPts val="0"/>
              </a:spcBef>
              <a:spcAft>
                <a:spcPts val="0"/>
              </a:spcAft>
              <a:buSzPts val="1300"/>
              <a:buChar char="●"/>
            </a:pPr>
            <a:r>
              <a:rPr lang="en"/>
              <a:t>All other crimes, theft from motor vehicles, and auto theft have increased significantly the past five years</a:t>
            </a:r>
            <a:endParaRPr/>
          </a:p>
          <a:p>
            <a:pPr indent="-298450" lvl="1" marL="914400" rtl="0" algn="l">
              <a:spcBef>
                <a:spcPts val="0"/>
              </a:spcBef>
              <a:spcAft>
                <a:spcPts val="0"/>
              </a:spcAft>
              <a:buSzPts val="1100"/>
              <a:buChar char="○"/>
            </a:pPr>
            <a:r>
              <a:rPr lang="en"/>
              <a:t>The increase in all other crimes is mostly due to increase in trespassing</a:t>
            </a:r>
            <a:endParaRPr/>
          </a:p>
          <a:p>
            <a:pPr indent="-311150" lvl="0" marL="457200" rtl="0" algn="l">
              <a:spcBef>
                <a:spcPts val="0"/>
              </a:spcBef>
              <a:spcAft>
                <a:spcPts val="0"/>
              </a:spcAft>
              <a:buSzPts val="1300"/>
              <a:buChar char="●"/>
            </a:pPr>
            <a:r>
              <a:rPr lang="en"/>
              <a:t>Public disorder is the only crime to decrease in prevalence in that time</a:t>
            </a:r>
            <a:endParaRPr/>
          </a:p>
        </p:txBody>
      </p:sp>
      <p:sp>
        <p:nvSpPr>
          <p:cNvPr id="246" name="Google Shape;246;p2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247" name="Google Shape;247;p29"/>
          <p:cNvPicPr preferRelativeResize="0"/>
          <p:nvPr/>
        </p:nvPicPr>
        <p:blipFill>
          <a:blip r:embed="rId3">
            <a:alphaModFix/>
          </a:blip>
          <a:stretch>
            <a:fillRect/>
          </a:stretch>
        </p:blipFill>
        <p:spPr>
          <a:xfrm>
            <a:off x="309125" y="2181200"/>
            <a:ext cx="4472425" cy="24048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3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Crime Types by Month</a:t>
            </a:r>
            <a:endParaRPr/>
          </a:p>
        </p:txBody>
      </p:sp>
      <p:sp>
        <p:nvSpPr>
          <p:cNvPr id="253" name="Google Shape;253;p30"/>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This graph shows total crimes organized by month</a:t>
            </a:r>
            <a:endParaRPr/>
          </a:p>
          <a:p>
            <a:pPr indent="-311150" lvl="0" marL="457200" rtl="0" algn="l">
              <a:spcBef>
                <a:spcPts val="0"/>
              </a:spcBef>
              <a:spcAft>
                <a:spcPts val="0"/>
              </a:spcAft>
              <a:buSzPts val="1300"/>
              <a:buChar char="●"/>
            </a:pPr>
            <a:r>
              <a:rPr lang="en"/>
              <a:t>Crimes seem more common in the summer compared to the winter. A hypothesis test confirmed</a:t>
            </a:r>
            <a:endParaRPr/>
          </a:p>
          <a:p>
            <a:pPr indent="-311150" lvl="0" marL="457200" rtl="0" algn="l">
              <a:spcBef>
                <a:spcPts val="0"/>
              </a:spcBef>
              <a:spcAft>
                <a:spcPts val="0"/>
              </a:spcAft>
              <a:buSzPts val="1300"/>
              <a:buChar char="●"/>
            </a:pPr>
            <a:r>
              <a:rPr lang="en"/>
              <a:t>Denver PD should hire more police to handle the uptick in crime during the summer, if possible</a:t>
            </a:r>
            <a:endParaRPr/>
          </a:p>
        </p:txBody>
      </p:sp>
      <p:sp>
        <p:nvSpPr>
          <p:cNvPr id="254" name="Google Shape;254;p3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255" name="Google Shape;255;p30"/>
          <p:cNvPicPr preferRelativeResize="0"/>
          <p:nvPr/>
        </p:nvPicPr>
        <p:blipFill>
          <a:blip r:embed="rId3">
            <a:alphaModFix/>
          </a:blip>
          <a:stretch>
            <a:fillRect/>
          </a:stretch>
        </p:blipFill>
        <p:spPr>
          <a:xfrm>
            <a:off x="4657650" y="1952600"/>
            <a:ext cx="4281775" cy="22454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3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Crimes by Day of the Week</a:t>
            </a:r>
            <a:endParaRPr/>
          </a:p>
        </p:txBody>
      </p:sp>
      <p:sp>
        <p:nvSpPr>
          <p:cNvPr id="261" name="Google Shape;261;p31"/>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This graph shows crime organized by day of the week it occured</a:t>
            </a:r>
            <a:endParaRPr/>
          </a:p>
          <a:p>
            <a:pPr indent="-311150" lvl="0" marL="457200" rtl="0" algn="l">
              <a:spcBef>
                <a:spcPts val="0"/>
              </a:spcBef>
              <a:spcAft>
                <a:spcPts val="0"/>
              </a:spcAft>
              <a:buSzPts val="1300"/>
              <a:buChar char="●"/>
            </a:pPr>
            <a:r>
              <a:rPr lang="en"/>
              <a:t>Crimes seem more common on weekdays than weekends. This was confirmed by a hypothesis test</a:t>
            </a:r>
            <a:endParaRPr/>
          </a:p>
          <a:p>
            <a:pPr indent="-311150" lvl="0" marL="457200" rtl="0" algn="l">
              <a:spcBef>
                <a:spcPts val="0"/>
              </a:spcBef>
              <a:spcAft>
                <a:spcPts val="0"/>
              </a:spcAft>
              <a:buSzPts val="1300"/>
              <a:buChar char="●"/>
            </a:pPr>
            <a:r>
              <a:rPr lang="en"/>
              <a:t>More on duty police officers are required on weekdays compared to weekends to handle the larger number of crimes</a:t>
            </a:r>
            <a:endParaRPr/>
          </a:p>
        </p:txBody>
      </p:sp>
      <p:sp>
        <p:nvSpPr>
          <p:cNvPr id="262" name="Google Shape;262;p3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263" name="Google Shape;263;p31"/>
          <p:cNvPicPr preferRelativeResize="0"/>
          <p:nvPr/>
        </p:nvPicPr>
        <p:blipFill>
          <a:blip r:embed="rId3">
            <a:alphaModFix/>
          </a:blip>
          <a:stretch>
            <a:fillRect/>
          </a:stretch>
        </p:blipFill>
        <p:spPr>
          <a:xfrm>
            <a:off x="4657650" y="1952600"/>
            <a:ext cx="4231876" cy="2016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Additional Resources</a:t>
            </a:r>
            <a:endParaRPr/>
          </a:p>
        </p:txBody>
      </p:sp>
      <p:sp>
        <p:nvSpPr>
          <p:cNvPr id="136" name="Google Shape;136;p1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The complete Notebook written in Python. Available on Kaggle: </a:t>
            </a:r>
            <a:r>
              <a:rPr lang="en" u="sng">
                <a:solidFill>
                  <a:schemeClr val="hlink"/>
                </a:solidFill>
                <a:hlinkClick r:id="rId3"/>
              </a:rPr>
              <a:t>https://www.kaggle.com/neilb4yourking/analyzing-denver-s-crime-data</a:t>
            </a:r>
            <a:endParaRPr/>
          </a:p>
          <a:p>
            <a:pPr indent="-311150" lvl="0" marL="457200" rtl="0" algn="l">
              <a:spcBef>
                <a:spcPts val="0"/>
              </a:spcBef>
              <a:spcAft>
                <a:spcPts val="0"/>
              </a:spcAft>
              <a:buSzPts val="1300"/>
              <a:buChar char="●"/>
            </a:pPr>
            <a:r>
              <a:rPr lang="en"/>
              <a:t>The formal report and code for this analysis: </a:t>
            </a:r>
            <a:r>
              <a:rPr lang="en" u="sng">
                <a:solidFill>
                  <a:schemeClr val="hlink"/>
                </a:solidFill>
                <a:hlinkClick r:id="rId4"/>
              </a:rPr>
              <a:t>https://github.com/neiloza/Springboard/tree/master/Denver_Crime_Analysis</a:t>
            </a:r>
            <a:endParaRPr/>
          </a:p>
          <a:p>
            <a:pPr indent="-311150" lvl="0" marL="457200" rtl="0" algn="l">
              <a:spcBef>
                <a:spcPts val="0"/>
              </a:spcBef>
              <a:spcAft>
                <a:spcPts val="0"/>
              </a:spcAft>
              <a:buSzPts val="1300"/>
              <a:buChar char="●"/>
            </a:pPr>
            <a:r>
              <a:rPr lang="en"/>
              <a:t>Packages used: Pandas, SciPy, StatsModels, Matplotlib, and Folium</a:t>
            </a:r>
            <a:endParaRPr/>
          </a:p>
        </p:txBody>
      </p:sp>
      <p:sp>
        <p:nvSpPr>
          <p:cNvPr id="137" name="Google Shape;137;p1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3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Crimes by Day of the Week (cont.)</a:t>
            </a:r>
            <a:endParaRPr/>
          </a:p>
        </p:txBody>
      </p:sp>
      <p:sp>
        <p:nvSpPr>
          <p:cNvPr id="269" name="Google Shape;269;p32"/>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This graph shows crimes by category organized by day of the week. Using line graphs shows trends in individual crimes better</a:t>
            </a:r>
            <a:endParaRPr/>
          </a:p>
          <a:p>
            <a:pPr indent="-311150" lvl="0" marL="457200" rtl="0" algn="l">
              <a:spcBef>
                <a:spcPts val="0"/>
              </a:spcBef>
              <a:spcAft>
                <a:spcPts val="0"/>
              </a:spcAft>
              <a:buSzPts val="1300"/>
              <a:buChar char="●"/>
            </a:pPr>
            <a:r>
              <a:rPr lang="en"/>
              <a:t>Forms of theft (larceny, theft-from-motor-vehicle, burglary, etc) are more common on weekdays</a:t>
            </a:r>
            <a:endParaRPr/>
          </a:p>
          <a:p>
            <a:pPr indent="-311150" lvl="0" marL="457200" rtl="0" algn="l">
              <a:spcBef>
                <a:spcPts val="0"/>
              </a:spcBef>
              <a:spcAft>
                <a:spcPts val="0"/>
              </a:spcAft>
              <a:buSzPts val="1300"/>
              <a:buChar char="●"/>
            </a:pPr>
            <a:r>
              <a:rPr lang="en"/>
              <a:t>Forms of assaults are more common on weekends</a:t>
            </a:r>
            <a:endParaRPr/>
          </a:p>
          <a:p>
            <a:pPr indent="-311150" lvl="0" marL="457200" rtl="0" algn="l">
              <a:spcBef>
                <a:spcPts val="0"/>
              </a:spcBef>
              <a:spcAft>
                <a:spcPts val="0"/>
              </a:spcAft>
              <a:buSzPts val="1300"/>
              <a:buChar char="●"/>
            </a:pPr>
            <a:r>
              <a:rPr lang="en"/>
              <a:t>Stronger police officers should be on call during the weekends to handle higher rates of assaults</a:t>
            </a:r>
            <a:endParaRPr/>
          </a:p>
        </p:txBody>
      </p:sp>
      <p:sp>
        <p:nvSpPr>
          <p:cNvPr id="270" name="Google Shape;270;p3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271" name="Google Shape;271;p32"/>
          <p:cNvPicPr preferRelativeResize="0"/>
          <p:nvPr/>
        </p:nvPicPr>
        <p:blipFill>
          <a:blip r:embed="rId3">
            <a:alphaModFix/>
          </a:blip>
          <a:stretch>
            <a:fillRect/>
          </a:stretch>
        </p:blipFill>
        <p:spPr>
          <a:xfrm>
            <a:off x="4657650" y="1952600"/>
            <a:ext cx="4333949" cy="191174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3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Crimes by the Hour</a:t>
            </a:r>
            <a:endParaRPr/>
          </a:p>
        </p:txBody>
      </p:sp>
      <p:sp>
        <p:nvSpPr>
          <p:cNvPr id="277" name="Google Shape;277;p33"/>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This graph shows crime counts by the time they occured. The graph uses military time, so 10 means 10 AM and 20 means 8 PM</a:t>
            </a:r>
            <a:endParaRPr/>
          </a:p>
          <a:p>
            <a:pPr indent="-311150" lvl="0" marL="457200" rtl="0" algn="l">
              <a:spcBef>
                <a:spcPts val="0"/>
              </a:spcBef>
              <a:spcAft>
                <a:spcPts val="0"/>
              </a:spcAft>
              <a:buSzPts val="1300"/>
              <a:buChar char="●"/>
            </a:pPr>
            <a:r>
              <a:rPr lang="en"/>
              <a:t>Crimes are  most common from 8 AM to 8 PM and are uncommon from 1 AM to 5 AM</a:t>
            </a:r>
            <a:endParaRPr/>
          </a:p>
          <a:p>
            <a:pPr indent="-311150" lvl="0" marL="457200" rtl="0" algn="l">
              <a:spcBef>
                <a:spcPts val="0"/>
              </a:spcBef>
              <a:spcAft>
                <a:spcPts val="0"/>
              </a:spcAft>
              <a:buSzPts val="1300"/>
              <a:buChar char="●"/>
            </a:pPr>
            <a:r>
              <a:rPr lang="en"/>
              <a:t>The notebook contains individual categories of crimes organized by hour. This revealed:</a:t>
            </a:r>
            <a:endParaRPr/>
          </a:p>
          <a:p>
            <a:pPr indent="-298450" lvl="1" marL="914400" rtl="0" algn="l">
              <a:spcBef>
                <a:spcPts val="0"/>
              </a:spcBef>
              <a:spcAft>
                <a:spcPts val="0"/>
              </a:spcAft>
              <a:buSzPts val="1100"/>
              <a:buChar char="○"/>
            </a:pPr>
            <a:r>
              <a:rPr lang="en"/>
              <a:t>Assaults occur at night</a:t>
            </a:r>
            <a:endParaRPr/>
          </a:p>
          <a:p>
            <a:pPr indent="-298450" lvl="1" marL="914400" rtl="0" algn="l">
              <a:spcBef>
                <a:spcPts val="0"/>
              </a:spcBef>
              <a:spcAft>
                <a:spcPts val="0"/>
              </a:spcAft>
              <a:buSzPts val="1100"/>
              <a:buChar char="○"/>
            </a:pPr>
            <a:r>
              <a:rPr lang="en"/>
              <a:t>Thefts occur during working hours 8AM- 5PM</a:t>
            </a:r>
            <a:endParaRPr/>
          </a:p>
          <a:p>
            <a:pPr indent="-311150" lvl="0" marL="457200" rtl="0" algn="l">
              <a:spcBef>
                <a:spcPts val="0"/>
              </a:spcBef>
              <a:spcAft>
                <a:spcPts val="0"/>
              </a:spcAft>
              <a:buSzPts val="1300"/>
              <a:buChar char="●"/>
            </a:pPr>
            <a:r>
              <a:rPr lang="en"/>
              <a:t>Recommend keeping more police on staff from 8 AM to 5 PM, and keeping stronger police on staff at night</a:t>
            </a:r>
            <a:endParaRPr/>
          </a:p>
        </p:txBody>
      </p:sp>
      <p:pic>
        <p:nvPicPr>
          <p:cNvPr id="278" name="Google Shape;278;p33"/>
          <p:cNvPicPr preferRelativeResize="0"/>
          <p:nvPr/>
        </p:nvPicPr>
        <p:blipFill>
          <a:blip r:embed="rId3">
            <a:alphaModFix/>
          </a:blip>
          <a:stretch>
            <a:fillRect/>
          </a:stretch>
        </p:blipFill>
        <p:spPr>
          <a:xfrm>
            <a:off x="4657650" y="1952600"/>
            <a:ext cx="3857625" cy="2647950"/>
          </a:xfrm>
          <a:prstGeom prst="rect">
            <a:avLst/>
          </a:prstGeom>
          <a:noFill/>
          <a:ln>
            <a:noFill/>
          </a:ln>
        </p:spPr>
      </p:pic>
      <p:sp>
        <p:nvSpPr>
          <p:cNvPr id="279" name="Google Shape;279;p3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3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Crimes By District</a:t>
            </a:r>
            <a:endParaRPr/>
          </a:p>
        </p:txBody>
      </p:sp>
      <p:sp>
        <p:nvSpPr>
          <p:cNvPr id="285" name="Google Shape;285;p34"/>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This graph organizes total crimes by district and year occurred</a:t>
            </a:r>
            <a:endParaRPr/>
          </a:p>
          <a:p>
            <a:pPr indent="-311150" lvl="0" marL="457200" rtl="0" algn="l">
              <a:spcBef>
                <a:spcPts val="0"/>
              </a:spcBef>
              <a:spcAft>
                <a:spcPts val="0"/>
              </a:spcAft>
              <a:buSzPts val="1300"/>
              <a:buChar char="●"/>
            </a:pPr>
            <a:r>
              <a:rPr lang="en"/>
              <a:t>Districts 6, 3, and 1 have the highest amounts of crime</a:t>
            </a:r>
            <a:endParaRPr/>
          </a:p>
          <a:p>
            <a:pPr indent="-311150" lvl="0" marL="457200" rtl="0" algn="l">
              <a:spcBef>
                <a:spcPts val="0"/>
              </a:spcBef>
              <a:spcAft>
                <a:spcPts val="0"/>
              </a:spcAft>
              <a:buSzPts val="1300"/>
              <a:buChar char="●"/>
            </a:pPr>
            <a:r>
              <a:rPr lang="en"/>
              <a:t>District 7 has the fewest crimes (it’s an airport)</a:t>
            </a:r>
            <a:endParaRPr/>
          </a:p>
          <a:p>
            <a:pPr indent="-311150" lvl="0" marL="457200" rtl="0" algn="l">
              <a:spcBef>
                <a:spcPts val="0"/>
              </a:spcBef>
              <a:spcAft>
                <a:spcPts val="0"/>
              </a:spcAft>
              <a:buSzPts val="1300"/>
              <a:buChar char="●"/>
            </a:pPr>
            <a:r>
              <a:rPr lang="en"/>
              <a:t>Crime has increased in most districts except district 4 and possibly district 2</a:t>
            </a:r>
            <a:endParaRPr/>
          </a:p>
        </p:txBody>
      </p:sp>
      <p:pic>
        <p:nvPicPr>
          <p:cNvPr id="286" name="Google Shape;286;p34"/>
          <p:cNvPicPr preferRelativeResize="0"/>
          <p:nvPr/>
        </p:nvPicPr>
        <p:blipFill>
          <a:blip r:embed="rId3">
            <a:alphaModFix/>
          </a:blip>
          <a:stretch>
            <a:fillRect/>
          </a:stretch>
        </p:blipFill>
        <p:spPr>
          <a:xfrm>
            <a:off x="4657650" y="1952600"/>
            <a:ext cx="4163576" cy="2076675"/>
          </a:xfrm>
          <a:prstGeom prst="rect">
            <a:avLst/>
          </a:prstGeom>
          <a:noFill/>
          <a:ln>
            <a:noFill/>
          </a:ln>
        </p:spPr>
      </p:pic>
      <p:sp>
        <p:nvSpPr>
          <p:cNvPr id="287" name="Google Shape;287;p3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3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Crime by District in Depth</a:t>
            </a:r>
            <a:endParaRPr/>
          </a:p>
        </p:txBody>
      </p:sp>
      <p:sp>
        <p:nvSpPr>
          <p:cNvPr id="293" name="Google Shape;293;p3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also analyzed types of crime by district. I’ve reproduced some representative graphs on the next slides, but for convenience here are the main takeaways:</a:t>
            </a:r>
            <a:endParaRPr/>
          </a:p>
          <a:p>
            <a:pPr indent="-311150" lvl="0" marL="457200" rtl="0" algn="l">
              <a:spcBef>
                <a:spcPts val="1600"/>
              </a:spcBef>
              <a:spcAft>
                <a:spcPts val="0"/>
              </a:spcAft>
              <a:buSzPts val="1300"/>
              <a:buChar char="●"/>
            </a:pPr>
            <a:r>
              <a:rPr lang="en"/>
              <a:t>Nonviolent forms of theft, such as burglary, white-collar-crime, and theft from motor vehicles tend to occur in District 3</a:t>
            </a:r>
            <a:endParaRPr/>
          </a:p>
          <a:p>
            <a:pPr indent="-311150" lvl="0" marL="457200" rtl="0" algn="l">
              <a:spcBef>
                <a:spcPts val="0"/>
              </a:spcBef>
              <a:spcAft>
                <a:spcPts val="0"/>
              </a:spcAft>
              <a:buSzPts val="1300"/>
              <a:buChar char="●"/>
            </a:pPr>
            <a:r>
              <a:rPr lang="en"/>
              <a:t>District 6 leads Denver in assaults, robberies, and drug-alcohol crime. Pedestrians walking in these areas should be wary</a:t>
            </a:r>
            <a:endParaRPr/>
          </a:p>
          <a:p>
            <a:pPr indent="-311150" lvl="0" marL="457200" rtl="0" algn="l">
              <a:spcBef>
                <a:spcPts val="0"/>
              </a:spcBef>
              <a:spcAft>
                <a:spcPts val="0"/>
              </a:spcAft>
              <a:buSzPts val="1300"/>
              <a:buChar char="●"/>
            </a:pPr>
            <a:r>
              <a:rPr lang="en"/>
              <a:t>District 2 has a surprisingly high rate of murders. However, given the low number of murders total, this may be due to random chance. District 2 has low crime rates for other types of crimes </a:t>
            </a:r>
            <a:endParaRPr/>
          </a:p>
          <a:p>
            <a:pPr indent="0" lvl="0" marL="0" rtl="0" algn="l">
              <a:spcBef>
                <a:spcPts val="1600"/>
              </a:spcBef>
              <a:spcAft>
                <a:spcPts val="0"/>
              </a:spcAft>
              <a:buNone/>
            </a:pPr>
            <a:r>
              <a:rPr lang="en"/>
              <a:t>Given these trends, I advise Denver PD and the city of Denver to allocate theft prevention resources to District 3 and drug prevention resources to District 6. Pray for District 2</a:t>
            </a:r>
            <a:endParaRPr/>
          </a:p>
          <a:p>
            <a:pPr indent="0" lvl="0" marL="0" rtl="0" algn="l">
              <a:spcBef>
                <a:spcPts val="1600"/>
              </a:spcBef>
              <a:spcAft>
                <a:spcPts val="1600"/>
              </a:spcAft>
              <a:buNone/>
            </a:pPr>
            <a:r>
              <a:t/>
            </a:r>
            <a:endParaRPr/>
          </a:p>
        </p:txBody>
      </p:sp>
      <p:sp>
        <p:nvSpPr>
          <p:cNvPr id="294" name="Google Shape;294;p3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3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Crimes by District in Depth (cont.)</a:t>
            </a:r>
            <a:endParaRPr/>
          </a:p>
        </p:txBody>
      </p:sp>
      <p:pic>
        <p:nvPicPr>
          <p:cNvPr id="300" name="Google Shape;300;p36"/>
          <p:cNvPicPr preferRelativeResize="0"/>
          <p:nvPr/>
        </p:nvPicPr>
        <p:blipFill>
          <a:blip r:embed="rId3">
            <a:alphaModFix/>
          </a:blip>
          <a:stretch>
            <a:fillRect/>
          </a:stretch>
        </p:blipFill>
        <p:spPr>
          <a:xfrm>
            <a:off x="152400" y="1952600"/>
            <a:ext cx="4943475" cy="2628900"/>
          </a:xfrm>
          <a:prstGeom prst="rect">
            <a:avLst/>
          </a:prstGeom>
          <a:noFill/>
          <a:ln>
            <a:noFill/>
          </a:ln>
        </p:spPr>
      </p:pic>
      <p:pic>
        <p:nvPicPr>
          <p:cNvPr id="301" name="Google Shape;301;p36"/>
          <p:cNvPicPr preferRelativeResize="0"/>
          <p:nvPr/>
        </p:nvPicPr>
        <p:blipFill rotWithShape="1">
          <a:blip r:embed="rId4">
            <a:alphaModFix/>
          </a:blip>
          <a:srcRect b="0" l="0" r="23535" t="0"/>
          <a:stretch/>
        </p:blipFill>
        <p:spPr>
          <a:xfrm>
            <a:off x="5034201" y="1952600"/>
            <a:ext cx="3779924" cy="2628900"/>
          </a:xfrm>
          <a:prstGeom prst="rect">
            <a:avLst/>
          </a:prstGeom>
          <a:noFill/>
          <a:ln>
            <a:noFill/>
          </a:ln>
        </p:spPr>
      </p:pic>
      <p:sp>
        <p:nvSpPr>
          <p:cNvPr id="302" name="Google Shape;302;p3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3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Crimes in Depth (cont.)</a:t>
            </a:r>
            <a:endParaRPr/>
          </a:p>
        </p:txBody>
      </p:sp>
      <p:pic>
        <p:nvPicPr>
          <p:cNvPr id="308" name="Google Shape;308;p37"/>
          <p:cNvPicPr preferRelativeResize="0"/>
          <p:nvPr/>
        </p:nvPicPr>
        <p:blipFill rotWithShape="1">
          <a:blip r:embed="rId3">
            <a:alphaModFix/>
          </a:blip>
          <a:srcRect b="0" l="0" r="22081" t="0"/>
          <a:stretch/>
        </p:blipFill>
        <p:spPr>
          <a:xfrm>
            <a:off x="5210825" y="1790700"/>
            <a:ext cx="3807347" cy="2628900"/>
          </a:xfrm>
          <a:prstGeom prst="rect">
            <a:avLst/>
          </a:prstGeom>
          <a:noFill/>
          <a:ln>
            <a:noFill/>
          </a:ln>
        </p:spPr>
      </p:pic>
      <p:pic>
        <p:nvPicPr>
          <p:cNvPr id="309" name="Google Shape;309;p37"/>
          <p:cNvPicPr preferRelativeResize="0"/>
          <p:nvPr/>
        </p:nvPicPr>
        <p:blipFill>
          <a:blip r:embed="rId4">
            <a:alphaModFix/>
          </a:blip>
          <a:stretch>
            <a:fillRect/>
          </a:stretch>
        </p:blipFill>
        <p:spPr>
          <a:xfrm>
            <a:off x="271463" y="1790700"/>
            <a:ext cx="4943475" cy="2628900"/>
          </a:xfrm>
          <a:prstGeom prst="rect">
            <a:avLst/>
          </a:prstGeom>
          <a:noFill/>
          <a:ln>
            <a:noFill/>
          </a:ln>
        </p:spPr>
      </p:pic>
      <p:sp>
        <p:nvSpPr>
          <p:cNvPr id="310" name="Google Shape;310;p3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38"/>
          <p:cNvSpPr txBox="1"/>
          <p:nvPr>
            <p:ph type="title"/>
          </p:nvPr>
        </p:nvSpPr>
        <p:spPr>
          <a:xfrm>
            <a:off x="783600" y="81005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Crimes By District in Depth (cont.)</a:t>
            </a:r>
            <a:endParaRPr/>
          </a:p>
        </p:txBody>
      </p:sp>
      <p:pic>
        <p:nvPicPr>
          <p:cNvPr id="316" name="Google Shape;316;p38"/>
          <p:cNvPicPr preferRelativeResize="0"/>
          <p:nvPr/>
        </p:nvPicPr>
        <p:blipFill>
          <a:blip r:embed="rId3">
            <a:alphaModFix/>
          </a:blip>
          <a:stretch>
            <a:fillRect/>
          </a:stretch>
        </p:blipFill>
        <p:spPr>
          <a:xfrm>
            <a:off x="261375" y="1952600"/>
            <a:ext cx="4886325" cy="2628900"/>
          </a:xfrm>
          <a:prstGeom prst="rect">
            <a:avLst/>
          </a:prstGeom>
          <a:noFill/>
          <a:ln>
            <a:noFill/>
          </a:ln>
        </p:spPr>
      </p:pic>
      <p:pic>
        <p:nvPicPr>
          <p:cNvPr id="317" name="Google Shape;317;p38"/>
          <p:cNvPicPr preferRelativeResize="0"/>
          <p:nvPr/>
        </p:nvPicPr>
        <p:blipFill rotWithShape="1">
          <a:blip r:embed="rId4">
            <a:alphaModFix/>
          </a:blip>
          <a:srcRect b="0" l="0" r="22726" t="0"/>
          <a:stretch/>
        </p:blipFill>
        <p:spPr>
          <a:xfrm>
            <a:off x="4986460" y="1952600"/>
            <a:ext cx="3775740" cy="2628900"/>
          </a:xfrm>
          <a:prstGeom prst="rect">
            <a:avLst/>
          </a:prstGeom>
          <a:noFill/>
          <a:ln>
            <a:noFill/>
          </a:ln>
        </p:spPr>
      </p:pic>
      <p:sp>
        <p:nvSpPr>
          <p:cNvPr id="318" name="Google Shape;318;p3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3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Crimes By District in Depth (cont.)</a:t>
            </a:r>
            <a:endParaRPr/>
          </a:p>
          <a:p>
            <a:pPr indent="0" lvl="0" marL="0" rtl="0" algn="l">
              <a:spcBef>
                <a:spcPts val="0"/>
              </a:spcBef>
              <a:spcAft>
                <a:spcPts val="0"/>
              </a:spcAft>
              <a:buNone/>
            </a:pPr>
            <a:r>
              <a:t/>
            </a:r>
            <a:endParaRPr/>
          </a:p>
        </p:txBody>
      </p:sp>
      <p:pic>
        <p:nvPicPr>
          <p:cNvPr id="324" name="Google Shape;324;p39"/>
          <p:cNvPicPr preferRelativeResize="0"/>
          <p:nvPr/>
        </p:nvPicPr>
        <p:blipFill>
          <a:blip r:embed="rId3">
            <a:alphaModFix/>
          </a:blip>
          <a:stretch>
            <a:fillRect/>
          </a:stretch>
        </p:blipFill>
        <p:spPr>
          <a:xfrm>
            <a:off x="152400" y="1952600"/>
            <a:ext cx="4943475" cy="2628900"/>
          </a:xfrm>
          <a:prstGeom prst="rect">
            <a:avLst/>
          </a:prstGeom>
          <a:noFill/>
          <a:ln>
            <a:noFill/>
          </a:ln>
        </p:spPr>
      </p:pic>
      <p:pic>
        <p:nvPicPr>
          <p:cNvPr id="325" name="Google Shape;325;p39"/>
          <p:cNvPicPr preferRelativeResize="0"/>
          <p:nvPr/>
        </p:nvPicPr>
        <p:blipFill rotWithShape="1">
          <a:blip r:embed="rId4">
            <a:alphaModFix/>
          </a:blip>
          <a:srcRect b="1689" l="0" r="23236" t="-1689"/>
          <a:stretch/>
        </p:blipFill>
        <p:spPr>
          <a:xfrm>
            <a:off x="4944845" y="1908175"/>
            <a:ext cx="3772755" cy="2628900"/>
          </a:xfrm>
          <a:prstGeom prst="rect">
            <a:avLst/>
          </a:prstGeom>
          <a:noFill/>
          <a:ln>
            <a:noFill/>
          </a:ln>
        </p:spPr>
      </p:pic>
      <p:sp>
        <p:nvSpPr>
          <p:cNvPr id="326" name="Google Shape;326;p3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p4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Heatmap</a:t>
            </a:r>
            <a:endParaRPr/>
          </a:p>
        </p:txBody>
      </p:sp>
      <p:sp>
        <p:nvSpPr>
          <p:cNvPr id="332" name="Google Shape;332;p40"/>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I created a heatmap generating function called heatmap_creator. It can be used to generate heatmaps over the city of denver to identify where crimes are occuring</a:t>
            </a:r>
            <a:endParaRPr/>
          </a:p>
          <a:p>
            <a:pPr indent="-311150" lvl="0" marL="457200" rtl="0" algn="l">
              <a:spcBef>
                <a:spcPts val="0"/>
              </a:spcBef>
              <a:spcAft>
                <a:spcPts val="0"/>
              </a:spcAft>
              <a:buSzPts val="1300"/>
              <a:buChar char="●"/>
            </a:pPr>
            <a:r>
              <a:rPr lang="en"/>
              <a:t>To use the function, pass the function arguments in the form of  (‘column_name’, ‘column_value’). It will filter the dataset for entries that match the pair, and generate a heatmap of those entries. You can pass multiple filters this way</a:t>
            </a:r>
            <a:endParaRPr/>
          </a:p>
          <a:p>
            <a:pPr indent="-311150" lvl="0" marL="457200" rtl="0" algn="l">
              <a:spcBef>
                <a:spcPts val="0"/>
              </a:spcBef>
              <a:spcAft>
                <a:spcPts val="0"/>
              </a:spcAft>
              <a:buSzPts val="1300"/>
              <a:buChar char="●"/>
            </a:pPr>
            <a:r>
              <a:rPr lang="en"/>
              <a:t>The code requires javascript to run. I recommend using a Jupyter Notebook</a:t>
            </a:r>
            <a:endParaRPr/>
          </a:p>
          <a:p>
            <a:pPr indent="-311150" lvl="0" marL="457200" rtl="0" algn="l">
              <a:spcBef>
                <a:spcPts val="0"/>
              </a:spcBef>
              <a:spcAft>
                <a:spcPts val="0"/>
              </a:spcAft>
              <a:buSzPts val="1300"/>
              <a:buChar char="●"/>
            </a:pPr>
            <a:r>
              <a:rPr lang="en"/>
              <a:t>An example heatmap is produced on the following slide. It shows all crimes that occured in Denver during July 2017 that were drug-alcohol related</a:t>
            </a:r>
            <a:endParaRPr/>
          </a:p>
          <a:p>
            <a:pPr indent="0" lvl="0" marL="0" rtl="0" algn="l">
              <a:spcBef>
                <a:spcPts val="1600"/>
              </a:spcBef>
              <a:spcAft>
                <a:spcPts val="1600"/>
              </a:spcAft>
              <a:buNone/>
            </a:pPr>
            <a:r>
              <a:t/>
            </a:r>
            <a:endParaRPr/>
          </a:p>
        </p:txBody>
      </p:sp>
      <p:sp>
        <p:nvSpPr>
          <p:cNvPr id="333" name="Google Shape;333;p4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Google Shape;338;p4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Heatmap of Drug-Alcohol Crimes during July 2017</a:t>
            </a:r>
            <a:endParaRPr/>
          </a:p>
        </p:txBody>
      </p:sp>
      <p:pic>
        <p:nvPicPr>
          <p:cNvPr id="339" name="Google Shape;339;p41"/>
          <p:cNvPicPr preferRelativeResize="0"/>
          <p:nvPr/>
        </p:nvPicPr>
        <p:blipFill>
          <a:blip r:embed="rId3">
            <a:alphaModFix/>
          </a:blip>
          <a:stretch>
            <a:fillRect/>
          </a:stretch>
        </p:blipFill>
        <p:spPr>
          <a:xfrm>
            <a:off x="4486124" y="1971900"/>
            <a:ext cx="3443750" cy="2717174"/>
          </a:xfrm>
          <a:prstGeom prst="rect">
            <a:avLst/>
          </a:prstGeom>
          <a:noFill/>
          <a:ln>
            <a:noFill/>
          </a:ln>
        </p:spPr>
      </p:pic>
      <p:sp>
        <p:nvSpPr>
          <p:cNvPr id="340" name="Google Shape;340;p41"/>
          <p:cNvSpPr txBox="1"/>
          <p:nvPr>
            <p:ph idx="1" type="body"/>
          </p:nvPr>
        </p:nvSpPr>
        <p:spPr>
          <a:xfrm>
            <a:off x="438150" y="2066925"/>
            <a:ext cx="36225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The function used to generate the heatmap to the right was: </a:t>
            </a:r>
            <a:endParaRPr/>
          </a:p>
          <a:p>
            <a:pPr indent="0" lvl="0" marL="457200" rtl="0" algn="l">
              <a:spcBef>
                <a:spcPts val="1600"/>
              </a:spcBef>
              <a:spcAft>
                <a:spcPts val="0"/>
              </a:spcAft>
              <a:buNone/>
            </a:pPr>
            <a:r>
              <a:rPr lang="en"/>
              <a:t>heatmap_creator(('MONTH_REPORTED',7),('YEAR_REPORTED',2015),('OFFENSE_CATEGORY_ID','drug-alcohol'))</a:t>
            </a:r>
            <a:endParaRPr/>
          </a:p>
          <a:p>
            <a:pPr indent="-311150" lvl="0" marL="457200" rtl="0" algn="l">
              <a:spcBef>
                <a:spcPts val="1600"/>
              </a:spcBef>
              <a:spcAft>
                <a:spcPts val="0"/>
              </a:spcAft>
              <a:buSzPts val="1300"/>
              <a:buChar char="●"/>
            </a:pPr>
            <a:r>
              <a:rPr lang="en"/>
              <a:t>The heatmap can be zoomed in when opened in Jupyter Notebook</a:t>
            </a:r>
            <a:endParaRPr/>
          </a:p>
        </p:txBody>
      </p:sp>
      <p:sp>
        <p:nvSpPr>
          <p:cNvPr id="341" name="Google Shape;341;p4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1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143" name="Google Shape;143;p1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Motivation: Denver has released all of its crime data since 2014 for public use. If analyzed, It could reveal crime trends within the city, which could help Denver’s police departments allocate resources more efficiently and reduce crime in general. </a:t>
            </a:r>
            <a:endParaRPr/>
          </a:p>
          <a:p>
            <a:pPr indent="-311150" lvl="0" marL="457200" rtl="0" algn="l">
              <a:spcBef>
                <a:spcPts val="0"/>
              </a:spcBef>
              <a:spcAft>
                <a:spcPts val="0"/>
              </a:spcAft>
              <a:buSzPts val="1300"/>
              <a:buChar char="●"/>
            </a:pPr>
            <a:r>
              <a:rPr lang="en"/>
              <a:t>Goals: In this analysis, I intend to summarize the data using a variety of visualizations, discover any trends within the crime data, and ensure the data is accurate and/or identify the locations of any inconsistencies therein</a:t>
            </a:r>
            <a:endParaRPr/>
          </a:p>
          <a:p>
            <a:pPr indent="-311150" lvl="0" marL="457200" rtl="0" algn="l">
              <a:spcBef>
                <a:spcPts val="0"/>
              </a:spcBef>
              <a:spcAft>
                <a:spcPts val="0"/>
              </a:spcAft>
              <a:buSzPts val="1300"/>
              <a:buChar char="●"/>
            </a:pPr>
            <a:r>
              <a:rPr lang="en"/>
              <a:t>Target Audience: This analysis is aimed to help Denver police departments better understand crimes in their city. The information would also be useful to current and incoming residents of Denver, helping them identify crime hotspots and brace themselves accordingly</a:t>
            </a:r>
            <a:endParaRPr/>
          </a:p>
        </p:txBody>
      </p:sp>
      <p:sp>
        <p:nvSpPr>
          <p:cNvPr id="144" name="Google Shape;144;p1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Google Shape;346;p4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Steps</a:t>
            </a:r>
            <a:endParaRPr/>
          </a:p>
        </p:txBody>
      </p:sp>
      <p:sp>
        <p:nvSpPr>
          <p:cNvPr id="347" name="Google Shape;347;p42"/>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This dataset also contains information on Denver traffic incidents. Combining this information with traffic count data could reveal which intersections are problematic and should be redesigned</a:t>
            </a:r>
            <a:endParaRPr/>
          </a:p>
          <a:p>
            <a:pPr indent="-311150" lvl="0" marL="457200" rtl="0" algn="l">
              <a:spcBef>
                <a:spcPts val="0"/>
              </a:spcBef>
              <a:spcAft>
                <a:spcPts val="0"/>
              </a:spcAft>
              <a:buSzPts val="1300"/>
              <a:buChar char="●"/>
            </a:pPr>
            <a:r>
              <a:rPr lang="en"/>
              <a:t>Combining this dataset with population data could reveal what areas have a high crime rate per capita</a:t>
            </a:r>
            <a:endParaRPr/>
          </a:p>
          <a:p>
            <a:pPr indent="-311150" lvl="0" marL="457200" rtl="0" algn="l">
              <a:spcBef>
                <a:spcPts val="0"/>
              </a:spcBef>
              <a:spcAft>
                <a:spcPts val="0"/>
              </a:spcAft>
              <a:buSzPts val="1300"/>
              <a:buChar char="●"/>
            </a:pPr>
            <a:r>
              <a:rPr lang="en"/>
              <a:t>Combining this dataset with police budget information could reveal what expenditures reduce crime and possible sources of waste</a:t>
            </a:r>
            <a:endParaRPr/>
          </a:p>
          <a:p>
            <a:pPr indent="-311150" lvl="0" marL="457200" rtl="0" algn="l">
              <a:spcBef>
                <a:spcPts val="0"/>
              </a:spcBef>
              <a:spcAft>
                <a:spcPts val="0"/>
              </a:spcAft>
              <a:buSzPts val="1300"/>
              <a:buChar char="●"/>
            </a:pPr>
            <a:r>
              <a:rPr lang="en"/>
              <a:t>Combining this dataset with information on criminals could help determine what criminals are repeat offenders and which criminals are likely to not show up for court after posting bail</a:t>
            </a:r>
            <a:endParaRPr/>
          </a:p>
        </p:txBody>
      </p:sp>
      <p:sp>
        <p:nvSpPr>
          <p:cNvPr id="348" name="Google Shape;348;p4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Google Shape;353;p4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a:t>
            </a:r>
            <a:endParaRPr/>
          </a:p>
        </p:txBody>
      </p:sp>
      <p:sp>
        <p:nvSpPr>
          <p:cNvPr id="354" name="Google Shape;354;p43"/>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Denver’s Crime Data is mostly free of errors, with the exception of a few out of order dates</a:t>
            </a:r>
            <a:endParaRPr/>
          </a:p>
          <a:p>
            <a:pPr indent="-311150" lvl="0" marL="457200" rtl="0" algn="l">
              <a:spcBef>
                <a:spcPts val="0"/>
              </a:spcBef>
              <a:spcAft>
                <a:spcPts val="0"/>
              </a:spcAft>
              <a:buSzPts val="1300"/>
              <a:buChar char="●"/>
            </a:pPr>
            <a:r>
              <a:rPr lang="en"/>
              <a:t>Denver crime is concentrated during the weekdays and from 8 AM to 8 PM. I recommend keeping larger numbers of police officers on call during those times</a:t>
            </a:r>
            <a:endParaRPr/>
          </a:p>
          <a:p>
            <a:pPr indent="-311150" lvl="0" marL="457200" rtl="0" algn="l">
              <a:spcBef>
                <a:spcPts val="0"/>
              </a:spcBef>
              <a:spcAft>
                <a:spcPts val="0"/>
              </a:spcAft>
              <a:buSzPts val="1300"/>
              <a:buChar char="●"/>
            </a:pPr>
            <a:r>
              <a:rPr lang="en"/>
              <a:t>Crime is also more common during the summer than the winter. However, hiring additional police officers for a season may be impractical</a:t>
            </a:r>
            <a:endParaRPr/>
          </a:p>
          <a:p>
            <a:pPr indent="-311150" lvl="0" marL="457200" rtl="0" algn="l">
              <a:spcBef>
                <a:spcPts val="0"/>
              </a:spcBef>
              <a:spcAft>
                <a:spcPts val="0"/>
              </a:spcAft>
              <a:buSzPts val="1300"/>
              <a:buChar char="●"/>
            </a:pPr>
            <a:r>
              <a:rPr lang="en"/>
              <a:t>Thefts from motor vehicles have increased noticeably over the past five years. I recommend a PSA reminding people to lock their cars. Gentle reminders are surprisingly effective</a:t>
            </a:r>
            <a:endParaRPr/>
          </a:p>
          <a:p>
            <a:pPr indent="-311150" lvl="0" marL="457200" rtl="0" algn="l">
              <a:spcBef>
                <a:spcPts val="0"/>
              </a:spcBef>
              <a:spcAft>
                <a:spcPts val="0"/>
              </a:spcAft>
              <a:buSzPts val="1300"/>
              <a:buChar char="●"/>
            </a:pPr>
            <a:r>
              <a:rPr lang="en"/>
              <a:t>District 3 seems to have large number of thefts, so investing in security cameras or the like might be a good idea. District 6 has high rates of drug-alcohol crime and higher rates of violent crime compared to other districts. However, violent crimes aren’t too common on the whole</a:t>
            </a:r>
            <a:endParaRPr/>
          </a:p>
        </p:txBody>
      </p:sp>
      <p:sp>
        <p:nvSpPr>
          <p:cNvPr id="355" name="Google Shape;355;p4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sp>
        <p:nvSpPr>
          <p:cNvPr id="360" name="Google Shape;360;p4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Special Thanks</a:t>
            </a:r>
            <a:endParaRPr/>
          </a:p>
        </p:txBody>
      </p:sp>
      <p:sp>
        <p:nvSpPr>
          <p:cNvPr id="361" name="Google Shape;361;p4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Christine Wyckoff for clarifying the dataset for me</a:t>
            </a:r>
            <a:endParaRPr/>
          </a:p>
          <a:p>
            <a:pPr indent="-311150" lvl="0" marL="457200" rtl="0" algn="l">
              <a:spcBef>
                <a:spcPts val="0"/>
              </a:spcBef>
              <a:spcAft>
                <a:spcPts val="0"/>
              </a:spcAft>
              <a:buSzPts val="1300"/>
              <a:buChar char="●"/>
            </a:pPr>
            <a:r>
              <a:rPr lang="en"/>
              <a:t>Nikoloz Skhirtladze for mentoring me as I developed this analysis</a:t>
            </a:r>
            <a:endParaRPr/>
          </a:p>
        </p:txBody>
      </p:sp>
      <p:graphicFrame>
        <p:nvGraphicFramePr>
          <p:cNvPr id="362" name="Google Shape;362;p44"/>
          <p:cNvGraphicFramePr/>
          <p:nvPr/>
        </p:nvGraphicFramePr>
        <p:xfrm>
          <a:off x="152400" y="152400"/>
          <a:ext cx="3000000" cy="3000000"/>
        </p:xfrm>
        <a:graphic>
          <a:graphicData uri="http://schemas.openxmlformats.org/drawingml/2006/table">
            <a:tbl>
              <a:tblPr>
                <a:solidFill>
                  <a:srgbClr val="FFFFFF"/>
                </a:solidFill>
                <a:tableStyleId>{0F9B8336-E2C1-4A0A-9054-C947603BD065}</a:tableStyleId>
              </a:tblPr>
              <a:tblGrid>
                <a:gridCol w="7229475"/>
              </a:tblGrid>
              <a:tr h="190500">
                <a:tc>
                  <a:txBody>
                    <a:bodyPr>
                      <a:noAutofit/>
                    </a:bodyPr>
                    <a:lstStyle/>
                    <a:p>
                      <a:pPr indent="0" lvl="0" marL="0" rtl="0" algn="l">
                        <a:spcBef>
                          <a:spcPts val="0"/>
                        </a:spcBef>
                        <a:spcAft>
                          <a:spcPts val="0"/>
                        </a:spcAft>
                        <a:buNone/>
                      </a:pPr>
                      <a:r>
                        <a:t/>
                      </a:r>
                      <a:endParaRPr/>
                    </a:p>
                  </a:txBody>
                  <a:tcPr marT="91425" marB="91425" marR="91425" marL="91425"/>
                </a:tc>
              </a:tr>
            </a:tbl>
          </a:graphicData>
        </a:graphic>
      </p:graphicFrame>
      <p:sp>
        <p:nvSpPr>
          <p:cNvPr id="363" name="Google Shape;363;p4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1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Preliminary Analysis</a:t>
            </a:r>
            <a:endParaRPr/>
          </a:p>
        </p:txBody>
      </p:sp>
      <p:sp>
        <p:nvSpPr>
          <p:cNvPr id="150" name="Google Shape;150;p1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The data is publicly available at the following link: </a:t>
            </a:r>
            <a:r>
              <a:rPr lang="en" u="sng">
                <a:solidFill>
                  <a:schemeClr val="hlink"/>
                </a:solidFill>
                <a:hlinkClick r:id="rId3"/>
              </a:rPr>
              <a:t>https://www.denvergov.org/opendata/dataset/city-and-county-of-denver-crime</a:t>
            </a:r>
            <a:r>
              <a:rPr lang="en"/>
              <a:t>.</a:t>
            </a:r>
            <a:endParaRPr/>
          </a:p>
          <a:p>
            <a:pPr indent="-311150" lvl="0" marL="457200" rtl="0" algn="l">
              <a:spcBef>
                <a:spcPts val="0"/>
              </a:spcBef>
              <a:spcAft>
                <a:spcPts val="0"/>
              </a:spcAft>
              <a:buSzPts val="1300"/>
              <a:buChar char="●"/>
            </a:pPr>
            <a:r>
              <a:rPr lang="en"/>
              <a:t>I loaded the dataset into Jupyter Notebook as a pandas dataframe. The dataset contained 19 columns and over 400,000 rows. The columns could broadly be categorized into four categories</a:t>
            </a:r>
            <a:endParaRPr/>
          </a:p>
          <a:p>
            <a:pPr indent="-298450" lvl="1" marL="914400" rtl="0" algn="l">
              <a:spcBef>
                <a:spcPts val="0"/>
              </a:spcBef>
              <a:spcAft>
                <a:spcPts val="0"/>
              </a:spcAft>
              <a:buSzPts val="1100"/>
              <a:buChar char="○"/>
            </a:pPr>
            <a:r>
              <a:rPr lang="en"/>
              <a:t>Offense ID columns- numeric columns that serve as unique identifiers for the crimes</a:t>
            </a:r>
            <a:endParaRPr/>
          </a:p>
          <a:p>
            <a:pPr indent="-298450" lvl="1" marL="914400" rtl="0" algn="l">
              <a:spcBef>
                <a:spcPts val="0"/>
              </a:spcBef>
              <a:spcAft>
                <a:spcPts val="0"/>
              </a:spcAft>
              <a:buSzPts val="1100"/>
              <a:buChar char="○"/>
            </a:pPr>
            <a:r>
              <a:rPr lang="en"/>
              <a:t>Offense Type columns- columns that describe the type of crime committed</a:t>
            </a:r>
            <a:endParaRPr/>
          </a:p>
          <a:p>
            <a:pPr indent="-298450" lvl="1" marL="914400" rtl="0" algn="l">
              <a:spcBef>
                <a:spcPts val="0"/>
              </a:spcBef>
              <a:spcAft>
                <a:spcPts val="0"/>
              </a:spcAft>
              <a:buSzPts val="1100"/>
              <a:buChar char="○"/>
            </a:pPr>
            <a:r>
              <a:rPr lang="en"/>
              <a:t>Offense location columns- provide information on where the crimes occur, such as district and neighborhood</a:t>
            </a:r>
            <a:endParaRPr/>
          </a:p>
          <a:p>
            <a:pPr indent="-298450" lvl="1" marL="914400" rtl="0" algn="l">
              <a:spcBef>
                <a:spcPts val="0"/>
              </a:spcBef>
              <a:spcAft>
                <a:spcPts val="0"/>
              </a:spcAft>
              <a:buSzPts val="1100"/>
              <a:buChar char="○"/>
            </a:pPr>
            <a:r>
              <a:rPr lang="en"/>
              <a:t>Offense Time columns- describe the time the crime occurred and when it was reported to the police</a:t>
            </a:r>
            <a:endParaRPr/>
          </a:p>
          <a:p>
            <a:pPr indent="-311150" lvl="0" marL="457200" rtl="0" algn="l">
              <a:spcBef>
                <a:spcPts val="0"/>
              </a:spcBef>
              <a:spcAft>
                <a:spcPts val="0"/>
              </a:spcAft>
              <a:buSzPts val="1300"/>
              <a:buChar char="●"/>
            </a:pPr>
            <a:r>
              <a:rPr lang="en"/>
              <a:t> S</a:t>
            </a:r>
            <a:r>
              <a:rPr lang="en"/>
              <a:t>everal of the columns are more specific or general versions of other columns. For example, Offense Category ID  is a general description of the type of crime, such as larceny, while Offense Type ID is a more specific description such as theft-shoplift</a:t>
            </a:r>
            <a:endParaRPr/>
          </a:p>
          <a:p>
            <a:pPr indent="0" lvl="0" marL="0" rtl="0" algn="l">
              <a:spcBef>
                <a:spcPts val="1600"/>
              </a:spcBef>
              <a:spcAft>
                <a:spcPts val="1600"/>
              </a:spcAft>
              <a:buNone/>
            </a:pPr>
            <a:r>
              <a:t/>
            </a:r>
            <a:endParaRPr/>
          </a:p>
        </p:txBody>
      </p:sp>
      <p:sp>
        <p:nvSpPr>
          <p:cNvPr id="151" name="Google Shape;151;p1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1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Preliminary Analysis (cont.)</a:t>
            </a:r>
            <a:endParaRPr/>
          </a:p>
        </p:txBody>
      </p:sp>
      <p:sp>
        <p:nvSpPr>
          <p:cNvPr id="157" name="Google Shape;157;p17"/>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Because much of the data was redundant, it did not lend itself to machine learning</a:t>
            </a:r>
            <a:endParaRPr/>
          </a:p>
          <a:p>
            <a:pPr indent="-298450" lvl="1" marL="914400" rtl="0" algn="l">
              <a:spcBef>
                <a:spcPts val="0"/>
              </a:spcBef>
              <a:spcAft>
                <a:spcPts val="0"/>
              </a:spcAft>
              <a:buSzPts val="1100"/>
              <a:buChar char="○"/>
            </a:pPr>
            <a:r>
              <a:rPr lang="en"/>
              <a:t>Machine learning requires a target variable and a feature set. The type of crime could work as a target variable, but the only data available as features were time and location of the crime (columns such as Incident ID wouldn’t work as features as the ID’s are arbitrary)</a:t>
            </a:r>
            <a:endParaRPr/>
          </a:p>
          <a:p>
            <a:pPr indent="-298450" lvl="1" marL="914400" rtl="0" algn="l">
              <a:spcBef>
                <a:spcPts val="0"/>
              </a:spcBef>
              <a:spcAft>
                <a:spcPts val="0"/>
              </a:spcAft>
              <a:buSzPts val="1100"/>
              <a:buChar char="○"/>
            </a:pPr>
            <a:r>
              <a:rPr lang="en"/>
              <a:t>Since there were over a dozen types of crimes, time of day and location wouldn’t be enough to accurately classify crimes</a:t>
            </a:r>
            <a:endParaRPr/>
          </a:p>
          <a:p>
            <a:pPr indent="-311150" lvl="0" marL="457200" rtl="0" algn="l">
              <a:spcBef>
                <a:spcPts val="0"/>
              </a:spcBef>
              <a:spcAft>
                <a:spcPts val="0"/>
              </a:spcAft>
              <a:buSzPts val="1300"/>
              <a:buChar char="●"/>
            </a:pPr>
            <a:r>
              <a:rPr lang="en"/>
              <a:t>Since many of the columns overlap, they should be checked for consistency</a:t>
            </a:r>
            <a:endParaRPr/>
          </a:p>
          <a:p>
            <a:pPr indent="-298450" lvl="1" marL="914400" rtl="0" algn="l">
              <a:spcBef>
                <a:spcPts val="0"/>
              </a:spcBef>
              <a:spcAft>
                <a:spcPts val="0"/>
              </a:spcAft>
              <a:buSzPts val="1100"/>
              <a:buChar char="○"/>
            </a:pPr>
            <a:r>
              <a:rPr lang="en"/>
              <a:t>Many of the columns convey similar information so they should be consistent with each other</a:t>
            </a:r>
            <a:endParaRPr/>
          </a:p>
          <a:p>
            <a:pPr indent="-298450" lvl="1" marL="914400" rtl="0" algn="l">
              <a:spcBef>
                <a:spcPts val="0"/>
              </a:spcBef>
              <a:spcAft>
                <a:spcPts val="0"/>
              </a:spcAft>
              <a:buSzPts val="1100"/>
              <a:buChar char="○"/>
            </a:pPr>
            <a:r>
              <a:rPr lang="en"/>
              <a:t>This will be tested during data wrangling</a:t>
            </a:r>
            <a:endParaRPr/>
          </a:p>
        </p:txBody>
      </p:sp>
      <p:sp>
        <p:nvSpPr>
          <p:cNvPr id="158" name="Google Shape;158;p1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Preliminary Analysis (cont.)</a:t>
            </a:r>
            <a:endParaRPr/>
          </a:p>
        </p:txBody>
      </p:sp>
      <p:sp>
        <p:nvSpPr>
          <p:cNvPr id="164" name="Google Shape;164;p18"/>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Since the data doesn’t lend itself to machine learning, I will focus on effective visualizations</a:t>
            </a:r>
            <a:endParaRPr/>
          </a:p>
          <a:p>
            <a:pPr indent="-298450" lvl="1" marL="914400" rtl="0" algn="l">
              <a:spcBef>
                <a:spcPts val="0"/>
              </a:spcBef>
              <a:spcAft>
                <a:spcPts val="0"/>
              </a:spcAft>
              <a:buSzPts val="1100"/>
              <a:buChar char="○"/>
            </a:pPr>
            <a:r>
              <a:rPr lang="en"/>
              <a:t>I will create visualizations showing general crime trends based on when they occurred, where they occurred, and the type of crime committed</a:t>
            </a:r>
            <a:endParaRPr/>
          </a:p>
          <a:p>
            <a:pPr indent="-298450" lvl="1" marL="914400" rtl="0" algn="l">
              <a:spcBef>
                <a:spcPts val="0"/>
              </a:spcBef>
              <a:spcAft>
                <a:spcPts val="0"/>
              </a:spcAft>
              <a:buSzPts val="1100"/>
              <a:buChar char="○"/>
            </a:pPr>
            <a:r>
              <a:rPr lang="en"/>
              <a:t>I will combine these pieces of data to deepen the analysis</a:t>
            </a:r>
            <a:endParaRPr/>
          </a:p>
        </p:txBody>
      </p:sp>
      <p:sp>
        <p:nvSpPr>
          <p:cNvPr id="165" name="Google Shape;165;p1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Wrangling</a:t>
            </a:r>
            <a:endParaRPr/>
          </a:p>
        </p:txBody>
      </p:sp>
      <p:sp>
        <p:nvSpPr>
          <p:cNvPr id="171" name="Google Shape;171;p19"/>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Before analyzing, I needed to clean the data</a:t>
            </a:r>
            <a:endParaRPr/>
          </a:p>
          <a:p>
            <a:pPr indent="-311150" lvl="0" marL="457200" rtl="0" algn="l">
              <a:spcBef>
                <a:spcPts val="0"/>
              </a:spcBef>
              <a:spcAft>
                <a:spcPts val="0"/>
              </a:spcAft>
              <a:buSzPts val="1300"/>
              <a:buChar char="●"/>
            </a:pPr>
            <a:r>
              <a:rPr lang="en"/>
              <a:t>The goal was to check for missing values and to check for inconsistencies in the data</a:t>
            </a:r>
            <a:endParaRPr/>
          </a:p>
          <a:p>
            <a:pPr indent="-298450" lvl="1" marL="914400" rtl="0" algn="l">
              <a:spcBef>
                <a:spcPts val="0"/>
              </a:spcBef>
              <a:spcAft>
                <a:spcPts val="0"/>
              </a:spcAft>
              <a:buSzPts val="1100"/>
              <a:buChar char="○"/>
            </a:pPr>
            <a:r>
              <a:rPr lang="en"/>
              <a:t>I  checked  for these inconsistencies:</a:t>
            </a:r>
            <a:endParaRPr/>
          </a:p>
          <a:p>
            <a:pPr indent="-298450" lvl="2" marL="1371600" rtl="0" algn="l">
              <a:spcBef>
                <a:spcPts val="0"/>
              </a:spcBef>
              <a:spcAft>
                <a:spcPts val="0"/>
              </a:spcAft>
              <a:buSzPts val="1100"/>
              <a:buChar char="■"/>
            </a:pPr>
            <a:r>
              <a:rPr lang="en"/>
              <a:t> Check that each Offense Code- Extension combination referred to a unique offense type</a:t>
            </a:r>
            <a:endParaRPr/>
          </a:p>
          <a:p>
            <a:pPr indent="-298450" lvl="2" marL="1371600" rtl="0" algn="l">
              <a:spcBef>
                <a:spcPts val="0"/>
              </a:spcBef>
              <a:spcAft>
                <a:spcPts val="0"/>
              </a:spcAft>
              <a:buSzPts val="1100"/>
              <a:buChar char="■"/>
            </a:pPr>
            <a:r>
              <a:rPr lang="en"/>
              <a:t>Check the Offense ID’s were correctly constructed by </a:t>
            </a:r>
            <a:r>
              <a:rPr lang="en"/>
              <a:t>concatenating</a:t>
            </a:r>
            <a:r>
              <a:rPr lang="en"/>
              <a:t> the Incident ID, the Offense Code, and the Offense Code Extension</a:t>
            </a:r>
            <a:endParaRPr/>
          </a:p>
          <a:p>
            <a:pPr indent="-298450" lvl="2" marL="1371600" rtl="0" algn="l">
              <a:spcBef>
                <a:spcPts val="0"/>
              </a:spcBef>
              <a:spcAft>
                <a:spcPts val="0"/>
              </a:spcAft>
              <a:buSzPts val="1100"/>
              <a:buChar char="■"/>
            </a:pPr>
            <a:r>
              <a:rPr lang="en"/>
              <a:t>First Occurrence, Last Occurrence, and Reported Dates may not be in chronological order</a:t>
            </a:r>
            <a:endParaRPr/>
          </a:p>
          <a:p>
            <a:pPr indent="0" lvl="0" marL="0" rtl="0" algn="l">
              <a:spcBef>
                <a:spcPts val="1600"/>
              </a:spcBef>
              <a:spcAft>
                <a:spcPts val="1600"/>
              </a:spcAft>
              <a:buNone/>
            </a:pPr>
            <a:r>
              <a:t/>
            </a:r>
            <a:endParaRPr/>
          </a:p>
        </p:txBody>
      </p:sp>
      <p:sp>
        <p:nvSpPr>
          <p:cNvPr id="172" name="Google Shape;172;p1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Checking for Null Values</a:t>
            </a:r>
            <a:endParaRPr/>
          </a:p>
        </p:txBody>
      </p:sp>
      <p:sp>
        <p:nvSpPr>
          <p:cNvPr id="178" name="Google Shape;178;p20"/>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I started by checking for null values reproduced on the left</a:t>
            </a:r>
            <a:endParaRPr/>
          </a:p>
          <a:p>
            <a:pPr indent="-311150" lvl="0" marL="457200" rtl="0" algn="l">
              <a:spcBef>
                <a:spcPts val="0"/>
              </a:spcBef>
              <a:spcAft>
                <a:spcPts val="0"/>
              </a:spcAft>
              <a:buSzPts val="1300"/>
              <a:buChar char="●"/>
            </a:pPr>
            <a:r>
              <a:rPr lang="en"/>
              <a:t>Most columns have identical numbers of non-null values, which is a good sign</a:t>
            </a:r>
            <a:endParaRPr/>
          </a:p>
          <a:p>
            <a:pPr indent="-311150" lvl="0" marL="457200" rtl="0" algn="l">
              <a:spcBef>
                <a:spcPts val="0"/>
              </a:spcBef>
              <a:spcAft>
                <a:spcPts val="0"/>
              </a:spcAft>
              <a:buSzPts val="1300"/>
              <a:buChar char="●"/>
            </a:pPr>
            <a:r>
              <a:rPr lang="en"/>
              <a:t>Some locations are omitted when the exact location isn’t known or to protect the privacy of the victims</a:t>
            </a:r>
            <a:endParaRPr/>
          </a:p>
          <a:p>
            <a:pPr indent="-311150" lvl="0" marL="457200" rtl="0" algn="l">
              <a:spcBef>
                <a:spcPts val="0"/>
              </a:spcBef>
              <a:spcAft>
                <a:spcPts val="0"/>
              </a:spcAft>
              <a:buSzPts val="1300"/>
              <a:buChar char="●"/>
            </a:pPr>
            <a:r>
              <a:rPr lang="en"/>
              <a:t>Last Occurence Date is often omitted when the exact time of the crime is known</a:t>
            </a:r>
            <a:endParaRPr/>
          </a:p>
          <a:p>
            <a:pPr indent="-311150" lvl="0" marL="457200" rtl="0" algn="l">
              <a:spcBef>
                <a:spcPts val="0"/>
              </a:spcBef>
              <a:spcAft>
                <a:spcPts val="0"/>
              </a:spcAft>
              <a:buSzPts val="1300"/>
              <a:buChar char="●"/>
            </a:pPr>
            <a:r>
              <a:rPr lang="en"/>
              <a:t>There seem to be no accidental missing values</a:t>
            </a:r>
            <a:endParaRPr/>
          </a:p>
        </p:txBody>
      </p:sp>
      <p:sp>
        <p:nvSpPr>
          <p:cNvPr id="179" name="Google Shape;179;p2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180" name="Google Shape;180;p20"/>
          <p:cNvPicPr preferRelativeResize="0"/>
          <p:nvPr/>
        </p:nvPicPr>
        <p:blipFill rotWithShape="1">
          <a:blip r:embed="rId3">
            <a:alphaModFix/>
          </a:blip>
          <a:srcRect b="0" l="0" r="0" t="2210"/>
          <a:stretch/>
        </p:blipFill>
        <p:spPr>
          <a:xfrm>
            <a:off x="4674800" y="1610975"/>
            <a:ext cx="3468400" cy="2971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Checking for Inconsistencies: Offense Code-Extensions</a:t>
            </a:r>
            <a:endParaRPr/>
          </a:p>
        </p:txBody>
      </p:sp>
      <p:sp>
        <p:nvSpPr>
          <p:cNvPr id="186" name="Google Shape;186;p21"/>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In this dataset, each type of crime is given a numeric representation in the form of an Offense Code and Offense Code Extension. I wanted to make sure each Offense Code- Extension combo referred to a unique type of crime.if any Offense Code- Extension referred to multiple types of crimes, that would mean that particular code was ambiguous and should be corrected</a:t>
            </a:r>
            <a:endParaRPr/>
          </a:p>
          <a:p>
            <a:pPr indent="-311150" lvl="0" marL="457200" rtl="0" algn="l">
              <a:spcBef>
                <a:spcPts val="0"/>
              </a:spcBef>
              <a:spcAft>
                <a:spcPts val="0"/>
              </a:spcAft>
              <a:buSzPts val="1300"/>
              <a:buChar char="●"/>
            </a:pPr>
            <a:r>
              <a:rPr lang="en"/>
              <a:t>It turns out all of the Offense Codes-Extensions referred to unique crimes, so no mistakes on this front</a:t>
            </a:r>
            <a:endParaRPr/>
          </a:p>
        </p:txBody>
      </p:sp>
      <p:sp>
        <p:nvSpPr>
          <p:cNvPr id="187" name="Google Shape;187;p2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