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Nuni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68DED5-8492-46A4-8CC1-616490E82147}">
  <a:tblStyle styleId="{0868DED5-8492-46A4-8CC1-616490E8214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italic.fntdata"/><Relationship Id="rId21" Type="http://schemas.openxmlformats.org/officeDocument/2006/relationships/slide" Target="slides/slide15.xml"/><Relationship Id="rId43" Type="http://schemas.openxmlformats.org/officeDocument/2006/relationships/font" Target="fonts/Nuni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d2375b9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2375b9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d2375b90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d2375b90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d2375b90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d2375b90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d2375b90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d2375b90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d2375b90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d2375b90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2375b90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d2375b90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d2375b90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d2375b90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d2375b90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d2375b90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e2580f1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e2580f1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d2375b90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d2375b90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d2375b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d2375b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d2375b90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d2375b90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d2375b90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d2375b90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d2375b90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d2375b90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d2375b90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d2375b90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d2375b90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d2375b90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d2375b90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d2375b90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d2375b90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d2375b90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d26c2e6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d26c2e6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d26c2e6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d26c2e6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d26c2e6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d26c2e6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d2375b9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2375b9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d26c2e6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d26c2e6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e2580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e2580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e2580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e2580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e2580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e2580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d26c2e6a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d26c2e6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d26c2e6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d26c2e6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d2375b90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d2375b90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d2375b902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2375b902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2375b902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2375b902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d2375b902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2375b902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d2375b902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d2375b902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d2375b902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d2375b902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Identifying Risky Loans in Lending Club Data</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Neil Oza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the Columns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Now that we have identified the target variable, we need to create a featureset to hlp the machine learning algorithms predict the target variable. In order for a column to be suitable for the featureset, it cannot have numbers of null values, cannot be highly correlated with the target variable, and, in the case of categorical variables, must be encodeable</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Values by Column</a:t>
            </a:r>
            <a:endParaRPr/>
          </a:p>
        </p:txBody>
      </p:sp>
      <p:sp>
        <p:nvSpPr>
          <p:cNvPr id="191" name="Google Shape;191;p23"/>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Machine Learning Algorithms do not handle null values particularly well. To mitigate this problem, columns with large numbers of null values are omitted from featuresets</a:t>
            </a:r>
            <a:endParaRPr/>
          </a:p>
          <a:p>
            <a:pPr indent="-311150" lvl="0" marL="457200" rtl="0" algn="l">
              <a:spcBef>
                <a:spcPts val="0"/>
              </a:spcBef>
              <a:spcAft>
                <a:spcPts val="0"/>
              </a:spcAft>
              <a:buSzPts val="1300"/>
              <a:buChar char="●"/>
            </a:pPr>
            <a:r>
              <a:rPr lang="en"/>
              <a:t>As seen on the histogram on the right, most columns have no or few null values, though a noticeable subset have mostly null values</a:t>
            </a:r>
            <a:endParaRPr/>
          </a:p>
          <a:p>
            <a:pPr indent="-311150" lvl="0" marL="457200" rtl="0" algn="l">
              <a:spcBef>
                <a:spcPts val="0"/>
              </a:spcBef>
              <a:spcAft>
                <a:spcPts val="0"/>
              </a:spcAft>
              <a:buSzPts val="1300"/>
              <a:buChar char="●"/>
            </a:pPr>
            <a:r>
              <a:rPr lang="en"/>
              <a:t>The column with ~600,000 null values is </a:t>
            </a:r>
            <a:r>
              <a:rPr lang="en" sz="1050">
                <a:solidFill>
                  <a:srgbClr val="000000"/>
                </a:solidFill>
                <a:latin typeface="Arial"/>
                <a:ea typeface="Arial"/>
                <a:cs typeface="Arial"/>
                <a:sym typeface="Arial"/>
              </a:rPr>
              <a:t>mths_since_last_delinq</a:t>
            </a:r>
            <a:r>
              <a:rPr lang="en"/>
              <a:t>. It will be dropped along all columns with even more null values</a:t>
            </a:r>
            <a:endParaRPr/>
          </a:p>
        </p:txBody>
      </p:sp>
      <p:pic>
        <p:nvPicPr>
          <p:cNvPr id="192" name="Google Shape;192;p23"/>
          <p:cNvPicPr preferRelativeResize="0"/>
          <p:nvPr/>
        </p:nvPicPr>
        <p:blipFill>
          <a:blip r:embed="rId3">
            <a:alphaModFix/>
          </a:blip>
          <a:stretch>
            <a:fillRect/>
          </a:stretch>
        </p:blipFill>
        <p:spPr>
          <a:xfrm>
            <a:off x="4657650" y="1952600"/>
            <a:ext cx="3876675" cy="27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the Data in each Column</a:t>
            </a:r>
            <a:endParaRPr/>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After dropping all columns with large numbers of null values, I wanted to visualize the distributions of the remaining columns. Inspecting the dataframe, the remaining columns were numeric or object types. When visualizing, I want to compare distributions of each variable for loans that are in the default category and those in the current category</a:t>
            </a:r>
            <a:endParaRPr/>
          </a:p>
          <a:p>
            <a:pPr indent="-311150" lvl="0" marL="457200" rtl="0" algn="l">
              <a:spcBef>
                <a:spcPts val="0"/>
              </a:spcBef>
              <a:spcAft>
                <a:spcPts val="0"/>
              </a:spcAft>
              <a:buSzPts val="1300"/>
              <a:buChar char="●"/>
            </a:pPr>
            <a:r>
              <a:rPr lang="en"/>
              <a:t>Numeric columns were plotted as histograms while object columns were plotted as bar plots if the column contained less than 10 total possible values. If the column contained more than 10 values it is not plotted and the column is noted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Histograms</a:t>
            </a:r>
            <a:endParaRPr/>
          </a:p>
        </p:txBody>
      </p:sp>
      <p:pic>
        <p:nvPicPr>
          <p:cNvPr id="204" name="Google Shape;204;p25"/>
          <p:cNvPicPr preferRelativeResize="0"/>
          <p:nvPr/>
        </p:nvPicPr>
        <p:blipFill>
          <a:blip r:embed="rId3">
            <a:alphaModFix/>
          </a:blip>
          <a:stretch>
            <a:fillRect/>
          </a:stretch>
        </p:blipFill>
        <p:spPr>
          <a:xfrm>
            <a:off x="609600" y="1876400"/>
            <a:ext cx="3943350" cy="2647950"/>
          </a:xfrm>
          <a:prstGeom prst="rect">
            <a:avLst/>
          </a:prstGeom>
          <a:noFill/>
          <a:ln>
            <a:noFill/>
          </a:ln>
        </p:spPr>
      </p:pic>
      <p:pic>
        <p:nvPicPr>
          <p:cNvPr id="205" name="Google Shape;205;p25"/>
          <p:cNvPicPr preferRelativeResize="0"/>
          <p:nvPr/>
        </p:nvPicPr>
        <p:blipFill>
          <a:blip r:embed="rId4">
            <a:alphaModFix/>
          </a:blip>
          <a:stretch>
            <a:fillRect/>
          </a:stretch>
        </p:blipFill>
        <p:spPr>
          <a:xfrm>
            <a:off x="4705350" y="1876400"/>
            <a:ext cx="3762375"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Bar Plots</a:t>
            </a:r>
            <a:endParaRPr/>
          </a:p>
        </p:txBody>
      </p:sp>
      <p:pic>
        <p:nvPicPr>
          <p:cNvPr id="211" name="Google Shape;211;p26"/>
          <p:cNvPicPr preferRelativeResize="0"/>
          <p:nvPr/>
        </p:nvPicPr>
        <p:blipFill>
          <a:blip r:embed="rId3">
            <a:alphaModFix/>
          </a:blip>
          <a:stretch>
            <a:fillRect/>
          </a:stretch>
        </p:blipFill>
        <p:spPr>
          <a:xfrm>
            <a:off x="762000" y="1876400"/>
            <a:ext cx="3636850" cy="3038500"/>
          </a:xfrm>
          <a:prstGeom prst="rect">
            <a:avLst/>
          </a:prstGeom>
          <a:noFill/>
          <a:ln>
            <a:noFill/>
          </a:ln>
        </p:spPr>
      </p:pic>
      <p:pic>
        <p:nvPicPr>
          <p:cNvPr id="212" name="Google Shape;212;p26"/>
          <p:cNvPicPr preferRelativeResize="0"/>
          <p:nvPr/>
        </p:nvPicPr>
        <p:blipFill>
          <a:blip r:embed="rId4">
            <a:alphaModFix/>
          </a:blip>
          <a:stretch>
            <a:fillRect/>
          </a:stretch>
        </p:blipFill>
        <p:spPr>
          <a:xfrm>
            <a:off x="4703650" y="1876400"/>
            <a:ext cx="3625695"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of Problematic Features</a:t>
            </a:r>
            <a:endParaRPr/>
          </a:p>
        </p:txBody>
      </p:sp>
      <p:pic>
        <p:nvPicPr>
          <p:cNvPr id="218" name="Google Shape;218;p27"/>
          <p:cNvPicPr preferRelativeResize="0"/>
          <p:nvPr/>
        </p:nvPicPr>
        <p:blipFill>
          <a:blip r:embed="rId3">
            <a:alphaModFix/>
          </a:blip>
          <a:stretch>
            <a:fillRect/>
          </a:stretch>
        </p:blipFill>
        <p:spPr>
          <a:xfrm>
            <a:off x="609600" y="1724000"/>
            <a:ext cx="3705225" cy="2628900"/>
          </a:xfrm>
          <a:prstGeom prst="rect">
            <a:avLst/>
          </a:prstGeom>
          <a:noFill/>
          <a:ln>
            <a:noFill/>
          </a:ln>
        </p:spPr>
      </p:pic>
      <p:pic>
        <p:nvPicPr>
          <p:cNvPr id="219" name="Google Shape;219;p27"/>
          <p:cNvPicPr preferRelativeResize="0"/>
          <p:nvPr/>
        </p:nvPicPr>
        <p:blipFill>
          <a:blip r:embed="rId4">
            <a:alphaModFix/>
          </a:blip>
          <a:stretch>
            <a:fillRect/>
          </a:stretch>
        </p:blipFill>
        <p:spPr>
          <a:xfrm>
            <a:off x="4467225" y="1724000"/>
            <a:ext cx="388620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the Columns</a:t>
            </a:r>
            <a:endParaRPr/>
          </a:p>
        </p:txBody>
      </p:sp>
      <p:sp>
        <p:nvSpPr>
          <p:cNvPr id="225" name="Google Shape;225;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the Bar Plots and Histograms similar to the ones on the previous slides, I was able to compare the distributions of column values for the Current and Default categories</a:t>
            </a:r>
            <a:endParaRPr/>
          </a:p>
          <a:p>
            <a:pPr indent="-311150" lvl="0" marL="457200" rtl="0" algn="l">
              <a:spcBef>
                <a:spcPts val="0"/>
              </a:spcBef>
              <a:spcAft>
                <a:spcPts val="0"/>
              </a:spcAft>
              <a:buSzPts val="1300"/>
              <a:buChar char="●"/>
            </a:pPr>
            <a:r>
              <a:rPr lang="en"/>
              <a:t>Most columns had minor variations in values between the two categories. However, several had significantly different distributions based on category</a:t>
            </a:r>
            <a:endParaRPr/>
          </a:p>
          <a:p>
            <a:pPr indent="-311150" lvl="0" marL="457200" rtl="0" algn="l">
              <a:spcBef>
                <a:spcPts val="0"/>
              </a:spcBef>
              <a:spcAft>
                <a:spcPts val="0"/>
              </a:spcAft>
              <a:buSzPts val="1300"/>
              <a:buChar char="●"/>
            </a:pPr>
            <a:r>
              <a:rPr lang="en"/>
              <a:t>For example, out_prncp is almost always a small numbr when the loan_status is default, while taking on much more varied values when current. Similarly, the debt settlement flag only takes on the value ‘y’ when in default. Columns like these should and will be dropped from the dataset to prevent data leakage and to ensure training of a sound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Columns that could not be plotted</a:t>
            </a:r>
            <a:endParaRPr/>
          </a:p>
        </p:txBody>
      </p:sp>
      <p:sp>
        <p:nvSpPr>
          <p:cNvPr id="231" name="Google Shape;231;p29"/>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were a handful of columns that contained non-numeric data and could not be plotted because they took on too many possible values. For example columns such as emp_title and issue_d could not be plotted because they took on so many possible values. Several of these columns are datetime values. Looking over the columns in question, I became interested if there was seasonality in defaults with respect to loan issue month. There was, so the column was encoded and added to the dataset</a:t>
            </a:r>
            <a:endParaRPr/>
          </a:p>
        </p:txBody>
      </p:sp>
      <p:pic>
        <p:nvPicPr>
          <p:cNvPr id="232" name="Google Shape;232;p29"/>
          <p:cNvPicPr preferRelativeResize="0"/>
          <p:nvPr/>
        </p:nvPicPr>
        <p:blipFill>
          <a:blip r:embed="rId3">
            <a:alphaModFix/>
          </a:blip>
          <a:stretch>
            <a:fillRect/>
          </a:stretch>
        </p:blipFill>
        <p:spPr>
          <a:xfrm>
            <a:off x="4657650" y="1952600"/>
            <a:ext cx="3762375"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all Columns Used in Analysis</a:t>
            </a:r>
            <a:endParaRPr/>
          </a:p>
        </p:txBody>
      </p:sp>
      <p:graphicFrame>
        <p:nvGraphicFramePr>
          <p:cNvPr id="238" name="Google Shape;238;p30"/>
          <p:cNvGraphicFramePr/>
          <p:nvPr/>
        </p:nvGraphicFramePr>
        <p:xfrm>
          <a:off x="228600" y="1600200"/>
          <a:ext cx="3000000" cy="3000000"/>
        </p:xfrm>
        <a:graphic>
          <a:graphicData uri="http://schemas.openxmlformats.org/drawingml/2006/table">
            <a:tbl>
              <a:tblPr>
                <a:noFill/>
                <a:tableStyleId>{0868DED5-8492-46A4-8CC1-616490E82147}</a:tableStyleId>
              </a:tblPr>
              <a:tblGrid>
                <a:gridCol w="1638300"/>
                <a:gridCol w="1476375"/>
                <a:gridCol w="1390650"/>
                <a:gridCol w="1533525"/>
                <a:gridCol w="1362075"/>
                <a:gridCol w="1257300"/>
              </a:tblGrid>
              <a:tr h="200025">
                <a:tc>
                  <a:txBody>
                    <a:bodyPr/>
                    <a:lstStyle/>
                    <a:p>
                      <a:pPr indent="0" lvl="0" marL="0" rtl="0" algn="l">
                        <a:lnSpc>
                          <a:spcPct val="115000"/>
                        </a:lnSpc>
                        <a:spcBef>
                          <a:spcPts val="0"/>
                        </a:spcBef>
                        <a:spcAft>
                          <a:spcPts val="0"/>
                        </a:spcAft>
                        <a:buNone/>
                      </a:pPr>
                      <a:r>
                        <a:rPr lang="en" sz="900"/>
                        <a:t>funded_amnt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tot_cur_bal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mths_since_recent_bc</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inq_last_6mths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total_cu_tl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num_tl_90g_dpd_24m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t>funded_amnt_inv</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open_acc_6m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mths_since_recent_inq</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mths_since_last_delinq</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inq_last_12m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num_tl_op_past_12m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l">
                        <a:lnSpc>
                          <a:spcPct val="115000"/>
                        </a:lnSpc>
                        <a:spcBef>
                          <a:spcPts val="0"/>
                        </a:spcBef>
                        <a:spcAft>
                          <a:spcPts val="0"/>
                        </a:spcAft>
                        <a:buNone/>
                      </a:pPr>
                      <a:r>
                        <a:rPr lang="en" sz="900"/>
                        <a:t>term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open_act_il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num_accts_ever_120_pd</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open_acc</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acc_open_past_24mths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pct_tl_nvr_dlq</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t>int_rate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open_il_12m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num_actv_bc_tl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pub_rec</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avg_cur_bal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percent_bc_gt_75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l">
                        <a:lnSpc>
                          <a:spcPct val="115000"/>
                        </a:lnSpc>
                        <a:spcBef>
                          <a:spcPts val="0"/>
                        </a:spcBef>
                        <a:spcAft>
                          <a:spcPts val="0"/>
                        </a:spcAft>
                        <a:buNone/>
                      </a:pPr>
                      <a:r>
                        <a:rPr lang="en" sz="900"/>
                        <a:t>installment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open_il_24m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num_actv_rev_tl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revol_bal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bc_open_to_buy</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pub_rec_bankruptcies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t>grade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mths_since_rcnt_il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num_bc_sats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revol_util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bc_util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tax_liens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l">
                        <a:lnSpc>
                          <a:spcPct val="115000"/>
                        </a:lnSpc>
                        <a:spcBef>
                          <a:spcPts val="0"/>
                        </a:spcBef>
                        <a:spcAft>
                          <a:spcPts val="0"/>
                        </a:spcAft>
                        <a:buNone/>
                      </a:pPr>
                      <a:r>
                        <a:rPr lang="en" sz="900"/>
                        <a:t>sub_grade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total_bal_il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num_bc_tl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total_acc</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chargeoff_within_12_mths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tot_hi_cred_lim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t>emp_length</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il_util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num_il_tl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initial_list_status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delinq_amnt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total_bal_ex_mort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l">
                        <a:lnSpc>
                          <a:spcPct val="115000"/>
                        </a:lnSpc>
                        <a:spcBef>
                          <a:spcPts val="0"/>
                        </a:spcBef>
                        <a:spcAft>
                          <a:spcPts val="0"/>
                        </a:spcAft>
                        <a:buNone/>
                      </a:pPr>
                      <a:r>
                        <a:rPr lang="en" sz="900"/>
                        <a:t>home_ownership</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open_rv_12m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num_op_rev_tl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collections_12_mths_ex_med</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mo_sin_old_il_acct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total_bc_limit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t>annual_inc</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open_rv_24m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num_rev_accts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policy_code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mo_sin_old_rev_tl_op</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total_il_high_credit_limit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l">
                        <a:lnSpc>
                          <a:spcPct val="115000"/>
                        </a:lnSpc>
                        <a:spcBef>
                          <a:spcPts val="0"/>
                        </a:spcBef>
                        <a:spcAft>
                          <a:spcPts val="0"/>
                        </a:spcAft>
                        <a:buNone/>
                      </a:pPr>
                      <a:r>
                        <a:rPr lang="en" sz="900"/>
                        <a:t>verification_status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max_bal_bc</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num_rev_tl_bal_gt_0</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application_type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mo_sin_rcnt_rev_tl_op</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hardship_flag</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t>purpose</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all_util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num_sats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acc_now_delinq</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mo_sin_rcnt_tl</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disbursement_method</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00025">
                <a:tc>
                  <a:txBody>
                    <a:bodyPr/>
                    <a:lstStyle/>
                    <a:p>
                      <a:pPr indent="0" lvl="0" marL="0" rtl="0" algn="l">
                        <a:lnSpc>
                          <a:spcPct val="115000"/>
                        </a:lnSpc>
                        <a:spcBef>
                          <a:spcPts val="0"/>
                        </a:spcBef>
                        <a:spcAft>
                          <a:spcPts val="0"/>
                        </a:spcAft>
                        <a:buNone/>
                      </a:pPr>
                      <a:r>
                        <a:rPr lang="en" sz="900"/>
                        <a:t>dti</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total_rev_hi_lim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num_tl_120dpd_2m</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tot_coll_amt</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mort_acc</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month_issued</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900"/>
                        <a:t>delinq_2yrs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900"/>
                        <a:t>inq_fi</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num_tl_30dpd</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Conclusion</a:t>
            </a:r>
            <a:endParaRPr/>
          </a:p>
        </p:txBody>
      </p:sp>
      <p:sp>
        <p:nvSpPr>
          <p:cNvPr id="244" name="Google Shape;244;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Identified the target variable, I visualized the various features, and I selected the features and records most suitable for this analysis</a:t>
            </a:r>
            <a:endParaRPr/>
          </a:p>
          <a:p>
            <a:pPr indent="-311150" lvl="0" marL="457200" rtl="0" algn="l">
              <a:spcBef>
                <a:spcPts val="0"/>
              </a:spcBef>
              <a:spcAft>
                <a:spcPts val="0"/>
              </a:spcAft>
              <a:buSzPts val="1300"/>
              <a:buChar char="●"/>
            </a:pPr>
            <a:r>
              <a:rPr lang="en"/>
              <a:t>Approximately 60 columns and 1.2 miillion rows were removed from the dataset. The new dimensions of the dataset were 1.3 million rows by 86 columns. This is still a lot of data </a:t>
            </a:r>
            <a:endParaRPr/>
          </a:p>
          <a:p>
            <a:pPr indent="-311150" lvl="0" marL="457200" rtl="0" algn="l">
              <a:spcBef>
                <a:spcPts val="0"/>
              </a:spcBef>
              <a:spcAft>
                <a:spcPts val="0"/>
              </a:spcAft>
              <a:buSzPts val="1300"/>
              <a:buChar char="●"/>
            </a:pPr>
            <a:r>
              <a:rPr lang="en"/>
              <a:t>Next I will take this refined dataset and use it to Create a train and test set for the analysis. I will also initialize, train, and tune several machine learning models and compare their outputs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Background/Proposal</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Lending Club is an online lending platform which allows for peer to peer lending</a:t>
            </a:r>
            <a:endParaRPr/>
          </a:p>
          <a:p>
            <a:pPr indent="-311150" lvl="0" marL="457200" rtl="0" algn="l">
              <a:spcBef>
                <a:spcPts val="0"/>
              </a:spcBef>
              <a:spcAft>
                <a:spcPts val="0"/>
              </a:spcAft>
              <a:buSzPts val="1300"/>
              <a:buChar char="●"/>
            </a:pPr>
            <a:r>
              <a:rPr lang="en"/>
              <a:t>Lending Club published an anonymized version of its loan data on Kaggle. The data contains information such as loan amounts, loan length, interest rate, borrower’s income, borrower FICO score, loan status, etc.</a:t>
            </a:r>
            <a:endParaRPr/>
          </a:p>
          <a:p>
            <a:pPr indent="-311150" lvl="0" marL="457200" rtl="0" algn="l">
              <a:spcBef>
                <a:spcPts val="0"/>
              </a:spcBef>
              <a:spcAft>
                <a:spcPts val="0"/>
              </a:spcAft>
              <a:buSzPts val="1300"/>
              <a:buChar char="●"/>
            </a:pPr>
            <a:r>
              <a:rPr lang="en"/>
              <a:t>This data can help predict future loan defaults, and thereby help lenders work out payment plans with debtors and manage the risk of their portfolios</a:t>
            </a:r>
            <a:endParaRPr/>
          </a:p>
          <a:p>
            <a:pPr indent="-311150" lvl="0" marL="457200" rtl="0" algn="l">
              <a:spcBef>
                <a:spcPts val="0"/>
              </a:spcBef>
              <a:spcAft>
                <a:spcPts val="0"/>
              </a:spcAft>
              <a:buSzPts val="1300"/>
              <a:buChar char="●"/>
            </a:pPr>
            <a:r>
              <a:rPr lang="en"/>
              <a:t>In this analysis,I will use machine learning to identify current loan with a high risk of default in the near future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50" name="Google Shape;250;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Machine Learning is the process of using A.I. Algorithms to learn and make predictions based off of available data</a:t>
            </a:r>
            <a:endParaRPr/>
          </a:p>
          <a:p>
            <a:pPr indent="-311150" lvl="0" marL="457200" rtl="0" algn="l">
              <a:spcBef>
                <a:spcPts val="0"/>
              </a:spcBef>
              <a:spcAft>
                <a:spcPts val="0"/>
              </a:spcAft>
              <a:buSzPts val="1300"/>
              <a:buChar char="●"/>
            </a:pPr>
            <a:r>
              <a:rPr lang="en"/>
              <a:t>For this analysis, I will try to predict a loan’s status using the featureset created during EDA</a:t>
            </a:r>
            <a:endParaRPr/>
          </a:p>
          <a:p>
            <a:pPr indent="-311150" lvl="0" marL="457200" rtl="0" algn="l">
              <a:spcBef>
                <a:spcPts val="0"/>
              </a:spcBef>
              <a:spcAft>
                <a:spcPts val="0"/>
              </a:spcAft>
              <a:buSzPts val="1300"/>
              <a:buChar char="●"/>
            </a:pPr>
            <a:r>
              <a:rPr lang="en"/>
              <a:t>I will train and tune logistic regression, naive bayes classifier, SVC, random forest, and xgboost algorithms</a:t>
            </a:r>
            <a:endParaRPr/>
          </a:p>
          <a:p>
            <a:pPr indent="-311150" lvl="0" marL="457200" rtl="0" algn="l">
              <a:spcBef>
                <a:spcPts val="0"/>
              </a:spcBef>
              <a:spcAft>
                <a:spcPts val="0"/>
              </a:spcAft>
              <a:buSzPts val="1300"/>
              <a:buChar char="●"/>
            </a:pPr>
            <a:r>
              <a:rPr lang="en"/>
              <a:t>I will use several metrics in order to compare the effectiveness of the various algorithms. After looking over the metrics I will select a best model</a:t>
            </a:r>
            <a:endParaRPr/>
          </a:p>
          <a:p>
            <a:pPr indent="-311150" lvl="0" marL="457200" rtl="0" algn="l">
              <a:spcBef>
                <a:spcPts val="0"/>
              </a:spcBef>
              <a:spcAft>
                <a:spcPts val="0"/>
              </a:spcAft>
              <a:buSzPts val="1300"/>
              <a:buChar char="●"/>
            </a:pPr>
            <a:r>
              <a:rPr lang="en"/>
              <a:t>I will briefly go over the algorithms used in the next few slides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56" name="Google Shape;256;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 Logistic Regression is a classification algorithm that uses a linear equation of features to predict the target variable. It requires regularization through techniques such as ridge, lasso, and elastic net. It performs best when the features are linearly independent, when features are normalized,  and when relationships are simple enough to model linearly. Logistic Regression algorithms struggle with complicated relationships between the target and featureset, and also struggle with partially correlated features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Classifier</a:t>
            </a:r>
            <a:endParaRPr/>
          </a:p>
        </p:txBody>
      </p:sp>
      <p:sp>
        <p:nvSpPr>
          <p:cNvPr id="262" name="Google Shape;262;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Naive Bayes Classifier uses Bayes Theorem and assumes independence among all features in order to predict the target variable. The algorithm requires a smoothing parameter to help handle previously unseen values. The algorithm is very simple, and is usually outperformed by more sophisticated 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Classifier</a:t>
            </a:r>
            <a:endParaRPr/>
          </a:p>
        </p:txBody>
      </p:sp>
      <p:sp>
        <p:nvSpPr>
          <p:cNvPr id="268" name="Google Shape;268;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Support Vector Machines classify data by creating a hyperplane that serves as a border between categories. Support Vector Machines have two major  hyperparameters:C and gamma. C is a regularization parameter and gamma influences the importance of points far away from the decision boundary when creating the decision boundary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274" name="Google Shape;274;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Random Forest Classifier uses multiple decision trees to classify a new data point. Each tree in the random forest is trained independently on a subset of the data. This causes each tree to split the data slightly differently, so when presented with new data the individual trees reach slightly different conclusions. Random forests return the average of all of the trees as the classification.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XGBoost</a:t>
            </a:r>
            <a:endParaRPr/>
          </a:p>
        </p:txBody>
      </p:sp>
      <p:sp>
        <p:nvSpPr>
          <p:cNvPr id="280" name="Google Shape;280;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XGBoost uses a decision tree to create an algorithm modeling the data. Then it identifies which datapoints the algorithm misclassified,gives them added weight, and then creates a new decision tree which handles the previously missed values better. XGBoost has two hyperparameters: learning rate and max depth.</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Best Practices</a:t>
            </a:r>
            <a:endParaRPr/>
          </a:p>
        </p:txBody>
      </p:sp>
      <p:sp>
        <p:nvSpPr>
          <p:cNvPr id="286" name="Google Shape;286;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Now that we have an overview of the algorithms, I will go over the precise process i will use to train and evaluate them.</a:t>
            </a:r>
            <a:endParaRPr/>
          </a:p>
          <a:p>
            <a:pPr indent="-311150" lvl="0" marL="457200" rtl="0" algn="l">
              <a:spcBef>
                <a:spcPts val="0"/>
              </a:spcBef>
              <a:spcAft>
                <a:spcPts val="0"/>
              </a:spcAft>
              <a:buSzPts val="1300"/>
              <a:buChar char="●"/>
            </a:pPr>
            <a:r>
              <a:rPr lang="en"/>
              <a:t>For starters, the algorithms used in this analysis only require 10,000 or so samples to train. In order to keep evaluation times reasonable, I will only sample 20,000 of the 1.3 million available loans for training and testing.</a:t>
            </a:r>
            <a:endParaRPr/>
          </a:p>
          <a:p>
            <a:pPr indent="-311150" lvl="0" marL="457200" rtl="0" algn="l">
              <a:spcBef>
                <a:spcPts val="0"/>
              </a:spcBef>
              <a:spcAft>
                <a:spcPts val="0"/>
              </a:spcAft>
              <a:buSzPts val="1300"/>
              <a:buChar char="●"/>
            </a:pPr>
            <a:r>
              <a:rPr lang="en"/>
              <a:t>Scikit-learn machine learning algorithms require entirely numeric values to function properly. To accomodate this, I will encode all categorical variables using one hot encoding</a:t>
            </a:r>
            <a:endParaRPr/>
          </a:p>
          <a:p>
            <a:pPr indent="-311150" lvl="0" marL="457200" rtl="0" algn="l">
              <a:spcBef>
                <a:spcPts val="0"/>
              </a:spcBef>
              <a:spcAft>
                <a:spcPts val="0"/>
              </a:spcAft>
              <a:buSzPts val="1300"/>
              <a:buChar char="●"/>
            </a:pPr>
            <a:r>
              <a:rPr lang="en"/>
              <a:t>In order to evaluate the data effectively, I will split the sample data into training and test sets. I will use the train set to train the data and the test set to evaluate the models performance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comparing out of box models </a:t>
            </a:r>
            <a:endParaRPr/>
          </a:p>
        </p:txBody>
      </p:sp>
      <p:sp>
        <p:nvSpPr>
          <p:cNvPr id="292" name="Google Shape;292;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use precision, recall, accuracy, f1 score, and roc-auc values as my evaluation metrics for the algorithms. I also  use a precision-recall curve, roc-curve,lift curve, gains chart, and a distribution of predicted values to visualize model performance.</a:t>
            </a:r>
            <a:endParaRPr/>
          </a:p>
          <a:p>
            <a:pPr indent="-311150" lvl="0" marL="457200" rtl="0" algn="l">
              <a:spcBef>
                <a:spcPts val="0"/>
              </a:spcBef>
              <a:spcAft>
                <a:spcPts val="0"/>
              </a:spcAft>
              <a:buSzPts val="1300"/>
              <a:buChar char="●"/>
            </a:pPr>
            <a:r>
              <a:rPr lang="en"/>
              <a:t>I train the various algorithms on the data and tune their hyperparameters using cross validation. I then created and compared the evaluation metrics for the various algorithms to determine the best performer</a:t>
            </a:r>
            <a:endParaRPr/>
          </a:p>
          <a:p>
            <a:pPr indent="-311150" lvl="0" marL="457200" rtl="0" algn="l">
              <a:spcBef>
                <a:spcPts val="0"/>
              </a:spcBef>
              <a:spcAft>
                <a:spcPts val="0"/>
              </a:spcAft>
              <a:buSzPts val="1300"/>
              <a:buChar char="●"/>
            </a:pPr>
            <a:r>
              <a:rPr lang="en"/>
              <a:t>For reference, the evaluation metrics for the tuned Random Forest and tuned XGBoost are reproduced on the folowwing slides</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Plots for Random Forest</a:t>
            </a:r>
            <a:endParaRPr/>
          </a:p>
        </p:txBody>
      </p:sp>
      <p:sp>
        <p:nvSpPr>
          <p:cNvPr id="298" name="Google Shape;298;p40"/>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Arial"/>
                <a:ea typeface="Arial"/>
                <a:cs typeface="Arial"/>
                <a:sym typeface="Arial"/>
              </a:rPr>
              <a:t>the Precision is 0.863013698630137</a:t>
            </a:r>
            <a:endParaRPr sz="105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Arial"/>
                <a:ea typeface="Arial"/>
                <a:cs typeface="Arial"/>
                <a:sym typeface="Arial"/>
              </a:rPr>
              <a:t>the Recall is 0.47368421052631576</a:t>
            </a:r>
            <a:endParaRPr sz="105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Arial"/>
                <a:ea typeface="Arial"/>
                <a:cs typeface="Arial"/>
                <a:sym typeface="Arial"/>
              </a:rPr>
              <a:t>the f1 score is 0.6116504854368932</a:t>
            </a:r>
            <a:endParaRPr sz="105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Arial"/>
                <a:ea typeface="Arial"/>
                <a:cs typeface="Arial"/>
                <a:sym typeface="Arial"/>
              </a:rPr>
              <a:t>the roc-auc score is 0.8392448822995344</a:t>
            </a:r>
            <a:endParaRPr sz="1050">
              <a:solidFill>
                <a:srgbClr val="000000"/>
              </a:solidFill>
              <a:latin typeface="Arial"/>
              <a:ea typeface="Arial"/>
              <a:cs typeface="Arial"/>
              <a:sym typeface="Arial"/>
            </a:endParaRPr>
          </a:p>
          <a:p>
            <a:pPr indent="0" lvl="0" marL="0" rtl="0" algn="l">
              <a:spcBef>
                <a:spcPts val="1600"/>
              </a:spcBef>
              <a:spcAft>
                <a:spcPts val="0"/>
              </a:spcAft>
              <a:buNone/>
            </a:pPr>
            <a:r>
              <a:rPr lang="en" sz="1050">
                <a:solidFill>
                  <a:srgbClr val="000000"/>
                </a:solidFill>
                <a:latin typeface="Arial"/>
                <a:ea typeface="Arial"/>
                <a:cs typeface="Arial"/>
                <a:sym typeface="Arial"/>
              </a:rPr>
              <a:t>the accuracy score is 0.856</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99" name="Google Shape;299;p40"/>
          <p:cNvPicPr preferRelativeResize="0"/>
          <p:nvPr/>
        </p:nvPicPr>
        <p:blipFill>
          <a:blip r:embed="rId3">
            <a:alphaModFix/>
          </a:blip>
          <a:stretch>
            <a:fillRect/>
          </a:stretch>
        </p:blipFill>
        <p:spPr>
          <a:xfrm>
            <a:off x="533400" y="1876400"/>
            <a:ext cx="3838575" cy="2647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Plots for Random Forest cont.</a:t>
            </a:r>
            <a:endParaRPr/>
          </a:p>
        </p:txBody>
      </p:sp>
      <p:pic>
        <p:nvPicPr>
          <p:cNvPr id="305" name="Google Shape;305;p41"/>
          <p:cNvPicPr preferRelativeResize="0"/>
          <p:nvPr/>
        </p:nvPicPr>
        <p:blipFill>
          <a:blip r:embed="rId3">
            <a:alphaModFix/>
          </a:blip>
          <a:stretch>
            <a:fillRect/>
          </a:stretch>
        </p:blipFill>
        <p:spPr>
          <a:xfrm>
            <a:off x="609600" y="1876400"/>
            <a:ext cx="3752850" cy="2647950"/>
          </a:xfrm>
          <a:prstGeom prst="rect">
            <a:avLst/>
          </a:prstGeom>
          <a:noFill/>
          <a:ln>
            <a:noFill/>
          </a:ln>
        </p:spPr>
      </p:pic>
      <p:pic>
        <p:nvPicPr>
          <p:cNvPr id="306" name="Google Shape;306;p41"/>
          <p:cNvPicPr preferRelativeResize="0"/>
          <p:nvPr/>
        </p:nvPicPr>
        <p:blipFill>
          <a:blip r:embed="rId4">
            <a:alphaModFix/>
          </a:blip>
          <a:stretch>
            <a:fillRect/>
          </a:stretch>
        </p:blipFill>
        <p:spPr>
          <a:xfrm>
            <a:off x="4667250" y="1876400"/>
            <a:ext cx="3752850"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Survey Lending Club’s Loan Dataset. Visualize the data in its columns and prepare the data for machine learning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Use the data to train machine learning algorithms that predict the status of loans (‘current’, ‘default’). Use validation methods and parameter tuning to identify the best model to deploy on the dataset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Interpret the results from the best model to determine the effectiveness of machine learning on this problem. Identify useful insights that can be derived from the algorithms predictions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Plots for Random Forest cont.</a:t>
            </a:r>
            <a:endParaRPr/>
          </a:p>
        </p:txBody>
      </p:sp>
      <p:pic>
        <p:nvPicPr>
          <p:cNvPr id="312" name="Google Shape;312;p42"/>
          <p:cNvPicPr preferRelativeResize="0"/>
          <p:nvPr/>
        </p:nvPicPr>
        <p:blipFill>
          <a:blip r:embed="rId3">
            <a:alphaModFix/>
          </a:blip>
          <a:stretch>
            <a:fillRect/>
          </a:stretch>
        </p:blipFill>
        <p:spPr>
          <a:xfrm>
            <a:off x="661988" y="1933575"/>
            <a:ext cx="3705225" cy="2647950"/>
          </a:xfrm>
          <a:prstGeom prst="rect">
            <a:avLst/>
          </a:prstGeom>
          <a:noFill/>
          <a:ln>
            <a:noFill/>
          </a:ln>
        </p:spPr>
      </p:pic>
      <p:pic>
        <p:nvPicPr>
          <p:cNvPr id="313" name="Google Shape;313;p42"/>
          <p:cNvPicPr preferRelativeResize="0"/>
          <p:nvPr/>
        </p:nvPicPr>
        <p:blipFill>
          <a:blip r:embed="rId4">
            <a:alphaModFix/>
          </a:blip>
          <a:stretch>
            <a:fillRect/>
          </a:stretch>
        </p:blipFill>
        <p:spPr>
          <a:xfrm>
            <a:off x="4519613" y="1952600"/>
            <a:ext cx="3752850" cy="2647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Metrics/Plots for XGBoost</a:t>
            </a:r>
            <a:endParaRPr/>
          </a:p>
        </p:txBody>
      </p:sp>
      <p:sp>
        <p:nvSpPr>
          <p:cNvPr id="319" name="Google Shape;319;p43"/>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Arial"/>
                <a:ea typeface="Arial"/>
                <a:cs typeface="Arial"/>
                <a:sym typeface="Arial"/>
              </a:rPr>
              <a:t>the Precision is 0.7958883994126285</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the Recall is 0.45971162001696353</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the f1 score is 0.5827956989247312</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the roc-auc score is 0.8032537033078436</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the accuracy score is 0.8448</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The number of loans predicted to default is 681 out of a test size of 5000</a:t>
            </a:r>
            <a:endParaRPr/>
          </a:p>
        </p:txBody>
      </p:sp>
      <p:pic>
        <p:nvPicPr>
          <p:cNvPr id="320" name="Google Shape;320;p43"/>
          <p:cNvPicPr preferRelativeResize="0"/>
          <p:nvPr/>
        </p:nvPicPr>
        <p:blipFill>
          <a:blip r:embed="rId3">
            <a:alphaModFix/>
          </a:blip>
          <a:stretch>
            <a:fillRect/>
          </a:stretch>
        </p:blipFill>
        <p:spPr>
          <a:xfrm>
            <a:off x="457200" y="1876400"/>
            <a:ext cx="3838575" cy="2647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for XGBoost cont.</a:t>
            </a:r>
            <a:endParaRPr/>
          </a:p>
        </p:txBody>
      </p:sp>
      <p:pic>
        <p:nvPicPr>
          <p:cNvPr id="326" name="Google Shape;326;p44"/>
          <p:cNvPicPr preferRelativeResize="0"/>
          <p:nvPr/>
        </p:nvPicPr>
        <p:blipFill>
          <a:blip r:embed="rId3">
            <a:alphaModFix/>
          </a:blip>
          <a:stretch>
            <a:fillRect/>
          </a:stretch>
        </p:blipFill>
        <p:spPr>
          <a:xfrm>
            <a:off x="381000" y="1876400"/>
            <a:ext cx="3752850" cy="2647950"/>
          </a:xfrm>
          <a:prstGeom prst="rect">
            <a:avLst/>
          </a:prstGeom>
          <a:noFill/>
          <a:ln>
            <a:noFill/>
          </a:ln>
        </p:spPr>
      </p:pic>
      <p:pic>
        <p:nvPicPr>
          <p:cNvPr id="327" name="Google Shape;327;p44"/>
          <p:cNvPicPr preferRelativeResize="0"/>
          <p:nvPr/>
        </p:nvPicPr>
        <p:blipFill>
          <a:blip r:embed="rId4">
            <a:alphaModFix/>
          </a:blip>
          <a:stretch>
            <a:fillRect/>
          </a:stretch>
        </p:blipFill>
        <p:spPr>
          <a:xfrm>
            <a:off x="4286250" y="1876400"/>
            <a:ext cx="3752850" cy="2647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 for XGBoost cont.</a:t>
            </a:r>
            <a:endParaRPr/>
          </a:p>
          <a:p>
            <a:pPr indent="0" lvl="0" marL="0" rtl="0" algn="l">
              <a:spcBef>
                <a:spcPts val="0"/>
              </a:spcBef>
              <a:spcAft>
                <a:spcPts val="0"/>
              </a:spcAft>
              <a:buNone/>
            </a:pPr>
            <a:r>
              <a:t/>
            </a:r>
            <a:endParaRPr/>
          </a:p>
        </p:txBody>
      </p:sp>
      <p:pic>
        <p:nvPicPr>
          <p:cNvPr id="333" name="Google Shape;333;p45"/>
          <p:cNvPicPr preferRelativeResize="0"/>
          <p:nvPr/>
        </p:nvPicPr>
        <p:blipFill>
          <a:blip r:embed="rId3">
            <a:alphaModFix/>
          </a:blip>
          <a:stretch>
            <a:fillRect/>
          </a:stretch>
        </p:blipFill>
        <p:spPr>
          <a:xfrm>
            <a:off x="609600" y="1952600"/>
            <a:ext cx="3705225" cy="2647950"/>
          </a:xfrm>
          <a:prstGeom prst="rect">
            <a:avLst/>
          </a:prstGeom>
          <a:noFill/>
          <a:ln>
            <a:noFill/>
          </a:ln>
        </p:spPr>
      </p:pic>
      <p:pic>
        <p:nvPicPr>
          <p:cNvPr id="334" name="Google Shape;334;p45"/>
          <p:cNvPicPr preferRelativeResize="0"/>
          <p:nvPr/>
        </p:nvPicPr>
        <p:blipFill>
          <a:blip r:embed="rId4">
            <a:alphaModFix/>
          </a:blip>
          <a:stretch>
            <a:fillRect/>
          </a:stretch>
        </p:blipFill>
        <p:spPr>
          <a:xfrm>
            <a:off x="4695825" y="1952600"/>
            <a:ext cx="3752850" cy="2647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40" name="Google Shape;340;p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XGBoost was the best performing algorithm after hyperparameter tuning</a:t>
            </a:r>
            <a:endParaRPr/>
          </a:p>
          <a:p>
            <a:pPr indent="-298450" lvl="1" marL="914400" rtl="0" algn="l">
              <a:spcBef>
                <a:spcPts val="0"/>
              </a:spcBef>
              <a:spcAft>
                <a:spcPts val="0"/>
              </a:spcAft>
              <a:buSzPts val="1100"/>
              <a:buChar char="○"/>
            </a:pPr>
            <a:r>
              <a:rPr lang="en"/>
              <a:t>The hyperparameters tuned were max_depth=5, learning_rate=.01.</a:t>
            </a:r>
            <a:endParaRPr/>
          </a:p>
          <a:p>
            <a:pPr indent="-311150" lvl="0" marL="457200" rtl="0" algn="l">
              <a:spcBef>
                <a:spcPts val="0"/>
              </a:spcBef>
              <a:spcAft>
                <a:spcPts val="0"/>
              </a:spcAft>
              <a:buSzPts val="1300"/>
              <a:buChar char="●"/>
            </a:pPr>
            <a:r>
              <a:rPr lang="en"/>
              <a:t>The XGBoost Classifier had high precision (~.80) but middling recall (~.50). This suggests the model will usually be correct when it predicts a default, but it fails to catch roughly 50% of default cases. This suggests that there are important factors that affect default rate that are not captured in the data</a:t>
            </a:r>
            <a:endParaRPr/>
          </a:p>
          <a:p>
            <a:pPr indent="-311150" lvl="0" marL="457200" rtl="0" algn="l">
              <a:spcBef>
                <a:spcPts val="0"/>
              </a:spcBef>
              <a:spcAft>
                <a:spcPts val="0"/>
              </a:spcAft>
              <a:buSzPts val="1300"/>
              <a:buChar char="●"/>
            </a:pPr>
            <a:r>
              <a:rPr lang="en"/>
              <a:t>Since the XGBoost Classifier has such high precision, it is likely that current loans misclassified as default are at high risk of default in the near future. Lenders can use this algorithm  to identify these borrowers and make sure everything is going on track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46" name="Google Shape;346;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successfully downloaded and visualized the data contained in Lending Club’s Loan Data. I identified columns with useful information, columns with too many null values, and columns that were useful for machine learning purposes. I also created bar plots and histograms to visualize the distributions of the many features in the dataset</a:t>
            </a:r>
            <a:endParaRPr/>
          </a:p>
          <a:p>
            <a:pPr indent="-311150" lvl="0" marL="457200" rtl="0" algn="l">
              <a:spcBef>
                <a:spcPts val="0"/>
              </a:spcBef>
              <a:spcAft>
                <a:spcPts val="0"/>
              </a:spcAft>
              <a:buSzPts val="1300"/>
              <a:buChar char="●"/>
            </a:pPr>
            <a:r>
              <a:rPr lang="en"/>
              <a:t>I trained and tuned five machine learning models to identify defaulted loans from current loans in the dataset. I used various evaluation metrics to compare the effectiveness of the algorithms and i used the appropriate preprocessing techniques to ensure valid results</a:t>
            </a:r>
            <a:endParaRPr/>
          </a:p>
          <a:p>
            <a:pPr indent="-311150" lvl="0" marL="457200" rtl="0" algn="l">
              <a:spcBef>
                <a:spcPts val="0"/>
              </a:spcBef>
              <a:spcAft>
                <a:spcPts val="0"/>
              </a:spcAft>
              <a:buSzPts val="1300"/>
              <a:buChar char="●"/>
            </a:pPr>
            <a:r>
              <a:rPr lang="en"/>
              <a:t>I identified Random Forest as the best performing Algorithm. The algorithm suggested that some of the variation in the loan status is unexplained by the features available. Since the model had high precision, lenders can use the model to identify current loans at high risk of default</a:t>
            </a:r>
            <a:endParaRPr/>
          </a:p>
          <a:p>
            <a:pPr indent="-311150" lvl="0" marL="457200" rtl="0" algn="l">
              <a:spcBef>
                <a:spcPts val="0"/>
              </a:spcBef>
              <a:spcAft>
                <a:spcPts val="0"/>
              </a:spcAft>
              <a:buSzPts val="1300"/>
              <a:buChar char="●"/>
            </a:pPr>
            <a:r>
              <a:rPr lang="en"/>
              <a:t>Special thanks to Nikol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for the Job</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Jupyter Notebook</a:t>
            </a:r>
            <a:endParaRPr/>
          </a:p>
          <a:p>
            <a:pPr indent="-311150" lvl="0" marL="457200" rtl="0" algn="l">
              <a:spcBef>
                <a:spcPts val="0"/>
              </a:spcBef>
              <a:spcAft>
                <a:spcPts val="0"/>
              </a:spcAft>
              <a:buSzPts val="1300"/>
              <a:buChar char="●"/>
            </a:pPr>
            <a:r>
              <a:rPr lang="en"/>
              <a:t>Anaconda 3.7</a:t>
            </a:r>
            <a:endParaRPr/>
          </a:p>
          <a:p>
            <a:pPr indent="-311150" lvl="0" marL="457200" rtl="0" algn="l">
              <a:spcBef>
                <a:spcPts val="0"/>
              </a:spcBef>
              <a:spcAft>
                <a:spcPts val="0"/>
              </a:spcAft>
              <a:buSzPts val="1300"/>
              <a:buChar char="●"/>
            </a:pPr>
            <a:r>
              <a:rPr lang="en"/>
              <a:t>Python Packages: pandas, numpy, scikit-learn, scikit-plot, matplotlib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Gathering the data</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Lending Club posted anonymized versions of its loan data to kaggle alongside a data dictionary for the dataset. I downloaded the data as a csv downloaded the dictionary as an .xlsx file</a:t>
            </a:r>
            <a:endParaRPr/>
          </a:p>
          <a:p>
            <a:pPr indent="-311150" lvl="0" marL="457200" rtl="0" algn="l">
              <a:spcBef>
                <a:spcPts val="0"/>
              </a:spcBef>
              <a:spcAft>
                <a:spcPts val="0"/>
              </a:spcAft>
              <a:buSzPts val="1300"/>
              <a:buChar char="●"/>
            </a:pPr>
            <a:r>
              <a:rPr lang="en"/>
              <a:t>I opened a Jupyter Notebook and used pandas to import the csv as a pandas dataframe. I took a look at the data. It was roughly 2.5 million rows by 150 columns</a:t>
            </a:r>
            <a:endParaRPr/>
          </a:p>
          <a:p>
            <a:pPr indent="-311150" lvl="0" marL="457200" rtl="0" algn="l">
              <a:spcBef>
                <a:spcPts val="0"/>
              </a:spcBef>
              <a:spcAft>
                <a:spcPts val="0"/>
              </a:spcAft>
              <a:buSzPts val="1300"/>
              <a:buChar char="●"/>
            </a:pPr>
            <a:r>
              <a:rPr lang="en"/>
              <a:t>The data dictionary contained information about the columns in the dataset. I read tjrough the file to gain an understanding of the relationships between the features. Once done, I was ready to perform EDA to identify the features best suited for machine learning based 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Introduction</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EDA, or Elementary Data Analysis, is the process of using data visualization and data wrangling techniques to gain a better understanding of the data available and to prepare it for simple future use. The goals for this EDA are</a:t>
            </a:r>
            <a:endParaRPr/>
          </a:p>
          <a:p>
            <a:pPr indent="-298450" lvl="1" marL="914400" rtl="0" algn="l">
              <a:spcBef>
                <a:spcPts val="0"/>
              </a:spcBef>
              <a:spcAft>
                <a:spcPts val="0"/>
              </a:spcAft>
              <a:buSzPts val="1100"/>
              <a:buChar char="○"/>
            </a:pPr>
            <a:r>
              <a:rPr lang="en"/>
              <a:t>Identify the target variable for the analysis. Identify the distribution of its values and identify values of interest within the feature</a:t>
            </a:r>
            <a:endParaRPr/>
          </a:p>
          <a:p>
            <a:pPr indent="-298450" lvl="1" marL="914400" rtl="0" algn="l">
              <a:spcBef>
                <a:spcPts val="0"/>
              </a:spcBef>
              <a:spcAft>
                <a:spcPts val="0"/>
              </a:spcAft>
              <a:buSzPts val="1100"/>
              <a:buChar char="○"/>
            </a:pPr>
            <a:r>
              <a:rPr lang="en"/>
              <a:t>Create visualizations summarizing the distributions of features in the dataset. Use the visualizations and knowledge from the data dictionary to identify columns to drop</a:t>
            </a:r>
            <a:endParaRPr/>
          </a:p>
          <a:p>
            <a:pPr indent="-298450" lvl="1" marL="914400" rtl="0" algn="l">
              <a:spcBef>
                <a:spcPts val="0"/>
              </a:spcBef>
              <a:spcAft>
                <a:spcPts val="0"/>
              </a:spcAft>
              <a:buSzPts val="1100"/>
              <a:buChar char="○"/>
            </a:pPr>
            <a:r>
              <a:rPr lang="en"/>
              <a:t>Sample the data to create a featureset and target variable to train the machine learning models. Encode the features as necessary</a:t>
            </a:r>
            <a:endParaRPr/>
          </a:p>
          <a:p>
            <a:pPr indent="-311150" lvl="0" marL="457200" rtl="0" algn="l">
              <a:spcBef>
                <a:spcPts val="0"/>
              </a:spcBef>
              <a:spcAft>
                <a:spcPts val="0"/>
              </a:spcAft>
              <a:buSzPts val="1300"/>
              <a:buChar char="●"/>
            </a:pPr>
            <a:r>
              <a:rPr lang="en"/>
              <a:t>To begin, I will take a look at the target variable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and Understanding the Target Variable</a:t>
            </a:r>
            <a:endParaRPr/>
          </a:p>
        </p:txBody>
      </p:sp>
      <p:sp>
        <p:nvSpPr>
          <p:cNvPr id="165" name="Google Shape;165;p19"/>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analysis intends to use information on past loan defaults to predict future loan defaults. The column loan_status contains information on the status of loans, so it indicates which loans are fully paid, being paid as agreed, or defaulting. </a:t>
            </a:r>
            <a:endParaRPr/>
          </a:p>
          <a:p>
            <a:pPr indent="-311150" lvl="0" marL="457200" rtl="0" algn="l">
              <a:spcBef>
                <a:spcPts val="0"/>
              </a:spcBef>
              <a:spcAft>
                <a:spcPts val="0"/>
              </a:spcAft>
              <a:buSzPts val="1300"/>
              <a:buChar char="●"/>
            </a:pPr>
            <a:r>
              <a:rPr lang="en"/>
              <a:t>To get a better understanding of the column, I used pandas value_counts function and plotted the results as a bar graph (right)</a:t>
            </a:r>
            <a:endParaRPr/>
          </a:p>
        </p:txBody>
      </p:sp>
      <p:pic>
        <p:nvPicPr>
          <p:cNvPr id="166" name="Google Shape;166;p19"/>
          <p:cNvPicPr preferRelativeResize="0"/>
          <p:nvPr/>
        </p:nvPicPr>
        <p:blipFill rotWithShape="1">
          <a:blip r:embed="rId3">
            <a:alphaModFix/>
          </a:blip>
          <a:srcRect b="33779" l="0" r="0" t="0"/>
          <a:stretch/>
        </p:blipFill>
        <p:spPr>
          <a:xfrm>
            <a:off x="4657650" y="1952600"/>
            <a:ext cx="3238500" cy="269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Loan_status in depth</a:t>
            </a:r>
            <a:endParaRPr/>
          </a:p>
        </p:txBody>
      </p:sp>
      <p:sp>
        <p:nvSpPr>
          <p:cNvPr id="172" name="Google Shape;172;p20"/>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values in loan_status fall into three general categories: fully paid loans, current loans, and defaulted loans (in this dataset defaulted loans are referred to as Charged Off). Defaulted loans is the smallest category</a:t>
            </a:r>
            <a:endParaRPr/>
          </a:p>
          <a:p>
            <a:pPr indent="-311150" lvl="0" marL="457200" rtl="0" algn="l">
              <a:spcBef>
                <a:spcPts val="0"/>
              </a:spcBef>
              <a:spcAft>
                <a:spcPts val="0"/>
              </a:spcAft>
              <a:buSzPts val="1300"/>
              <a:buChar char="●"/>
            </a:pPr>
            <a:r>
              <a:rPr lang="en"/>
              <a:t>The loans that are fully paid are not particularly useful for this analysis. This is because we want to identify current loans at high risk of default, and fully paid loans have no risk of default</a:t>
            </a:r>
            <a:endParaRPr/>
          </a:p>
          <a:p>
            <a:pPr indent="0" lvl="0" marL="457200" rtl="0" algn="l">
              <a:spcBef>
                <a:spcPts val="1600"/>
              </a:spcBef>
              <a:spcAft>
                <a:spcPts val="1600"/>
              </a:spcAft>
              <a:buNone/>
            </a:pPr>
            <a:r>
              <a:t/>
            </a:r>
            <a:endParaRPr/>
          </a:p>
        </p:txBody>
      </p:sp>
      <p:sp>
        <p:nvSpPr>
          <p:cNvPr id="173" name="Google Shape;173;p20"/>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Arial"/>
                <a:ea typeface="Arial"/>
                <a:cs typeface="Arial"/>
                <a:sym typeface="Arial"/>
              </a:rPr>
              <a:t>Fully Paid                                                                1041952</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Current                                                                      919695</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Charged Off                                            	        261655</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Late (31-120 days)     				          21897</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In Grace Period                                   			8952</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Late (16-30 days)					3737</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Does not meet the credit policy. Status:Fully Paid   	1988</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Does not meet the credit policy. Status:Charged Off      761</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Default                                                  	   		   31</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Loan_status in depth cont.</a:t>
            </a:r>
            <a:endParaRPr/>
          </a:p>
          <a:p>
            <a:pPr indent="0" lvl="0" marL="0" rtl="0" algn="l">
              <a:spcBef>
                <a:spcPts val="0"/>
              </a:spcBef>
              <a:spcAft>
                <a:spcPts val="0"/>
              </a:spcAft>
              <a:buNone/>
            </a:pPr>
            <a:r>
              <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addition, loans that have been fully paid may not have been updated for a while. Using that data would be mixing old and new data which is unwise unless you know of all changes in ata collection between those time frames. For this and the previous reason, loans that were fully paid will not be used while training machine learning models.</a:t>
            </a:r>
            <a:endParaRPr/>
          </a:p>
          <a:p>
            <a:pPr indent="-311150" lvl="0" marL="457200" rtl="0" algn="l">
              <a:spcBef>
                <a:spcPts val="0"/>
              </a:spcBef>
              <a:spcAft>
                <a:spcPts val="0"/>
              </a:spcAft>
              <a:buSzPts val="1300"/>
              <a:buChar char="●"/>
            </a:pPr>
            <a:r>
              <a:rPr lang="en"/>
              <a:t>For the purposes of this analysis, the values late (15-30 Days), late (15-180 Days), charged off, and default are all considered delinquent/defaulted loans while the values current and in grace period are considered current loans. This allows us to use 2 category classifiers.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