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sldIdLst>
    <p:sldId id="921" r:id="rId2"/>
    <p:sldId id="944" r:id="rId3"/>
    <p:sldId id="502" r:id="rId4"/>
    <p:sldId id="932" r:id="rId5"/>
    <p:sldId id="942" r:id="rId6"/>
    <p:sldId id="501" r:id="rId7"/>
    <p:sldId id="923" r:id="rId8"/>
    <p:sldId id="933" r:id="rId9"/>
    <p:sldId id="920" r:id="rId10"/>
    <p:sldId id="924" r:id="rId11"/>
    <p:sldId id="926" r:id="rId12"/>
    <p:sldId id="807" r:id="rId13"/>
    <p:sldId id="808" r:id="rId14"/>
    <p:sldId id="945" r:id="rId15"/>
    <p:sldId id="978" r:id="rId16"/>
    <p:sldId id="453" r:id="rId17"/>
    <p:sldId id="804" r:id="rId18"/>
    <p:sldId id="420" r:id="rId19"/>
    <p:sldId id="421" r:id="rId20"/>
    <p:sldId id="458" r:id="rId21"/>
    <p:sldId id="459" r:id="rId22"/>
    <p:sldId id="460" r:id="rId23"/>
    <p:sldId id="461" r:id="rId24"/>
    <p:sldId id="979" r:id="rId25"/>
    <p:sldId id="428" r:id="rId26"/>
    <p:sldId id="429" r:id="rId27"/>
    <p:sldId id="430" r:id="rId28"/>
    <p:sldId id="431" r:id="rId29"/>
    <p:sldId id="432" r:id="rId30"/>
    <p:sldId id="433" r:id="rId31"/>
    <p:sldId id="434" r:id="rId32"/>
    <p:sldId id="450" r:id="rId33"/>
    <p:sldId id="462" r:id="rId34"/>
    <p:sldId id="454" r:id="rId35"/>
    <p:sldId id="764" r:id="rId36"/>
    <p:sldId id="906" r:id="rId37"/>
    <p:sldId id="765" r:id="rId38"/>
    <p:sldId id="809" r:id="rId39"/>
    <p:sldId id="810" r:id="rId40"/>
    <p:sldId id="981" r:id="rId41"/>
    <p:sldId id="982" r:id="rId42"/>
    <p:sldId id="931" r:id="rId43"/>
    <p:sldId id="8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443" autoAdjust="0"/>
  </p:normalViewPr>
  <p:slideViewPr>
    <p:cSldViewPr snapToGrid="0" snapToObjects="1">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E3DD6B-F943-744C-8871-E0C9558B1679}"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US"/>
        </a:p>
      </dgm:t>
    </dgm:pt>
    <dgm:pt modelId="{415FCFC4-C4A5-F448-AF2F-08E2BCD9BC91}">
      <dgm:prSet phldrT="[Text]" custT="1"/>
      <dgm:spPr/>
      <dgm:t>
        <a:bodyPr/>
        <a:lstStyle/>
        <a:p>
          <a:pPr rtl="0"/>
          <a:r>
            <a:rPr lang="en-US" sz="2000" dirty="0"/>
            <a:t>Phonological Analysis </a:t>
          </a:r>
        </a:p>
      </dgm:t>
    </dgm:pt>
    <dgm:pt modelId="{9C720EB3-5E33-B646-A494-EA33A868162B}" type="parTrans" cxnId="{B22A734E-062E-4A45-B598-DF16564B89CA}">
      <dgm:prSet/>
      <dgm:spPr/>
      <dgm:t>
        <a:bodyPr/>
        <a:lstStyle/>
        <a:p>
          <a:endParaRPr lang="en-US"/>
        </a:p>
      </dgm:t>
    </dgm:pt>
    <dgm:pt modelId="{744B8819-BE34-8342-A1C6-8D50C3DBA376}" type="sibTrans" cxnId="{B22A734E-062E-4A45-B598-DF16564B89CA}">
      <dgm:prSet/>
      <dgm:spPr/>
      <dgm:t>
        <a:bodyPr/>
        <a:lstStyle/>
        <a:p>
          <a:endParaRPr lang="en-US"/>
        </a:p>
      </dgm:t>
    </dgm:pt>
    <dgm:pt modelId="{13513B5C-04D6-F849-8C85-35C56A33EB47}">
      <dgm:prSet phldrT="[Text]"/>
      <dgm:spPr/>
      <dgm:t>
        <a:bodyPr/>
        <a:lstStyle/>
        <a:p>
          <a:pPr rtl="0"/>
          <a:r>
            <a:rPr lang="en-US" dirty="0"/>
            <a:t>Related to speech ( how words are uttered)</a:t>
          </a:r>
        </a:p>
      </dgm:t>
    </dgm:pt>
    <dgm:pt modelId="{FC4E8BFA-5610-F342-B755-3E453FAAA67D}" type="parTrans" cxnId="{D8B2DC4A-627A-6843-AFE8-30EB1B35295D}">
      <dgm:prSet/>
      <dgm:spPr/>
      <dgm:t>
        <a:bodyPr/>
        <a:lstStyle/>
        <a:p>
          <a:endParaRPr lang="en-US"/>
        </a:p>
      </dgm:t>
    </dgm:pt>
    <dgm:pt modelId="{E16DA665-D28D-5D47-8084-D6131C119E8D}" type="sibTrans" cxnId="{D8B2DC4A-627A-6843-AFE8-30EB1B35295D}">
      <dgm:prSet/>
      <dgm:spPr/>
      <dgm:t>
        <a:bodyPr/>
        <a:lstStyle/>
        <a:p>
          <a:endParaRPr lang="en-US"/>
        </a:p>
      </dgm:t>
    </dgm:pt>
    <dgm:pt modelId="{489ACDC1-E570-634C-8F67-F7ACC2F09CBE}">
      <dgm:prSet phldrT="[Text]" custT="1"/>
      <dgm:spPr>
        <a:solidFill>
          <a:srgbClr val="FFC000"/>
        </a:solidFill>
      </dgm:spPr>
      <dgm:t>
        <a:bodyPr/>
        <a:lstStyle/>
        <a:p>
          <a:r>
            <a:rPr lang="en-US" sz="2000" dirty="0"/>
            <a:t>Morphological Analysis</a:t>
          </a:r>
        </a:p>
      </dgm:t>
    </dgm:pt>
    <dgm:pt modelId="{B597D9E1-B576-5A47-9F39-78A2175A5600}" type="parTrans" cxnId="{8642E9AC-03A5-8F47-BDC4-545EFF77142C}">
      <dgm:prSet/>
      <dgm:spPr/>
      <dgm:t>
        <a:bodyPr/>
        <a:lstStyle/>
        <a:p>
          <a:endParaRPr lang="en-US"/>
        </a:p>
      </dgm:t>
    </dgm:pt>
    <dgm:pt modelId="{10DC27D5-8042-DD44-9777-F6CDB76E10F5}" type="sibTrans" cxnId="{8642E9AC-03A5-8F47-BDC4-545EFF77142C}">
      <dgm:prSet/>
      <dgm:spPr/>
      <dgm:t>
        <a:bodyPr/>
        <a:lstStyle/>
        <a:p>
          <a:endParaRPr lang="en-US"/>
        </a:p>
      </dgm:t>
    </dgm:pt>
    <dgm:pt modelId="{8BE5470C-93D8-6F42-BCA6-2ECA06C1EAC7}">
      <dgm:prSet phldrT="[Text]"/>
      <dgm:spPr/>
      <dgm:t>
        <a:bodyPr/>
        <a:lstStyle/>
        <a:p>
          <a:pPr rtl="0"/>
          <a:r>
            <a:rPr lang="en-US" dirty="0"/>
            <a:t>Form of words</a:t>
          </a:r>
        </a:p>
      </dgm:t>
    </dgm:pt>
    <dgm:pt modelId="{0399296A-0E90-B747-8C1C-DEBC0FCA7012}" type="parTrans" cxnId="{2752E327-11B7-F744-9325-7E138F46535D}">
      <dgm:prSet/>
      <dgm:spPr/>
      <dgm:t>
        <a:bodyPr/>
        <a:lstStyle/>
        <a:p>
          <a:endParaRPr lang="en-US"/>
        </a:p>
      </dgm:t>
    </dgm:pt>
    <dgm:pt modelId="{23C230AE-BCAC-BD44-A9B8-F1634C0A2414}" type="sibTrans" cxnId="{2752E327-11B7-F744-9325-7E138F46535D}">
      <dgm:prSet/>
      <dgm:spPr/>
      <dgm:t>
        <a:bodyPr/>
        <a:lstStyle/>
        <a:p>
          <a:endParaRPr lang="en-US"/>
        </a:p>
      </dgm:t>
    </dgm:pt>
    <dgm:pt modelId="{EBDE44AD-415A-B748-8B05-C590338E0080}">
      <dgm:prSet phldrT="[Text]" custT="1"/>
      <dgm:spPr>
        <a:solidFill>
          <a:srgbClr val="92D050"/>
        </a:solidFill>
      </dgm:spPr>
      <dgm:t>
        <a:bodyPr/>
        <a:lstStyle/>
        <a:p>
          <a:pPr rtl="0"/>
          <a:r>
            <a:rPr lang="en-US" sz="2000" dirty="0"/>
            <a:t>Syntactic Analysis</a:t>
          </a:r>
        </a:p>
      </dgm:t>
    </dgm:pt>
    <dgm:pt modelId="{71A1A908-D351-B44F-B9BF-1251FAAEBDD9}" type="parTrans" cxnId="{E9DDE0E8-BE3D-3B40-81B6-770E9ABB828E}">
      <dgm:prSet/>
      <dgm:spPr/>
      <dgm:t>
        <a:bodyPr/>
        <a:lstStyle/>
        <a:p>
          <a:endParaRPr lang="en-US"/>
        </a:p>
      </dgm:t>
    </dgm:pt>
    <dgm:pt modelId="{04AAD0B4-02E7-0043-B3A6-89CDB73A25FA}" type="sibTrans" cxnId="{E9DDE0E8-BE3D-3B40-81B6-770E9ABB828E}">
      <dgm:prSet/>
      <dgm:spPr/>
      <dgm:t>
        <a:bodyPr/>
        <a:lstStyle/>
        <a:p>
          <a:endParaRPr lang="en-US"/>
        </a:p>
      </dgm:t>
    </dgm:pt>
    <dgm:pt modelId="{DD01A545-4027-3449-B11F-7AB65E3F2ADC}">
      <dgm:prSet phldrT="[Text]"/>
      <dgm:spPr/>
      <dgm:t>
        <a:bodyPr/>
        <a:lstStyle/>
        <a:p>
          <a:pPr rtl="0"/>
          <a:r>
            <a:rPr lang="en-US" dirty="0"/>
            <a:t>Meaning </a:t>
          </a:r>
        </a:p>
      </dgm:t>
    </dgm:pt>
    <dgm:pt modelId="{81153728-BABB-FD4A-8E0C-0B8B5F778D8C}" type="parTrans" cxnId="{3B70C57F-1820-0348-B63B-E5FC2FC78E7E}">
      <dgm:prSet/>
      <dgm:spPr/>
      <dgm:t>
        <a:bodyPr/>
        <a:lstStyle/>
        <a:p>
          <a:endParaRPr lang="en-US"/>
        </a:p>
      </dgm:t>
    </dgm:pt>
    <dgm:pt modelId="{BC12D90B-20EE-1B41-8515-7185B8A04048}" type="sibTrans" cxnId="{3B70C57F-1820-0348-B63B-E5FC2FC78E7E}">
      <dgm:prSet/>
      <dgm:spPr/>
      <dgm:t>
        <a:bodyPr/>
        <a:lstStyle/>
        <a:p>
          <a:endParaRPr lang="en-US"/>
        </a:p>
      </dgm:t>
    </dgm:pt>
    <dgm:pt modelId="{2F27672C-6468-F146-80C0-5108F789FFF8}">
      <dgm:prSet phldrT="[Text]" custT="1"/>
      <dgm:spPr>
        <a:solidFill>
          <a:srgbClr val="00B0F0"/>
        </a:solidFill>
      </dgm:spPr>
      <dgm:t>
        <a:bodyPr/>
        <a:lstStyle/>
        <a:p>
          <a:pPr rtl="0"/>
          <a:r>
            <a:rPr lang="en-US" sz="2000" dirty="0"/>
            <a:t>Semantic Analysis </a:t>
          </a:r>
        </a:p>
      </dgm:t>
    </dgm:pt>
    <dgm:pt modelId="{7E205565-9E2D-4640-A096-0CD08FFEC3B1}" type="parTrans" cxnId="{F22951F3-1DF3-0A40-8C43-F5EB94F6C4C4}">
      <dgm:prSet/>
      <dgm:spPr/>
      <dgm:t>
        <a:bodyPr/>
        <a:lstStyle/>
        <a:p>
          <a:endParaRPr lang="en-US"/>
        </a:p>
      </dgm:t>
    </dgm:pt>
    <dgm:pt modelId="{092DDF78-0893-9346-8AA5-DB32F5C22FAA}" type="sibTrans" cxnId="{F22951F3-1DF3-0A40-8C43-F5EB94F6C4C4}">
      <dgm:prSet/>
      <dgm:spPr/>
      <dgm:t>
        <a:bodyPr/>
        <a:lstStyle/>
        <a:p>
          <a:endParaRPr lang="en-US"/>
        </a:p>
      </dgm:t>
    </dgm:pt>
    <dgm:pt modelId="{06133AFD-BD2D-904B-B507-2390B45528DF}">
      <dgm:prSet phldrT="[Text]"/>
      <dgm:spPr/>
      <dgm:t>
        <a:bodyPr/>
        <a:lstStyle/>
        <a:p>
          <a:pPr rtl="0"/>
          <a:r>
            <a:rPr lang="en-US" dirty="0"/>
            <a:t>Grammar  </a:t>
          </a:r>
        </a:p>
      </dgm:t>
    </dgm:pt>
    <dgm:pt modelId="{2178A597-DCB8-B64A-A021-C22722BA6055}" type="parTrans" cxnId="{F4AAC2CC-8BD3-CA42-97B5-894E6FCEBDDC}">
      <dgm:prSet/>
      <dgm:spPr/>
      <dgm:t>
        <a:bodyPr/>
        <a:lstStyle/>
        <a:p>
          <a:endParaRPr lang="en-US"/>
        </a:p>
      </dgm:t>
    </dgm:pt>
    <dgm:pt modelId="{C58C5FC6-D665-8E4A-A438-DE71516E8A44}" type="sibTrans" cxnId="{F4AAC2CC-8BD3-CA42-97B5-894E6FCEBDDC}">
      <dgm:prSet/>
      <dgm:spPr/>
      <dgm:t>
        <a:bodyPr/>
        <a:lstStyle/>
        <a:p>
          <a:endParaRPr lang="en-US"/>
        </a:p>
      </dgm:t>
    </dgm:pt>
    <dgm:pt modelId="{3FB310CD-23B8-DB4B-BD86-DC4D1680E33C}" type="pres">
      <dgm:prSet presAssocID="{A6E3DD6B-F943-744C-8871-E0C9558B1679}" presName="Name0" presStyleCnt="0">
        <dgm:presLayoutVars>
          <dgm:dir/>
          <dgm:animLvl val="lvl"/>
          <dgm:resizeHandles val="exact"/>
        </dgm:presLayoutVars>
      </dgm:prSet>
      <dgm:spPr/>
    </dgm:pt>
    <dgm:pt modelId="{4C9C1891-D035-E344-B487-8CD56484A3DA}" type="pres">
      <dgm:prSet presAssocID="{2F27672C-6468-F146-80C0-5108F789FFF8}" presName="boxAndChildren" presStyleCnt="0"/>
      <dgm:spPr/>
    </dgm:pt>
    <dgm:pt modelId="{F639C06B-0519-B446-AF94-B4E8305A5C04}" type="pres">
      <dgm:prSet presAssocID="{2F27672C-6468-F146-80C0-5108F789FFF8}" presName="parentTextBox" presStyleLbl="node1" presStyleIdx="0" presStyleCnt="4"/>
      <dgm:spPr/>
    </dgm:pt>
    <dgm:pt modelId="{974281EC-A0D5-AA4A-84DE-A5600FCCF616}" type="pres">
      <dgm:prSet presAssocID="{2F27672C-6468-F146-80C0-5108F789FFF8}" presName="entireBox" presStyleLbl="node1" presStyleIdx="0" presStyleCnt="4"/>
      <dgm:spPr/>
    </dgm:pt>
    <dgm:pt modelId="{126EA9A8-ABBA-7F4C-BA44-B61A7F5DD0CE}" type="pres">
      <dgm:prSet presAssocID="{2F27672C-6468-F146-80C0-5108F789FFF8}" presName="descendantBox" presStyleCnt="0"/>
      <dgm:spPr/>
    </dgm:pt>
    <dgm:pt modelId="{1588FF42-1ADF-674E-8DC5-E46E4B1450E3}" type="pres">
      <dgm:prSet presAssocID="{DD01A545-4027-3449-B11F-7AB65E3F2ADC}" presName="childTextBox" presStyleLbl="fgAccFollowNode1" presStyleIdx="0" presStyleCnt="4">
        <dgm:presLayoutVars>
          <dgm:bulletEnabled val="1"/>
        </dgm:presLayoutVars>
      </dgm:prSet>
      <dgm:spPr/>
    </dgm:pt>
    <dgm:pt modelId="{F32884D3-7621-D246-8FDF-EE5DB90FB83A}" type="pres">
      <dgm:prSet presAssocID="{04AAD0B4-02E7-0043-B3A6-89CDB73A25FA}" presName="sp" presStyleCnt="0"/>
      <dgm:spPr/>
    </dgm:pt>
    <dgm:pt modelId="{F17C9715-16AF-854D-AE22-68769E13399A}" type="pres">
      <dgm:prSet presAssocID="{EBDE44AD-415A-B748-8B05-C590338E0080}" presName="arrowAndChildren" presStyleCnt="0"/>
      <dgm:spPr/>
    </dgm:pt>
    <dgm:pt modelId="{514181D6-1E11-E745-AEA3-D16948FD7980}" type="pres">
      <dgm:prSet presAssocID="{EBDE44AD-415A-B748-8B05-C590338E0080}" presName="parentTextArrow" presStyleLbl="node1" presStyleIdx="0" presStyleCnt="4"/>
      <dgm:spPr/>
    </dgm:pt>
    <dgm:pt modelId="{FBC13A2B-1DFF-3A45-A2A0-16498FB3FA7E}" type="pres">
      <dgm:prSet presAssocID="{EBDE44AD-415A-B748-8B05-C590338E0080}" presName="arrow" presStyleLbl="node1" presStyleIdx="1" presStyleCnt="4"/>
      <dgm:spPr/>
    </dgm:pt>
    <dgm:pt modelId="{B6175D8B-F473-464C-A66C-F53375F27046}" type="pres">
      <dgm:prSet presAssocID="{EBDE44AD-415A-B748-8B05-C590338E0080}" presName="descendantArrow" presStyleCnt="0"/>
      <dgm:spPr/>
    </dgm:pt>
    <dgm:pt modelId="{C047F453-5A2F-B343-A8F8-6A2F6DEDFC06}" type="pres">
      <dgm:prSet presAssocID="{06133AFD-BD2D-904B-B507-2390B45528DF}" presName="childTextArrow" presStyleLbl="fgAccFollowNode1" presStyleIdx="1" presStyleCnt="4">
        <dgm:presLayoutVars>
          <dgm:bulletEnabled val="1"/>
        </dgm:presLayoutVars>
      </dgm:prSet>
      <dgm:spPr/>
    </dgm:pt>
    <dgm:pt modelId="{D7D4951D-4B94-4746-AA3D-950FC3338DB5}" type="pres">
      <dgm:prSet presAssocID="{10DC27D5-8042-DD44-9777-F6CDB76E10F5}" presName="sp" presStyleCnt="0"/>
      <dgm:spPr/>
    </dgm:pt>
    <dgm:pt modelId="{B4F17D68-4B0F-D64F-ADF5-2C2838D2A854}" type="pres">
      <dgm:prSet presAssocID="{489ACDC1-E570-634C-8F67-F7ACC2F09CBE}" presName="arrowAndChildren" presStyleCnt="0"/>
      <dgm:spPr/>
    </dgm:pt>
    <dgm:pt modelId="{30EEC14E-C83C-DC4B-8E9D-3A705E4C144B}" type="pres">
      <dgm:prSet presAssocID="{489ACDC1-E570-634C-8F67-F7ACC2F09CBE}" presName="parentTextArrow" presStyleLbl="node1" presStyleIdx="1" presStyleCnt="4"/>
      <dgm:spPr/>
    </dgm:pt>
    <dgm:pt modelId="{8FB017D3-21AD-0845-B758-3B38DA2769A1}" type="pres">
      <dgm:prSet presAssocID="{489ACDC1-E570-634C-8F67-F7ACC2F09CBE}" presName="arrow" presStyleLbl="node1" presStyleIdx="2" presStyleCnt="4"/>
      <dgm:spPr/>
    </dgm:pt>
    <dgm:pt modelId="{CB094C23-8F60-8847-8E6F-D378D6956FE9}" type="pres">
      <dgm:prSet presAssocID="{489ACDC1-E570-634C-8F67-F7ACC2F09CBE}" presName="descendantArrow" presStyleCnt="0"/>
      <dgm:spPr/>
    </dgm:pt>
    <dgm:pt modelId="{5AB99161-C5F7-B249-BE8D-CCAEA99F92E3}" type="pres">
      <dgm:prSet presAssocID="{8BE5470C-93D8-6F42-BCA6-2ECA06C1EAC7}" presName="childTextArrow" presStyleLbl="fgAccFollowNode1" presStyleIdx="2" presStyleCnt="4">
        <dgm:presLayoutVars>
          <dgm:bulletEnabled val="1"/>
        </dgm:presLayoutVars>
      </dgm:prSet>
      <dgm:spPr/>
    </dgm:pt>
    <dgm:pt modelId="{5399F885-9372-BF42-8FCB-68B0940BD4E6}" type="pres">
      <dgm:prSet presAssocID="{744B8819-BE34-8342-A1C6-8D50C3DBA376}" presName="sp" presStyleCnt="0"/>
      <dgm:spPr/>
    </dgm:pt>
    <dgm:pt modelId="{9E286511-D652-FD44-B991-7DD96E279319}" type="pres">
      <dgm:prSet presAssocID="{415FCFC4-C4A5-F448-AF2F-08E2BCD9BC91}" presName="arrowAndChildren" presStyleCnt="0"/>
      <dgm:spPr/>
    </dgm:pt>
    <dgm:pt modelId="{684E3D64-20D6-1F4F-9BC4-7EA809DA8662}" type="pres">
      <dgm:prSet presAssocID="{415FCFC4-C4A5-F448-AF2F-08E2BCD9BC91}" presName="parentTextArrow" presStyleLbl="node1" presStyleIdx="2" presStyleCnt="4"/>
      <dgm:spPr/>
    </dgm:pt>
    <dgm:pt modelId="{6C94FEB7-B7D9-8047-B8D3-23EB1E265FE0}" type="pres">
      <dgm:prSet presAssocID="{415FCFC4-C4A5-F448-AF2F-08E2BCD9BC91}" presName="arrow" presStyleLbl="node1" presStyleIdx="3" presStyleCnt="4" custLinFactNeighborX="-251" custLinFactNeighborY="-7043"/>
      <dgm:spPr/>
    </dgm:pt>
    <dgm:pt modelId="{1C1F61F1-FE12-8F42-A469-C143C2CFFADE}" type="pres">
      <dgm:prSet presAssocID="{415FCFC4-C4A5-F448-AF2F-08E2BCD9BC91}" presName="descendantArrow" presStyleCnt="0"/>
      <dgm:spPr/>
    </dgm:pt>
    <dgm:pt modelId="{E45F21B1-0195-154B-B1C4-3B5856532F7F}" type="pres">
      <dgm:prSet presAssocID="{13513B5C-04D6-F849-8C85-35C56A33EB47}" presName="childTextArrow" presStyleLbl="fgAccFollowNode1" presStyleIdx="3" presStyleCnt="4">
        <dgm:presLayoutVars>
          <dgm:bulletEnabled val="1"/>
        </dgm:presLayoutVars>
      </dgm:prSet>
      <dgm:spPr/>
    </dgm:pt>
  </dgm:ptLst>
  <dgm:cxnLst>
    <dgm:cxn modelId="{E897AA05-4874-6E43-9441-9625EF4BFCD9}" type="presOf" srcId="{06133AFD-BD2D-904B-B507-2390B45528DF}" destId="{C047F453-5A2F-B343-A8F8-6A2F6DEDFC06}" srcOrd="0" destOrd="0" presId="urn:microsoft.com/office/officeart/2005/8/layout/process4"/>
    <dgm:cxn modelId="{46C05609-20C5-4B44-B457-F9E09AA72A56}" type="presOf" srcId="{489ACDC1-E570-634C-8F67-F7ACC2F09CBE}" destId="{8FB017D3-21AD-0845-B758-3B38DA2769A1}" srcOrd="1" destOrd="0" presId="urn:microsoft.com/office/officeart/2005/8/layout/process4"/>
    <dgm:cxn modelId="{FF809811-F9DE-C14F-8E97-93CAB510CDBB}" type="presOf" srcId="{A6E3DD6B-F943-744C-8871-E0C9558B1679}" destId="{3FB310CD-23B8-DB4B-BD86-DC4D1680E33C}" srcOrd="0" destOrd="0" presId="urn:microsoft.com/office/officeart/2005/8/layout/process4"/>
    <dgm:cxn modelId="{D7FF7E14-D49D-CC4A-BBEC-A7E69656F986}" type="presOf" srcId="{415FCFC4-C4A5-F448-AF2F-08E2BCD9BC91}" destId="{684E3D64-20D6-1F4F-9BC4-7EA809DA8662}" srcOrd="0" destOrd="0" presId="urn:microsoft.com/office/officeart/2005/8/layout/process4"/>
    <dgm:cxn modelId="{2752E327-11B7-F744-9325-7E138F46535D}" srcId="{489ACDC1-E570-634C-8F67-F7ACC2F09CBE}" destId="{8BE5470C-93D8-6F42-BCA6-2ECA06C1EAC7}" srcOrd="0" destOrd="0" parTransId="{0399296A-0E90-B747-8C1C-DEBC0FCA7012}" sibTransId="{23C230AE-BCAC-BD44-A9B8-F1634C0A2414}"/>
    <dgm:cxn modelId="{7D0BA73B-D6FA-6D43-A179-20A24EA54ABC}" type="presOf" srcId="{415FCFC4-C4A5-F448-AF2F-08E2BCD9BC91}" destId="{6C94FEB7-B7D9-8047-B8D3-23EB1E265FE0}" srcOrd="1" destOrd="0" presId="urn:microsoft.com/office/officeart/2005/8/layout/process4"/>
    <dgm:cxn modelId="{5EB31F63-322A-3744-96F2-A233BC03F0CD}" type="presOf" srcId="{8BE5470C-93D8-6F42-BCA6-2ECA06C1EAC7}" destId="{5AB99161-C5F7-B249-BE8D-CCAEA99F92E3}" srcOrd="0" destOrd="0" presId="urn:microsoft.com/office/officeart/2005/8/layout/process4"/>
    <dgm:cxn modelId="{D8B2DC4A-627A-6843-AFE8-30EB1B35295D}" srcId="{415FCFC4-C4A5-F448-AF2F-08E2BCD9BC91}" destId="{13513B5C-04D6-F849-8C85-35C56A33EB47}" srcOrd="0" destOrd="0" parTransId="{FC4E8BFA-5610-F342-B755-3E453FAAA67D}" sibTransId="{E16DA665-D28D-5D47-8084-D6131C119E8D}"/>
    <dgm:cxn modelId="{B22A734E-062E-4A45-B598-DF16564B89CA}" srcId="{A6E3DD6B-F943-744C-8871-E0C9558B1679}" destId="{415FCFC4-C4A5-F448-AF2F-08E2BCD9BC91}" srcOrd="0" destOrd="0" parTransId="{9C720EB3-5E33-B646-A494-EA33A868162B}" sibTransId="{744B8819-BE34-8342-A1C6-8D50C3DBA376}"/>
    <dgm:cxn modelId="{1BC41673-9014-6142-8C3F-3DCC84892FD3}" type="presOf" srcId="{2F27672C-6468-F146-80C0-5108F789FFF8}" destId="{974281EC-A0D5-AA4A-84DE-A5600FCCF616}" srcOrd="1" destOrd="0" presId="urn:microsoft.com/office/officeart/2005/8/layout/process4"/>
    <dgm:cxn modelId="{3B70C57F-1820-0348-B63B-E5FC2FC78E7E}" srcId="{2F27672C-6468-F146-80C0-5108F789FFF8}" destId="{DD01A545-4027-3449-B11F-7AB65E3F2ADC}" srcOrd="0" destOrd="0" parTransId="{81153728-BABB-FD4A-8E0C-0B8B5F778D8C}" sibTransId="{BC12D90B-20EE-1B41-8515-7185B8A04048}"/>
    <dgm:cxn modelId="{68845697-583D-CE46-AA74-5DBEC0AFE4E7}" type="presOf" srcId="{13513B5C-04D6-F849-8C85-35C56A33EB47}" destId="{E45F21B1-0195-154B-B1C4-3B5856532F7F}" srcOrd="0" destOrd="0" presId="urn:microsoft.com/office/officeart/2005/8/layout/process4"/>
    <dgm:cxn modelId="{F520E5A0-D4FB-694B-A3E8-8F687A599ED2}" type="presOf" srcId="{EBDE44AD-415A-B748-8B05-C590338E0080}" destId="{514181D6-1E11-E745-AEA3-D16948FD7980}" srcOrd="0" destOrd="0" presId="urn:microsoft.com/office/officeart/2005/8/layout/process4"/>
    <dgm:cxn modelId="{8642E9AC-03A5-8F47-BDC4-545EFF77142C}" srcId="{A6E3DD6B-F943-744C-8871-E0C9558B1679}" destId="{489ACDC1-E570-634C-8F67-F7ACC2F09CBE}" srcOrd="1" destOrd="0" parTransId="{B597D9E1-B576-5A47-9F39-78A2175A5600}" sibTransId="{10DC27D5-8042-DD44-9777-F6CDB76E10F5}"/>
    <dgm:cxn modelId="{C9591EB5-35B2-ED48-B30E-8CBFFCE39FD1}" type="presOf" srcId="{DD01A545-4027-3449-B11F-7AB65E3F2ADC}" destId="{1588FF42-1ADF-674E-8DC5-E46E4B1450E3}" srcOrd="0" destOrd="0" presId="urn:microsoft.com/office/officeart/2005/8/layout/process4"/>
    <dgm:cxn modelId="{787F15BA-1F88-004B-95D3-46EDAFD4765A}" type="presOf" srcId="{EBDE44AD-415A-B748-8B05-C590338E0080}" destId="{FBC13A2B-1DFF-3A45-A2A0-16498FB3FA7E}" srcOrd="1" destOrd="0" presId="urn:microsoft.com/office/officeart/2005/8/layout/process4"/>
    <dgm:cxn modelId="{F4AAC2CC-8BD3-CA42-97B5-894E6FCEBDDC}" srcId="{EBDE44AD-415A-B748-8B05-C590338E0080}" destId="{06133AFD-BD2D-904B-B507-2390B45528DF}" srcOrd="0" destOrd="0" parTransId="{2178A597-DCB8-B64A-A021-C22722BA6055}" sibTransId="{C58C5FC6-D665-8E4A-A438-DE71516E8A44}"/>
    <dgm:cxn modelId="{1360A1DF-BAB5-A849-B996-8D268857497F}" type="presOf" srcId="{2F27672C-6468-F146-80C0-5108F789FFF8}" destId="{F639C06B-0519-B446-AF94-B4E8305A5C04}" srcOrd="0" destOrd="0" presId="urn:microsoft.com/office/officeart/2005/8/layout/process4"/>
    <dgm:cxn modelId="{E9DDE0E8-BE3D-3B40-81B6-770E9ABB828E}" srcId="{A6E3DD6B-F943-744C-8871-E0C9558B1679}" destId="{EBDE44AD-415A-B748-8B05-C590338E0080}" srcOrd="2" destOrd="0" parTransId="{71A1A908-D351-B44F-B9BF-1251FAAEBDD9}" sibTransId="{04AAD0B4-02E7-0043-B3A6-89CDB73A25FA}"/>
    <dgm:cxn modelId="{D8DAF7ED-0A70-C84D-BD7A-2182120C286C}" type="presOf" srcId="{489ACDC1-E570-634C-8F67-F7ACC2F09CBE}" destId="{30EEC14E-C83C-DC4B-8E9D-3A705E4C144B}" srcOrd="0" destOrd="0" presId="urn:microsoft.com/office/officeart/2005/8/layout/process4"/>
    <dgm:cxn modelId="{F22951F3-1DF3-0A40-8C43-F5EB94F6C4C4}" srcId="{A6E3DD6B-F943-744C-8871-E0C9558B1679}" destId="{2F27672C-6468-F146-80C0-5108F789FFF8}" srcOrd="3" destOrd="0" parTransId="{7E205565-9E2D-4640-A096-0CD08FFEC3B1}" sibTransId="{092DDF78-0893-9346-8AA5-DB32F5C22FAA}"/>
    <dgm:cxn modelId="{49BAC0DE-95BC-4643-B789-42903BE1DF10}" type="presParOf" srcId="{3FB310CD-23B8-DB4B-BD86-DC4D1680E33C}" destId="{4C9C1891-D035-E344-B487-8CD56484A3DA}" srcOrd="0" destOrd="0" presId="urn:microsoft.com/office/officeart/2005/8/layout/process4"/>
    <dgm:cxn modelId="{CAF9D9AD-6800-7A40-BBBD-D73918DF416A}" type="presParOf" srcId="{4C9C1891-D035-E344-B487-8CD56484A3DA}" destId="{F639C06B-0519-B446-AF94-B4E8305A5C04}" srcOrd="0" destOrd="0" presId="urn:microsoft.com/office/officeart/2005/8/layout/process4"/>
    <dgm:cxn modelId="{97503ECD-E4C2-8948-B4F3-28B0EA95247A}" type="presParOf" srcId="{4C9C1891-D035-E344-B487-8CD56484A3DA}" destId="{974281EC-A0D5-AA4A-84DE-A5600FCCF616}" srcOrd="1" destOrd="0" presId="urn:microsoft.com/office/officeart/2005/8/layout/process4"/>
    <dgm:cxn modelId="{597A32A8-83A0-5E45-9562-E237084F60BD}" type="presParOf" srcId="{4C9C1891-D035-E344-B487-8CD56484A3DA}" destId="{126EA9A8-ABBA-7F4C-BA44-B61A7F5DD0CE}" srcOrd="2" destOrd="0" presId="urn:microsoft.com/office/officeart/2005/8/layout/process4"/>
    <dgm:cxn modelId="{E5B60848-9D54-C547-B3CE-4EC8A954CE9A}" type="presParOf" srcId="{126EA9A8-ABBA-7F4C-BA44-B61A7F5DD0CE}" destId="{1588FF42-1ADF-674E-8DC5-E46E4B1450E3}" srcOrd="0" destOrd="0" presId="urn:microsoft.com/office/officeart/2005/8/layout/process4"/>
    <dgm:cxn modelId="{A098FC3B-9C3D-A343-9887-CA619457573D}" type="presParOf" srcId="{3FB310CD-23B8-DB4B-BD86-DC4D1680E33C}" destId="{F32884D3-7621-D246-8FDF-EE5DB90FB83A}" srcOrd="1" destOrd="0" presId="urn:microsoft.com/office/officeart/2005/8/layout/process4"/>
    <dgm:cxn modelId="{B4C4E6D2-7CF0-3E42-829D-5188F78DD941}" type="presParOf" srcId="{3FB310CD-23B8-DB4B-BD86-DC4D1680E33C}" destId="{F17C9715-16AF-854D-AE22-68769E13399A}" srcOrd="2" destOrd="0" presId="urn:microsoft.com/office/officeart/2005/8/layout/process4"/>
    <dgm:cxn modelId="{65028731-EDC2-FC46-93D8-EDD3989D6D47}" type="presParOf" srcId="{F17C9715-16AF-854D-AE22-68769E13399A}" destId="{514181D6-1E11-E745-AEA3-D16948FD7980}" srcOrd="0" destOrd="0" presId="urn:microsoft.com/office/officeart/2005/8/layout/process4"/>
    <dgm:cxn modelId="{382C99EE-013B-9648-92B3-4E65616248EC}" type="presParOf" srcId="{F17C9715-16AF-854D-AE22-68769E13399A}" destId="{FBC13A2B-1DFF-3A45-A2A0-16498FB3FA7E}" srcOrd="1" destOrd="0" presId="urn:microsoft.com/office/officeart/2005/8/layout/process4"/>
    <dgm:cxn modelId="{FA46CE5B-FD7F-2748-B027-94B64B38F95B}" type="presParOf" srcId="{F17C9715-16AF-854D-AE22-68769E13399A}" destId="{B6175D8B-F473-464C-A66C-F53375F27046}" srcOrd="2" destOrd="0" presId="urn:microsoft.com/office/officeart/2005/8/layout/process4"/>
    <dgm:cxn modelId="{FDE12FDB-1185-964F-86C3-6490EFB1F430}" type="presParOf" srcId="{B6175D8B-F473-464C-A66C-F53375F27046}" destId="{C047F453-5A2F-B343-A8F8-6A2F6DEDFC06}" srcOrd="0" destOrd="0" presId="urn:microsoft.com/office/officeart/2005/8/layout/process4"/>
    <dgm:cxn modelId="{F2D582B0-A1CC-6A45-BEF8-09738EF25DF1}" type="presParOf" srcId="{3FB310CD-23B8-DB4B-BD86-DC4D1680E33C}" destId="{D7D4951D-4B94-4746-AA3D-950FC3338DB5}" srcOrd="3" destOrd="0" presId="urn:microsoft.com/office/officeart/2005/8/layout/process4"/>
    <dgm:cxn modelId="{1703DEA3-DD9A-8447-A194-C65E7CE02330}" type="presParOf" srcId="{3FB310CD-23B8-DB4B-BD86-DC4D1680E33C}" destId="{B4F17D68-4B0F-D64F-ADF5-2C2838D2A854}" srcOrd="4" destOrd="0" presId="urn:microsoft.com/office/officeart/2005/8/layout/process4"/>
    <dgm:cxn modelId="{85357B12-4D18-1947-902F-BDCE4EA6F7ED}" type="presParOf" srcId="{B4F17D68-4B0F-D64F-ADF5-2C2838D2A854}" destId="{30EEC14E-C83C-DC4B-8E9D-3A705E4C144B}" srcOrd="0" destOrd="0" presId="urn:microsoft.com/office/officeart/2005/8/layout/process4"/>
    <dgm:cxn modelId="{A69F342B-A022-7D46-B59A-101D2822340F}" type="presParOf" srcId="{B4F17D68-4B0F-D64F-ADF5-2C2838D2A854}" destId="{8FB017D3-21AD-0845-B758-3B38DA2769A1}" srcOrd="1" destOrd="0" presId="urn:microsoft.com/office/officeart/2005/8/layout/process4"/>
    <dgm:cxn modelId="{13F0C96A-DDC5-F945-A049-48BA9DE39859}" type="presParOf" srcId="{B4F17D68-4B0F-D64F-ADF5-2C2838D2A854}" destId="{CB094C23-8F60-8847-8E6F-D378D6956FE9}" srcOrd="2" destOrd="0" presId="urn:microsoft.com/office/officeart/2005/8/layout/process4"/>
    <dgm:cxn modelId="{C59821C0-D862-7544-B4CE-7BFA5DFABDC4}" type="presParOf" srcId="{CB094C23-8F60-8847-8E6F-D378D6956FE9}" destId="{5AB99161-C5F7-B249-BE8D-CCAEA99F92E3}" srcOrd="0" destOrd="0" presId="urn:microsoft.com/office/officeart/2005/8/layout/process4"/>
    <dgm:cxn modelId="{C22AC194-5CC2-BE46-98F8-F83F68DC1205}" type="presParOf" srcId="{3FB310CD-23B8-DB4B-BD86-DC4D1680E33C}" destId="{5399F885-9372-BF42-8FCB-68B0940BD4E6}" srcOrd="5" destOrd="0" presId="urn:microsoft.com/office/officeart/2005/8/layout/process4"/>
    <dgm:cxn modelId="{5094E5B0-10D0-954A-B871-34B5FAA60460}" type="presParOf" srcId="{3FB310CD-23B8-DB4B-BD86-DC4D1680E33C}" destId="{9E286511-D652-FD44-B991-7DD96E279319}" srcOrd="6" destOrd="0" presId="urn:microsoft.com/office/officeart/2005/8/layout/process4"/>
    <dgm:cxn modelId="{1A2DC28B-7A6D-0645-9A64-9D92AC245DA4}" type="presParOf" srcId="{9E286511-D652-FD44-B991-7DD96E279319}" destId="{684E3D64-20D6-1F4F-9BC4-7EA809DA8662}" srcOrd="0" destOrd="0" presId="urn:microsoft.com/office/officeart/2005/8/layout/process4"/>
    <dgm:cxn modelId="{B14EB24A-96C7-A549-8A68-F841D72EAC96}" type="presParOf" srcId="{9E286511-D652-FD44-B991-7DD96E279319}" destId="{6C94FEB7-B7D9-8047-B8D3-23EB1E265FE0}" srcOrd="1" destOrd="0" presId="urn:microsoft.com/office/officeart/2005/8/layout/process4"/>
    <dgm:cxn modelId="{63734AB8-9F21-0141-933F-9F8C7F8A271C}" type="presParOf" srcId="{9E286511-D652-FD44-B991-7DD96E279319}" destId="{1C1F61F1-FE12-8F42-A469-C143C2CFFADE}" srcOrd="2" destOrd="0" presId="urn:microsoft.com/office/officeart/2005/8/layout/process4"/>
    <dgm:cxn modelId="{C105D55E-BE0D-764C-AF0C-B041234666B4}" type="presParOf" srcId="{1C1F61F1-FE12-8F42-A469-C143C2CFFADE}" destId="{E45F21B1-0195-154B-B1C4-3B5856532F7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281EC-A0D5-AA4A-84DE-A5600FCCF616}">
      <dsp:nvSpPr>
        <dsp:cNvPr id="0" name=""/>
        <dsp:cNvSpPr/>
      </dsp:nvSpPr>
      <dsp:spPr>
        <a:xfrm>
          <a:off x="0" y="4311537"/>
          <a:ext cx="2362199" cy="943259"/>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t>Semantic Analysis </a:t>
          </a:r>
        </a:p>
      </dsp:txBody>
      <dsp:txXfrm>
        <a:off x="0" y="4311537"/>
        <a:ext cx="2362199" cy="509359"/>
      </dsp:txXfrm>
    </dsp:sp>
    <dsp:sp modelId="{1588FF42-1ADF-674E-8DC5-E46E4B1450E3}">
      <dsp:nvSpPr>
        <dsp:cNvPr id="0" name=""/>
        <dsp:cNvSpPr/>
      </dsp:nvSpPr>
      <dsp:spPr>
        <a:xfrm>
          <a:off x="0" y="4802032"/>
          <a:ext cx="2362199" cy="4338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Meaning </a:t>
          </a:r>
        </a:p>
      </dsp:txBody>
      <dsp:txXfrm>
        <a:off x="0" y="4802032"/>
        <a:ext cx="2362199" cy="433899"/>
      </dsp:txXfrm>
    </dsp:sp>
    <dsp:sp modelId="{FBC13A2B-1DFF-3A45-A2A0-16498FB3FA7E}">
      <dsp:nvSpPr>
        <dsp:cNvPr id="0" name=""/>
        <dsp:cNvSpPr/>
      </dsp:nvSpPr>
      <dsp:spPr>
        <a:xfrm rot="10800000">
          <a:off x="0" y="2874954"/>
          <a:ext cx="2362199" cy="1450732"/>
        </a:xfrm>
        <a:prstGeom prst="upArrowCallou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t>Syntactic Analysis</a:t>
          </a:r>
        </a:p>
      </dsp:txBody>
      <dsp:txXfrm rot="-10800000">
        <a:off x="0" y="2874954"/>
        <a:ext cx="2362199" cy="509207"/>
      </dsp:txXfrm>
    </dsp:sp>
    <dsp:sp modelId="{C047F453-5A2F-B343-A8F8-6A2F6DEDFC06}">
      <dsp:nvSpPr>
        <dsp:cNvPr id="0" name=""/>
        <dsp:cNvSpPr/>
      </dsp:nvSpPr>
      <dsp:spPr>
        <a:xfrm>
          <a:off x="0" y="3384161"/>
          <a:ext cx="2362199" cy="4337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Grammar  </a:t>
          </a:r>
        </a:p>
      </dsp:txBody>
      <dsp:txXfrm>
        <a:off x="0" y="3384161"/>
        <a:ext cx="2362199" cy="433769"/>
      </dsp:txXfrm>
    </dsp:sp>
    <dsp:sp modelId="{8FB017D3-21AD-0845-B758-3B38DA2769A1}">
      <dsp:nvSpPr>
        <dsp:cNvPr id="0" name=""/>
        <dsp:cNvSpPr/>
      </dsp:nvSpPr>
      <dsp:spPr>
        <a:xfrm rot="10800000">
          <a:off x="0" y="1438370"/>
          <a:ext cx="2362199" cy="1450732"/>
        </a:xfrm>
        <a:prstGeom prst="upArrowCallou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Morphological Analysis</a:t>
          </a:r>
        </a:p>
      </dsp:txBody>
      <dsp:txXfrm rot="-10800000">
        <a:off x="0" y="1438370"/>
        <a:ext cx="2362199" cy="509207"/>
      </dsp:txXfrm>
    </dsp:sp>
    <dsp:sp modelId="{5AB99161-C5F7-B249-BE8D-CCAEA99F92E3}">
      <dsp:nvSpPr>
        <dsp:cNvPr id="0" name=""/>
        <dsp:cNvSpPr/>
      </dsp:nvSpPr>
      <dsp:spPr>
        <a:xfrm>
          <a:off x="0" y="1947577"/>
          <a:ext cx="2362199" cy="4337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Form of words</a:t>
          </a:r>
        </a:p>
      </dsp:txBody>
      <dsp:txXfrm>
        <a:off x="0" y="1947577"/>
        <a:ext cx="2362199" cy="433769"/>
      </dsp:txXfrm>
    </dsp:sp>
    <dsp:sp modelId="{6C94FEB7-B7D9-8047-B8D3-23EB1E265FE0}">
      <dsp:nvSpPr>
        <dsp:cNvPr id="0" name=""/>
        <dsp:cNvSpPr/>
      </dsp:nvSpPr>
      <dsp:spPr>
        <a:xfrm rot="10800000">
          <a:off x="0" y="0"/>
          <a:ext cx="2362199" cy="145073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t>Phonological Analysis </a:t>
          </a:r>
        </a:p>
      </dsp:txBody>
      <dsp:txXfrm rot="-10800000">
        <a:off x="0" y="0"/>
        <a:ext cx="2362199" cy="509207"/>
      </dsp:txXfrm>
    </dsp:sp>
    <dsp:sp modelId="{E45F21B1-0195-154B-B1C4-3B5856532F7F}">
      <dsp:nvSpPr>
        <dsp:cNvPr id="0" name=""/>
        <dsp:cNvSpPr/>
      </dsp:nvSpPr>
      <dsp:spPr>
        <a:xfrm>
          <a:off x="0" y="510994"/>
          <a:ext cx="2362199" cy="4337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Related to speech ( how words are uttered)</a:t>
          </a:r>
        </a:p>
      </dsp:txBody>
      <dsp:txXfrm>
        <a:off x="0" y="510994"/>
        <a:ext cx="2362199" cy="4337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4DBE2-82F3-5347-9F30-2275BE8937B8}"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C6A52-AEF2-D04F-A68E-D0267F57AAF8}" type="slidenum">
              <a:rPr lang="en-US" smtClean="0"/>
              <a:t>‹#›</a:t>
            </a:fld>
            <a:endParaRPr lang="en-US"/>
          </a:p>
        </p:txBody>
      </p:sp>
    </p:spTree>
    <p:extLst>
      <p:ext uri="{BB962C8B-B14F-4D97-AF65-F5344CB8AC3E}">
        <p14:creationId xmlns:p14="http://schemas.microsoft.com/office/powerpoint/2010/main" val="215831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A8E6D44D-3850-4497-AB62-92394BA63D6F}" type="slidenum">
              <a:rPr lang="en-GB" smtClean="0"/>
              <a:pPr/>
              <a:t>1</a:t>
            </a:fld>
            <a:endParaRPr lang="en-GB"/>
          </a:p>
        </p:txBody>
      </p:sp>
    </p:spTree>
    <p:extLst>
      <p:ext uri="{BB962C8B-B14F-4D97-AF65-F5344CB8AC3E}">
        <p14:creationId xmlns:p14="http://schemas.microsoft.com/office/powerpoint/2010/main" val="1955694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10</a:t>
            </a:fld>
            <a:endParaRPr lang="en-US"/>
          </a:p>
        </p:txBody>
      </p:sp>
    </p:spTree>
    <p:extLst>
      <p:ext uri="{BB962C8B-B14F-4D97-AF65-F5344CB8AC3E}">
        <p14:creationId xmlns:p14="http://schemas.microsoft.com/office/powerpoint/2010/main" val="538074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11</a:t>
            </a:fld>
            <a:endParaRPr lang="en-US"/>
          </a:p>
        </p:txBody>
      </p:sp>
    </p:spTree>
    <p:extLst>
      <p:ext uri="{BB962C8B-B14F-4D97-AF65-F5344CB8AC3E}">
        <p14:creationId xmlns:p14="http://schemas.microsoft.com/office/powerpoint/2010/main" val="2276849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221896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18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14 tokens if you count San-Francisco</a:t>
            </a:r>
          </a:p>
          <a:p>
            <a:endParaRPr lang="en-US" dirty="0"/>
          </a:p>
        </p:txBody>
      </p:sp>
    </p:spTree>
    <p:extLst>
      <p:ext uri="{BB962C8B-B14F-4D97-AF65-F5344CB8AC3E}">
        <p14:creationId xmlns:p14="http://schemas.microsoft.com/office/powerpoint/2010/main" val="1036261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19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Number of words in a vocabulary is very large</a:t>
            </a:r>
          </a:p>
          <a:p>
            <a:r>
              <a:rPr lang="en-US" dirty="0"/>
              <a:t>For English language it can be above million words</a:t>
            </a:r>
          </a:p>
          <a:p>
            <a:endParaRPr lang="en-US" dirty="0"/>
          </a:p>
        </p:txBody>
      </p:sp>
    </p:spTree>
    <p:extLst>
      <p:ext uri="{BB962C8B-B14F-4D97-AF65-F5344CB8AC3E}">
        <p14:creationId xmlns:p14="http://schemas.microsoft.com/office/powerpoint/2010/main" val="26879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latin typeface="Courier"/>
                <a:cs typeface="Courier"/>
              </a:rPr>
              <a:t>A-Za-z all </a:t>
            </a:r>
            <a:r>
              <a:rPr lang="fr-FR" sz="1200" dirty="0" err="1">
                <a:latin typeface="Courier"/>
                <a:cs typeface="Courier"/>
              </a:rPr>
              <a:t>alphanumerical</a:t>
            </a:r>
            <a:r>
              <a:rPr lang="fr-FR" sz="1200" dirty="0">
                <a:latin typeface="Courier"/>
                <a:cs typeface="Courier"/>
              </a:rPr>
              <a:t> </a:t>
            </a:r>
            <a:r>
              <a:rPr lang="fr-FR" sz="1200" dirty="0" err="1">
                <a:latin typeface="Courier"/>
                <a:cs typeface="Courier"/>
              </a:rPr>
              <a:t>characters</a:t>
            </a:r>
            <a:r>
              <a:rPr lang="fr-FR" sz="1200" dirty="0">
                <a:latin typeface="Courier"/>
                <a:cs typeface="Courier"/>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latin typeface="Courier"/>
              <a:cs typeface="Couri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latin typeface="Courier"/>
                <a:cs typeface="Courier"/>
              </a:rPr>
              <a:t>| pipe </a:t>
            </a:r>
            <a:r>
              <a:rPr lang="fr-FR" sz="1200" dirty="0" err="1">
                <a:latin typeface="Courier"/>
                <a:cs typeface="Courier"/>
              </a:rPr>
              <a:t>symbol</a:t>
            </a:r>
            <a:r>
              <a:rPr lang="fr-FR" sz="1200" dirty="0">
                <a:latin typeface="Courier"/>
                <a:cs typeface="Courier"/>
              </a:rPr>
              <a:t> </a:t>
            </a:r>
          </a:p>
          <a:p>
            <a:endParaRPr lang="en-AE" dirty="0"/>
          </a:p>
        </p:txBody>
      </p:sp>
      <p:sp>
        <p:nvSpPr>
          <p:cNvPr id="4" name="Slide Number Placeholder 3"/>
          <p:cNvSpPr>
            <a:spLocks noGrp="1"/>
          </p:cNvSpPr>
          <p:nvPr>
            <p:ph type="sldNum" sz="quarter" idx="5"/>
          </p:nvPr>
        </p:nvSpPr>
        <p:spPr/>
        <p:txBody>
          <a:bodyPr/>
          <a:lstStyle/>
          <a:p>
            <a:fld id="{77DC6A52-AEF2-D04F-A68E-D0267F57AAF8}" type="slidenum">
              <a:rPr lang="en-US" smtClean="0"/>
              <a:t>20</a:t>
            </a:fld>
            <a:endParaRPr lang="en-US"/>
          </a:p>
        </p:txBody>
      </p:sp>
    </p:spTree>
    <p:extLst>
      <p:ext uri="{BB962C8B-B14F-4D97-AF65-F5344CB8AC3E}">
        <p14:creationId xmlns:p14="http://schemas.microsoft.com/office/powerpoint/2010/main" val="2945701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latin typeface="Courier"/>
                <a:cs typeface="Courier"/>
              </a:rPr>
              <a:t>A-Za-z all </a:t>
            </a:r>
            <a:r>
              <a:rPr lang="fr-FR" sz="1200" dirty="0" err="1">
                <a:latin typeface="Courier"/>
                <a:cs typeface="Courier"/>
              </a:rPr>
              <a:t>alphanumerical</a:t>
            </a:r>
            <a:r>
              <a:rPr lang="fr-FR" sz="1200" dirty="0">
                <a:latin typeface="Courier"/>
                <a:cs typeface="Courier"/>
              </a:rPr>
              <a:t> </a:t>
            </a:r>
            <a:r>
              <a:rPr lang="fr-FR" sz="1200" dirty="0" err="1">
                <a:latin typeface="Courier"/>
                <a:cs typeface="Courier"/>
              </a:rPr>
              <a:t>characters</a:t>
            </a:r>
            <a:r>
              <a:rPr lang="fr-FR" sz="1200" dirty="0">
                <a:latin typeface="Courier"/>
                <a:cs typeface="Courier"/>
              </a:rPr>
              <a:t> </a:t>
            </a:r>
          </a:p>
          <a:p>
            <a:endParaRPr lang="en-AE" dirty="0"/>
          </a:p>
        </p:txBody>
      </p:sp>
      <p:sp>
        <p:nvSpPr>
          <p:cNvPr id="4" name="Slide Number Placeholder 3"/>
          <p:cNvSpPr>
            <a:spLocks noGrp="1"/>
          </p:cNvSpPr>
          <p:nvPr>
            <p:ph type="sldNum" sz="quarter" idx="5"/>
          </p:nvPr>
        </p:nvSpPr>
        <p:spPr/>
        <p:txBody>
          <a:bodyPr/>
          <a:lstStyle/>
          <a:p>
            <a:fld id="{77DC6A52-AEF2-D04F-A68E-D0267F57AAF8}" type="slidenum">
              <a:rPr lang="en-US" smtClean="0"/>
              <a:t>21</a:t>
            </a:fld>
            <a:endParaRPr lang="en-US"/>
          </a:p>
        </p:txBody>
      </p:sp>
    </p:spTree>
    <p:extLst>
      <p:ext uri="{BB962C8B-B14F-4D97-AF65-F5344CB8AC3E}">
        <p14:creationId xmlns:p14="http://schemas.microsoft.com/office/powerpoint/2010/main" val="1831813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25</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54271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29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Stems= Stem is the stem.  S is the affix</a:t>
            </a:r>
          </a:p>
          <a:p>
            <a:r>
              <a:rPr lang="en-US" dirty="0"/>
              <a:t>Affixes= Affix is the stem es is the affix</a:t>
            </a:r>
          </a:p>
        </p:txBody>
      </p:sp>
    </p:spTree>
    <p:extLst>
      <p:ext uri="{BB962C8B-B14F-4D97-AF65-F5344CB8AC3E}">
        <p14:creationId xmlns:p14="http://schemas.microsoft.com/office/powerpoint/2010/main" val="655245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Stemming is a simplified version of lemmatization </a:t>
            </a:r>
          </a:p>
        </p:txBody>
      </p:sp>
      <p:sp>
        <p:nvSpPr>
          <p:cNvPr id="4" name="Slide Number Placeholder 3"/>
          <p:cNvSpPr>
            <a:spLocks noGrp="1"/>
          </p:cNvSpPr>
          <p:nvPr>
            <p:ph type="sldNum" sz="quarter" idx="5"/>
          </p:nvPr>
        </p:nvSpPr>
        <p:spPr/>
        <p:txBody>
          <a:bodyPr/>
          <a:lstStyle/>
          <a:p>
            <a:fld id="{77DC6A52-AEF2-D04F-A68E-D0267F57AAF8}" type="slidenum">
              <a:rPr lang="en-US" smtClean="0"/>
              <a:t>30</a:t>
            </a:fld>
            <a:endParaRPr lang="en-US"/>
          </a:p>
        </p:txBody>
      </p:sp>
    </p:spTree>
    <p:extLst>
      <p:ext uri="{BB962C8B-B14F-4D97-AF65-F5344CB8AC3E}">
        <p14:creationId xmlns:p14="http://schemas.microsoft.com/office/powerpoint/2010/main" val="381416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2</a:t>
            </a:fld>
            <a:endParaRPr lang="en-US"/>
          </a:p>
        </p:txBody>
      </p:sp>
    </p:spTree>
    <p:extLst>
      <p:ext uri="{BB962C8B-B14F-4D97-AF65-F5344CB8AC3E}">
        <p14:creationId xmlns:p14="http://schemas.microsoft.com/office/powerpoint/2010/main" val="1812171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Iterative steps of replacement rules</a:t>
            </a:r>
          </a:p>
          <a:p>
            <a:endParaRPr lang="en-GB" dirty="0"/>
          </a:p>
          <a:p>
            <a:r>
              <a:rPr lang="en-GB" dirty="0"/>
              <a:t>-</a:t>
            </a:r>
            <a:r>
              <a:rPr lang="en-GB" dirty="0" err="1"/>
              <a:t>ing</a:t>
            </a:r>
            <a:r>
              <a:rPr lang="en-GB" dirty="0"/>
              <a:t> , only deleted if it has a additional vowel followed by -</a:t>
            </a:r>
            <a:r>
              <a:rPr lang="en-GB" dirty="0" err="1"/>
              <a:t>ing</a:t>
            </a:r>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31</a:t>
            </a:fld>
            <a:endParaRPr lang="en-US"/>
          </a:p>
        </p:txBody>
      </p:sp>
    </p:spTree>
    <p:extLst>
      <p:ext uri="{BB962C8B-B14F-4D97-AF65-F5344CB8AC3E}">
        <p14:creationId xmlns:p14="http://schemas.microsoft.com/office/powerpoint/2010/main" val="392820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34</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99698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itchFamily="2" charset="2"/>
              <a:buNone/>
            </a:pPr>
            <a:r>
              <a:rPr lang="en-US" altLang="en-US" sz="2600" dirty="0"/>
              <a:t>Using a set of rules. E.g., </a:t>
            </a:r>
          </a:p>
          <a:p>
            <a:pPr eaLnBrk="1" hangingPunct="1"/>
            <a:r>
              <a:rPr lang="en-US" altLang="en-US" sz="2600" dirty="0"/>
              <a:t>remove ending</a:t>
            </a:r>
          </a:p>
          <a:p>
            <a:pPr marL="742950" lvl="1" indent="-285750"/>
            <a:r>
              <a:rPr lang="en-US" altLang="en-US" sz="2000" dirty="0"/>
              <a:t>if a word ends with a consonant other than s,</a:t>
            </a:r>
          </a:p>
          <a:p>
            <a:pPr marL="742950" lvl="1" indent="-285750">
              <a:buNone/>
            </a:pPr>
            <a:r>
              <a:rPr lang="en-US" altLang="en-US" sz="2000" dirty="0"/>
              <a:t>    followed by an s, then delete s.</a:t>
            </a:r>
          </a:p>
          <a:p>
            <a:pPr marL="742950" lvl="1" indent="-285750"/>
            <a:r>
              <a:rPr lang="en-US" altLang="en-US" sz="2000" dirty="0"/>
              <a:t>if a word ends in </a:t>
            </a:r>
            <a:r>
              <a:rPr lang="en-US" altLang="en-US" sz="2000" dirty="0" err="1"/>
              <a:t>es</a:t>
            </a:r>
            <a:r>
              <a:rPr lang="en-US" altLang="en-US" sz="2000" dirty="0"/>
              <a:t>, drop the s.</a:t>
            </a:r>
          </a:p>
          <a:p>
            <a:pPr marL="742950" lvl="1" indent="-285750"/>
            <a:r>
              <a:rPr lang="en-US" altLang="en-US" sz="2000" dirty="0"/>
              <a:t>if a word ends in </a:t>
            </a:r>
            <a:r>
              <a:rPr lang="en-US" altLang="en-US" sz="2000" dirty="0" err="1"/>
              <a:t>ing</a:t>
            </a:r>
            <a:r>
              <a:rPr lang="en-US" altLang="en-US" sz="2000" dirty="0"/>
              <a:t>, delete the </a:t>
            </a:r>
            <a:r>
              <a:rPr lang="en-US" altLang="en-US" sz="2000" dirty="0" err="1"/>
              <a:t>ing</a:t>
            </a:r>
            <a:r>
              <a:rPr lang="en-US" altLang="en-US" sz="2000" dirty="0"/>
              <a:t> unless the remaining word consists only of one letter or of </a:t>
            </a:r>
            <a:r>
              <a:rPr lang="en-US" altLang="en-US" sz="2000" dirty="0" err="1"/>
              <a:t>th.</a:t>
            </a:r>
            <a:endParaRPr lang="en-US" altLang="en-US" sz="2000" dirty="0"/>
          </a:p>
          <a:p>
            <a:pPr marL="742950" lvl="1" indent="-285750"/>
            <a:r>
              <a:rPr lang="en-US" altLang="en-US" sz="2000" dirty="0"/>
              <a:t>If a word ends with </a:t>
            </a:r>
            <a:r>
              <a:rPr lang="en-US" altLang="en-US" sz="2000" dirty="0" err="1"/>
              <a:t>ed</a:t>
            </a:r>
            <a:r>
              <a:rPr lang="en-US" altLang="en-US" sz="2000" dirty="0"/>
              <a:t>, preceded by a consonant, delete the </a:t>
            </a:r>
            <a:r>
              <a:rPr lang="en-US" altLang="en-US" sz="2000" dirty="0" err="1"/>
              <a:t>ed</a:t>
            </a:r>
            <a:r>
              <a:rPr lang="en-US" altLang="en-US" sz="2000" dirty="0"/>
              <a:t> unless this leaves only a single letter.</a:t>
            </a:r>
          </a:p>
          <a:p>
            <a:pPr marL="742950" lvl="1" indent="-285750"/>
            <a:r>
              <a:rPr lang="en-US" altLang="en-US" sz="2000" dirty="0"/>
              <a:t>…...</a:t>
            </a:r>
          </a:p>
          <a:p>
            <a:pPr eaLnBrk="1" hangingPunct="1"/>
            <a:r>
              <a:rPr lang="en-US" altLang="en-US" sz="2600" dirty="0"/>
              <a:t>transform words</a:t>
            </a:r>
          </a:p>
          <a:p>
            <a:pPr marL="742950" lvl="1" indent="-285750"/>
            <a:r>
              <a:rPr lang="en-US" altLang="en-US" sz="2000" dirty="0"/>
              <a:t>if a word ends with “</a:t>
            </a:r>
            <a:r>
              <a:rPr lang="en-US" altLang="en-US" sz="2000" dirty="0" err="1"/>
              <a:t>ies</a:t>
            </a:r>
            <a:r>
              <a:rPr lang="en-US" altLang="en-US" sz="2000" dirty="0"/>
              <a:t>” but not “</a:t>
            </a:r>
            <a:r>
              <a:rPr lang="en-US" altLang="en-US" sz="2000" dirty="0" err="1"/>
              <a:t>eies</a:t>
            </a:r>
            <a:r>
              <a:rPr lang="en-US" altLang="en-US" sz="2000" dirty="0"/>
              <a:t>” or “</a:t>
            </a:r>
            <a:r>
              <a:rPr lang="en-US" altLang="en-US" sz="2000" dirty="0" err="1"/>
              <a:t>aies</a:t>
            </a:r>
            <a:r>
              <a:rPr lang="en-US" altLang="en-US" sz="2000" dirty="0"/>
              <a:t>” then “</a:t>
            </a:r>
            <a:r>
              <a:rPr lang="en-US" altLang="en-US" sz="2000" dirty="0" err="1"/>
              <a:t>ies</a:t>
            </a:r>
            <a:r>
              <a:rPr lang="en-US" altLang="en-US" sz="2000" dirty="0"/>
              <a:t> --&gt; y.”</a:t>
            </a:r>
          </a:p>
          <a:p>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37</a:t>
            </a:fld>
            <a:endParaRPr lang="en-US"/>
          </a:p>
        </p:txBody>
      </p:sp>
    </p:spTree>
    <p:extLst>
      <p:ext uri="{BB962C8B-B14F-4D97-AF65-F5344CB8AC3E}">
        <p14:creationId xmlns:p14="http://schemas.microsoft.com/office/powerpoint/2010/main" val="3893320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purposes of a bag-of-words model, the semantics of "drawback" and "drawbacks" are so close that distinguishing them will only increase overfitting, and not allow the model to fully exploit the training data.</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Similarly to having singular and plural forms of a noun, treating different verb forms and related words as distinct tokens is </a:t>
            </a:r>
            <a:r>
              <a:rPr lang="en-CA" dirty="0" err="1"/>
              <a:t>disadvanta</a:t>
            </a:r>
            <a:r>
              <a:rPr lang="en-CA" dirty="0"/>
              <a:t>‐ </a:t>
            </a:r>
            <a:r>
              <a:rPr lang="en-CA" dirty="0" err="1"/>
              <a:t>geous</a:t>
            </a:r>
            <a:r>
              <a:rPr lang="en-CA" dirty="0"/>
              <a:t> for building a model that generalizes well. </a:t>
            </a:r>
          </a:p>
          <a:p>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38</a:t>
            </a:fld>
            <a:endParaRPr lang="en-US"/>
          </a:p>
        </p:txBody>
      </p:sp>
    </p:spTree>
    <p:extLst>
      <p:ext uri="{BB962C8B-B14F-4D97-AF65-F5344CB8AC3E}">
        <p14:creationId xmlns:p14="http://schemas.microsoft.com/office/powerpoint/2010/main" val="296118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“Lemmatization is a more sophisticated approach because it uses the specific part of speech in order to determine the root form of a word. The normalization rules depend on the part of speech and therefore, they are highly language specific.”</a:t>
            </a:r>
          </a:p>
          <a:p>
            <a:endParaRPr lang="en-GB" dirty="0"/>
          </a:p>
          <a:p>
            <a:r>
              <a:rPr lang="en-GB" dirty="0"/>
              <a:t>“A </a:t>
            </a:r>
            <a:r>
              <a:rPr lang="en-GB" dirty="0" err="1"/>
              <a:t>lemmatizer</a:t>
            </a:r>
            <a:r>
              <a:rPr lang="en-GB" dirty="0"/>
              <a:t> needs a significant amount of vocabulary and language-specific domain knowledge to carry out its task compared to other stemmers. The classical algorithm for lemmatization is the Porter’s algorithm [481]. The latest version of Porter’s algorithm is also referred to as Snowball.”</a:t>
            </a:r>
          </a:p>
          <a:p>
            <a:endParaRPr lang="en-GB" dirty="0"/>
          </a:p>
          <a:p>
            <a:r>
              <a:rPr lang="en-CA" sz="1200" b="1" i="0" u="none" strike="noStrike" kern="1200" dirty="0">
                <a:solidFill>
                  <a:schemeClr val="tx1"/>
                </a:solidFill>
                <a:effectLst/>
                <a:latin typeface="+mn-lt"/>
                <a:ea typeface="+mn-ea"/>
                <a:cs typeface="+mn-cs"/>
              </a:rPr>
              <a:t>Stemming</a:t>
            </a:r>
            <a:r>
              <a:rPr lang="en-CA" sz="1200" b="0" i="0" u="none" strike="noStrike" kern="1200" dirty="0">
                <a:solidFill>
                  <a:schemeClr val="tx1"/>
                </a:solidFill>
                <a:effectLst/>
                <a:latin typeface="+mn-lt"/>
                <a:ea typeface="+mn-ea"/>
                <a:cs typeface="+mn-cs"/>
              </a:rPr>
              <a:t> and </a:t>
            </a:r>
            <a:r>
              <a:rPr lang="en-CA" sz="1200" b="1" i="0" u="none" strike="noStrike" kern="1200" dirty="0">
                <a:solidFill>
                  <a:schemeClr val="tx1"/>
                </a:solidFill>
                <a:effectLst/>
                <a:latin typeface="+mn-lt"/>
                <a:ea typeface="+mn-ea"/>
                <a:cs typeface="+mn-cs"/>
              </a:rPr>
              <a:t>Lemmatization</a:t>
            </a:r>
            <a:r>
              <a:rPr lang="en-CA" sz="1200" b="0" i="0" u="none" strike="noStrike" kern="1200" dirty="0">
                <a:solidFill>
                  <a:schemeClr val="tx1"/>
                </a:solidFill>
                <a:effectLst/>
                <a:latin typeface="+mn-lt"/>
                <a:ea typeface="+mn-ea"/>
                <a:cs typeface="+mn-cs"/>
              </a:rPr>
              <a:t> both generate the root form of the inflected words. The difference is that stem might not be an actual word whereas, lemma is an actual language word. ... Whereas, in </a:t>
            </a:r>
            <a:r>
              <a:rPr lang="en-CA" sz="1200" b="1" i="0" u="none" strike="noStrike" kern="1200" dirty="0">
                <a:solidFill>
                  <a:schemeClr val="tx1"/>
                </a:solidFill>
                <a:effectLst/>
                <a:latin typeface="+mn-lt"/>
                <a:ea typeface="+mn-ea"/>
                <a:cs typeface="+mn-cs"/>
              </a:rPr>
              <a:t>lemmatization</a:t>
            </a:r>
            <a:r>
              <a:rPr lang="en-CA" sz="1200" b="0" i="0" u="none" strike="noStrike" kern="1200" dirty="0">
                <a:solidFill>
                  <a:schemeClr val="tx1"/>
                </a:solidFill>
                <a:effectLst/>
                <a:latin typeface="+mn-lt"/>
                <a:ea typeface="+mn-ea"/>
                <a:cs typeface="+mn-cs"/>
              </a:rPr>
              <a:t>, you used WordNet corpus and a corpus for stop words as well to produce lemma which makes it slower than </a:t>
            </a:r>
            <a:r>
              <a:rPr lang="en-CA" sz="1200" b="1" i="0" u="none" strike="noStrike" kern="1200" dirty="0">
                <a:solidFill>
                  <a:schemeClr val="tx1"/>
                </a:solidFill>
                <a:effectLst/>
                <a:latin typeface="+mn-lt"/>
                <a:ea typeface="+mn-ea"/>
                <a:cs typeface="+mn-cs"/>
              </a:rPr>
              <a:t>stemming</a:t>
            </a:r>
            <a:r>
              <a:rPr lang="en-CA" sz="1200" b="0" i="0" u="none" strike="noStrike" kern="1200" dirty="0">
                <a:solidFill>
                  <a:schemeClr val="tx1"/>
                </a:solidFill>
                <a:effectLst/>
                <a:latin typeface="+mn-lt"/>
                <a:ea typeface="+mn-ea"/>
                <a:cs typeface="+mn-cs"/>
              </a:rPr>
              <a:t>.</a:t>
            </a:r>
            <a:endParaRPr lang="en-GB" dirty="0"/>
          </a:p>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39</a:t>
            </a:fld>
            <a:endParaRPr lang="en-US"/>
          </a:p>
        </p:txBody>
      </p:sp>
    </p:spTree>
    <p:extLst>
      <p:ext uri="{BB962C8B-B14F-4D97-AF65-F5344CB8AC3E}">
        <p14:creationId xmlns:p14="http://schemas.microsoft.com/office/powerpoint/2010/main" val="4214091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Lemmatization is a more sophisticated approach because it uses the specific part of speech in order to determine the root form of a word. The normalization rules depend on the part of speech and therefore, they are highly language specific</a:t>
            </a:r>
          </a:p>
        </p:txBody>
      </p:sp>
      <p:sp>
        <p:nvSpPr>
          <p:cNvPr id="4" name="Slide Number Placeholder 3"/>
          <p:cNvSpPr>
            <a:spLocks noGrp="1"/>
          </p:cNvSpPr>
          <p:nvPr>
            <p:ph type="sldNum" sz="quarter" idx="5"/>
          </p:nvPr>
        </p:nvSpPr>
        <p:spPr/>
        <p:txBody>
          <a:bodyPr/>
          <a:lstStyle/>
          <a:p>
            <a:fld id="{F9C708DC-728D-0349-BE60-615ACC27E64A}" type="slidenum">
              <a:rPr lang="en-GB" smtClean="0"/>
              <a:t>40</a:t>
            </a:fld>
            <a:endParaRPr lang="en-GB"/>
          </a:p>
        </p:txBody>
      </p:sp>
    </p:spTree>
    <p:extLst>
      <p:ext uri="{BB962C8B-B14F-4D97-AF65-F5344CB8AC3E}">
        <p14:creationId xmlns:p14="http://schemas.microsoft.com/office/powerpoint/2010/main" val="205361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3</a:t>
            </a:fld>
            <a:endParaRPr lang="en-US"/>
          </a:p>
        </p:txBody>
      </p:sp>
    </p:spTree>
    <p:extLst>
      <p:ext uri="{BB962C8B-B14F-4D97-AF65-F5344CB8AC3E}">
        <p14:creationId xmlns:p14="http://schemas.microsoft.com/office/powerpoint/2010/main" val="3742611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4</a:t>
            </a:fld>
            <a:endParaRPr lang="en-US"/>
          </a:p>
        </p:txBody>
      </p:sp>
    </p:spTree>
    <p:extLst>
      <p:ext uri="{BB962C8B-B14F-4D97-AF65-F5344CB8AC3E}">
        <p14:creationId xmlns:p14="http://schemas.microsoft.com/office/powerpoint/2010/main" val="802222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NLP focuses more on language specifics ( parsing/grammar/semantics)</a:t>
            </a:r>
            <a:r>
              <a:rPr lang="en-CA" sz="1200" kern="1200" dirty="0">
                <a:solidFill>
                  <a:schemeClr val="tx1"/>
                </a:solidFill>
                <a:effectLst/>
                <a:latin typeface="+mn-lt"/>
                <a:ea typeface="+mn-ea"/>
                <a:cs typeface="+mn-cs"/>
              </a:rPr>
              <a:t> It extracts the semantic meanings and analyzes the grammatical structures the user inputs.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CA" sz="1200" kern="1200" dirty="0">
                <a:solidFill>
                  <a:schemeClr val="tx1"/>
                </a:solidFill>
                <a:effectLst/>
                <a:latin typeface="+mn-lt"/>
                <a:ea typeface="+mn-ea"/>
                <a:cs typeface="+mn-cs"/>
              </a:rPr>
              <a:t>you can build a robot that can understand people and interact with them in any language.</a:t>
            </a:r>
          </a:p>
          <a:p>
            <a:pPr marL="171450" indent="-171450">
              <a:buFontTx/>
              <a:buChar char="-"/>
            </a:pPr>
            <a:r>
              <a:rPr lang="en-CA" sz="1200" kern="1200" dirty="0">
                <a:solidFill>
                  <a:schemeClr val="tx1"/>
                </a:solidFill>
                <a:effectLst/>
                <a:latin typeface="+mn-lt"/>
                <a:ea typeface="+mn-ea"/>
                <a:cs typeface="+mn-cs"/>
              </a:rPr>
              <a:t>NLP come of age over the past ten years, with products such as Siri, Alexa and Google's voice search employing NLP to understand and respond to user requests. </a:t>
            </a:r>
            <a:r>
              <a:rPr lang="en-CA" dirty="0">
                <a:effectLst/>
              </a:rPr>
              <a:t> </a:t>
            </a:r>
          </a:p>
          <a:p>
            <a:pPr marL="171450" indent="-171450">
              <a:buFontTx/>
              <a:buChar char="-"/>
            </a:pPr>
            <a:r>
              <a:rPr lang="en-CA" dirty="0">
                <a:effectLst/>
              </a:rPr>
              <a:t>Personal assistants, translation software self-service phone banking applications , chatbots</a:t>
            </a:r>
            <a:endParaRPr lang="en-US" dirty="0"/>
          </a:p>
          <a:p>
            <a:r>
              <a:rPr lang="en-US" dirty="0"/>
              <a:t>Text analytics use ML and data-driven techniques , ignoring rules of the language [ don’t look into it]. </a:t>
            </a:r>
            <a:r>
              <a:rPr lang="en-CA" sz="1200" kern="1200" dirty="0">
                <a:solidFill>
                  <a:schemeClr val="tx1"/>
                </a:solidFill>
                <a:effectLst/>
                <a:latin typeface="+mn-lt"/>
                <a:ea typeface="+mn-ea"/>
                <a:cs typeface="+mn-cs"/>
              </a:rPr>
              <a:t>does not consider semantic features ( not necessary understanding the meaning , but focus on driving the insights) -  features</a:t>
            </a:r>
            <a:r>
              <a:rPr lang="en-CA" dirty="0">
                <a:effectLst/>
              </a:rPr>
              <a:t> based on analysing</a:t>
            </a:r>
            <a:r>
              <a:rPr lang="en-CA" sz="1200" kern="1200" dirty="0">
                <a:solidFill>
                  <a:schemeClr val="tx1"/>
                </a:solidFill>
                <a:effectLst/>
                <a:latin typeface="+mn-lt"/>
                <a:ea typeface="+mn-ea"/>
                <a:cs typeface="+mn-cs"/>
              </a:rPr>
              <a:t> word frequencies.</a:t>
            </a:r>
          </a:p>
          <a:p>
            <a:r>
              <a:rPr lang="en-CA" sz="1200" kern="1200" dirty="0">
                <a:solidFill>
                  <a:schemeClr val="tx1"/>
                </a:solidFill>
                <a:effectLst/>
                <a:latin typeface="+mn-lt"/>
                <a:ea typeface="+mn-ea"/>
                <a:cs typeface="+mn-cs"/>
              </a:rPr>
              <a:t> </a:t>
            </a:r>
            <a:r>
              <a:rPr lang="en-US" dirty="0"/>
              <a:t>Skills : Python, NLTK – Spacy]</a:t>
            </a:r>
          </a:p>
          <a:p>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5</a:t>
            </a:fld>
            <a:endParaRPr lang="en-US"/>
          </a:p>
        </p:txBody>
      </p:sp>
    </p:spTree>
    <p:extLst>
      <p:ext uri="{BB962C8B-B14F-4D97-AF65-F5344CB8AC3E}">
        <p14:creationId xmlns:p14="http://schemas.microsoft.com/office/powerpoint/2010/main" val="329798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DC6A52-AEF2-D04F-A68E-D0267F57AAF8}" type="slidenum">
              <a:rPr lang="en-US" smtClean="0"/>
              <a:t>6</a:t>
            </a:fld>
            <a:endParaRPr lang="en-US"/>
          </a:p>
        </p:txBody>
      </p:sp>
    </p:spTree>
    <p:extLst>
      <p:ext uri="{BB962C8B-B14F-4D97-AF65-F5344CB8AC3E}">
        <p14:creationId xmlns:p14="http://schemas.microsoft.com/office/powerpoint/2010/main" val="310859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7</a:t>
            </a:fld>
            <a:endParaRPr lang="en-US"/>
          </a:p>
        </p:txBody>
      </p:sp>
    </p:spTree>
    <p:extLst>
      <p:ext uri="{BB962C8B-B14F-4D97-AF65-F5344CB8AC3E}">
        <p14:creationId xmlns:p14="http://schemas.microsoft.com/office/powerpoint/2010/main" val="2483280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If you are working in the financial domain, your application should be able to recognize stock symbols, financial terms, and company names, which means that the documents in the corpus you construct need to contain these entities. In other words, developing a language-aware data product begins with acquiring the right kind of text data and building a custom corpus that contains the structural and contextual features from the domain in which you are working”</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Benjamin Bengfort, Rebecca </a:t>
            </a:r>
            <a:r>
              <a:rPr lang="en-GB" dirty="0" err="1"/>
              <a:t>Bilbro</a:t>
            </a:r>
            <a:r>
              <a:rPr lang="en-GB" dirty="0"/>
              <a:t>, Tony Ojeda. “Applied Text Analysis with Python.” Apple Books. </a:t>
            </a:r>
          </a:p>
          <a:p>
            <a:endParaRPr lang="en-GB" dirty="0"/>
          </a:p>
        </p:txBody>
      </p:sp>
      <p:sp>
        <p:nvSpPr>
          <p:cNvPr id="4" name="Slide Number Placeholder 3"/>
          <p:cNvSpPr>
            <a:spLocks noGrp="1"/>
          </p:cNvSpPr>
          <p:nvPr>
            <p:ph type="sldNum" sz="quarter" idx="5"/>
          </p:nvPr>
        </p:nvSpPr>
        <p:spPr/>
        <p:txBody>
          <a:bodyPr/>
          <a:lstStyle/>
          <a:p>
            <a:fld id="{77DC6A52-AEF2-D04F-A68E-D0267F57AAF8}" type="slidenum">
              <a:rPr lang="en-US" smtClean="0"/>
              <a:t>8</a:t>
            </a:fld>
            <a:endParaRPr lang="en-US"/>
          </a:p>
        </p:txBody>
      </p:sp>
    </p:spTree>
    <p:extLst>
      <p:ext uri="{BB962C8B-B14F-4D97-AF65-F5344CB8AC3E}">
        <p14:creationId xmlns:p14="http://schemas.microsoft.com/office/powerpoint/2010/main" val="1491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5"/>
          </p:nvPr>
        </p:nvSpPr>
        <p:spPr/>
        <p:txBody>
          <a:bodyPr/>
          <a:lstStyle/>
          <a:p>
            <a:fld id="{77DC6A52-AEF2-D04F-A68E-D0267F57AAF8}" type="slidenum">
              <a:rPr lang="en-US" smtClean="0"/>
              <a:t>9</a:t>
            </a:fld>
            <a:endParaRPr lang="en-US"/>
          </a:p>
        </p:txBody>
      </p:sp>
    </p:spTree>
    <p:extLst>
      <p:ext uri="{BB962C8B-B14F-4D97-AF65-F5344CB8AC3E}">
        <p14:creationId xmlns:p14="http://schemas.microsoft.com/office/powerpoint/2010/main" val="144406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0016-3B59-B644-B1FB-2577E525A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FF7A0-1DE9-9644-8A01-6A8BF15A9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2D1A1-6978-4342-B4B7-5FB33C4576FD}"/>
              </a:ext>
            </a:extLst>
          </p:cNvPr>
          <p:cNvSpPr>
            <a:spLocks noGrp="1"/>
          </p:cNvSpPr>
          <p:nvPr>
            <p:ph type="dt" sz="half" idx="10"/>
          </p:nvPr>
        </p:nvSpPr>
        <p:spPr/>
        <p:txBody>
          <a:bodyPr/>
          <a:lstStyle/>
          <a:p>
            <a:fld id="{EAF787A7-3BB9-2C47-8336-DB719BA26B04}" type="datetime1">
              <a:rPr lang="en-US" smtClean="0"/>
              <a:t>1/22/2024</a:t>
            </a:fld>
            <a:endParaRPr lang="en-US"/>
          </a:p>
        </p:txBody>
      </p:sp>
      <p:sp>
        <p:nvSpPr>
          <p:cNvPr id="5" name="Footer Placeholder 4">
            <a:extLst>
              <a:ext uri="{FF2B5EF4-FFF2-40B4-BE49-F238E27FC236}">
                <a16:creationId xmlns:a16="http://schemas.microsoft.com/office/drawing/2014/main" id="{D6CFDE3C-D579-0544-A0F0-CFFA8BDC0848}"/>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271CBBE9-1FDC-2B4C-B941-B8259DD1D6ED}"/>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270104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8A1A-93F9-A84F-A03F-A6A76C3E00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BE298F-F7F2-CF46-81DD-95FC2B5740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9F697-66CB-794E-86C2-06F37A01EA5C}"/>
              </a:ext>
            </a:extLst>
          </p:cNvPr>
          <p:cNvSpPr>
            <a:spLocks noGrp="1"/>
          </p:cNvSpPr>
          <p:nvPr>
            <p:ph type="dt" sz="half" idx="10"/>
          </p:nvPr>
        </p:nvSpPr>
        <p:spPr/>
        <p:txBody>
          <a:bodyPr/>
          <a:lstStyle/>
          <a:p>
            <a:fld id="{07BFB523-56E0-AE43-AC61-B062CED8F20C}" type="datetime1">
              <a:rPr lang="en-US" smtClean="0"/>
              <a:t>1/22/2024</a:t>
            </a:fld>
            <a:endParaRPr lang="en-US"/>
          </a:p>
        </p:txBody>
      </p:sp>
      <p:sp>
        <p:nvSpPr>
          <p:cNvPr id="5" name="Footer Placeholder 4">
            <a:extLst>
              <a:ext uri="{FF2B5EF4-FFF2-40B4-BE49-F238E27FC236}">
                <a16:creationId xmlns:a16="http://schemas.microsoft.com/office/drawing/2014/main" id="{CC03355E-4C11-1B4E-ACCC-FF66181656C1}"/>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F862A1F9-A104-2940-8C55-3039CC212279}"/>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128266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0E8FE-E988-D741-934D-D288FD71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DF4E1-305A-9F45-A13C-F142188680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CF021-BA39-0342-87E9-F40EA0EA66FF}"/>
              </a:ext>
            </a:extLst>
          </p:cNvPr>
          <p:cNvSpPr>
            <a:spLocks noGrp="1"/>
          </p:cNvSpPr>
          <p:nvPr>
            <p:ph type="dt" sz="half" idx="10"/>
          </p:nvPr>
        </p:nvSpPr>
        <p:spPr/>
        <p:txBody>
          <a:bodyPr/>
          <a:lstStyle/>
          <a:p>
            <a:fld id="{AFE8FEA2-0243-5E4E-A582-AAF50898D3FE}" type="datetime1">
              <a:rPr lang="en-US" smtClean="0"/>
              <a:t>1/22/2024</a:t>
            </a:fld>
            <a:endParaRPr lang="en-US"/>
          </a:p>
        </p:txBody>
      </p:sp>
      <p:sp>
        <p:nvSpPr>
          <p:cNvPr id="5" name="Footer Placeholder 4">
            <a:extLst>
              <a:ext uri="{FF2B5EF4-FFF2-40B4-BE49-F238E27FC236}">
                <a16:creationId xmlns:a16="http://schemas.microsoft.com/office/drawing/2014/main" id="{C69C9AC4-AD04-244F-82CB-FAAD93243768}"/>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C3DEA3E4-D053-9F4E-A357-BAFC03AD7D34}"/>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142708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3DE1-354C-954E-828A-F13C2390C4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64082-1237-8D49-9A1C-5D6820BC65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3BED0-93B3-C94D-BC63-3E35FC214A9F}"/>
              </a:ext>
            </a:extLst>
          </p:cNvPr>
          <p:cNvSpPr>
            <a:spLocks noGrp="1"/>
          </p:cNvSpPr>
          <p:nvPr>
            <p:ph type="dt" sz="half" idx="10"/>
          </p:nvPr>
        </p:nvSpPr>
        <p:spPr/>
        <p:txBody>
          <a:bodyPr/>
          <a:lstStyle/>
          <a:p>
            <a:fld id="{842F6A9D-CF39-2745-BE44-9D58590FC11D}" type="datetime1">
              <a:rPr lang="en-US" smtClean="0"/>
              <a:t>1/22/2024</a:t>
            </a:fld>
            <a:endParaRPr lang="en-US"/>
          </a:p>
        </p:txBody>
      </p:sp>
      <p:sp>
        <p:nvSpPr>
          <p:cNvPr id="5" name="Footer Placeholder 4">
            <a:extLst>
              <a:ext uri="{FF2B5EF4-FFF2-40B4-BE49-F238E27FC236}">
                <a16:creationId xmlns:a16="http://schemas.microsoft.com/office/drawing/2014/main" id="{13A88200-6ED5-3A4D-99E9-77A0AB961155}"/>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E3FC2030-35CB-4149-AB16-0FA30B294372}"/>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152135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A7BF-78FA-F843-BB58-BC89358C8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4257A-7C16-784B-9152-BE3AF7BBD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8F96E8-DFB9-2444-A1DA-087CB892D7B6}"/>
              </a:ext>
            </a:extLst>
          </p:cNvPr>
          <p:cNvSpPr>
            <a:spLocks noGrp="1"/>
          </p:cNvSpPr>
          <p:nvPr>
            <p:ph type="dt" sz="half" idx="10"/>
          </p:nvPr>
        </p:nvSpPr>
        <p:spPr/>
        <p:txBody>
          <a:bodyPr/>
          <a:lstStyle/>
          <a:p>
            <a:fld id="{CA44ED38-AE49-3C4D-AAF8-8D9FB773AD32}" type="datetime1">
              <a:rPr lang="en-US" smtClean="0"/>
              <a:t>1/22/2024</a:t>
            </a:fld>
            <a:endParaRPr lang="en-US"/>
          </a:p>
        </p:txBody>
      </p:sp>
      <p:sp>
        <p:nvSpPr>
          <p:cNvPr id="5" name="Footer Placeholder 4">
            <a:extLst>
              <a:ext uri="{FF2B5EF4-FFF2-40B4-BE49-F238E27FC236}">
                <a16:creationId xmlns:a16="http://schemas.microsoft.com/office/drawing/2014/main" id="{F586E6A6-D1B8-B049-8B9E-012261BE5196}"/>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90E75CC4-021D-6B41-A6C5-9A9C39B1DE75}"/>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287079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36A4-6097-5E4A-AAF0-8F5254764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681FA-2EB1-F341-B8FE-118EA7071D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F5ED32-620E-3A4A-8061-3376DD323D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3954D8-7297-8644-B9D7-B79812F617DB}"/>
              </a:ext>
            </a:extLst>
          </p:cNvPr>
          <p:cNvSpPr>
            <a:spLocks noGrp="1"/>
          </p:cNvSpPr>
          <p:nvPr>
            <p:ph type="dt" sz="half" idx="10"/>
          </p:nvPr>
        </p:nvSpPr>
        <p:spPr/>
        <p:txBody>
          <a:bodyPr/>
          <a:lstStyle/>
          <a:p>
            <a:fld id="{05BCF1B4-FC35-B247-A51D-A2E5071B2BEB}" type="datetime1">
              <a:rPr lang="en-US" smtClean="0"/>
              <a:t>1/22/2024</a:t>
            </a:fld>
            <a:endParaRPr lang="en-US"/>
          </a:p>
        </p:txBody>
      </p:sp>
      <p:sp>
        <p:nvSpPr>
          <p:cNvPr id="6" name="Footer Placeholder 5">
            <a:extLst>
              <a:ext uri="{FF2B5EF4-FFF2-40B4-BE49-F238E27FC236}">
                <a16:creationId xmlns:a16="http://schemas.microsoft.com/office/drawing/2014/main" id="{50E0FB3C-10E8-0140-B1D5-0D15D064ACAC}"/>
              </a:ext>
            </a:extLst>
          </p:cNvPr>
          <p:cNvSpPr>
            <a:spLocks noGrp="1"/>
          </p:cNvSpPr>
          <p:nvPr>
            <p:ph type="ftr" sz="quarter" idx="11"/>
          </p:nvPr>
        </p:nvSpPr>
        <p:spPr/>
        <p:txBody>
          <a:bodyPr/>
          <a:lstStyle/>
          <a:p>
            <a:r>
              <a:rPr lang="en-CA"/>
              <a:t>Applied Text Analytics F21AA </a:t>
            </a:r>
            <a:endParaRPr lang="en-US"/>
          </a:p>
        </p:txBody>
      </p:sp>
      <p:sp>
        <p:nvSpPr>
          <p:cNvPr id="7" name="Slide Number Placeholder 6">
            <a:extLst>
              <a:ext uri="{FF2B5EF4-FFF2-40B4-BE49-F238E27FC236}">
                <a16:creationId xmlns:a16="http://schemas.microsoft.com/office/drawing/2014/main" id="{94719554-DD96-AD40-9CB8-76E22426500B}"/>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192840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4C9B-195C-FD49-9D74-6BAF5D060D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E0A80D-1F8C-4242-8D4E-36E0FB6693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D8DC7A-99C8-8F47-BC10-AE26A21266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3A8BD4-4B66-584C-84E9-B7B446EBE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B82254-F86D-1F4F-B00B-F682FA8D24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936CE1-ECF4-6747-AE34-E8B0795CFA04}"/>
              </a:ext>
            </a:extLst>
          </p:cNvPr>
          <p:cNvSpPr>
            <a:spLocks noGrp="1"/>
          </p:cNvSpPr>
          <p:nvPr>
            <p:ph type="dt" sz="half" idx="10"/>
          </p:nvPr>
        </p:nvSpPr>
        <p:spPr/>
        <p:txBody>
          <a:bodyPr/>
          <a:lstStyle/>
          <a:p>
            <a:fld id="{4F3849C0-6463-3049-9A16-CCFDFB3BAA61}" type="datetime1">
              <a:rPr lang="en-US" smtClean="0"/>
              <a:t>1/22/2024</a:t>
            </a:fld>
            <a:endParaRPr lang="en-US"/>
          </a:p>
        </p:txBody>
      </p:sp>
      <p:sp>
        <p:nvSpPr>
          <p:cNvPr id="8" name="Footer Placeholder 7">
            <a:extLst>
              <a:ext uri="{FF2B5EF4-FFF2-40B4-BE49-F238E27FC236}">
                <a16:creationId xmlns:a16="http://schemas.microsoft.com/office/drawing/2014/main" id="{DC358AB9-632B-4B4C-A575-335694406661}"/>
              </a:ext>
            </a:extLst>
          </p:cNvPr>
          <p:cNvSpPr>
            <a:spLocks noGrp="1"/>
          </p:cNvSpPr>
          <p:nvPr>
            <p:ph type="ftr" sz="quarter" idx="11"/>
          </p:nvPr>
        </p:nvSpPr>
        <p:spPr/>
        <p:txBody>
          <a:bodyPr/>
          <a:lstStyle/>
          <a:p>
            <a:r>
              <a:rPr lang="en-CA"/>
              <a:t>Applied Text Analytics F21AA </a:t>
            </a:r>
            <a:endParaRPr lang="en-US"/>
          </a:p>
        </p:txBody>
      </p:sp>
      <p:sp>
        <p:nvSpPr>
          <p:cNvPr id="9" name="Slide Number Placeholder 8">
            <a:extLst>
              <a:ext uri="{FF2B5EF4-FFF2-40B4-BE49-F238E27FC236}">
                <a16:creationId xmlns:a16="http://schemas.microsoft.com/office/drawing/2014/main" id="{D2830814-2028-604D-88AA-0C16D2ED5551}"/>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81634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B845-8C00-6944-B897-E71856E9FC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31CD7F-3E73-C04C-9F72-19FD7E000E8B}"/>
              </a:ext>
            </a:extLst>
          </p:cNvPr>
          <p:cNvSpPr>
            <a:spLocks noGrp="1"/>
          </p:cNvSpPr>
          <p:nvPr>
            <p:ph type="dt" sz="half" idx="10"/>
          </p:nvPr>
        </p:nvSpPr>
        <p:spPr/>
        <p:txBody>
          <a:bodyPr/>
          <a:lstStyle/>
          <a:p>
            <a:fld id="{384171CD-08E9-1049-8320-9F0580F998A4}" type="datetime1">
              <a:rPr lang="en-US" smtClean="0"/>
              <a:t>1/22/2024</a:t>
            </a:fld>
            <a:endParaRPr lang="en-US"/>
          </a:p>
        </p:txBody>
      </p:sp>
      <p:sp>
        <p:nvSpPr>
          <p:cNvPr id="4" name="Footer Placeholder 3">
            <a:extLst>
              <a:ext uri="{FF2B5EF4-FFF2-40B4-BE49-F238E27FC236}">
                <a16:creationId xmlns:a16="http://schemas.microsoft.com/office/drawing/2014/main" id="{E977303B-B5C8-1343-A0D4-62D4409688BD}"/>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733F8DE6-4BF5-8944-A3BA-F32211F47635}"/>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41765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D1B33-16FE-BD43-B64C-5074D86D0DE7}"/>
              </a:ext>
            </a:extLst>
          </p:cNvPr>
          <p:cNvSpPr>
            <a:spLocks noGrp="1"/>
          </p:cNvSpPr>
          <p:nvPr>
            <p:ph type="dt" sz="half" idx="10"/>
          </p:nvPr>
        </p:nvSpPr>
        <p:spPr/>
        <p:txBody>
          <a:bodyPr/>
          <a:lstStyle/>
          <a:p>
            <a:fld id="{B4C6F891-AAC0-8E40-9F3D-5E71C4E7E5F1}" type="datetime1">
              <a:rPr lang="en-US" smtClean="0"/>
              <a:t>1/22/2024</a:t>
            </a:fld>
            <a:endParaRPr lang="en-US"/>
          </a:p>
        </p:txBody>
      </p:sp>
      <p:sp>
        <p:nvSpPr>
          <p:cNvPr id="3" name="Footer Placeholder 2">
            <a:extLst>
              <a:ext uri="{FF2B5EF4-FFF2-40B4-BE49-F238E27FC236}">
                <a16:creationId xmlns:a16="http://schemas.microsoft.com/office/drawing/2014/main" id="{3DDD90D9-AC36-C441-890C-89A8467227D1}"/>
              </a:ext>
            </a:extLst>
          </p:cNvPr>
          <p:cNvSpPr>
            <a:spLocks noGrp="1"/>
          </p:cNvSpPr>
          <p:nvPr>
            <p:ph type="ftr" sz="quarter" idx="11"/>
          </p:nvPr>
        </p:nvSpPr>
        <p:spPr/>
        <p:txBody>
          <a:bodyPr/>
          <a:lstStyle/>
          <a:p>
            <a:r>
              <a:rPr lang="en-CA"/>
              <a:t>Applied Text Analytics F21AA </a:t>
            </a:r>
            <a:endParaRPr lang="en-US"/>
          </a:p>
        </p:txBody>
      </p:sp>
      <p:sp>
        <p:nvSpPr>
          <p:cNvPr id="4" name="Slide Number Placeholder 3">
            <a:extLst>
              <a:ext uri="{FF2B5EF4-FFF2-40B4-BE49-F238E27FC236}">
                <a16:creationId xmlns:a16="http://schemas.microsoft.com/office/drawing/2014/main" id="{22168C49-70E9-0140-8FEA-FECBB01B8C34}"/>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386155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6731-B27D-0747-88EF-F1E981F62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0DDCB-7194-9348-A816-9A74E6872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C96E8-77B9-DC4A-971F-2B2FBAC74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A0D8FF-4222-5746-B240-A3A57B7175DF}"/>
              </a:ext>
            </a:extLst>
          </p:cNvPr>
          <p:cNvSpPr>
            <a:spLocks noGrp="1"/>
          </p:cNvSpPr>
          <p:nvPr>
            <p:ph type="dt" sz="half" idx="10"/>
          </p:nvPr>
        </p:nvSpPr>
        <p:spPr/>
        <p:txBody>
          <a:bodyPr/>
          <a:lstStyle/>
          <a:p>
            <a:fld id="{10DC2504-9BCE-944C-ACC0-F3A1E55A4308}" type="datetime1">
              <a:rPr lang="en-US" smtClean="0"/>
              <a:t>1/22/2024</a:t>
            </a:fld>
            <a:endParaRPr lang="en-US"/>
          </a:p>
        </p:txBody>
      </p:sp>
      <p:sp>
        <p:nvSpPr>
          <p:cNvPr id="6" name="Footer Placeholder 5">
            <a:extLst>
              <a:ext uri="{FF2B5EF4-FFF2-40B4-BE49-F238E27FC236}">
                <a16:creationId xmlns:a16="http://schemas.microsoft.com/office/drawing/2014/main" id="{41D2646A-72AB-924C-8928-03F872F89F1C}"/>
              </a:ext>
            </a:extLst>
          </p:cNvPr>
          <p:cNvSpPr>
            <a:spLocks noGrp="1"/>
          </p:cNvSpPr>
          <p:nvPr>
            <p:ph type="ftr" sz="quarter" idx="11"/>
          </p:nvPr>
        </p:nvSpPr>
        <p:spPr/>
        <p:txBody>
          <a:bodyPr/>
          <a:lstStyle/>
          <a:p>
            <a:r>
              <a:rPr lang="en-CA"/>
              <a:t>Applied Text Analytics F21AA </a:t>
            </a:r>
            <a:endParaRPr lang="en-US"/>
          </a:p>
        </p:txBody>
      </p:sp>
      <p:sp>
        <p:nvSpPr>
          <p:cNvPr id="7" name="Slide Number Placeholder 6">
            <a:extLst>
              <a:ext uri="{FF2B5EF4-FFF2-40B4-BE49-F238E27FC236}">
                <a16:creationId xmlns:a16="http://schemas.microsoft.com/office/drawing/2014/main" id="{D32F6BC0-727D-A245-8237-2D6C2D443473}"/>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305669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3BFC-63ED-E644-A3D8-F2ED3D1A1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A7E7D-1DE7-DE49-97C9-80EC5488C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88FCEF-8D8E-F548-94F5-977B68EBC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21FAF6-D445-F54B-BE26-5434BA57D6E4}"/>
              </a:ext>
            </a:extLst>
          </p:cNvPr>
          <p:cNvSpPr>
            <a:spLocks noGrp="1"/>
          </p:cNvSpPr>
          <p:nvPr>
            <p:ph type="dt" sz="half" idx="10"/>
          </p:nvPr>
        </p:nvSpPr>
        <p:spPr/>
        <p:txBody>
          <a:bodyPr/>
          <a:lstStyle/>
          <a:p>
            <a:fld id="{2D12ABBA-D2AD-714D-B783-5032A414F2E9}" type="datetime1">
              <a:rPr lang="en-US" smtClean="0"/>
              <a:t>1/22/2024</a:t>
            </a:fld>
            <a:endParaRPr lang="en-US"/>
          </a:p>
        </p:txBody>
      </p:sp>
      <p:sp>
        <p:nvSpPr>
          <p:cNvPr id="6" name="Footer Placeholder 5">
            <a:extLst>
              <a:ext uri="{FF2B5EF4-FFF2-40B4-BE49-F238E27FC236}">
                <a16:creationId xmlns:a16="http://schemas.microsoft.com/office/drawing/2014/main" id="{595A817F-89D9-1D43-931A-241FFBB5FFF4}"/>
              </a:ext>
            </a:extLst>
          </p:cNvPr>
          <p:cNvSpPr>
            <a:spLocks noGrp="1"/>
          </p:cNvSpPr>
          <p:nvPr>
            <p:ph type="ftr" sz="quarter" idx="11"/>
          </p:nvPr>
        </p:nvSpPr>
        <p:spPr/>
        <p:txBody>
          <a:bodyPr/>
          <a:lstStyle/>
          <a:p>
            <a:r>
              <a:rPr lang="en-CA"/>
              <a:t>Applied Text Analytics F21AA </a:t>
            </a:r>
            <a:endParaRPr lang="en-US"/>
          </a:p>
        </p:txBody>
      </p:sp>
      <p:sp>
        <p:nvSpPr>
          <p:cNvPr id="7" name="Slide Number Placeholder 6">
            <a:extLst>
              <a:ext uri="{FF2B5EF4-FFF2-40B4-BE49-F238E27FC236}">
                <a16:creationId xmlns:a16="http://schemas.microsoft.com/office/drawing/2014/main" id="{832A088A-38D3-9A47-96C1-D3B143FC599D}"/>
              </a:ext>
            </a:extLst>
          </p:cNvPr>
          <p:cNvSpPr>
            <a:spLocks noGrp="1"/>
          </p:cNvSpPr>
          <p:nvPr>
            <p:ph type="sldNum" sz="quarter" idx="12"/>
          </p:nvPr>
        </p:nvSpPr>
        <p:spPr/>
        <p:txBody>
          <a:bodyPr/>
          <a:lstStyle/>
          <a:p>
            <a:fld id="{F60C5306-BD03-444F-81BE-8A5A1865DBD2}" type="slidenum">
              <a:rPr lang="en-US" smtClean="0"/>
              <a:t>‹#›</a:t>
            </a:fld>
            <a:endParaRPr lang="en-US"/>
          </a:p>
        </p:txBody>
      </p:sp>
    </p:spTree>
    <p:extLst>
      <p:ext uri="{BB962C8B-B14F-4D97-AF65-F5344CB8AC3E}">
        <p14:creationId xmlns:p14="http://schemas.microsoft.com/office/powerpoint/2010/main" val="405067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DE8BE5-E8B7-194A-BEAF-A36E76955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4C9F94-D0AB-A94A-B0D9-31828ACC9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CAD7E-C368-BD46-9C1B-B9C6292C1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B0F7F-678C-1841-B112-81E5199718DD}" type="datetime1">
              <a:rPr lang="en-US" smtClean="0"/>
              <a:t>1/22/2024</a:t>
            </a:fld>
            <a:endParaRPr lang="en-US"/>
          </a:p>
        </p:txBody>
      </p:sp>
      <p:sp>
        <p:nvSpPr>
          <p:cNvPr id="5" name="Footer Placeholder 4">
            <a:extLst>
              <a:ext uri="{FF2B5EF4-FFF2-40B4-BE49-F238E27FC236}">
                <a16:creationId xmlns:a16="http://schemas.microsoft.com/office/drawing/2014/main" id="{531732E2-7F05-314C-8D71-F96D5F67A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Applied Text Analytics F21AA </a:t>
            </a:r>
            <a:endParaRPr lang="en-US"/>
          </a:p>
        </p:txBody>
      </p:sp>
      <p:sp>
        <p:nvSpPr>
          <p:cNvPr id="6" name="Slide Number Placeholder 5">
            <a:extLst>
              <a:ext uri="{FF2B5EF4-FFF2-40B4-BE49-F238E27FC236}">
                <a16:creationId xmlns:a16="http://schemas.microsoft.com/office/drawing/2014/main" id="{8070B89D-3F6E-B447-8D2E-927B8081A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C5306-BD03-444F-81BE-8A5A1865DBD2}" type="slidenum">
              <a:rPr lang="en-US" smtClean="0"/>
              <a:t>‹#›</a:t>
            </a:fld>
            <a:endParaRPr lang="en-US"/>
          </a:p>
        </p:txBody>
      </p:sp>
    </p:spTree>
    <p:extLst>
      <p:ext uri="{BB962C8B-B14F-4D97-AF65-F5344CB8AC3E}">
        <p14:creationId xmlns:p14="http://schemas.microsoft.com/office/powerpoint/2010/main" val="2707229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eb.stanford.edu/class/cs124/kwc-unix-for-poets.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https://towardsdatascience.com/stemming-corpus-with-nltk-7a6a6d02d3e5"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eb.stanford.edu/~jurafsky/slp3/ed3book_jan72023.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eb.stanford.edu/~jurafsky/slp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8434" y="2280138"/>
            <a:ext cx="9144000" cy="3212124"/>
          </a:xfrm>
        </p:spPr>
        <p:txBody>
          <a:bodyPr>
            <a:normAutofit fontScale="90000"/>
          </a:bodyPr>
          <a:lstStyle/>
          <a:p>
            <a:r>
              <a:rPr lang="en-GB" dirty="0">
                <a:solidFill>
                  <a:schemeClr val="accent2">
                    <a:lumMod val="75000"/>
                  </a:schemeClr>
                </a:solidFill>
                <a:effectLst>
                  <a:outerShdw blurRad="38100" dist="38100" dir="2700000" algn="tl">
                    <a:srgbClr val="000000">
                      <a:alpha val="43137"/>
                    </a:srgbClr>
                  </a:outerShdw>
                </a:effectLst>
              </a:rPr>
              <a:t>Applied Text Analytics</a:t>
            </a:r>
            <a:br>
              <a:rPr lang="en-GB" dirty="0">
                <a:solidFill>
                  <a:schemeClr val="accent2">
                    <a:lumMod val="75000"/>
                  </a:schemeClr>
                </a:solidFill>
                <a:effectLst>
                  <a:outerShdw blurRad="38100" dist="38100" dir="2700000" algn="tl">
                    <a:srgbClr val="000000">
                      <a:alpha val="43137"/>
                    </a:srgbClr>
                  </a:outerShdw>
                </a:effectLst>
              </a:rPr>
            </a:br>
            <a:r>
              <a:rPr lang="en-GB" dirty="0">
                <a:solidFill>
                  <a:schemeClr val="accent2">
                    <a:lumMod val="75000"/>
                  </a:schemeClr>
                </a:solidFill>
                <a:effectLst>
                  <a:outerShdw blurRad="38100" dist="38100" dir="2700000" algn="tl">
                    <a:srgbClr val="000000">
                      <a:alpha val="43137"/>
                    </a:srgbClr>
                  </a:outerShdw>
                </a:effectLst>
              </a:rPr>
              <a:t>( F20AA/F21AA )</a:t>
            </a:r>
            <a:br>
              <a:rPr lang="en-GB" dirty="0"/>
            </a:br>
            <a:r>
              <a:rPr lang="en-GB" dirty="0"/>
              <a:t>Text Processing </a:t>
            </a:r>
            <a:br>
              <a:rPr lang="en-GB" dirty="0"/>
            </a:br>
            <a:br>
              <a:rPr lang="en-GB" dirty="0"/>
            </a:br>
            <a:r>
              <a:rPr lang="en-GB" sz="2700" i="1" dirty="0">
                <a:latin typeface="Bookshelf Symbol 4"/>
              </a:rPr>
              <a:t>Heriot Watt University , Dubai Campus</a:t>
            </a:r>
            <a:br>
              <a:rPr lang="en-GB" sz="2700" i="1" dirty="0">
                <a:latin typeface="Bookshelf Symbol 4"/>
              </a:rPr>
            </a:br>
            <a:r>
              <a:rPr lang="en-GB" sz="2700" i="1" dirty="0">
                <a:latin typeface="Bookshelf Symbol 4"/>
              </a:rPr>
              <a:t> </a:t>
            </a:r>
            <a:br>
              <a:rPr lang="en-GB" sz="2800" i="1" dirty="0">
                <a:latin typeface="Bookshelf Symbol 4"/>
              </a:rPr>
            </a:br>
            <a:br>
              <a:rPr lang="en-GB" sz="2200" i="1" dirty="0">
                <a:solidFill>
                  <a:schemeClr val="accent1">
                    <a:lumMod val="60000"/>
                    <a:lumOff val="40000"/>
                  </a:schemeClr>
                </a:solidFill>
                <a:latin typeface="Bookshelf Symbol 4"/>
              </a:rPr>
            </a:br>
            <a:br>
              <a:rPr lang="en-GB" sz="2400" dirty="0"/>
            </a:br>
            <a:endParaRPr lang="en-GB" sz="2200" i="1" dirty="0">
              <a:solidFill>
                <a:schemeClr val="accent1">
                  <a:lumMod val="60000"/>
                  <a:lumOff val="40000"/>
                </a:schemeClr>
              </a:solidFill>
              <a:latin typeface="Bookshelf Symbol 4"/>
            </a:endParaRPr>
          </a:p>
        </p:txBody>
      </p:sp>
      <p:pic>
        <p:nvPicPr>
          <p:cNvPr id="4" name="Graphic 3">
            <a:extLst>
              <a:ext uri="{FF2B5EF4-FFF2-40B4-BE49-F238E27FC236}">
                <a16:creationId xmlns:a16="http://schemas.microsoft.com/office/drawing/2014/main" id="{7371D0E1-9137-3B4F-8D88-3AE551A0DF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1015" y="300253"/>
            <a:ext cx="2306898" cy="1132579"/>
          </a:xfrm>
          <a:prstGeom prst="rect">
            <a:avLst/>
          </a:prstGeom>
        </p:spPr>
      </p:pic>
      <p:sp>
        <p:nvSpPr>
          <p:cNvPr id="5" name="Subtitle 2">
            <a:extLst>
              <a:ext uri="{FF2B5EF4-FFF2-40B4-BE49-F238E27FC236}">
                <a16:creationId xmlns:a16="http://schemas.microsoft.com/office/drawing/2014/main" id="{54E4B522-E911-D44B-8D7C-90A6864C8D75}"/>
              </a:ext>
            </a:extLst>
          </p:cNvPr>
          <p:cNvSpPr txBox="1">
            <a:spLocks/>
          </p:cNvSpPr>
          <p:nvPr/>
        </p:nvSpPr>
        <p:spPr>
          <a:xfrm>
            <a:off x="3397560" y="5035062"/>
            <a:ext cx="6400800" cy="990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a:p>
            <a:r>
              <a:rPr lang="en-GB" dirty="0" err="1">
                <a:solidFill>
                  <a:schemeClr val="accent1">
                    <a:lumMod val="75000"/>
                  </a:schemeClr>
                </a:solidFill>
              </a:rPr>
              <a:t>Dr.</a:t>
            </a:r>
            <a:r>
              <a:rPr lang="en-GB" dirty="0">
                <a:solidFill>
                  <a:schemeClr val="accent1">
                    <a:lumMod val="75000"/>
                  </a:schemeClr>
                </a:solidFill>
              </a:rPr>
              <a:t> Neamat El </a:t>
            </a:r>
            <a:r>
              <a:rPr lang="en-GB" dirty="0" err="1">
                <a:solidFill>
                  <a:schemeClr val="accent1">
                    <a:lumMod val="75000"/>
                  </a:schemeClr>
                </a:solidFill>
              </a:rPr>
              <a:t>Gayar</a:t>
            </a:r>
            <a:endParaRPr lang="en-GB" dirty="0">
              <a:solidFill>
                <a:schemeClr val="accent1">
                  <a:lumMod val="75000"/>
                </a:schemeClr>
              </a:solidFill>
            </a:endParaRPr>
          </a:p>
        </p:txBody>
      </p:sp>
    </p:spTree>
    <p:extLst>
      <p:ext uri="{BB962C8B-B14F-4D97-AF65-F5344CB8AC3E}">
        <p14:creationId xmlns:p14="http://schemas.microsoft.com/office/powerpoint/2010/main" val="3719839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4A25-3B71-9249-8068-2AFB7554AF35}"/>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Text Sources </a:t>
            </a:r>
          </a:p>
        </p:txBody>
      </p:sp>
      <p:sp>
        <p:nvSpPr>
          <p:cNvPr id="3" name="Content Placeholder 2">
            <a:extLst>
              <a:ext uri="{FF2B5EF4-FFF2-40B4-BE49-F238E27FC236}">
                <a16:creationId xmlns:a16="http://schemas.microsoft.com/office/drawing/2014/main" id="{F686319A-F9C1-DD49-893A-71EC79D147D6}"/>
              </a:ext>
            </a:extLst>
          </p:cNvPr>
          <p:cNvSpPr>
            <a:spLocks noGrp="1"/>
          </p:cNvSpPr>
          <p:nvPr>
            <p:ph idx="1"/>
          </p:nvPr>
        </p:nvSpPr>
        <p:spPr>
          <a:xfrm>
            <a:off x="838200" y="1456841"/>
            <a:ext cx="10515600" cy="4720122"/>
          </a:xfrm>
        </p:spPr>
        <p:txBody>
          <a:bodyPr>
            <a:normAutofit/>
          </a:bodyPr>
          <a:lstStyle/>
          <a:p>
            <a:r>
              <a:rPr lang="en-CA" dirty="0"/>
              <a:t>Variation in text:</a:t>
            </a:r>
          </a:p>
          <a:p>
            <a:pPr lvl="1"/>
            <a:r>
              <a:rPr lang="en-CA" dirty="0"/>
              <a:t>Language</a:t>
            </a:r>
          </a:p>
          <a:p>
            <a:pPr lvl="1"/>
            <a:r>
              <a:rPr lang="en-CA" dirty="0"/>
              <a:t>Dialect </a:t>
            </a:r>
          </a:p>
          <a:p>
            <a:pPr lvl="1"/>
            <a:r>
              <a:rPr lang="en-CA" dirty="0"/>
              <a:t>Genre (news, fiction, scientific,….)</a:t>
            </a:r>
          </a:p>
          <a:p>
            <a:pPr lvl="1"/>
            <a:r>
              <a:rPr lang="en-CA" dirty="0"/>
              <a:t>Characteristics of the writer/speaker (age, race, gender, class,….)</a:t>
            </a:r>
          </a:p>
          <a:p>
            <a:pPr lvl="1"/>
            <a:r>
              <a:rPr lang="en-CA" dirty="0"/>
              <a:t>Time  (historical period)</a:t>
            </a:r>
          </a:p>
          <a:p>
            <a:pPr lvl="1"/>
            <a:endParaRPr lang="en-CA" dirty="0"/>
          </a:p>
          <a:p>
            <a:endParaRPr lang="en-CA" dirty="0">
              <a:solidFill>
                <a:srgbClr val="C00000"/>
              </a:solidFill>
            </a:endParaRPr>
          </a:p>
          <a:p>
            <a:endParaRPr lang="en-US" dirty="0"/>
          </a:p>
        </p:txBody>
      </p:sp>
      <p:sp>
        <p:nvSpPr>
          <p:cNvPr id="4" name="Footer Placeholder 3">
            <a:extLst>
              <a:ext uri="{FF2B5EF4-FFF2-40B4-BE49-F238E27FC236}">
                <a16:creationId xmlns:a16="http://schemas.microsoft.com/office/drawing/2014/main" id="{2A571A13-AD70-8D40-80B3-C72BC77701A2}"/>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1BB1F639-CC36-3648-8851-3618B49B3577}"/>
              </a:ext>
            </a:extLst>
          </p:cNvPr>
          <p:cNvSpPr>
            <a:spLocks noGrp="1"/>
          </p:cNvSpPr>
          <p:nvPr>
            <p:ph type="sldNum" sz="quarter" idx="12"/>
          </p:nvPr>
        </p:nvSpPr>
        <p:spPr/>
        <p:txBody>
          <a:bodyPr/>
          <a:lstStyle/>
          <a:p>
            <a:fld id="{F60C5306-BD03-444F-81BE-8A5A1865DBD2}" type="slidenum">
              <a:rPr lang="en-US" smtClean="0"/>
              <a:t>10</a:t>
            </a:fld>
            <a:endParaRPr lang="en-US"/>
          </a:p>
        </p:txBody>
      </p:sp>
    </p:spTree>
    <p:extLst>
      <p:ext uri="{BB962C8B-B14F-4D97-AF65-F5344CB8AC3E}">
        <p14:creationId xmlns:p14="http://schemas.microsoft.com/office/powerpoint/2010/main" val="228020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B7D5-4D99-D346-A8FB-3CAA28AEB76C}"/>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Processing Raw Text (the pipeline)</a:t>
            </a:r>
          </a:p>
        </p:txBody>
      </p:sp>
      <p:sp>
        <p:nvSpPr>
          <p:cNvPr id="3" name="Content Placeholder 2">
            <a:extLst>
              <a:ext uri="{FF2B5EF4-FFF2-40B4-BE49-F238E27FC236}">
                <a16:creationId xmlns:a16="http://schemas.microsoft.com/office/drawing/2014/main" id="{0AB421FC-66D7-3F40-A3EB-8F89106692D9}"/>
              </a:ext>
            </a:extLst>
          </p:cNvPr>
          <p:cNvSpPr>
            <a:spLocks noGrp="1"/>
          </p:cNvSpPr>
          <p:nvPr>
            <p:ph idx="1"/>
          </p:nvPr>
        </p:nvSpPr>
        <p:spPr/>
        <p:txBody>
          <a:bodyPr>
            <a:normAutofit/>
          </a:bodyPr>
          <a:lstStyle/>
          <a:p>
            <a:pPr>
              <a:buFont typeface="Wingdings" pitchFamily="2" charset="2"/>
              <a:buChar char="§"/>
            </a:pPr>
            <a:r>
              <a:rPr lang="en-US" dirty="0"/>
              <a:t>Introduction to the text processing pipeline</a:t>
            </a:r>
          </a:p>
          <a:p>
            <a:pPr marL="0" indent="0">
              <a:buNone/>
            </a:pPr>
            <a:endParaRPr lang="en-US" dirty="0"/>
          </a:p>
          <a:p>
            <a:pPr>
              <a:buFont typeface="Wingdings" pitchFamily="2" charset="2"/>
              <a:buChar char="§"/>
            </a:pPr>
            <a:r>
              <a:rPr lang="en-US" dirty="0"/>
              <a:t>Basic text processing </a:t>
            </a:r>
          </a:p>
          <a:p>
            <a:pPr lvl="1">
              <a:buFont typeface="Wingdings" pitchFamily="2" charset="2"/>
              <a:buChar char="§"/>
            </a:pPr>
            <a:r>
              <a:rPr lang="en-US" dirty="0"/>
              <a:t>Tokenization</a:t>
            </a:r>
          </a:p>
          <a:p>
            <a:pPr lvl="1">
              <a:buFont typeface="Wingdings" pitchFamily="2" charset="2"/>
              <a:buChar char="§"/>
            </a:pPr>
            <a:r>
              <a:rPr lang="en-US" dirty="0"/>
              <a:t>Stop word removal </a:t>
            </a:r>
          </a:p>
          <a:p>
            <a:pPr lvl="1">
              <a:buFont typeface="Wingdings" pitchFamily="2" charset="2"/>
              <a:buChar char="§"/>
            </a:pPr>
            <a:r>
              <a:rPr lang="en-US" dirty="0"/>
              <a:t>Stemming, case-folding, and punctuation</a:t>
            </a:r>
          </a:p>
          <a:p>
            <a:pPr lvl="1">
              <a:buFont typeface="Wingdings" pitchFamily="2" charset="2"/>
              <a:buChar char="§"/>
            </a:pPr>
            <a:r>
              <a:rPr lang="en-US" dirty="0"/>
              <a:t>Frequency-based normalization</a:t>
            </a:r>
          </a:p>
          <a:p>
            <a:pPr>
              <a:buFont typeface="Wingdings" pitchFamily="2" charset="2"/>
              <a:buChar char="§"/>
            </a:pPr>
            <a:endParaRPr lang="en-US" dirty="0"/>
          </a:p>
          <a:p>
            <a:pPr lvl="1">
              <a:buFont typeface="Wingdings" pitchFamily="2" charset="2"/>
              <a:buChar char="§"/>
            </a:pPr>
            <a:r>
              <a:rPr lang="en-US" dirty="0"/>
              <a:t>Vector space representation </a:t>
            </a:r>
          </a:p>
          <a:p>
            <a:pPr>
              <a:buFont typeface="Wingdings" pitchFamily="2" charset="2"/>
              <a:buChar char="§"/>
            </a:pPr>
            <a:endParaRPr lang="en-US" sz="2400" dirty="0"/>
          </a:p>
          <a:p>
            <a:pPr>
              <a:buFont typeface="Wingdings" pitchFamily="2" charset="2"/>
              <a:buChar char="§"/>
            </a:pPr>
            <a:endParaRPr lang="en-US" sz="2400" dirty="0"/>
          </a:p>
          <a:p>
            <a:pPr>
              <a:buFont typeface="Wingdings" pitchFamily="2" charset="2"/>
              <a:buChar char="§"/>
            </a:pPr>
            <a:endParaRPr lang="en-US" sz="2400" dirty="0"/>
          </a:p>
          <a:p>
            <a:endParaRPr lang="en-US" dirty="0"/>
          </a:p>
        </p:txBody>
      </p:sp>
      <p:sp>
        <p:nvSpPr>
          <p:cNvPr id="5" name="Footer Placeholder 4">
            <a:extLst>
              <a:ext uri="{FF2B5EF4-FFF2-40B4-BE49-F238E27FC236}">
                <a16:creationId xmlns:a16="http://schemas.microsoft.com/office/drawing/2014/main" id="{026CAC56-5356-F242-8737-A9C067BDF245}"/>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A3148E55-BD0D-0047-A897-4F445F48D731}"/>
              </a:ext>
            </a:extLst>
          </p:cNvPr>
          <p:cNvSpPr>
            <a:spLocks noGrp="1"/>
          </p:cNvSpPr>
          <p:nvPr>
            <p:ph type="sldNum" sz="quarter" idx="12"/>
          </p:nvPr>
        </p:nvSpPr>
        <p:spPr/>
        <p:txBody>
          <a:bodyPr/>
          <a:lstStyle/>
          <a:p>
            <a:fld id="{D4D00EC4-6CD1-8543-910C-F73FD8338FFF}" type="slidenum">
              <a:rPr lang="en-US" smtClean="0"/>
              <a:t>11</a:t>
            </a:fld>
            <a:endParaRPr lang="en-US"/>
          </a:p>
        </p:txBody>
      </p:sp>
    </p:spTree>
    <p:extLst>
      <p:ext uri="{BB962C8B-B14F-4D97-AF65-F5344CB8AC3E}">
        <p14:creationId xmlns:p14="http://schemas.microsoft.com/office/powerpoint/2010/main" val="130534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A403-0CA6-9F4A-9BF5-788CEAF61862}"/>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Example: Cleaning data / text preprocessing</a:t>
            </a:r>
          </a:p>
        </p:txBody>
      </p:sp>
      <p:sp>
        <p:nvSpPr>
          <p:cNvPr id="3" name="Content Placeholder 2">
            <a:extLst>
              <a:ext uri="{FF2B5EF4-FFF2-40B4-BE49-F238E27FC236}">
                <a16:creationId xmlns:a16="http://schemas.microsoft.com/office/drawing/2014/main" id="{1EF1BE1D-8973-0340-A8EF-F1041A82CE1E}"/>
              </a:ext>
            </a:extLst>
          </p:cNvPr>
          <p:cNvSpPr>
            <a:spLocks noGrp="1"/>
          </p:cNvSpPr>
          <p:nvPr>
            <p:ph idx="1"/>
          </p:nvPr>
        </p:nvSpPr>
        <p:spPr/>
        <p:txBody>
          <a:bodyPr/>
          <a:lstStyle/>
          <a:p>
            <a:r>
              <a:rPr lang="en-US" dirty="0"/>
              <a:t>Discard anything that is not of use to your applications</a:t>
            </a:r>
          </a:p>
          <a:p>
            <a:endParaRPr lang="en-US" dirty="0"/>
          </a:p>
          <a:p>
            <a:r>
              <a:rPr lang="en-US" dirty="0"/>
              <a:t>Example :</a:t>
            </a:r>
          </a:p>
          <a:p>
            <a:pPr lvl="1"/>
            <a:r>
              <a:rPr lang="en-US" dirty="0"/>
              <a:t>Stop words</a:t>
            </a:r>
          </a:p>
          <a:p>
            <a:pPr lvl="1"/>
            <a:r>
              <a:rPr lang="en-US" dirty="0"/>
              <a:t>Punctuation</a:t>
            </a:r>
          </a:p>
          <a:p>
            <a:pPr lvl="1"/>
            <a:r>
              <a:rPr lang="en-US" dirty="0"/>
              <a:t>Special characters</a:t>
            </a:r>
          </a:p>
          <a:p>
            <a:pPr lvl="1"/>
            <a:r>
              <a:rPr lang="en-US" dirty="0"/>
              <a:t>Emoji</a:t>
            </a:r>
          </a:p>
          <a:p>
            <a:pPr lvl="1"/>
            <a:r>
              <a:rPr lang="en-US" dirty="0"/>
              <a:t>URL </a:t>
            </a:r>
          </a:p>
          <a:p>
            <a:pPr lvl="1"/>
            <a:r>
              <a:rPr lang="en-US" dirty="0"/>
              <a:t>Word variation </a:t>
            </a:r>
          </a:p>
        </p:txBody>
      </p:sp>
      <p:sp>
        <p:nvSpPr>
          <p:cNvPr id="4" name="Footer Placeholder 3">
            <a:extLst>
              <a:ext uri="{FF2B5EF4-FFF2-40B4-BE49-F238E27FC236}">
                <a16:creationId xmlns:a16="http://schemas.microsoft.com/office/drawing/2014/main" id="{65F2B2E7-87A6-8340-ADB5-AED6F4CFA3A1}"/>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A7F89080-D044-7846-B101-D95C031BB3E1}"/>
              </a:ext>
            </a:extLst>
          </p:cNvPr>
          <p:cNvSpPr>
            <a:spLocks noGrp="1"/>
          </p:cNvSpPr>
          <p:nvPr>
            <p:ph type="sldNum" sz="quarter" idx="12"/>
          </p:nvPr>
        </p:nvSpPr>
        <p:spPr/>
        <p:txBody>
          <a:bodyPr/>
          <a:lstStyle/>
          <a:p>
            <a:fld id="{F60C5306-BD03-444F-81BE-8A5A1865DBD2}" type="slidenum">
              <a:rPr lang="en-US" smtClean="0"/>
              <a:t>12</a:t>
            </a:fld>
            <a:endParaRPr lang="en-US"/>
          </a:p>
        </p:txBody>
      </p:sp>
    </p:spTree>
    <p:extLst>
      <p:ext uri="{BB962C8B-B14F-4D97-AF65-F5344CB8AC3E}">
        <p14:creationId xmlns:p14="http://schemas.microsoft.com/office/powerpoint/2010/main" val="9943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E0C6-F176-DB49-8F9A-6C38F8AA15E2}"/>
              </a:ext>
            </a:extLst>
          </p:cNvPr>
          <p:cNvSpPr>
            <a:spLocks noGrp="1"/>
          </p:cNvSpPr>
          <p:nvPr>
            <p:ph type="title"/>
          </p:nvPr>
        </p:nvSpPr>
        <p:spPr/>
        <p:txBody>
          <a:bodyPr/>
          <a:lstStyle/>
          <a:p>
            <a:r>
              <a:rPr lang="en-US" dirty="0"/>
              <a:t>Example : Text Preprocessing</a:t>
            </a:r>
          </a:p>
        </p:txBody>
      </p:sp>
      <p:sp>
        <p:nvSpPr>
          <p:cNvPr id="5" name="Content Placeholder 4">
            <a:extLst>
              <a:ext uri="{FF2B5EF4-FFF2-40B4-BE49-F238E27FC236}">
                <a16:creationId xmlns:a16="http://schemas.microsoft.com/office/drawing/2014/main" id="{B5E8F452-B355-9A47-80BD-012367B67EB5}"/>
              </a:ext>
            </a:extLst>
          </p:cNvPr>
          <p:cNvSpPr>
            <a:spLocks noGrp="1"/>
          </p:cNvSpPr>
          <p:nvPr>
            <p:ph idx="1"/>
          </p:nvPr>
        </p:nvSpPr>
        <p:spPr/>
        <p:txBody>
          <a:bodyPr/>
          <a:lstStyle/>
          <a:p>
            <a:pPr marL="0" indent="0">
              <a:buNone/>
            </a:pPr>
            <a:r>
              <a:rPr lang="en-US" dirty="0"/>
              <a:t>I have a cat, named whiskers and he is a very hungry cat!</a:t>
            </a:r>
          </a:p>
          <a:p>
            <a:pPr marL="0" indent="0">
              <a:buNone/>
            </a:pPr>
            <a:endParaRPr lang="en-US" dirty="0"/>
          </a:p>
          <a:p>
            <a:pPr marL="0" indent="0">
              <a:buNone/>
            </a:pPr>
            <a:r>
              <a:rPr lang="en-US" dirty="0"/>
              <a:t>= cat named whiskers hungry cat</a:t>
            </a:r>
          </a:p>
        </p:txBody>
      </p:sp>
      <p:sp>
        <p:nvSpPr>
          <p:cNvPr id="6" name="Footer Placeholder 5">
            <a:extLst>
              <a:ext uri="{FF2B5EF4-FFF2-40B4-BE49-F238E27FC236}">
                <a16:creationId xmlns:a16="http://schemas.microsoft.com/office/drawing/2014/main" id="{A847745F-D3D5-5F48-93AE-E8A5DD64846E}"/>
              </a:ext>
            </a:extLst>
          </p:cNvPr>
          <p:cNvSpPr>
            <a:spLocks noGrp="1"/>
          </p:cNvSpPr>
          <p:nvPr>
            <p:ph type="ftr" sz="quarter" idx="11"/>
          </p:nvPr>
        </p:nvSpPr>
        <p:spPr/>
        <p:txBody>
          <a:bodyPr/>
          <a:lstStyle/>
          <a:p>
            <a:r>
              <a:rPr lang="en-CA"/>
              <a:t>Applied Text Analytics F21AA </a:t>
            </a:r>
            <a:endParaRPr lang="en-US"/>
          </a:p>
        </p:txBody>
      </p:sp>
      <p:sp>
        <p:nvSpPr>
          <p:cNvPr id="7" name="Slide Number Placeholder 6">
            <a:extLst>
              <a:ext uri="{FF2B5EF4-FFF2-40B4-BE49-F238E27FC236}">
                <a16:creationId xmlns:a16="http://schemas.microsoft.com/office/drawing/2014/main" id="{15401C0D-B16A-A44C-9FCF-6CA41C25D96E}"/>
              </a:ext>
            </a:extLst>
          </p:cNvPr>
          <p:cNvSpPr>
            <a:spLocks noGrp="1"/>
          </p:cNvSpPr>
          <p:nvPr>
            <p:ph type="sldNum" sz="quarter" idx="12"/>
          </p:nvPr>
        </p:nvSpPr>
        <p:spPr/>
        <p:txBody>
          <a:bodyPr/>
          <a:lstStyle/>
          <a:p>
            <a:fld id="{F60C5306-BD03-444F-81BE-8A5A1865DBD2}" type="slidenum">
              <a:rPr lang="en-US" smtClean="0"/>
              <a:t>13</a:t>
            </a:fld>
            <a:endParaRPr lang="en-US"/>
          </a:p>
        </p:txBody>
      </p:sp>
    </p:spTree>
    <p:extLst>
      <p:ext uri="{BB962C8B-B14F-4D97-AF65-F5344CB8AC3E}">
        <p14:creationId xmlns:p14="http://schemas.microsoft.com/office/powerpoint/2010/main" val="239750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A805-CB2F-A04B-98EE-8328F5E631DB}"/>
              </a:ext>
            </a:extLst>
          </p:cNvPr>
          <p:cNvSpPr>
            <a:spLocks noGrp="1"/>
          </p:cNvSpPr>
          <p:nvPr>
            <p:ph type="title"/>
          </p:nvPr>
        </p:nvSpPr>
        <p:spPr>
          <a:xfrm>
            <a:off x="3719736" y="548680"/>
            <a:ext cx="8075240" cy="998984"/>
          </a:xfrm>
        </p:spPr>
        <p:txBody>
          <a:bodyPr>
            <a:normAutofit/>
          </a:bodyPr>
          <a:lstStyle/>
          <a:p>
            <a:r>
              <a:rPr lang="en-GB" sz="4000" dirty="0">
                <a:solidFill>
                  <a:schemeClr val="accent2">
                    <a:lumMod val="75000"/>
                  </a:schemeClr>
                </a:solidFill>
                <a:effectLst>
                  <a:outerShdw blurRad="38100" dist="38100" dir="2700000" algn="tl">
                    <a:srgbClr val="000000">
                      <a:alpha val="43137"/>
                    </a:srgbClr>
                  </a:outerShdw>
                </a:effectLst>
              </a:rPr>
              <a:t>Processing Raw text</a:t>
            </a:r>
          </a:p>
        </p:txBody>
      </p:sp>
      <p:sp>
        <p:nvSpPr>
          <p:cNvPr id="3" name="Content Placeholder 2">
            <a:extLst>
              <a:ext uri="{FF2B5EF4-FFF2-40B4-BE49-F238E27FC236}">
                <a16:creationId xmlns:a16="http://schemas.microsoft.com/office/drawing/2014/main" id="{91D503DB-6875-0D45-90D3-077177660447}"/>
              </a:ext>
            </a:extLst>
          </p:cNvPr>
          <p:cNvSpPr>
            <a:spLocks noGrp="1"/>
          </p:cNvSpPr>
          <p:nvPr>
            <p:ph idx="1"/>
          </p:nvPr>
        </p:nvSpPr>
        <p:spPr>
          <a:xfrm>
            <a:off x="1093693" y="1547665"/>
            <a:ext cx="10094259" cy="4906923"/>
          </a:xfrm>
        </p:spPr>
        <p:txBody>
          <a:bodyPr>
            <a:normAutofit/>
          </a:bodyPr>
          <a:lstStyle/>
          <a:p>
            <a:pPr marL="0" indent="0">
              <a:buNone/>
            </a:pPr>
            <a:r>
              <a:rPr lang="en-US" sz="3200" dirty="0">
                <a:solidFill>
                  <a:srgbClr val="C00000"/>
                </a:solidFill>
                <a:effectLst>
                  <a:outerShdw blurRad="38100" dist="38100" dir="2700000" algn="tl">
                    <a:srgbClr val="000000">
                      <a:alpha val="43137"/>
                    </a:srgbClr>
                  </a:outerShdw>
                </a:effectLst>
              </a:rPr>
              <a:t>How to convert unstructured data into a structured form</a:t>
            </a:r>
            <a:endParaRPr lang="en-US" sz="3200" dirty="0">
              <a:solidFill>
                <a:srgbClr val="C00000"/>
              </a:solidFill>
            </a:endParaRPr>
          </a:p>
          <a:p>
            <a:pPr marL="514350" indent="-514350">
              <a:buFont typeface="+mj-lt"/>
              <a:buAutoNum type="arabicPeriod"/>
            </a:pPr>
            <a:r>
              <a:rPr lang="en-US" sz="2400" b="1" dirty="0"/>
              <a:t>Platform-centric extraction and parsing: </a:t>
            </a:r>
          </a:p>
          <a:p>
            <a:pPr lvl="1"/>
            <a:r>
              <a:rPr lang="en-US" b="1" dirty="0">
                <a:solidFill>
                  <a:schemeClr val="tx2"/>
                </a:solidFill>
              </a:rPr>
              <a:t>Extracting individual tokens </a:t>
            </a:r>
          </a:p>
          <a:p>
            <a:pPr lvl="1"/>
            <a:r>
              <a:rPr lang="en-US" b="1" dirty="0">
                <a:solidFill>
                  <a:schemeClr val="tx2"/>
                </a:solidFill>
              </a:rPr>
              <a:t>Token = sequence of characters as a unit of processing</a:t>
            </a:r>
          </a:p>
          <a:p>
            <a:pPr lvl="1"/>
            <a:r>
              <a:rPr lang="en-US" b="1" dirty="0">
                <a:solidFill>
                  <a:schemeClr val="tx2"/>
                </a:solidFill>
              </a:rPr>
              <a:t>Analyst has to make judgement which meta-data can be removed ( HTML /XML documents)</a:t>
            </a:r>
          </a:p>
          <a:p>
            <a:pPr lvl="1"/>
            <a:endParaRPr lang="en-US" dirty="0"/>
          </a:p>
          <a:p>
            <a:pPr marL="514350" indent="-514350">
              <a:buFont typeface="+mj-lt"/>
              <a:buAutoNum type="arabicPeriod"/>
            </a:pPr>
            <a:r>
              <a:rPr lang="en-US" sz="2400" b="1" dirty="0"/>
              <a:t>Preprocessing of tokens: (converting tokens to terms)</a:t>
            </a:r>
          </a:p>
          <a:p>
            <a:pPr marL="514350" indent="-514350">
              <a:buFont typeface="+mj-lt"/>
              <a:buAutoNum type="arabicPeriod"/>
            </a:pPr>
            <a:endParaRPr lang="en-US" sz="2400" dirty="0"/>
          </a:p>
          <a:p>
            <a:pPr marL="514350" indent="-514350">
              <a:buFont typeface="+mj-lt"/>
              <a:buAutoNum type="arabicPeriod"/>
            </a:pPr>
            <a:r>
              <a:rPr lang="en-US" sz="2400" b="1" dirty="0"/>
              <a:t>Vector Space representation</a:t>
            </a:r>
          </a:p>
          <a:p>
            <a:pPr lvl="1"/>
            <a:endParaRPr lang="en-US" dirty="0"/>
          </a:p>
          <a:p>
            <a:pPr marL="0" indent="0">
              <a:buNone/>
            </a:pPr>
            <a:endParaRPr lang="en-GB" dirty="0"/>
          </a:p>
        </p:txBody>
      </p:sp>
      <p:sp>
        <p:nvSpPr>
          <p:cNvPr id="4" name="Footer Placeholder 3">
            <a:extLst>
              <a:ext uri="{FF2B5EF4-FFF2-40B4-BE49-F238E27FC236}">
                <a16:creationId xmlns:a16="http://schemas.microsoft.com/office/drawing/2014/main" id="{25887116-9D48-01D9-863C-CFAB42DA43C9}"/>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1ED54C42-4DC0-8CE1-EACE-CE1FAFB040D7}"/>
              </a:ext>
            </a:extLst>
          </p:cNvPr>
          <p:cNvSpPr>
            <a:spLocks noGrp="1"/>
          </p:cNvSpPr>
          <p:nvPr>
            <p:ph type="sldNum" sz="quarter" idx="12"/>
          </p:nvPr>
        </p:nvSpPr>
        <p:spPr/>
        <p:txBody>
          <a:bodyPr/>
          <a:lstStyle/>
          <a:p>
            <a:fld id="{F60C5306-BD03-444F-81BE-8A5A1865DBD2}" type="slidenum">
              <a:rPr lang="en-US" smtClean="0"/>
              <a:t>14</a:t>
            </a:fld>
            <a:endParaRPr lang="en-US"/>
          </a:p>
        </p:txBody>
      </p:sp>
    </p:spTree>
    <p:extLst>
      <p:ext uri="{BB962C8B-B14F-4D97-AF65-F5344CB8AC3E}">
        <p14:creationId xmlns:p14="http://schemas.microsoft.com/office/powerpoint/2010/main" val="177621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A805-CB2F-A04B-98EE-8328F5E631DB}"/>
              </a:ext>
            </a:extLst>
          </p:cNvPr>
          <p:cNvSpPr>
            <a:spLocks noGrp="1"/>
          </p:cNvSpPr>
          <p:nvPr>
            <p:ph type="title"/>
          </p:nvPr>
        </p:nvSpPr>
        <p:spPr>
          <a:xfrm>
            <a:off x="3719736" y="548680"/>
            <a:ext cx="8075240" cy="998984"/>
          </a:xfrm>
        </p:spPr>
        <p:txBody>
          <a:bodyPr>
            <a:normAutofit/>
          </a:bodyPr>
          <a:lstStyle/>
          <a:p>
            <a:r>
              <a:rPr lang="en-GB" sz="4000" dirty="0">
                <a:solidFill>
                  <a:schemeClr val="accent2">
                    <a:lumMod val="75000"/>
                  </a:schemeClr>
                </a:solidFill>
                <a:effectLst>
                  <a:outerShdw blurRad="38100" dist="38100" dir="2700000" algn="tl">
                    <a:srgbClr val="000000">
                      <a:alpha val="43137"/>
                    </a:srgbClr>
                  </a:outerShdw>
                </a:effectLst>
              </a:rPr>
              <a:t>Processing Raw text</a:t>
            </a:r>
          </a:p>
        </p:txBody>
      </p:sp>
      <p:sp>
        <p:nvSpPr>
          <p:cNvPr id="3" name="Content Placeholder 2">
            <a:extLst>
              <a:ext uri="{FF2B5EF4-FFF2-40B4-BE49-F238E27FC236}">
                <a16:creationId xmlns:a16="http://schemas.microsoft.com/office/drawing/2014/main" id="{91D503DB-6875-0D45-90D3-077177660447}"/>
              </a:ext>
            </a:extLst>
          </p:cNvPr>
          <p:cNvSpPr>
            <a:spLocks noGrp="1"/>
          </p:cNvSpPr>
          <p:nvPr>
            <p:ph idx="1"/>
          </p:nvPr>
        </p:nvSpPr>
        <p:spPr>
          <a:xfrm>
            <a:off x="1111624" y="1547665"/>
            <a:ext cx="9735670" cy="4761655"/>
          </a:xfrm>
        </p:spPr>
        <p:txBody>
          <a:bodyPr>
            <a:normAutofit/>
          </a:bodyPr>
          <a:lstStyle/>
          <a:p>
            <a:pPr marL="0" indent="0">
              <a:buNone/>
            </a:pPr>
            <a:r>
              <a:rPr lang="en-US" sz="3200" dirty="0">
                <a:solidFill>
                  <a:srgbClr val="C00000"/>
                </a:solidFill>
                <a:effectLst>
                  <a:outerShdw blurRad="38100" dist="38100" dir="2700000" algn="tl">
                    <a:srgbClr val="000000">
                      <a:alpha val="43137"/>
                    </a:srgbClr>
                  </a:outerShdw>
                </a:effectLst>
              </a:rPr>
              <a:t>How to convert unstructured data into a  structured form</a:t>
            </a:r>
            <a:endParaRPr lang="en-US" sz="3200" dirty="0">
              <a:solidFill>
                <a:srgbClr val="C00000"/>
              </a:solidFill>
            </a:endParaRPr>
          </a:p>
          <a:p>
            <a:pPr marL="0" indent="0">
              <a:buNone/>
            </a:pPr>
            <a:r>
              <a:rPr lang="en-US" sz="2400" b="1" dirty="0"/>
              <a:t>Platform-centric extraction and parsing </a:t>
            </a:r>
            <a:endParaRPr lang="en-US" sz="2400" dirty="0"/>
          </a:p>
          <a:p>
            <a:pPr marL="514350" indent="-514350">
              <a:buFont typeface="+mj-lt"/>
              <a:buAutoNum type="arabicPeriod"/>
            </a:pPr>
            <a:r>
              <a:rPr lang="en-US" sz="2400" b="1" dirty="0"/>
              <a:t>Preprocessing of tokens: ( converting tokens to </a:t>
            </a:r>
            <a:r>
              <a:rPr lang="en-US" sz="2400" b="1" u="sng" dirty="0"/>
              <a:t>terms</a:t>
            </a:r>
            <a:r>
              <a:rPr lang="en-US" sz="2400" b="1" dirty="0">
                <a:solidFill>
                  <a:schemeClr val="tx2"/>
                </a:solidFill>
              </a:rPr>
              <a:t>)</a:t>
            </a:r>
          </a:p>
          <a:p>
            <a:pPr lvl="1"/>
            <a:r>
              <a:rPr lang="en-US" sz="2000" b="1" dirty="0">
                <a:solidFill>
                  <a:schemeClr val="tx2"/>
                </a:solidFill>
              </a:rPr>
              <a:t>Remove stop words: prepositions, conjunctions, pronouns, and articles are considered stop words.     [ a, an, the ,and..]</a:t>
            </a:r>
          </a:p>
          <a:p>
            <a:pPr lvl="1"/>
            <a:r>
              <a:rPr lang="en-US" sz="2000" b="1" dirty="0">
                <a:solidFill>
                  <a:schemeClr val="tx2"/>
                </a:solidFill>
              </a:rPr>
              <a:t>Stemming: consolidate words with the same root [eat, ate, eating,…]</a:t>
            </a:r>
          </a:p>
          <a:p>
            <a:pPr lvl="1"/>
            <a:r>
              <a:rPr lang="en-US" sz="2000" b="1" dirty="0">
                <a:solidFill>
                  <a:schemeClr val="tx2"/>
                </a:solidFill>
              </a:rPr>
              <a:t>Case folding, punctuation, Special characters, Emoji</a:t>
            </a:r>
          </a:p>
          <a:p>
            <a:pPr lvl="1"/>
            <a:endParaRPr lang="en-US" dirty="0"/>
          </a:p>
          <a:p>
            <a:pPr marL="514350" indent="-514350">
              <a:buFont typeface="+mj-lt"/>
              <a:buAutoNum type="arabicPeriod"/>
            </a:pPr>
            <a:r>
              <a:rPr lang="en-US" sz="2400" b="1" dirty="0"/>
              <a:t>Vector Space Representation</a:t>
            </a:r>
          </a:p>
          <a:p>
            <a:pPr lvl="1"/>
            <a:endParaRPr lang="en-US" dirty="0"/>
          </a:p>
          <a:p>
            <a:pPr marL="0" indent="0">
              <a:buNone/>
            </a:pPr>
            <a:endParaRPr lang="en-GB" dirty="0"/>
          </a:p>
        </p:txBody>
      </p:sp>
      <p:sp>
        <p:nvSpPr>
          <p:cNvPr id="4" name="Footer Placeholder 3">
            <a:extLst>
              <a:ext uri="{FF2B5EF4-FFF2-40B4-BE49-F238E27FC236}">
                <a16:creationId xmlns:a16="http://schemas.microsoft.com/office/drawing/2014/main" id="{38CCB555-4F93-AC79-C760-065D2A5CE2A7}"/>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A66E4501-7B66-7D56-39BD-AC306A955608}"/>
              </a:ext>
            </a:extLst>
          </p:cNvPr>
          <p:cNvSpPr>
            <a:spLocks noGrp="1"/>
          </p:cNvSpPr>
          <p:nvPr>
            <p:ph type="sldNum" sz="quarter" idx="12"/>
          </p:nvPr>
        </p:nvSpPr>
        <p:spPr/>
        <p:txBody>
          <a:bodyPr/>
          <a:lstStyle/>
          <a:p>
            <a:fld id="{F60C5306-BD03-444F-81BE-8A5A1865DBD2}" type="slidenum">
              <a:rPr lang="en-US" smtClean="0"/>
              <a:t>15</a:t>
            </a:fld>
            <a:endParaRPr lang="en-US"/>
          </a:p>
        </p:txBody>
      </p:sp>
    </p:spTree>
    <p:extLst>
      <p:ext uri="{BB962C8B-B14F-4D97-AF65-F5344CB8AC3E}">
        <p14:creationId xmlns:p14="http://schemas.microsoft.com/office/powerpoint/2010/main" val="293138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2535274" y="177800"/>
            <a:ext cx="7121451" cy="2540000"/>
          </a:xfrm>
        </p:spPr>
        <p:txBody>
          <a:bodyPr/>
          <a:lstStyle/>
          <a:p>
            <a:r>
              <a:rPr lang="en-US" sz="5867" dirty="0"/>
              <a:t>Basic Text Processing</a:t>
            </a:r>
            <a:endParaRPr lang="en-US" sz="5867"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r>
              <a:rPr lang="en-US" sz="4800" dirty="0">
                <a:solidFill>
                  <a:srgbClr val="A4001D"/>
                </a:solidFill>
                <a:latin typeface="Calibri" charset="0"/>
              </a:rPr>
              <a:t>Word </a:t>
            </a:r>
            <a:r>
              <a:rPr lang="en-US" sz="4800" dirty="0" err="1">
                <a:solidFill>
                  <a:srgbClr val="A4001D"/>
                </a:solidFill>
                <a:latin typeface="Calibri" charset="0"/>
              </a:rPr>
              <a:t>tokenisation</a:t>
            </a:r>
            <a:endParaRPr lang="en-US" sz="4800" dirty="0">
              <a:solidFill>
                <a:srgbClr val="A4001D"/>
              </a:solidFill>
              <a:latin typeface="Calibri" charset="0"/>
            </a:endParaRPr>
          </a:p>
          <a:p>
            <a:pPr eaLnBrk="1" hangingPunct="1">
              <a:buFont typeface="Times" charset="0"/>
              <a:buNone/>
            </a:pPr>
            <a:endParaRPr lang="en-US" dirty="0">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39034782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51BF-04ED-8E4D-9647-73EFBFA87DB9}"/>
              </a:ext>
            </a:extLst>
          </p:cNvPr>
          <p:cNvSpPr>
            <a:spLocks noGrp="1"/>
          </p:cNvSpPr>
          <p:nvPr>
            <p:ph type="title"/>
          </p:nvPr>
        </p:nvSpPr>
        <p:spPr/>
        <p:txBody>
          <a:bodyPr/>
          <a:lstStyle/>
          <a:p>
            <a:r>
              <a:rPr lang="en-CA" dirty="0"/>
              <a:t>Tokenisation</a:t>
            </a:r>
            <a:endParaRPr lang="en-US" dirty="0"/>
          </a:p>
        </p:txBody>
      </p:sp>
      <p:sp>
        <p:nvSpPr>
          <p:cNvPr id="3" name="Content Placeholder 2">
            <a:extLst>
              <a:ext uri="{FF2B5EF4-FFF2-40B4-BE49-F238E27FC236}">
                <a16:creationId xmlns:a16="http://schemas.microsoft.com/office/drawing/2014/main" id="{C3420DA8-22EE-D44D-BD86-E20FBEA669F5}"/>
              </a:ext>
            </a:extLst>
          </p:cNvPr>
          <p:cNvSpPr>
            <a:spLocks noGrp="1"/>
          </p:cNvSpPr>
          <p:nvPr>
            <p:ph sz="half" idx="1"/>
          </p:nvPr>
        </p:nvSpPr>
        <p:spPr/>
        <p:txBody>
          <a:bodyPr>
            <a:normAutofit fontScale="55000" lnSpcReduction="20000"/>
          </a:bodyPr>
          <a:lstStyle/>
          <a:p>
            <a:pPr>
              <a:lnSpc>
                <a:spcPct val="120000"/>
              </a:lnSpc>
            </a:pPr>
            <a:r>
              <a:rPr lang="en-CA" sz="5100" dirty="0"/>
              <a:t>Split each document into the words that appear in it (called </a:t>
            </a:r>
            <a:r>
              <a:rPr lang="en-CA" sz="5100" i="1" dirty="0"/>
              <a:t>tokens</a:t>
            </a:r>
            <a:r>
              <a:rPr lang="en-CA" sz="5100" dirty="0"/>
              <a:t>), for example by splitting them on whitespace and punctuation. </a:t>
            </a:r>
          </a:p>
          <a:p>
            <a:endParaRPr lang="en-CA" sz="5100" dirty="0"/>
          </a:p>
          <a:p>
            <a:pPr marL="0" indent="0">
              <a:buNone/>
            </a:pPr>
            <a:endParaRPr lang="en-CA" dirty="0"/>
          </a:p>
          <a:p>
            <a:pPr marL="0" indent="0">
              <a:buNone/>
            </a:pPr>
            <a:r>
              <a:rPr lang="en-CA" sz="3300" dirty="0">
                <a:solidFill>
                  <a:schemeClr val="accent6">
                    <a:lumMod val="75000"/>
                  </a:schemeClr>
                </a:solidFill>
                <a:latin typeface="Cambria" panose="02040503050406030204" pitchFamily="18" charset="0"/>
              </a:rPr>
              <a:t>Hello Mr. Watson, how are you doing today?</a:t>
            </a:r>
          </a:p>
          <a:p>
            <a:pPr marL="0" indent="0">
              <a:buNone/>
            </a:pPr>
            <a:r>
              <a:rPr lang="en-CA" sz="3300" dirty="0">
                <a:solidFill>
                  <a:schemeClr val="accent6">
                    <a:lumMod val="75000"/>
                  </a:schemeClr>
                </a:solidFill>
                <a:latin typeface="Cambria" panose="02040503050406030204" pitchFamily="18" charset="0"/>
              </a:rPr>
              <a:t>The weather is awesome. </a:t>
            </a:r>
          </a:p>
          <a:p>
            <a:pPr marL="0" indent="0">
              <a:buNone/>
            </a:pPr>
            <a:r>
              <a:rPr lang="en-CA" sz="3300" dirty="0">
                <a:solidFill>
                  <a:schemeClr val="accent6">
                    <a:lumMod val="75000"/>
                  </a:schemeClr>
                </a:solidFill>
                <a:latin typeface="Cambria" panose="02040503050406030204" pitchFamily="18" charset="0"/>
              </a:rPr>
              <a:t>The garden is green.</a:t>
            </a:r>
          </a:p>
          <a:p>
            <a:pPr marL="0" indent="0">
              <a:buNone/>
            </a:pPr>
            <a:r>
              <a:rPr lang="en-CA" sz="3300" dirty="0">
                <a:solidFill>
                  <a:schemeClr val="accent6">
                    <a:lumMod val="75000"/>
                  </a:schemeClr>
                </a:solidFill>
                <a:latin typeface="Cambria" panose="02040503050406030204" pitchFamily="18" charset="0"/>
              </a:rPr>
              <a:t>We should go out for a walk.</a:t>
            </a:r>
          </a:p>
          <a:p>
            <a:endParaRPr lang="en-US" dirty="0"/>
          </a:p>
        </p:txBody>
      </p:sp>
      <p:sp>
        <p:nvSpPr>
          <p:cNvPr id="4" name="Content Placeholder 3">
            <a:extLst>
              <a:ext uri="{FF2B5EF4-FFF2-40B4-BE49-F238E27FC236}">
                <a16:creationId xmlns:a16="http://schemas.microsoft.com/office/drawing/2014/main" id="{E414C2E6-22EA-F84B-8755-A208A9DDB48C}"/>
              </a:ext>
            </a:extLst>
          </p:cNvPr>
          <p:cNvSpPr>
            <a:spLocks noGrp="1"/>
          </p:cNvSpPr>
          <p:nvPr>
            <p:ph sz="half" idx="2"/>
          </p:nvPr>
        </p:nvSpPr>
        <p:spPr>
          <a:xfrm>
            <a:off x="8020050" y="365125"/>
            <a:ext cx="5181600" cy="5811838"/>
          </a:xfrm>
        </p:spPr>
        <p:txBody>
          <a:bodyPr>
            <a:noAutofit/>
          </a:bodyPr>
          <a:lstStyle/>
          <a:p>
            <a:pPr marL="0" indent="0">
              <a:spcBef>
                <a:spcPts val="0"/>
              </a:spcBef>
              <a:buNone/>
            </a:pPr>
            <a:r>
              <a:rPr lang="en-CA" sz="1600" dirty="0"/>
              <a:t>﻿Hello</a:t>
            </a:r>
          </a:p>
          <a:p>
            <a:pPr marL="0" indent="0">
              <a:spcBef>
                <a:spcPts val="0"/>
              </a:spcBef>
              <a:buNone/>
            </a:pPr>
            <a:r>
              <a:rPr lang="en-CA" sz="1600" dirty="0"/>
              <a:t>Mr.</a:t>
            </a:r>
          </a:p>
          <a:p>
            <a:pPr marL="0" indent="0">
              <a:spcBef>
                <a:spcPts val="0"/>
              </a:spcBef>
              <a:buNone/>
            </a:pPr>
            <a:r>
              <a:rPr lang="en-CA" sz="1600" dirty="0"/>
              <a:t>Watson</a:t>
            </a:r>
          </a:p>
          <a:p>
            <a:pPr marL="0" indent="0">
              <a:spcBef>
                <a:spcPts val="0"/>
              </a:spcBef>
              <a:buNone/>
            </a:pPr>
            <a:r>
              <a:rPr lang="en-CA" sz="1600" dirty="0"/>
              <a:t>,</a:t>
            </a:r>
          </a:p>
          <a:p>
            <a:pPr marL="0" indent="0">
              <a:spcBef>
                <a:spcPts val="0"/>
              </a:spcBef>
              <a:buNone/>
            </a:pPr>
            <a:r>
              <a:rPr lang="en-CA" sz="1600" dirty="0"/>
              <a:t>how</a:t>
            </a:r>
          </a:p>
          <a:p>
            <a:pPr marL="0" indent="0">
              <a:spcBef>
                <a:spcPts val="0"/>
              </a:spcBef>
              <a:buNone/>
            </a:pPr>
            <a:r>
              <a:rPr lang="en-CA" sz="1600" dirty="0"/>
              <a:t>are</a:t>
            </a:r>
          </a:p>
          <a:p>
            <a:pPr marL="0" indent="0">
              <a:spcBef>
                <a:spcPts val="0"/>
              </a:spcBef>
              <a:buNone/>
            </a:pPr>
            <a:r>
              <a:rPr lang="en-CA" sz="1600" dirty="0"/>
              <a:t>you</a:t>
            </a:r>
          </a:p>
          <a:p>
            <a:pPr marL="0" indent="0">
              <a:spcBef>
                <a:spcPts val="0"/>
              </a:spcBef>
              <a:buNone/>
            </a:pPr>
            <a:r>
              <a:rPr lang="en-CA" sz="1600" dirty="0"/>
              <a:t>doing</a:t>
            </a:r>
          </a:p>
          <a:p>
            <a:pPr marL="0" indent="0">
              <a:spcBef>
                <a:spcPts val="0"/>
              </a:spcBef>
              <a:buNone/>
            </a:pPr>
            <a:r>
              <a:rPr lang="en-CA" sz="1600" dirty="0"/>
              <a:t>today</a:t>
            </a:r>
          </a:p>
          <a:p>
            <a:pPr marL="0" indent="0">
              <a:spcBef>
                <a:spcPts val="0"/>
              </a:spcBef>
              <a:buNone/>
            </a:pPr>
            <a:r>
              <a:rPr lang="en-CA" sz="1600" dirty="0"/>
              <a:t>?</a:t>
            </a:r>
          </a:p>
          <a:p>
            <a:pPr marL="0" indent="0">
              <a:spcBef>
                <a:spcPts val="0"/>
              </a:spcBef>
              <a:buNone/>
            </a:pPr>
            <a:r>
              <a:rPr lang="en-CA" sz="1600" dirty="0"/>
              <a:t>The</a:t>
            </a:r>
          </a:p>
          <a:p>
            <a:pPr marL="0" indent="0">
              <a:spcBef>
                <a:spcPts val="0"/>
              </a:spcBef>
              <a:buNone/>
            </a:pPr>
            <a:r>
              <a:rPr lang="en-CA" sz="1600" dirty="0"/>
              <a:t>weather</a:t>
            </a:r>
          </a:p>
          <a:p>
            <a:pPr marL="0" indent="0">
              <a:spcBef>
                <a:spcPts val="0"/>
              </a:spcBef>
              <a:buNone/>
            </a:pPr>
            <a:r>
              <a:rPr lang="en-CA" sz="1600" dirty="0"/>
              <a:t>is</a:t>
            </a:r>
          </a:p>
          <a:p>
            <a:pPr marL="0" indent="0">
              <a:spcBef>
                <a:spcPts val="0"/>
              </a:spcBef>
              <a:buNone/>
            </a:pPr>
            <a:r>
              <a:rPr lang="en-CA" sz="1600" dirty="0"/>
              <a:t>awesome</a:t>
            </a:r>
          </a:p>
          <a:p>
            <a:pPr marL="0" indent="0">
              <a:spcBef>
                <a:spcPts val="0"/>
              </a:spcBef>
              <a:buNone/>
            </a:pPr>
            <a:r>
              <a:rPr lang="en-CA" sz="1600" dirty="0"/>
              <a:t>.</a:t>
            </a:r>
          </a:p>
          <a:p>
            <a:pPr marL="0" indent="0">
              <a:spcBef>
                <a:spcPts val="0"/>
              </a:spcBef>
              <a:buNone/>
            </a:pPr>
            <a:r>
              <a:rPr lang="en-CA" sz="1600" dirty="0"/>
              <a:t>The</a:t>
            </a:r>
          </a:p>
          <a:p>
            <a:pPr marL="0" indent="0">
              <a:spcBef>
                <a:spcPts val="0"/>
              </a:spcBef>
              <a:buNone/>
            </a:pPr>
            <a:r>
              <a:rPr lang="en-CA" sz="1600" dirty="0"/>
              <a:t>garden</a:t>
            </a:r>
          </a:p>
          <a:p>
            <a:pPr marL="0" indent="0">
              <a:spcBef>
                <a:spcPts val="0"/>
              </a:spcBef>
              <a:buNone/>
            </a:pPr>
            <a:r>
              <a:rPr lang="en-CA" sz="1600" dirty="0"/>
              <a:t>is</a:t>
            </a:r>
          </a:p>
          <a:p>
            <a:pPr marL="0" indent="0">
              <a:spcBef>
                <a:spcPts val="0"/>
              </a:spcBef>
              <a:buNone/>
            </a:pPr>
            <a:r>
              <a:rPr lang="en-CA" sz="1600" dirty="0"/>
              <a:t>green</a:t>
            </a:r>
          </a:p>
          <a:p>
            <a:pPr marL="0" indent="0">
              <a:spcBef>
                <a:spcPts val="0"/>
              </a:spcBef>
              <a:buNone/>
            </a:pPr>
            <a:r>
              <a:rPr lang="en-CA" sz="1600" dirty="0"/>
              <a:t>.</a:t>
            </a:r>
          </a:p>
          <a:p>
            <a:pPr marL="0" indent="0">
              <a:spcBef>
                <a:spcPts val="0"/>
              </a:spcBef>
              <a:buNone/>
            </a:pPr>
            <a:r>
              <a:rPr lang="en-CA" sz="1600" dirty="0"/>
              <a:t>We</a:t>
            </a:r>
          </a:p>
          <a:p>
            <a:pPr marL="0" indent="0">
              <a:spcBef>
                <a:spcPts val="0"/>
              </a:spcBef>
              <a:buNone/>
            </a:pPr>
            <a:r>
              <a:rPr lang="en-CA" sz="1600" dirty="0"/>
              <a:t>should</a:t>
            </a:r>
          </a:p>
          <a:p>
            <a:pPr marL="0" indent="0">
              <a:spcBef>
                <a:spcPts val="0"/>
              </a:spcBef>
              <a:buNone/>
            </a:pPr>
            <a:r>
              <a:rPr lang="en-CA" sz="1600" dirty="0"/>
              <a:t>go</a:t>
            </a:r>
          </a:p>
          <a:p>
            <a:pPr marL="0" indent="0">
              <a:spcBef>
                <a:spcPts val="0"/>
              </a:spcBef>
              <a:buNone/>
            </a:pPr>
            <a:r>
              <a:rPr lang="en-CA" sz="1600" dirty="0"/>
              <a:t>out</a:t>
            </a:r>
          </a:p>
          <a:p>
            <a:pPr marL="0" indent="0">
              <a:spcBef>
                <a:spcPts val="0"/>
              </a:spcBef>
              <a:buNone/>
            </a:pPr>
            <a:r>
              <a:rPr lang="en-CA" sz="1600" dirty="0"/>
              <a:t>for</a:t>
            </a:r>
          </a:p>
          <a:p>
            <a:pPr marL="0" indent="0">
              <a:spcBef>
                <a:spcPts val="0"/>
              </a:spcBef>
              <a:buNone/>
            </a:pPr>
            <a:r>
              <a:rPr lang="en-CA" sz="1600" dirty="0"/>
              <a:t>a</a:t>
            </a:r>
          </a:p>
          <a:p>
            <a:pPr marL="0" indent="0">
              <a:spcBef>
                <a:spcPts val="0"/>
              </a:spcBef>
              <a:buNone/>
            </a:pPr>
            <a:r>
              <a:rPr lang="en-CA" sz="1600" dirty="0"/>
              <a:t>walk</a:t>
            </a:r>
          </a:p>
          <a:p>
            <a:pPr marL="0" indent="0">
              <a:buNone/>
            </a:pPr>
            <a:r>
              <a:rPr lang="en-CA" sz="1600" dirty="0"/>
              <a:t>.</a:t>
            </a:r>
            <a:endParaRPr lang="en-US" sz="1600" dirty="0"/>
          </a:p>
        </p:txBody>
      </p:sp>
      <p:sp>
        <p:nvSpPr>
          <p:cNvPr id="5" name="Footer Placeholder 4">
            <a:extLst>
              <a:ext uri="{FF2B5EF4-FFF2-40B4-BE49-F238E27FC236}">
                <a16:creationId xmlns:a16="http://schemas.microsoft.com/office/drawing/2014/main" id="{97A89455-3831-FF4D-B5C0-A8720F435047}"/>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E851A885-2E15-5C4B-884B-185D4E8E4A6F}"/>
              </a:ext>
            </a:extLst>
          </p:cNvPr>
          <p:cNvSpPr>
            <a:spLocks noGrp="1"/>
          </p:cNvSpPr>
          <p:nvPr>
            <p:ph type="sldNum" sz="quarter" idx="12"/>
          </p:nvPr>
        </p:nvSpPr>
        <p:spPr/>
        <p:txBody>
          <a:bodyPr/>
          <a:lstStyle/>
          <a:p>
            <a:fld id="{F60C5306-BD03-444F-81BE-8A5A1865DBD2}" type="slidenum">
              <a:rPr lang="en-US" smtClean="0"/>
              <a:t>17</a:t>
            </a:fld>
            <a:endParaRPr lang="en-US"/>
          </a:p>
        </p:txBody>
      </p:sp>
    </p:spTree>
    <p:extLst>
      <p:ext uri="{BB962C8B-B14F-4D97-AF65-F5344CB8AC3E}">
        <p14:creationId xmlns:p14="http://schemas.microsoft.com/office/powerpoint/2010/main" val="108101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How many words?</a:t>
            </a:r>
          </a:p>
        </p:txBody>
      </p:sp>
      <p:sp>
        <p:nvSpPr>
          <p:cNvPr id="24579" name="Rectangle 3"/>
          <p:cNvSpPr>
            <a:spLocks noGrp="1" noChangeArrowheads="1"/>
          </p:cNvSpPr>
          <p:nvPr>
            <p:ph sz="quarter" idx="1"/>
          </p:nvPr>
        </p:nvSpPr>
        <p:spPr>
          <a:xfrm>
            <a:off x="609600" y="1752600"/>
            <a:ext cx="11379200" cy="4724400"/>
          </a:xfrm>
        </p:spPr>
        <p:txBody>
          <a:bodyPr/>
          <a:lstStyle/>
          <a:p>
            <a:pPr marL="0" indent="0">
              <a:buNone/>
            </a:pPr>
            <a:r>
              <a:rPr lang="en-US" sz="2933"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 (term)</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
        <p:nvSpPr>
          <p:cNvPr id="2" name="Footer Placeholder 1">
            <a:extLst>
              <a:ext uri="{FF2B5EF4-FFF2-40B4-BE49-F238E27FC236}">
                <a16:creationId xmlns:a16="http://schemas.microsoft.com/office/drawing/2014/main" id="{9DB5120E-0FE9-3C40-80A9-7F038AB615B3}"/>
              </a:ext>
            </a:extLst>
          </p:cNvPr>
          <p:cNvSpPr>
            <a:spLocks noGrp="1"/>
          </p:cNvSpPr>
          <p:nvPr>
            <p:ph type="ftr" sz="quarter" idx="11"/>
          </p:nvPr>
        </p:nvSpPr>
        <p:spPr/>
        <p:txBody>
          <a:bodyPr/>
          <a:lstStyle/>
          <a:p>
            <a:r>
              <a:rPr lang="en-CA"/>
              <a:t>Applied Text Analytics F21AA </a:t>
            </a:r>
            <a:endParaRPr lang="en-US"/>
          </a:p>
        </p:txBody>
      </p:sp>
      <p:sp>
        <p:nvSpPr>
          <p:cNvPr id="3" name="Slide Number Placeholder 2">
            <a:extLst>
              <a:ext uri="{FF2B5EF4-FFF2-40B4-BE49-F238E27FC236}">
                <a16:creationId xmlns:a16="http://schemas.microsoft.com/office/drawing/2014/main" id="{464C8DE5-12A7-9541-AAFB-744AA8B775CC}"/>
              </a:ext>
            </a:extLst>
          </p:cNvPr>
          <p:cNvSpPr>
            <a:spLocks noGrp="1"/>
          </p:cNvSpPr>
          <p:nvPr>
            <p:ph type="sldNum" sz="quarter" idx="12"/>
          </p:nvPr>
        </p:nvSpPr>
        <p:spPr/>
        <p:txBody>
          <a:bodyPr/>
          <a:lstStyle/>
          <a:p>
            <a:fld id="{F60C5306-BD03-444F-81BE-8A5A1865DBD2}" type="slidenum">
              <a:rPr lang="en-US" smtClean="0"/>
              <a:t>18</a:t>
            </a:fld>
            <a:endParaRPr lang="en-US"/>
          </a:p>
        </p:txBody>
      </p:sp>
    </p:spTree>
    <p:extLst>
      <p:ext uri="{BB962C8B-B14F-4D97-AF65-F5344CB8AC3E}">
        <p14:creationId xmlns:p14="http://schemas.microsoft.com/office/powerpoint/2010/main" val="345807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How many words?</a:t>
            </a:r>
          </a:p>
        </p:txBody>
      </p:sp>
      <p:sp>
        <p:nvSpPr>
          <p:cNvPr id="24579" name="Rectangle 3"/>
          <p:cNvSpPr>
            <a:spLocks noGrp="1" noChangeArrowheads="1"/>
          </p:cNvSpPr>
          <p:nvPr>
            <p:ph sz="quarter" idx="1"/>
          </p:nvPr>
        </p:nvSpPr>
        <p:spPr>
          <a:xfrm>
            <a:off x="609600" y="1905000"/>
            <a:ext cx="11277600" cy="5181600"/>
          </a:xfrm>
        </p:spPr>
        <p:txBody>
          <a:bodyPr/>
          <a:lstStyle/>
          <a:p>
            <a:pPr marL="0" indent="0">
              <a:buNone/>
            </a:pPr>
            <a:r>
              <a:rPr lang="en-US" b="1" i="1" dirty="0"/>
              <a:t>N</a:t>
            </a:r>
            <a:r>
              <a:rPr lang="en-US" dirty="0"/>
              <a:t> = number of tokens</a:t>
            </a:r>
          </a:p>
          <a:p>
            <a:pPr marL="0" indent="0">
              <a:buNone/>
            </a:pPr>
            <a:r>
              <a:rPr lang="en-US" b="1" i="1" dirty="0"/>
              <a:t>V</a:t>
            </a:r>
            <a:r>
              <a:rPr lang="en-US" dirty="0"/>
              <a:t> = vocabulary = set of types</a:t>
            </a:r>
          </a:p>
          <a:p>
            <a:pPr marL="609585" lvl="1" indent="0">
              <a:buNone/>
            </a:pPr>
            <a:r>
              <a:rPr lang="en-US" dirty="0"/>
              <a:t>|</a:t>
            </a:r>
            <a:r>
              <a:rPr lang="en-US" i="1" dirty="0"/>
              <a:t>V</a:t>
            </a:r>
            <a:r>
              <a:rPr lang="en-US" dirty="0"/>
              <a:t>|</a:t>
            </a:r>
            <a:r>
              <a:rPr lang="en-US" i="1" dirty="0"/>
              <a:t> </a:t>
            </a:r>
            <a:r>
              <a:rPr lang="en-US" dirty="0"/>
              <a:t>is the size of the vocabulary</a:t>
            </a:r>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p:txBody>
      </p:sp>
      <p:graphicFrame>
        <p:nvGraphicFramePr>
          <p:cNvPr id="2" name="Table 1"/>
          <p:cNvGraphicFramePr>
            <a:graphicFrameLocks noGrp="1"/>
          </p:cNvGraphicFramePr>
          <p:nvPr/>
        </p:nvGraphicFramePr>
        <p:xfrm>
          <a:off x="1117600" y="3937000"/>
          <a:ext cx="9347199" cy="2336799"/>
        </p:xfrm>
        <a:graphic>
          <a:graphicData uri="http://schemas.openxmlformats.org/drawingml/2006/table">
            <a:tbl>
              <a:tblPr firstRow="1" bandRow="1">
                <a:tableStyleId>{5C22544A-7EE6-4342-B048-85BDC9FD1C3A}</a:tableStyleId>
              </a:tblPr>
              <a:tblGrid>
                <a:gridCol w="3115733">
                  <a:extLst>
                    <a:ext uri="{9D8B030D-6E8A-4147-A177-3AD203B41FA5}">
                      <a16:colId xmlns:a16="http://schemas.microsoft.com/office/drawing/2014/main" val="20000"/>
                    </a:ext>
                  </a:extLst>
                </a:gridCol>
                <a:gridCol w="3115733">
                  <a:extLst>
                    <a:ext uri="{9D8B030D-6E8A-4147-A177-3AD203B41FA5}">
                      <a16:colId xmlns:a16="http://schemas.microsoft.com/office/drawing/2014/main" val="20001"/>
                    </a:ext>
                  </a:extLst>
                </a:gridCol>
                <a:gridCol w="3115733">
                  <a:extLst>
                    <a:ext uri="{9D8B030D-6E8A-4147-A177-3AD203B41FA5}">
                      <a16:colId xmlns:a16="http://schemas.microsoft.com/office/drawing/2014/main" val="20002"/>
                    </a:ext>
                  </a:extLst>
                </a:gridCol>
              </a:tblGrid>
              <a:tr h="494453">
                <a:tc>
                  <a:txBody>
                    <a:bodyPr/>
                    <a:lstStyle/>
                    <a:p>
                      <a:endParaRPr lang="en-US" sz="2400" dirty="0"/>
                    </a:p>
                  </a:txBody>
                  <a:tcPr marL="121920" marR="121920" marT="60960" marB="60960"/>
                </a:tc>
                <a:tc>
                  <a:txBody>
                    <a:bodyPr/>
                    <a:lstStyle/>
                    <a:p>
                      <a:r>
                        <a:rPr lang="en-US" sz="2400" dirty="0"/>
                        <a:t>Tokens = N</a:t>
                      </a:r>
                    </a:p>
                  </a:txBody>
                  <a:tcPr marL="121920" marR="121920" marT="60960" marB="60960"/>
                </a:tc>
                <a:tc>
                  <a:txBody>
                    <a:bodyPr/>
                    <a:lstStyle/>
                    <a:p>
                      <a:r>
                        <a:rPr lang="en-US" sz="2400" dirty="0"/>
                        <a:t>Types = |V|</a:t>
                      </a:r>
                    </a:p>
                  </a:txBody>
                  <a:tcPr marL="121920" marR="121920" marT="60960" marB="60960"/>
                </a:tc>
                <a:extLst>
                  <a:ext uri="{0D108BD9-81ED-4DB2-BD59-A6C34878D82A}">
                    <a16:rowId xmlns:a16="http://schemas.microsoft.com/office/drawing/2014/main" val="10000"/>
                  </a:ext>
                </a:extLst>
              </a:tr>
              <a:tr h="853440">
                <a:tc>
                  <a:txBody>
                    <a:bodyPr/>
                    <a:lstStyle/>
                    <a:p>
                      <a:r>
                        <a:rPr lang="en-US" sz="2400" dirty="0"/>
                        <a:t>Switchboard phone</a:t>
                      </a:r>
                      <a:r>
                        <a:rPr lang="en-US" sz="2400" baseline="0" dirty="0"/>
                        <a:t> conversations</a:t>
                      </a:r>
                      <a:endParaRPr lang="en-US" sz="2400" dirty="0"/>
                    </a:p>
                  </a:txBody>
                  <a:tcPr marL="121920" marR="121920" marT="60960" marB="60960"/>
                </a:tc>
                <a:tc>
                  <a:txBody>
                    <a:bodyPr/>
                    <a:lstStyle/>
                    <a:p>
                      <a:r>
                        <a:rPr lang="en-US" sz="2400" dirty="0"/>
                        <a:t>2.4 million</a:t>
                      </a:r>
                    </a:p>
                  </a:txBody>
                  <a:tcPr marL="121920" marR="121920" marT="60960" marB="60960"/>
                </a:tc>
                <a:tc>
                  <a:txBody>
                    <a:bodyPr/>
                    <a:lstStyle/>
                    <a:p>
                      <a:r>
                        <a:rPr lang="en-US" sz="2400" dirty="0"/>
                        <a:t>20</a:t>
                      </a:r>
                      <a:r>
                        <a:rPr lang="en-US" sz="2400" baseline="0" dirty="0"/>
                        <a:t> thousand</a:t>
                      </a:r>
                      <a:endParaRPr lang="en-US" sz="2400" dirty="0"/>
                    </a:p>
                  </a:txBody>
                  <a:tcPr marL="121920" marR="121920" marT="60960" marB="60960"/>
                </a:tc>
                <a:extLst>
                  <a:ext uri="{0D108BD9-81ED-4DB2-BD59-A6C34878D82A}">
                    <a16:rowId xmlns:a16="http://schemas.microsoft.com/office/drawing/2014/main" val="10001"/>
                  </a:ext>
                </a:extLst>
              </a:tr>
              <a:tr h="494453">
                <a:tc>
                  <a:txBody>
                    <a:bodyPr/>
                    <a:lstStyle/>
                    <a:p>
                      <a:r>
                        <a:rPr lang="en-US" sz="2400" dirty="0"/>
                        <a:t>Shakespeare</a:t>
                      </a:r>
                    </a:p>
                  </a:txBody>
                  <a:tcPr marL="121920" marR="121920" marT="60960" marB="60960"/>
                </a:tc>
                <a:tc>
                  <a:txBody>
                    <a:bodyPr/>
                    <a:lstStyle/>
                    <a:p>
                      <a:r>
                        <a:rPr lang="en-US" sz="2400" dirty="0"/>
                        <a:t>884,000</a:t>
                      </a:r>
                    </a:p>
                  </a:txBody>
                  <a:tcPr marL="121920" marR="121920" marT="60960" marB="60960"/>
                </a:tc>
                <a:tc>
                  <a:txBody>
                    <a:bodyPr/>
                    <a:lstStyle/>
                    <a:p>
                      <a:r>
                        <a:rPr lang="en-US" sz="2400" dirty="0"/>
                        <a:t>31</a:t>
                      </a:r>
                      <a:r>
                        <a:rPr lang="en-US" sz="2400" baseline="0" dirty="0"/>
                        <a:t> thousand</a:t>
                      </a:r>
                      <a:endParaRPr lang="en-US" sz="2400" dirty="0"/>
                    </a:p>
                  </a:txBody>
                  <a:tcPr marL="121920" marR="121920" marT="60960" marB="60960"/>
                </a:tc>
                <a:extLst>
                  <a:ext uri="{0D108BD9-81ED-4DB2-BD59-A6C34878D82A}">
                    <a16:rowId xmlns:a16="http://schemas.microsoft.com/office/drawing/2014/main" val="10002"/>
                  </a:ext>
                </a:extLst>
              </a:tr>
              <a:tr h="494453">
                <a:tc>
                  <a:txBody>
                    <a:bodyPr/>
                    <a:lstStyle/>
                    <a:p>
                      <a:r>
                        <a:rPr lang="en-US" sz="2400" dirty="0"/>
                        <a:t>Google N-grams</a:t>
                      </a:r>
                    </a:p>
                  </a:txBody>
                  <a:tcPr marL="121920" marR="121920" marT="60960" marB="60960"/>
                </a:tc>
                <a:tc>
                  <a:txBody>
                    <a:bodyPr/>
                    <a:lstStyle/>
                    <a:p>
                      <a:r>
                        <a:rPr lang="en-US" sz="2400" dirty="0"/>
                        <a:t>1 trillion</a:t>
                      </a:r>
                    </a:p>
                  </a:txBody>
                  <a:tcPr marL="121920" marR="121920" marT="60960" marB="60960"/>
                </a:tc>
                <a:tc>
                  <a:txBody>
                    <a:bodyPr/>
                    <a:lstStyle/>
                    <a:p>
                      <a:r>
                        <a:rPr lang="en-US" sz="2400" dirty="0"/>
                        <a:t>13 million</a:t>
                      </a:r>
                    </a:p>
                  </a:txBody>
                  <a:tcPr marL="121920" marR="121920" marT="60960" marB="60960"/>
                </a:tc>
                <a:extLst>
                  <a:ext uri="{0D108BD9-81ED-4DB2-BD59-A6C34878D82A}">
                    <a16:rowId xmlns:a16="http://schemas.microsoft.com/office/drawing/2014/main" val="10003"/>
                  </a:ext>
                </a:extLst>
              </a:tr>
            </a:tbl>
          </a:graphicData>
        </a:graphic>
      </p:graphicFrame>
      <p:sp>
        <p:nvSpPr>
          <p:cNvPr id="3" name="TextBox 2"/>
          <p:cNvSpPr txBox="1"/>
          <p:nvPr/>
        </p:nvSpPr>
        <p:spPr>
          <a:xfrm>
            <a:off x="5994400" y="2209800"/>
            <a:ext cx="5072030" cy="872098"/>
          </a:xfrm>
          <a:prstGeom prst="rect">
            <a:avLst/>
          </a:prstGeom>
          <a:noFill/>
        </p:spPr>
        <p:txBody>
          <a:bodyPr wrap="none" rtlCol="0">
            <a:spAutoFit/>
          </a:bodyPr>
          <a:lstStyle/>
          <a:p>
            <a:r>
              <a:rPr lang="en-US" sz="2667" dirty="0">
                <a:latin typeface="Calibri"/>
                <a:cs typeface="Calibri"/>
              </a:rPr>
              <a:t>Church and Gale (1990)</a:t>
            </a:r>
            <a:r>
              <a:rPr lang="en-US" sz="2400" dirty="0">
                <a:latin typeface="Calibri"/>
                <a:cs typeface="Calibri"/>
              </a:rPr>
              <a:t>: |V| &gt; O(N</a:t>
            </a:r>
            <a:r>
              <a:rPr lang="en-US" sz="2400" baseline="30000" dirty="0">
                <a:latin typeface="Calibri"/>
                <a:cs typeface="Calibri"/>
              </a:rPr>
              <a:t>½</a:t>
            </a:r>
            <a:r>
              <a:rPr lang="en-US" sz="2400" dirty="0">
                <a:latin typeface="Calibri"/>
                <a:cs typeface="Calibri"/>
              </a:rPr>
              <a:t>)</a:t>
            </a:r>
          </a:p>
          <a:p>
            <a:endParaRPr lang="en-US" sz="2400" dirty="0"/>
          </a:p>
        </p:txBody>
      </p:sp>
      <p:sp>
        <p:nvSpPr>
          <p:cNvPr id="4" name="Footer Placeholder 3">
            <a:extLst>
              <a:ext uri="{FF2B5EF4-FFF2-40B4-BE49-F238E27FC236}">
                <a16:creationId xmlns:a16="http://schemas.microsoft.com/office/drawing/2014/main" id="{6A5955B2-131B-4A4D-A5C6-84F79377659F}"/>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3E676C2D-7102-4C41-8E6E-EBEAEBD270C5}"/>
              </a:ext>
            </a:extLst>
          </p:cNvPr>
          <p:cNvSpPr>
            <a:spLocks noGrp="1"/>
          </p:cNvSpPr>
          <p:nvPr>
            <p:ph type="sldNum" sz="quarter" idx="12"/>
          </p:nvPr>
        </p:nvSpPr>
        <p:spPr/>
        <p:txBody>
          <a:bodyPr/>
          <a:lstStyle/>
          <a:p>
            <a:fld id="{F60C5306-BD03-444F-81BE-8A5A1865DBD2}" type="slidenum">
              <a:rPr lang="en-US" smtClean="0"/>
              <a:t>19</a:t>
            </a:fld>
            <a:endParaRPr lang="en-US"/>
          </a:p>
        </p:txBody>
      </p:sp>
    </p:spTree>
    <p:extLst>
      <p:ext uri="{BB962C8B-B14F-4D97-AF65-F5344CB8AC3E}">
        <p14:creationId xmlns:p14="http://schemas.microsoft.com/office/powerpoint/2010/main" val="188812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E375-FA6F-DC4E-89A7-F8656181A670}"/>
              </a:ext>
            </a:extLst>
          </p:cNvPr>
          <p:cNvSpPr>
            <a:spLocks noGrp="1"/>
          </p:cNvSpPr>
          <p:nvPr>
            <p:ph type="title"/>
          </p:nvPr>
        </p:nvSpPr>
        <p:spPr/>
        <p:txBody>
          <a:bodyPr/>
          <a:lstStyle/>
          <a:p>
            <a:r>
              <a:rPr lang="en-GB" sz="4000" dirty="0">
                <a:solidFill>
                  <a:schemeClr val="accent2">
                    <a:lumMod val="75000"/>
                  </a:schemeClr>
                </a:solidFill>
                <a:effectLst>
                  <a:outerShdw blurRad="38100" dist="38100" dir="2700000" algn="tl">
                    <a:srgbClr val="000000">
                      <a:alpha val="43137"/>
                    </a:srgbClr>
                  </a:outerShdw>
                </a:effectLst>
              </a:rPr>
              <a:t>Plan for today</a:t>
            </a:r>
          </a:p>
        </p:txBody>
      </p:sp>
      <p:sp>
        <p:nvSpPr>
          <p:cNvPr id="3" name="Content Placeholder 2">
            <a:extLst>
              <a:ext uri="{FF2B5EF4-FFF2-40B4-BE49-F238E27FC236}">
                <a16:creationId xmlns:a16="http://schemas.microsoft.com/office/drawing/2014/main" id="{181F8733-535B-B548-8E40-2F0C190ECFD9}"/>
              </a:ext>
            </a:extLst>
          </p:cNvPr>
          <p:cNvSpPr>
            <a:spLocks noGrp="1"/>
          </p:cNvSpPr>
          <p:nvPr>
            <p:ph idx="1"/>
          </p:nvPr>
        </p:nvSpPr>
        <p:spPr/>
        <p:txBody>
          <a:bodyPr/>
          <a:lstStyle/>
          <a:p>
            <a:r>
              <a:rPr lang="en-GB" dirty="0"/>
              <a:t>Last Lecture : Course information and walk through text analytics topics</a:t>
            </a:r>
          </a:p>
          <a:p>
            <a:endParaRPr lang="en-GB" dirty="0"/>
          </a:p>
          <a:p>
            <a:r>
              <a:rPr lang="en-GB" dirty="0"/>
              <a:t>Today:</a:t>
            </a:r>
          </a:p>
          <a:p>
            <a:pPr lvl="1"/>
            <a:r>
              <a:rPr lang="en-GB" dirty="0"/>
              <a:t>Lecture on Text processing</a:t>
            </a:r>
          </a:p>
          <a:p>
            <a:pPr lvl="1"/>
            <a:r>
              <a:rPr lang="en-GB" dirty="0"/>
              <a:t>Lecture on Document( any text) Representation</a:t>
            </a:r>
          </a:p>
          <a:p>
            <a:pPr lvl="1"/>
            <a:r>
              <a:rPr lang="en-GB" dirty="0"/>
              <a:t>Lab 1 </a:t>
            </a:r>
          </a:p>
          <a:p>
            <a:pPr lvl="1"/>
            <a:r>
              <a:rPr lang="en-GB" dirty="0"/>
              <a:t>Exercise 1 (numerical)</a:t>
            </a:r>
          </a:p>
          <a:p>
            <a:pPr lvl="1"/>
            <a:r>
              <a:rPr lang="en-GB" dirty="0"/>
              <a:t>Readings</a:t>
            </a:r>
          </a:p>
        </p:txBody>
      </p:sp>
      <p:sp>
        <p:nvSpPr>
          <p:cNvPr id="4" name="Footer Placeholder 3">
            <a:extLst>
              <a:ext uri="{FF2B5EF4-FFF2-40B4-BE49-F238E27FC236}">
                <a16:creationId xmlns:a16="http://schemas.microsoft.com/office/drawing/2014/main" id="{F1C62D6E-9C18-D146-B419-97430B40499C}"/>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62A7C738-2BE5-8148-B9A7-DCDE5EB81B30}"/>
              </a:ext>
            </a:extLst>
          </p:cNvPr>
          <p:cNvSpPr>
            <a:spLocks noGrp="1"/>
          </p:cNvSpPr>
          <p:nvPr>
            <p:ph type="sldNum" sz="quarter" idx="12"/>
          </p:nvPr>
        </p:nvSpPr>
        <p:spPr/>
        <p:txBody>
          <a:bodyPr/>
          <a:lstStyle/>
          <a:p>
            <a:fld id="{F60C5306-BD03-444F-81BE-8A5A1865DBD2}" type="slidenum">
              <a:rPr lang="en-US" smtClean="0"/>
              <a:t>2</a:t>
            </a:fld>
            <a:endParaRPr lang="en-US"/>
          </a:p>
        </p:txBody>
      </p:sp>
    </p:spTree>
    <p:extLst>
      <p:ext uri="{BB962C8B-B14F-4D97-AF65-F5344CB8AC3E}">
        <p14:creationId xmlns:p14="http://schemas.microsoft.com/office/powerpoint/2010/main" val="3378957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t>
            </a:r>
            <a:r>
              <a:rPr lang="en-US" dirty="0" err="1"/>
              <a:t>Tokenisation</a:t>
            </a:r>
            <a:r>
              <a:rPr lang="en-US" dirty="0"/>
              <a:t> in UNIX</a:t>
            </a:r>
          </a:p>
        </p:txBody>
      </p:sp>
      <p:sp>
        <p:nvSpPr>
          <p:cNvPr id="3" name="Content Placeholder 2"/>
          <p:cNvSpPr>
            <a:spLocks noGrp="1"/>
          </p:cNvSpPr>
          <p:nvPr>
            <p:ph idx="1"/>
          </p:nvPr>
        </p:nvSpPr>
        <p:spPr>
          <a:xfrm>
            <a:off x="406400" y="1803400"/>
            <a:ext cx="11379200" cy="5054600"/>
          </a:xfrm>
        </p:spPr>
        <p:txBody>
          <a:bodyPr>
            <a:normAutofit lnSpcReduction="10000"/>
          </a:bodyPr>
          <a:lstStyle/>
          <a:p>
            <a:r>
              <a:rPr lang="en-US" dirty="0"/>
              <a:t>(Inspired by Ken Church’s </a:t>
            </a:r>
            <a:r>
              <a:rPr lang="en-US" dirty="0">
                <a:hlinkClick r:id="rId3"/>
              </a:rPr>
              <a:t>UNIX for Poets</a:t>
            </a:r>
            <a:r>
              <a:rPr lang="en-US" dirty="0"/>
              <a:t>.)</a:t>
            </a:r>
          </a:p>
          <a:p>
            <a:r>
              <a:rPr lang="en-US" dirty="0"/>
              <a:t>Given a text file, output the word tokens and their frequencies</a:t>
            </a:r>
          </a:p>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sh.txt</a:t>
            </a:r>
            <a:r>
              <a:rPr lang="fr-FR" sz="2667" dirty="0">
                <a:latin typeface="Courier"/>
                <a:cs typeface="Courier"/>
              </a:rPr>
              <a:t> </a:t>
            </a:r>
          </a:p>
          <a:p>
            <a:pPr marL="0" indent="0">
              <a:buNone/>
            </a:pPr>
            <a:r>
              <a:rPr lang="fr-FR" sz="2667" dirty="0">
                <a:latin typeface="Courier"/>
                <a:cs typeface="Courier"/>
              </a:rPr>
              <a:t>     | </a:t>
            </a:r>
            <a:r>
              <a:rPr lang="en-US" sz="2667" dirty="0">
                <a:latin typeface="Courier"/>
                <a:cs typeface="Courier"/>
              </a:rPr>
              <a:t>sort </a:t>
            </a:r>
          </a:p>
          <a:p>
            <a:pPr marL="0" indent="0">
              <a:buNone/>
            </a:pPr>
            <a:r>
              <a:rPr lang="en-US" sz="2667" dirty="0">
                <a:latin typeface="Courier"/>
                <a:cs typeface="Courier"/>
              </a:rPr>
              <a:t>     | </a:t>
            </a:r>
            <a:r>
              <a:rPr lang="en-US" sz="2667" dirty="0" err="1">
                <a:latin typeface="Courier"/>
                <a:cs typeface="Courier"/>
              </a:rPr>
              <a:t>uniq</a:t>
            </a:r>
            <a:r>
              <a:rPr lang="en-US" sz="2667" dirty="0">
                <a:latin typeface="Courier"/>
                <a:cs typeface="Courier"/>
              </a:rPr>
              <a:t> –c </a:t>
            </a:r>
          </a:p>
          <a:p>
            <a:pPr marL="0" indent="0">
              <a:buNone/>
            </a:pPr>
            <a:endParaRPr lang="en-US" sz="1867" dirty="0">
              <a:latin typeface="Courier"/>
              <a:cs typeface="Courier"/>
            </a:endParaRPr>
          </a:p>
          <a:p>
            <a:pPr marL="0" indent="0">
              <a:buNone/>
            </a:pPr>
            <a:r>
              <a:rPr lang="en-US" sz="1867" dirty="0">
                <a:latin typeface="Courier"/>
                <a:cs typeface="Courier"/>
              </a:rPr>
              <a:t>1945 A</a:t>
            </a:r>
          </a:p>
          <a:p>
            <a:pPr marL="0" indent="0">
              <a:buNone/>
            </a:pPr>
            <a:r>
              <a:rPr lang="en-US" sz="1867" dirty="0">
                <a:latin typeface="Courier"/>
                <a:cs typeface="Courier"/>
              </a:rPr>
              <a:t>  72 AARON</a:t>
            </a:r>
          </a:p>
          <a:p>
            <a:pPr marL="0" indent="0">
              <a:buNone/>
            </a:pPr>
            <a:r>
              <a:rPr lang="en-US" sz="1867" dirty="0">
                <a:latin typeface="Courier"/>
                <a:cs typeface="Courier"/>
              </a:rPr>
              <a:t>  19 ABBESS</a:t>
            </a:r>
          </a:p>
          <a:p>
            <a:pPr marL="0" indent="0">
              <a:buNone/>
            </a:pPr>
            <a:r>
              <a:rPr lang="en-US" sz="1867" dirty="0">
                <a:latin typeface="Courier"/>
                <a:cs typeface="Courier"/>
              </a:rPr>
              <a:t>   5 ABBOT</a:t>
            </a:r>
          </a:p>
          <a:p>
            <a:pPr marL="0" indent="0">
              <a:buNone/>
            </a:pPr>
            <a:r>
              <a:rPr lang="en-US" sz="1867" dirty="0">
                <a:latin typeface="Courier"/>
                <a:cs typeface="Courier"/>
              </a:rPr>
              <a:t> ... ...</a:t>
            </a:r>
          </a:p>
          <a:p>
            <a:pPr marL="0" indent="0">
              <a:buNone/>
            </a:pPr>
            <a:r>
              <a:rPr lang="it-IT" sz="1600" dirty="0">
                <a:latin typeface="Courier"/>
                <a:cs typeface="Courier"/>
              </a:rPr>
              <a:t> </a:t>
            </a:r>
            <a:r>
              <a:rPr lang="en-US" sz="1600" dirty="0">
                <a:latin typeface="Courier"/>
                <a:cs typeface="Courier"/>
              </a:rPr>
              <a:t>   </a:t>
            </a:r>
            <a:endParaRPr lang="en-US" dirty="0"/>
          </a:p>
        </p:txBody>
      </p:sp>
      <p:sp>
        <p:nvSpPr>
          <p:cNvPr id="5" name="TextBox 4"/>
          <p:cNvSpPr txBox="1"/>
          <p:nvPr/>
        </p:nvSpPr>
        <p:spPr>
          <a:xfrm>
            <a:off x="2540000" y="4724084"/>
            <a:ext cx="1483098" cy="2103589"/>
          </a:xfrm>
          <a:prstGeom prst="rect">
            <a:avLst/>
          </a:prstGeom>
          <a:noFill/>
        </p:spPr>
        <p:txBody>
          <a:bodyPr wrap="none" rtlCol="0">
            <a:spAutoFit/>
          </a:bodyPr>
          <a:lstStyle/>
          <a:p>
            <a:r>
              <a:rPr lang="it-IT" sz="1867" dirty="0">
                <a:latin typeface="Courier"/>
                <a:cs typeface="Courier"/>
              </a:rPr>
              <a:t>25 Aaron</a:t>
            </a:r>
          </a:p>
          <a:p>
            <a:r>
              <a:rPr lang="it-IT" sz="1867" dirty="0">
                <a:latin typeface="Courier"/>
                <a:cs typeface="Courier"/>
              </a:rPr>
              <a:t> 6 Abate</a:t>
            </a:r>
          </a:p>
          <a:p>
            <a:r>
              <a:rPr lang="it-IT" sz="1867" dirty="0">
                <a:latin typeface="Courier"/>
                <a:cs typeface="Courier"/>
              </a:rPr>
              <a:t> 1 </a:t>
            </a:r>
            <a:r>
              <a:rPr lang="it-IT" sz="1867" dirty="0" err="1">
                <a:latin typeface="Courier"/>
                <a:cs typeface="Courier"/>
              </a:rPr>
              <a:t>Abates</a:t>
            </a:r>
            <a:endParaRPr lang="it-IT" sz="1867" dirty="0">
              <a:latin typeface="Courier"/>
              <a:cs typeface="Courier"/>
            </a:endParaRPr>
          </a:p>
          <a:p>
            <a:r>
              <a:rPr lang="it-IT" sz="1867" dirty="0">
                <a:latin typeface="Courier"/>
                <a:cs typeface="Courier"/>
              </a:rPr>
              <a:t> 5 </a:t>
            </a:r>
            <a:r>
              <a:rPr lang="it-IT" sz="1867" dirty="0" err="1">
                <a:latin typeface="Courier"/>
                <a:cs typeface="Courier"/>
              </a:rPr>
              <a:t>Abbess</a:t>
            </a:r>
            <a:endParaRPr lang="it-IT" sz="1867" dirty="0">
              <a:latin typeface="Courier"/>
              <a:cs typeface="Courier"/>
            </a:endParaRPr>
          </a:p>
          <a:p>
            <a:r>
              <a:rPr lang="it-IT" sz="1867" dirty="0">
                <a:latin typeface="Courier"/>
                <a:cs typeface="Courier"/>
              </a:rPr>
              <a:t> 6 Abbey</a:t>
            </a:r>
          </a:p>
          <a:p>
            <a:r>
              <a:rPr lang="it-IT" sz="1867" dirty="0">
                <a:latin typeface="Courier"/>
                <a:cs typeface="Courier"/>
              </a:rPr>
              <a:t> 3 Abbot</a:t>
            </a:r>
            <a:endParaRPr lang="en-US" sz="1867" dirty="0"/>
          </a:p>
          <a:p>
            <a:r>
              <a:rPr lang="en-US" sz="1867" dirty="0">
                <a:cs typeface="Courier"/>
              </a:rPr>
              <a:t>....   …</a:t>
            </a:r>
            <a:endParaRPr lang="en-US" sz="1867" dirty="0">
              <a:latin typeface="Courier"/>
              <a:cs typeface="Courier"/>
            </a:endParaRPr>
          </a:p>
        </p:txBody>
      </p:sp>
      <p:sp>
        <p:nvSpPr>
          <p:cNvPr id="6" name="Rectangle 5"/>
          <p:cNvSpPr/>
          <p:nvPr/>
        </p:nvSpPr>
        <p:spPr bwMode="auto">
          <a:xfrm>
            <a:off x="6997430" y="2744788"/>
            <a:ext cx="45720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Change all non-alpha to newlines</a:t>
            </a:r>
          </a:p>
        </p:txBody>
      </p:sp>
      <p:sp>
        <p:nvSpPr>
          <p:cNvPr id="7" name="Rectangle 6"/>
          <p:cNvSpPr/>
          <p:nvPr/>
        </p:nvSpPr>
        <p:spPr bwMode="auto">
          <a:xfrm>
            <a:off x="3339830" y="3158809"/>
            <a:ext cx="36576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Sort in alphabetical order</a:t>
            </a:r>
          </a:p>
        </p:txBody>
      </p:sp>
      <p:sp>
        <p:nvSpPr>
          <p:cNvPr id="8" name="Rectangle 7"/>
          <p:cNvSpPr/>
          <p:nvPr/>
        </p:nvSpPr>
        <p:spPr bwMode="auto">
          <a:xfrm>
            <a:off x="3752715" y="3697376"/>
            <a:ext cx="39624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Merge and count each type</a:t>
            </a:r>
          </a:p>
        </p:txBody>
      </p:sp>
      <p:sp>
        <p:nvSpPr>
          <p:cNvPr id="4" name="Footer Placeholder 3">
            <a:extLst>
              <a:ext uri="{FF2B5EF4-FFF2-40B4-BE49-F238E27FC236}">
                <a16:creationId xmlns:a16="http://schemas.microsoft.com/office/drawing/2014/main" id="{92EFBDB5-1323-B447-B677-199EB832FBA8}"/>
              </a:ext>
            </a:extLst>
          </p:cNvPr>
          <p:cNvSpPr>
            <a:spLocks noGrp="1"/>
          </p:cNvSpPr>
          <p:nvPr>
            <p:ph type="ftr" sz="quarter" idx="11"/>
          </p:nvPr>
        </p:nvSpPr>
        <p:spPr/>
        <p:txBody>
          <a:bodyPr/>
          <a:lstStyle/>
          <a:p>
            <a:r>
              <a:rPr lang="en-CA"/>
              <a:t>Applied Text Analytics F21AA </a:t>
            </a:r>
            <a:endParaRPr lang="en-US"/>
          </a:p>
        </p:txBody>
      </p:sp>
      <p:sp>
        <p:nvSpPr>
          <p:cNvPr id="9" name="Slide Number Placeholder 8">
            <a:extLst>
              <a:ext uri="{FF2B5EF4-FFF2-40B4-BE49-F238E27FC236}">
                <a16:creationId xmlns:a16="http://schemas.microsoft.com/office/drawing/2014/main" id="{717C8464-7C98-BA47-BE97-A8C71DC06F54}"/>
              </a:ext>
            </a:extLst>
          </p:cNvPr>
          <p:cNvSpPr>
            <a:spLocks noGrp="1"/>
          </p:cNvSpPr>
          <p:nvPr>
            <p:ph type="sldNum" sz="quarter" idx="12"/>
          </p:nvPr>
        </p:nvSpPr>
        <p:spPr/>
        <p:txBody>
          <a:bodyPr/>
          <a:lstStyle/>
          <a:p>
            <a:fld id="{F60C5306-BD03-444F-81BE-8A5A1865DBD2}" type="slidenum">
              <a:rPr lang="en-US" smtClean="0"/>
              <a:t>20</a:t>
            </a:fld>
            <a:endParaRPr lang="en-US"/>
          </a:p>
        </p:txBody>
      </p:sp>
    </p:spTree>
    <p:extLst>
      <p:ext uri="{BB962C8B-B14F-4D97-AF65-F5344CB8AC3E}">
        <p14:creationId xmlns:p14="http://schemas.microsoft.com/office/powerpoint/2010/main" val="365818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a:t>
            </a:r>
            <a:r>
              <a:rPr lang="en-US" dirty="0" err="1"/>
              <a:t>tokenising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sh.txt</a:t>
            </a:r>
            <a:r>
              <a:rPr lang="fr-FR" sz="2667" dirty="0">
                <a:latin typeface="Courier"/>
                <a:cs typeface="Courier"/>
              </a:rPr>
              <a: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fr-FR" sz="1867" dirty="0">
                <a:latin typeface="Courier"/>
                <a:cs typeface="Courier"/>
              </a:rPr>
              <a:t>THE</a:t>
            </a:r>
          </a:p>
          <a:p>
            <a:pPr marL="0" indent="0">
              <a:buNone/>
            </a:pPr>
            <a:r>
              <a:rPr lang="fr-FR" sz="1867" dirty="0">
                <a:latin typeface="Courier"/>
                <a:cs typeface="Courier"/>
              </a:rPr>
              <a:t>SONNETS</a:t>
            </a:r>
          </a:p>
          <a:p>
            <a:pPr marL="0" indent="0">
              <a:buNone/>
            </a:pPr>
            <a:r>
              <a:rPr lang="fr-FR" sz="1867" dirty="0">
                <a:latin typeface="Courier"/>
                <a:cs typeface="Courier"/>
              </a:rPr>
              <a:t>by</a:t>
            </a:r>
          </a:p>
          <a:p>
            <a:pPr marL="0" indent="0">
              <a:buNone/>
            </a:pPr>
            <a:r>
              <a:rPr lang="fr-FR" sz="1867" dirty="0">
                <a:latin typeface="Courier"/>
                <a:cs typeface="Courier"/>
              </a:rPr>
              <a:t>William</a:t>
            </a:r>
          </a:p>
          <a:p>
            <a:pPr marL="0" indent="0">
              <a:buNone/>
            </a:pPr>
            <a:r>
              <a:rPr lang="fr-FR" sz="1867" dirty="0">
                <a:latin typeface="Courier"/>
                <a:cs typeface="Courier"/>
              </a:rPr>
              <a:t>Shakespeare</a:t>
            </a:r>
          </a:p>
          <a:p>
            <a:pPr marL="0" indent="0">
              <a:buNone/>
            </a:pPr>
            <a:r>
              <a:rPr lang="fr-FR" sz="1867" dirty="0" err="1">
                <a:latin typeface="Courier"/>
                <a:cs typeface="Courier"/>
              </a:rPr>
              <a:t>From</a:t>
            </a:r>
            <a:endParaRPr lang="fr-FR" sz="1867" dirty="0">
              <a:latin typeface="Courier"/>
              <a:cs typeface="Courier"/>
            </a:endParaRPr>
          </a:p>
          <a:p>
            <a:pPr marL="0" indent="0">
              <a:buNone/>
            </a:pPr>
            <a:r>
              <a:rPr lang="fr-FR" sz="1867" dirty="0" err="1">
                <a:latin typeface="Courier"/>
                <a:cs typeface="Courier"/>
              </a:rPr>
              <a:t>fairest</a:t>
            </a:r>
            <a:endParaRPr lang="fr-FR" sz="1867" dirty="0">
              <a:latin typeface="Courier"/>
              <a:cs typeface="Courier"/>
            </a:endParaRPr>
          </a:p>
          <a:p>
            <a:pPr marL="0" indent="0">
              <a:buNone/>
            </a:pPr>
            <a:r>
              <a:rPr lang="fr-FR" sz="1867" dirty="0" err="1">
                <a:latin typeface="Courier"/>
                <a:cs typeface="Courier"/>
              </a:rPr>
              <a:t>creatures</a:t>
            </a:r>
            <a:endParaRPr lang="fr-FR" sz="1867" dirty="0">
              <a:latin typeface="Courier"/>
              <a:cs typeface="Courier"/>
            </a:endParaRPr>
          </a:p>
          <a:p>
            <a:pPr marL="0" indent="0">
              <a:buNone/>
            </a:pPr>
            <a:r>
              <a:rPr lang="en-US" sz="1867" dirty="0">
                <a:latin typeface="Courier"/>
                <a:cs typeface="Courier"/>
              </a:rPr>
              <a:t>W</a:t>
            </a:r>
            <a:r>
              <a:rPr lang="fr-FR" sz="1867" dirty="0">
                <a:latin typeface="Courier"/>
                <a:cs typeface="Courier"/>
              </a:rPr>
              <a:t>e</a:t>
            </a:r>
          </a:p>
          <a:p>
            <a:pPr marL="0" indent="0">
              <a:buNone/>
            </a:pPr>
            <a:r>
              <a:rPr lang="fr-FR" sz="1867" dirty="0">
                <a:latin typeface="Courier"/>
                <a:cs typeface="Courier"/>
              </a:rPr>
              <a:t>...</a:t>
            </a:r>
            <a:r>
              <a:rPr lang="it-IT" sz="1333" dirty="0">
                <a:latin typeface="Courier"/>
                <a:cs typeface="Courier"/>
              </a:rPr>
              <a:t> </a:t>
            </a:r>
            <a:r>
              <a:rPr lang="en-US" sz="1333" dirty="0">
                <a:latin typeface="Courier"/>
                <a:cs typeface="Courier"/>
              </a:rPr>
              <a:t>   </a:t>
            </a:r>
            <a:endParaRPr lang="en-US" sz="2133" dirty="0"/>
          </a:p>
        </p:txBody>
      </p:sp>
      <p:sp>
        <p:nvSpPr>
          <p:cNvPr id="4" name="Footer Placeholder 3">
            <a:extLst>
              <a:ext uri="{FF2B5EF4-FFF2-40B4-BE49-F238E27FC236}">
                <a16:creationId xmlns:a16="http://schemas.microsoft.com/office/drawing/2014/main" id="{FAECA212-D8A6-3041-A257-9659E8569C47}"/>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DCB3DC12-C4BD-D149-B3A9-AA04CDBCEDC4}"/>
              </a:ext>
            </a:extLst>
          </p:cNvPr>
          <p:cNvSpPr>
            <a:spLocks noGrp="1"/>
          </p:cNvSpPr>
          <p:nvPr>
            <p:ph type="sldNum" sz="quarter" idx="12"/>
          </p:nvPr>
        </p:nvSpPr>
        <p:spPr/>
        <p:txBody>
          <a:bodyPr/>
          <a:lstStyle/>
          <a:p>
            <a:fld id="{F60C5306-BD03-444F-81BE-8A5A1865DBD2}" type="slidenum">
              <a:rPr lang="en-US" smtClean="0"/>
              <a:t>21</a:t>
            </a:fld>
            <a:endParaRPr lang="en-US"/>
          </a:p>
        </p:txBody>
      </p:sp>
    </p:spTree>
    <p:extLst>
      <p:ext uri="{BB962C8B-B14F-4D97-AF65-F5344CB8AC3E}">
        <p14:creationId xmlns:p14="http://schemas.microsoft.com/office/powerpoint/2010/main" val="146412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lnSpcReduction="10000"/>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sh.txt</a:t>
            </a:r>
            <a:r>
              <a:rPr lang="fr-FR" sz="2667" dirty="0">
                <a:latin typeface="Courier"/>
                <a:cs typeface="Courier"/>
              </a:rPr>
              <a:t> | sort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t>
            </a:r>
            <a:r>
              <a:rPr lang="en-US" sz="1333" dirty="0">
                <a:latin typeface="Courier"/>
                <a:cs typeface="Courier"/>
              </a:rPr>
              <a:t>   </a:t>
            </a:r>
            <a:endParaRPr lang="en-US" sz="2133" dirty="0"/>
          </a:p>
        </p:txBody>
      </p:sp>
      <p:sp>
        <p:nvSpPr>
          <p:cNvPr id="4" name="Footer Placeholder 3">
            <a:extLst>
              <a:ext uri="{FF2B5EF4-FFF2-40B4-BE49-F238E27FC236}">
                <a16:creationId xmlns:a16="http://schemas.microsoft.com/office/drawing/2014/main" id="{9A5B0E13-DF85-D040-A276-1A071EE38DCB}"/>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EA1ABF1B-88D4-0745-AA79-43A82DBB8866}"/>
              </a:ext>
            </a:extLst>
          </p:cNvPr>
          <p:cNvSpPr>
            <a:spLocks noGrp="1"/>
          </p:cNvSpPr>
          <p:nvPr>
            <p:ph type="sldNum" sz="quarter" idx="12"/>
          </p:nvPr>
        </p:nvSpPr>
        <p:spPr/>
        <p:txBody>
          <a:bodyPr/>
          <a:lstStyle/>
          <a:p>
            <a:fld id="{F60C5306-BD03-444F-81BE-8A5A1865DBD2}" type="slidenum">
              <a:rPr lang="en-US" smtClean="0"/>
              <a:t>22</a:t>
            </a:fld>
            <a:endParaRPr lang="en-US"/>
          </a:p>
        </p:txBody>
      </p:sp>
    </p:spTree>
    <p:extLst>
      <p:ext uri="{BB962C8B-B14F-4D97-AF65-F5344CB8AC3E}">
        <p14:creationId xmlns:p14="http://schemas.microsoft.com/office/powerpoint/2010/main" val="2031910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9956800" cy="990600"/>
          </a:xfrm>
        </p:spPr>
        <p:txBody>
          <a:bodyPr/>
          <a:lstStyle/>
          <a:p>
            <a:r>
              <a:rPr lang="en-US" dirty="0"/>
              <a:t>More counting</a:t>
            </a:r>
          </a:p>
        </p:txBody>
      </p:sp>
      <p:sp>
        <p:nvSpPr>
          <p:cNvPr id="3" name="Content Placeholder 2"/>
          <p:cNvSpPr>
            <a:spLocks noGrp="1"/>
          </p:cNvSpPr>
          <p:nvPr>
            <p:ph idx="1"/>
          </p:nvPr>
        </p:nvSpPr>
        <p:spPr>
          <a:xfrm>
            <a:off x="304800" y="1498600"/>
            <a:ext cx="11684000" cy="4445000"/>
          </a:xfrm>
        </p:spPr>
        <p:txBody>
          <a:bodyPr/>
          <a:lstStyle/>
          <a:p>
            <a:r>
              <a:rPr lang="en-US" dirty="0"/>
              <a:t>Merging upper and lower case</a:t>
            </a:r>
            <a:endParaRPr lang="en-US" sz="1600" dirty="0">
              <a:latin typeface="Courier"/>
              <a:cs typeface="Courier"/>
            </a:endParaRPr>
          </a:p>
          <a:p>
            <a:pPr marL="0" indent="0">
              <a:buNone/>
            </a:pPr>
            <a:r>
              <a:rPr lang="en-US" sz="2133" dirty="0" err="1">
                <a:latin typeface="Courier"/>
                <a:cs typeface="Courier"/>
              </a:rPr>
              <a:t>tr</a:t>
            </a:r>
            <a:r>
              <a:rPr lang="en-US" sz="2133" dirty="0">
                <a:latin typeface="Courier"/>
                <a:cs typeface="Courier"/>
              </a:rPr>
              <a:t> ‘A-Z’ ‘a-z</a:t>
            </a:r>
            <a:r>
              <a:rPr lang="fr-FR" sz="2133" dirty="0">
                <a:latin typeface="Courier"/>
                <a:cs typeface="Courier"/>
              </a:rPr>
              <a:t>’ &lt; </a:t>
            </a:r>
            <a:r>
              <a:rPr lang="fr-FR" sz="2133" dirty="0" err="1">
                <a:latin typeface="Courier"/>
                <a:cs typeface="Courier"/>
              </a:rPr>
              <a:t>sh.txt</a:t>
            </a:r>
            <a:r>
              <a:rPr lang="fr-FR" sz="2133" dirty="0">
                <a:latin typeface="Courier"/>
                <a:cs typeface="Courier"/>
              </a:rPr>
              <a:t> | tr </a:t>
            </a:r>
            <a:r>
              <a:rPr lang="en-US" sz="2133" dirty="0">
                <a:latin typeface="Courier"/>
                <a:cs typeface="Courier"/>
              </a:rPr>
              <a:t>–</a:t>
            </a:r>
            <a:r>
              <a:rPr lang="fr-FR" sz="2133" dirty="0" err="1">
                <a:latin typeface="Courier"/>
                <a:cs typeface="Courier"/>
              </a:rPr>
              <a:t>sc</a:t>
            </a:r>
            <a:r>
              <a:rPr lang="fr-FR" sz="2133" dirty="0">
                <a:latin typeface="Courier"/>
                <a:cs typeface="Courier"/>
              </a:rPr>
              <a:t> ‘A-</a:t>
            </a:r>
            <a:r>
              <a:rPr lang="fr-FR" sz="2133" dirty="0" err="1">
                <a:latin typeface="Courier"/>
                <a:cs typeface="Courier"/>
              </a:rPr>
              <a:t>Za</a:t>
            </a:r>
            <a:r>
              <a:rPr lang="fr-FR" sz="2133" dirty="0">
                <a:latin typeface="Courier"/>
                <a:cs typeface="Courier"/>
              </a:rPr>
              <a:t>-z’ ‘\n’ | sort | </a:t>
            </a:r>
            <a:r>
              <a:rPr lang="fr-FR" sz="2133" dirty="0" err="1">
                <a:latin typeface="Courier"/>
                <a:cs typeface="Courier"/>
              </a:rPr>
              <a:t>uniq</a:t>
            </a:r>
            <a:r>
              <a:rPr lang="fr-FR" sz="2133" dirty="0">
                <a:latin typeface="Courier"/>
                <a:cs typeface="Courier"/>
              </a:rPr>
              <a:t> </a:t>
            </a:r>
            <a:r>
              <a:rPr lang="en-US" sz="2133" dirty="0">
                <a:latin typeface="Courier"/>
                <a:cs typeface="Courier"/>
              </a:rPr>
              <a:t>–</a:t>
            </a:r>
            <a:r>
              <a:rPr lang="fr-FR" sz="2133" dirty="0">
                <a:latin typeface="Courier"/>
                <a:cs typeface="Courier"/>
              </a:rPr>
              <a:t>c </a:t>
            </a:r>
            <a:endParaRPr lang="en-US" dirty="0"/>
          </a:p>
          <a:p>
            <a:r>
              <a:rPr lang="en-US" dirty="0"/>
              <a:t>Sorting the counts</a:t>
            </a:r>
          </a:p>
          <a:p>
            <a:pPr marL="0" indent="0">
              <a:buNone/>
            </a:pPr>
            <a:r>
              <a:rPr lang="en-US" sz="1867" dirty="0" err="1">
                <a:latin typeface="Courier"/>
                <a:cs typeface="Courier"/>
              </a:rPr>
              <a:t>tr</a:t>
            </a:r>
            <a:r>
              <a:rPr lang="en-US" sz="1867" dirty="0">
                <a:latin typeface="Courier"/>
                <a:cs typeface="Courier"/>
              </a:rPr>
              <a:t> ‘A-Z’ ‘a-z</a:t>
            </a:r>
            <a:r>
              <a:rPr lang="fr-FR" sz="1867" dirty="0">
                <a:latin typeface="Courier"/>
                <a:cs typeface="Courier"/>
              </a:rPr>
              <a:t>’ &lt; </a:t>
            </a:r>
            <a:r>
              <a:rPr lang="fr-FR" sz="1867" dirty="0" err="1">
                <a:latin typeface="Courier"/>
                <a:cs typeface="Courier"/>
              </a:rPr>
              <a:t>sh.txt</a:t>
            </a:r>
            <a:r>
              <a:rPr lang="fr-FR" sz="1867" dirty="0">
                <a:latin typeface="Courier"/>
                <a:cs typeface="Courier"/>
              </a:rPr>
              <a:t> | tr </a:t>
            </a:r>
            <a:r>
              <a:rPr lang="en-US" sz="1867" dirty="0">
                <a:latin typeface="Courier"/>
                <a:cs typeface="Courier"/>
              </a:rPr>
              <a:t>–</a:t>
            </a:r>
            <a:r>
              <a:rPr lang="fr-FR" sz="1867" dirty="0" err="1">
                <a:latin typeface="Courier"/>
                <a:cs typeface="Courier"/>
              </a:rPr>
              <a:t>sc</a:t>
            </a:r>
            <a:r>
              <a:rPr lang="fr-FR" sz="1867" dirty="0">
                <a:latin typeface="Courier"/>
                <a:cs typeface="Courier"/>
              </a:rPr>
              <a:t> ‘A-</a:t>
            </a:r>
            <a:r>
              <a:rPr lang="fr-FR" sz="1867" dirty="0" err="1">
                <a:latin typeface="Courier"/>
                <a:cs typeface="Courier"/>
              </a:rPr>
              <a:t>Za</a:t>
            </a:r>
            <a:r>
              <a:rPr lang="fr-FR" sz="1867" dirty="0">
                <a:latin typeface="Courier"/>
                <a:cs typeface="Courier"/>
              </a:rPr>
              <a:t>-z’ ‘\n’ | sort | </a:t>
            </a:r>
            <a:r>
              <a:rPr lang="fr-FR" sz="1867" dirty="0" err="1">
                <a:latin typeface="Courier"/>
                <a:cs typeface="Courier"/>
              </a:rPr>
              <a:t>uniq</a:t>
            </a:r>
            <a:r>
              <a:rPr lang="fr-FR" sz="1867" dirty="0">
                <a:latin typeface="Courier"/>
                <a:cs typeface="Courier"/>
              </a:rPr>
              <a:t> </a:t>
            </a:r>
            <a:r>
              <a:rPr lang="en-US" sz="1867" dirty="0">
                <a:latin typeface="Courier"/>
                <a:cs typeface="Courier"/>
              </a:rPr>
              <a:t>–</a:t>
            </a:r>
            <a:r>
              <a:rPr lang="fr-FR" sz="1867" dirty="0">
                <a:latin typeface="Courier"/>
                <a:cs typeface="Courier"/>
              </a:rPr>
              <a:t>c | sort </a:t>
            </a:r>
            <a:r>
              <a:rPr lang="en-US" sz="1867" dirty="0">
                <a:latin typeface="Courier"/>
                <a:cs typeface="Courier"/>
              </a:rPr>
              <a:t>–</a:t>
            </a:r>
            <a:r>
              <a:rPr lang="fr-FR" sz="1867" dirty="0">
                <a:latin typeface="Courier"/>
                <a:cs typeface="Courier"/>
              </a:rPr>
              <a:t>n </a:t>
            </a:r>
            <a:r>
              <a:rPr lang="en-US" sz="1867" dirty="0">
                <a:latin typeface="Courier"/>
                <a:cs typeface="Courier"/>
              </a:rPr>
              <a:t>–</a:t>
            </a:r>
            <a:r>
              <a:rPr lang="fr-FR" sz="1867" dirty="0">
                <a:latin typeface="Courier"/>
                <a:cs typeface="Courier"/>
              </a:rPr>
              <a:t>r</a:t>
            </a:r>
          </a:p>
        </p:txBody>
      </p:sp>
      <p:sp>
        <p:nvSpPr>
          <p:cNvPr id="5" name="TextBox 4"/>
          <p:cNvSpPr txBox="1"/>
          <p:nvPr/>
        </p:nvSpPr>
        <p:spPr>
          <a:xfrm>
            <a:off x="2235201" y="3478148"/>
            <a:ext cx="1656223" cy="3378745"/>
          </a:xfrm>
          <a:prstGeom prst="rect">
            <a:avLst/>
          </a:prstGeom>
          <a:noFill/>
        </p:spPr>
        <p:txBody>
          <a:bodyPr wrap="none" rtlCol="0">
            <a:spAutoFit/>
          </a:bodyPr>
          <a:lstStyle/>
          <a:p>
            <a:pPr>
              <a:lnSpc>
                <a:spcPct val="90000"/>
              </a:lnSpc>
            </a:pPr>
            <a:r>
              <a:rPr lang="en-US" sz="2133" dirty="0">
                <a:latin typeface="Courier"/>
                <a:cs typeface="Courier"/>
              </a:rPr>
              <a:t>23243 the</a:t>
            </a:r>
          </a:p>
          <a:p>
            <a:pPr>
              <a:lnSpc>
                <a:spcPct val="90000"/>
              </a:lnSpc>
            </a:pPr>
            <a:r>
              <a:rPr lang="en-US" sz="2133" dirty="0">
                <a:latin typeface="Courier"/>
                <a:cs typeface="Courier"/>
              </a:rPr>
              <a:t>22225 </a:t>
            </a:r>
            <a:r>
              <a:rPr lang="en-US" sz="2133" dirty="0" err="1">
                <a:latin typeface="Courier"/>
                <a:cs typeface="Courier"/>
              </a:rPr>
              <a:t>i</a:t>
            </a:r>
            <a:endParaRPr lang="en-US" sz="2133" dirty="0">
              <a:latin typeface="Courier"/>
              <a:cs typeface="Courier"/>
            </a:endParaRPr>
          </a:p>
          <a:p>
            <a:pPr>
              <a:lnSpc>
                <a:spcPct val="90000"/>
              </a:lnSpc>
            </a:pPr>
            <a:r>
              <a:rPr lang="en-US" sz="2133" dirty="0">
                <a:latin typeface="Courier"/>
                <a:cs typeface="Courier"/>
              </a:rPr>
              <a:t>18618 and</a:t>
            </a:r>
          </a:p>
          <a:p>
            <a:pPr>
              <a:lnSpc>
                <a:spcPct val="90000"/>
              </a:lnSpc>
            </a:pPr>
            <a:r>
              <a:rPr lang="en-US" sz="2133" dirty="0">
                <a:latin typeface="Courier"/>
                <a:cs typeface="Courier"/>
              </a:rPr>
              <a:t>16339 to</a:t>
            </a:r>
          </a:p>
          <a:p>
            <a:pPr>
              <a:lnSpc>
                <a:spcPct val="90000"/>
              </a:lnSpc>
            </a:pPr>
            <a:r>
              <a:rPr lang="en-US" sz="2133" dirty="0">
                <a:latin typeface="Courier"/>
                <a:cs typeface="Courier"/>
              </a:rPr>
              <a:t>15687 of</a:t>
            </a:r>
          </a:p>
          <a:p>
            <a:pPr>
              <a:lnSpc>
                <a:spcPct val="90000"/>
              </a:lnSpc>
            </a:pPr>
            <a:r>
              <a:rPr lang="en-US" sz="2133" dirty="0">
                <a:latin typeface="Courier"/>
                <a:cs typeface="Courier"/>
              </a:rPr>
              <a:t>12780 a</a:t>
            </a:r>
          </a:p>
          <a:p>
            <a:pPr>
              <a:lnSpc>
                <a:spcPct val="90000"/>
              </a:lnSpc>
            </a:pPr>
            <a:r>
              <a:rPr lang="en-US" sz="2133" dirty="0">
                <a:latin typeface="Courier"/>
                <a:cs typeface="Courier"/>
              </a:rPr>
              <a:t>12163 you</a:t>
            </a:r>
          </a:p>
          <a:p>
            <a:pPr>
              <a:lnSpc>
                <a:spcPct val="90000"/>
              </a:lnSpc>
            </a:pPr>
            <a:r>
              <a:rPr lang="en-US" sz="2133" dirty="0">
                <a:latin typeface="Courier"/>
                <a:cs typeface="Courier"/>
              </a:rPr>
              <a:t>10839 my</a:t>
            </a:r>
          </a:p>
          <a:p>
            <a:pPr>
              <a:lnSpc>
                <a:spcPct val="90000"/>
              </a:lnSpc>
            </a:pPr>
            <a:r>
              <a:rPr lang="en-US" sz="2133" dirty="0">
                <a:latin typeface="Courier"/>
                <a:cs typeface="Courier"/>
              </a:rPr>
              <a:t>10005 in</a:t>
            </a:r>
          </a:p>
          <a:p>
            <a:pPr>
              <a:lnSpc>
                <a:spcPct val="90000"/>
              </a:lnSpc>
            </a:pPr>
            <a:r>
              <a:rPr lang="en-US" sz="2133" dirty="0">
                <a:latin typeface="Courier"/>
                <a:cs typeface="Courier"/>
              </a:rPr>
              <a:t>8954  d</a:t>
            </a:r>
          </a:p>
          <a:p>
            <a:pPr>
              <a:lnSpc>
                <a:spcPct val="90000"/>
              </a:lnSpc>
            </a:pPr>
            <a:endParaRPr lang="en-US" sz="2400" dirty="0"/>
          </a:p>
        </p:txBody>
      </p:sp>
      <p:sp>
        <p:nvSpPr>
          <p:cNvPr id="6" name="Rounded Rectangular Callout 5"/>
          <p:cNvSpPr/>
          <p:nvPr/>
        </p:nvSpPr>
        <p:spPr bwMode="auto">
          <a:xfrm>
            <a:off x="6197600" y="5156200"/>
            <a:ext cx="4572000" cy="8128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3200" dirty="0">
                <a:latin typeface="Lucida Sans" pitchFamily="-65" charset="0"/>
              </a:rPr>
              <a:t>What happened here?</a:t>
            </a:r>
          </a:p>
        </p:txBody>
      </p:sp>
      <p:sp>
        <p:nvSpPr>
          <p:cNvPr id="4" name="Footer Placeholder 3">
            <a:extLst>
              <a:ext uri="{FF2B5EF4-FFF2-40B4-BE49-F238E27FC236}">
                <a16:creationId xmlns:a16="http://schemas.microsoft.com/office/drawing/2014/main" id="{C55E1486-FE37-B54B-895E-3993B878E780}"/>
              </a:ext>
            </a:extLst>
          </p:cNvPr>
          <p:cNvSpPr>
            <a:spLocks noGrp="1"/>
          </p:cNvSpPr>
          <p:nvPr>
            <p:ph type="ftr" sz="quarter" idx="11"/>
          </p:nvPr>
        </p:nvSpPr>
        <p:spPr/>
        <p:txBody>
          <a:bodyPr/>
          <a:lstStyle/>
          <a:p>
            <a:r>
              <a:rPr lang="en-CA"/>
              <a:t>Applied Text Analytics F21AA </a:t>
            </a:r>
            <a:endParaRPr lang="en-US"/>
          </a:p>
        </p:txBody>
      </p:sp>
      <p:sp>
        <p:nvSpPr>
          <p:cNvPr id="7" name="Slide Number Placeholder 6">
            <a:extLst>
              <a:ext uri="{FF2B5EF4-FFF2-40B4-BE49-F238E27FC236}">
                <a16:creationId xmlns:a16="http://schemas.microsoft.com/office/drawing/2014/main" id="{B274BBD0-1CD0-3D46-A0CA-3B536CA3A9A9}"/>
              </a:ext>
            </a:extLst>
          </p:cNvPr>
          <p:cNvSpPr>
            <a:spLocks noGrp="1"/>
          </p:cNvSpPr>
          <p:nvPr>
            <p:ph type="sldNum" sz="quarter" idx="12"/>
          </p:nvPr>
        </p:nvSpPr>
        <p:spPr/>
        <p:txBody>
          <a:bodyPr/>
          <a:lstStyle/>
          <a:p>
            <a:fld id="{F60C5306-BD03-444F-81BE-8A5A1865DBD2}" type="slidenum">
              <a:rPr lang="en-US" smtClean="0"/>
              <a:t>23</a:t>
            </a:fld>
            <a:endParaRPr lang="en-US"/>
          </a:p>
        </p:txBody>
      </p:sp>
    </p:spTree>
    <p:extLst>
      <p:ext uri="{BB962C8B-B14F-4D97-AF65-F5344CB8AC3E}">
        <p14:creationId xmlns:p14="http://schemas.microsoft.com/office/powerpoint/2010/main" val="414311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07BD-F187-E24B-9F4E-D8D422606917}"/>
              </a:ext>
            </a:extLst>
          </p:cNvPr>
          <p:cNvSpPr>
            <a:spLocks noGrp="1"/>
          </p:cNvSpPr>
          <p:nvPr>
            <p:ph type="title"/>
          </p:nvPr>
        </p:nvSpPr>
        <p:spPr>
          <a:xfrm>
            <a:off x="2718302" y="133242"/>
            <a:ext cx="8075240" cy="998984"/>
          </a:xfrm>
        </p:spPr>
        <p:txBody>
          <a:bodyPr/>
          <a:lstStyle/>
          <a:p>
            <a:r>
              <a:rPr lang="en-GB" dirty="0"/>
              <a:t>Tokenisation issues summary</a:t>
            </a:r>
          </a:p>
        </p:txBody>
      </p:sp>
      <p:sp>
        <p:nvSpPr>
          <p:cNvPr id="4" name="Content Placeholder 3">
            <a:extLst>
              <a:ext uri="{FF2B5EF4-FFF2-40B4-BE49-F238E27FC236}">
                <a16:creationId xmlns:a16="http://schemas.microsoft.com/office/drawing/2014/main" id="{000145A8-AB2F-A24C-9267-21D1BFA5C988}"/>
              </a:ext>
            </a:extLst>
          </p:cNvPr>
          <p:cNvSpPr>
            <a:spLocks noGrp="1"/>
          </p:cNvSpPr>
          <p:nvPr>
            <p:ph sz="half" idx="1"/>
          </p:nvPr>
        </p:nvSpPr>
        <p:spPr>
          <a:xfrm>
            <a:off x="1075765" y="1427826"/>
            <a:ext cx="4693731" cy="4881494"/>
          </a:xfrm>
          <a:solidFill>
            <a:schemeClr val="tx2">
              <a:lumMod val="20000"/>
              <a:lumOff val="80000"/>
            </a:schemeClr>
          </a:solidFill>
        </p:spPr>
        <p:txBody>
          <a:bodyPr/>
          <a:lstStyle/>
          <a:p>
            <a:r>
              <a:rPr lang="en-GB" sz="2000" b="1" dirty="0">
                <a:solidFill>
                  <a:schemeClr val="tx2"/>
                </a:solidFill>
              </a:rPr>
              <a:t>Deciding on word boundaries is language specific</a:t>
            </a:r>
          </a:p>
          <a:p>
            <a:endParaRPr lang="en-GB" sz="2000" dirty="0"/>
          </a:p>
          <a:p>
            <a:endParaRPr lang="en-GB" sz="2000" dirty="0"/>
          </a:p>
          <a:p>
            <a:r>
              <a:rPr lang="en-GB" sz="2000" b="1" dirty="0">
                <a:solidFill>
                  <a:schemeClr val="tx2"/>
                </a:solidFill>
              </a:rPr>
              <a:t>English: </a:t>
            </a:r>
            <a:r>
              <a:rPr lang="en-GB" sz="2000" dirty="0"/>
              <a:t>New York ( one token or two?) . State-of-the art?</a:t>
            </a:r>
          </a:p>
          <a:p>
            <a:pPr marL="0" indent="0">
              <a:buNone/>
            </a:pPr>
            <a:endParaRPr lang="en-GB" sz="2000" dirty="0"/>
          </a:p>
          <a:p>
            <a:r>
              <a:rPr lang="en-GB" sz="2000" b="1" dirty="0">
                <a:solidFill>
                  <a:schemeClr val="tx2"/>
                </a:solidFill>
              </a:rPr>
              <a:t>French:  </a:t>
            </a:r>
            <a:r>
              <a:rPr lang="en-GB" sz="2000" dirty="0" err="1"/>
              <a:t>l’ensemble</a:t>
            </a:r>
            <a:r>
              <a:rPr lang="en-GB" sz="2000" dirty="0"/>
              <a:t> , un ensemble</a:t>
            </a:r>
          </a:p>
          <a:p>
            <a:endParaRPr lang="en-GB" sz="2000" dirty="0"/>
          </a:p>
          <a:p>
            <a:r>
              <a:rPr lang="en-US" sz="2000" b="1" dirty="0">
                <a:solidFill>
                  <a:schemeClr val="tx2"/>
                </a:solidFill>
                <a:sym typeface="Symbol" charset="2"/>
              </a:rPr>
              <a:t>Chinese</a:t>
            </a:r>
            <a:r>
              <a:rPr lang="en-US" sz="2000" dirty="0">
                <a:solidFill>
                  <a:schemeClr val="tx2"/>
                </a:solidFill>
                <a:sym typeface="Symbol" charset="2"/>
              </a:rPr>
              <a:t> </a:t>
            </a:r>
            <a:r>
              <a:rPr lang="en-US" sz="2000" dirty="0">
                <a:sym typeface="Symbol" charset="2"/>
              </a:rPr>
              <a:t>and </a:t>
            </a:r>
            <a:r>
              <a:rPr lang="en-US" sz="2000" b="1" dirty="0">
                <a:solidFill>
                  <a:schemeClr val="tx2"/>
                </a:solidFill>
                <a:sym typeface="Symbol" charset="2"/>
              </a:rPr>
              <a:t>Japanese:</a:t>
            </a:r>
            <a:r>
              <a:rPr lang="en-US" sz="2000" dirty="0">
                <a:solidFill>
                  <a:schemeClr val="tx2"/>
                </a:solidFill>
                <a:sym typeface="Symbol" charset="2"/>
              </a:rPr>
              <a:t> </a:t>
            </a:r>
            <a:r>
              <a:rPr lang="en-US" sz="2000" dirty="0">
                <a:sym typeface="Symbol" charset="2"/>
              </a:rPr>
              <a:t>no spaces between words</a:t>
            </a:r>
          </a:p>
          <a:p>
            <a:endParaRPr lang="en-GB" dirty="0"/>
          </a:p>
        </p:txBody>
      </p:sp>
      <p:sp>
        <p:nvSpPr>
          <p:cNvPr id="5" name="Content Placeholder 4">
            <a:extLst>
              <a:ext uri="{FF2B5EF4-FFF2-40B4-BE49-F238E27FC236}">
                <a16:creationId xmlns:a16="http://schemas.microsoft.com/office/drawing/2014/main" id="{7A9D6F37-6FCF-544A-A699-1E86843D227C}"/>
              </a:ext>
            </a:extLst>
          </p:cNvPr>
          <p:cNvSpPr>
            <a:spLocks noGrp="1"/>
          </p:cNvSpPr>
          <p:nvPr>
            <p:ph sz="half" idx="2"/>
          </p:nvPr>
        </p:nvSpPr>
        <p:spPr>
          <a:xfrm>
            <a:off x="5880004" y="1427826"/>
            <a:ext cx="5433454" cy="4797440"/>
          </a:xfrm>
          <a:solidFill>
            <a:srgbClr val="FFFD78">
              <a:alpha val="44706"/>
            </a:srgbClr>
          </a:solidFill>
        </p:spPr>
        <p:txBody>
          <a:bodyPr>
            <a:normAutofit/>
          </a:bodyPr>
          <a:lstStyle/>
          <a:p>
            <a:r>
              <a:rPr lang="en-GB" sz="2000" b="1" dirty="0">
                <a:solidFill>
                  <a:schemeClr val="tx2"/>
                </a:solidFill>
              </a:rPr>
              <a:t>German</a:t>
            </a:r>
            <a:r>
              <a:rPr lang="en-GB" sz="2000" dirty="0"/>
              <a:t> compound nouns:</a:t>
            </a:r>
          </a:p>
          <a:p>
            <a:pPr marL="0" indent="0">
              <a:buNone/>
            </a:pPr>
            <a:r>
              <a:rPr lang="en-CA" sz="1600" b="1" dirty="0" err="1">
                <a:solidFill>
                  <a:schemeClr val="tx2"/>
                </a:solidFill>
              </a:rPr>
              <a:t>Rechtsschutzversicherungsgesellschaften</a:t>
            </a:r>
            <a:endParaRPr lang="en-GB" sz="2000" dirty="0">
              <a:solidFill>
                <a:schemeClr val="bg2"/>
              </a:solidFill>
            </a:endParaRPr>
          </a:p>
          <a:p>
            <a:pPr marL="0" indent="0">
              <a:buNone/>
            </a:pPr>
            <a:r>
              <a:rPr lang="en-CA" sz="1800" dirty="0">
                <a:solidFill>
                  <a:srgbClr val="FF0000"/>
                </a:solidFill>
              </a:rPr>
              <a:t>“legal protection insurance companies”</a:t>
            </a:r>
            <a:endParaRPr lang="en-GB" sz="1800" dirty="0">
              <a:solidFill>
                <a:srgbClr val="FF0000"/>
              </a:solidFill>
            </a:endParaRPr>
          </a:p>
          <a:p>
            <a:pPr marL="0" indent="0">
              <a:buNone/>
            </a:pPr>
            <a:endParaRPr lang="en-GB" sz="2000" dirty="0"/>
          </a:p>
          <a:p>
            <a:r>
              <a:rPr lang="en-US" sz="2000" dirty="0">
                <a:sym typeface="Symbol" charset="2"/>
              </a:rPr>
              <a:t>In</a:t>
            </a:r>
            <a:r>
              <a:rPr lang="en-US" sz="2000" dirty="0">
                <a:solidFill>
                  <a:schemeClr val="tx2"/>
                </a:solidFill>
                <a:sym typeface="Symbol" charset="2"/>
              </a:rPr>
              <a:t> </a:t>
            </a:r>
            <a:r>
              <a:rPr lang="en-US" sz="2000" b="1" dirty="0">
                <a:solidFill>
                  <a:schemeClr val="tx2"/>
                </a:solidFill>
                <a:sym typeface="Symbol" charset="2"/>
              </a:rPr>
              <a:t>Arabic</a:t>
            </a:r>
            <a:r>
              <a:rPr lang="en-CA" sz="2000" b="1" dirty="0">
                <a:solidFill>
                  <a:schemeClr val="tx2"/>
                </a:solidFill>
              </a:rPr>
              <a:t> </a:t>
            </a:r>
            <a:r>
              <a:rPr lang="en-CA" sz="2000" dirty="0"/>
              <a:t>a single word can comprise up to four independent tokens</a:t>
            </a:r>
            <a:r>
              <a:rPr lang="en-US" sz="2000" dirty="0">
                <a:sym typeface="Symbol" charset="2"/>
              </a:rPr>
              <a:t>: </a:t>
            </a:r>
          </a:p>
        </p:txBody>
      </p:sp>
      <p:pic>
        <p:nvPicPr>
          <p:cNvPr id="6" name="Picture 5">
            <a:extLst>
              <a:ext uri="{FF2B5EF4-FFF2-40B4-BE49-F238E27FC236}">
                <a16:creationId xmlns:a16="http://schemas.microsoft.com/office/drawing/2014/main" id="{31427DF9-3523-1546-B3F7-BEAD610B2108}"/>
              </a:ext>
            </a:extLst>
          </p:cNvPr>
          <p:cNvPicPr>
            <a:picLocks noChangeAspect="1"/>
          </p:cNvPicPr>
          <p:nvPr/>
        </p:nvPicPr>
        <p:blipFill>
          <a:blip r:embed="rId2"/>
          <a:stretch>
            <a:fillRect/>
          </a:stretch>
        </p:blipFill>
        <p:spPr>
          <a:xfrm>
            <a:off x="6241954" y="3629025"/>
            <a:ext cx="4464496" cy="1589293"/>
          </a:xfrm>
          <a:prstGeom prst="rect">
            <a:avLst/>
          </a:prstGeom>
        </p:spPr>
      </p:pic>
      <p:sp>
        <p:nvSpPr>
          <p:cNvPr id="3" name="Footer Placeholder 2">
            <a:extLst>
              <a:ext uri="{FF2B5EF4-FFF2-40B4-BE49-F238E27FC236}">
                <a16:creationId xmlns:a16="http://schemas.microsoft.com/office/drawing/2014/main" id="{BD461AFD-79F2-C40C-63AF-D44E562D2F14}"/>
              </a:ext>
            </a:extLst>
          </p:cNvPr>
          <p:cNvSpPr>
            <a:spLocks noGrp="1"/>
          </p:cNvSpPr>
          <p:nvPr>
            <p:ph type="ftr" sz="quarter" idx="11"/>
          </p:nvPr>
        </p:nvSpPr>
        <p:spPr/>
        <p:txBody>
          <a:bodyPr/>
          <a:lstStyle/>
          <a:p>
            <a:r>
              <a:rPr lang="en-CA"/>
              <a:t>Applied Text Analytics F21AA </a:t>
            </a:r>
            <a:endParaRPr lang="en-US"/>
          </a:p>
        </p:txBody>
      </p:sp>
      <p:sp>
        <p:nvSpPr>
          <p:cNvPr id="7" name="Slide Number Placeholder 6">
            <a:extLst>
              <a:ext uri="{FF2B5EF4-FFF2-40B4-BE49-F238E27FC236}">
                <a16:creationId xmlns:a16="http://schemas.microsoft.com/office/drawing/2014/main" id="{96C7397A-ADC1-AA27-2CA6-9ADA35C51088}"/>
              </a:ext>
            </a:extLst>
          </p:cNvPr>
          <p:cNvSpPr>
            <a:spLocks noGrp="1"/>
          </p:cNvSpPr>
          <p:nvPr>
            <p:ph type="sldNum" sz="quarter" idx="12"/>
          </p:nvPr>
        </p:nvSpPr>
        <p:spPr/>
        <p:txBody>
          <a:bodyPr/>
          <a:lstStyle/>
          <a:p>
            <a:fld id="{F60C5306-BD03-444F-81BE-8A5A1865DBD2}" type="slidenum">
              <a:rPr lang="en-US" smtClean="0"/>
              <a:t>24</a:t>
            </a:fld>
            <a:endParaRPr lang="en-US"/>
          </a:p>
        </p:txBody>
      </p:sp>
    </p:spTree>
    <p:extLst>
      <p:ext uri="{BB962C8B-B14F-4D97-AF65-F5344CB8AC3E}">
        <p14:creationId xmlns:p14="http://schemas.microsoft.com/office/powerpoint/2010/main" val="125173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2712" y="747712"/>
            <a:ext cx="6886575"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1993899" y="3235326"/>
            <a:ext cx="82042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Word Normalization and Stemming</a:t>
            </a:r>
            <a:endParaRPr lang="en-US" sz="4267"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92972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38200" y="450850"/>
            <a:ext cx="9956800" cy="990600"/>
          </a:xfrm>
        </p:spPr>
        <p:txBody>
          <a:bodyPr/>
          <a:lstStyle/>
          <a:p>
            <a:pPr eaLnBrk="1" hangingPunct="1"/>
            <a:r>
              <a:rPr lang="en-US" dirty="0" err="1"/>
              <a:t>Normalisation</a:t>
            </a:r>
            <a:endParaRPr lang="en-US" dirty="0"/>
          </a:p>
        </p:txBody>
      </p:sp>
      <p:sp>
        <p:nvSpPr>
          <p:cNvPr id="35843" name="Rectangle 2051"/>
          <p:cNvSpPr>
            <a:spLocks noGrp="1" noChangeArrowheads="1"/>
          </p:cNvSpPr>
          <p:nvPr>
            <p:ph sz="quarter" idx="1"/>
          </p:nvPr>
        </p:nvSpPr>
        <p:spPr/>
        <p:txBody>
          <a:bodyPr/>
          <a:lstStyle/>
          <a:p>
            <a:pPr eaLnBrk="1" hangingPunct="1"/>
            <a:r>
              <a:rPr lang="en-US" dirty="0">
                <a:sym typeface="Symbol" charset="2"/>
              </a:rPr>
              <a:t>Need to “</a:t>
            </a:r>
            <a:r>
              <a:rPr lang="en-US" dirty="0" err="1">
                <a:sym typeface="Symbol" charset="2"/>
              </a:rPr>
              <a:t>normalise</a:t>
            </a:r>
            <a:r>
              <a:rPr lang="en-US" dirty="0">
                <a:sym typeface="Symbol" charset="2"/>
              </a:rPr>
              <a:t>” terms </a:t>
            </a:r>
          </a:p>
          <a:p>
            <a:pPr lvl="1" eaLnBrk="1" hangingPunct="1"/>
            <a:r>
              <a:rPr lang="en-US" dirty="0">
                <a:sym typeface="Symbol" charset="2"/>
              </a:rPr>
              <a:t>Information Retrieval: indexed text &amp; query terms must have same form.</a:t>
            </a:r>
          </a:p>
          <a:p>
            <a:pPr lvl="2" eaLnBrk="1" hangingPunct="1"/>
            <a:r>
              <a:rPr lang="en-US" sz="2400" dirty="0">
                <a:sym typeface="Symbol" charset="2"/>
              </a:rPr>
              <a:t>We want to match </a:t>
            </a:r>
            <a:r>
              <a:rPr lang="en-US" sz="2400" b="1" i="1" dirty="0">
                <a:sym typeface="Symbol" charset="2"/>
              </a:rPr>
              <a:t>U.S.A.</a:t>
            </a:r>
            <a:r>
              <a:rPr lang="en-US" sz="2400" dirty="0">
                <a:sym typeface="Symbol" charset="2"/>
              </a:rPr>
              <a:t> and </a:t>
            </a:r>
            <a:r>
              <a:rPr lang="en-US" sz="2400" b="1" i="1" dirty="0">
                <a:sym typeface="Symbol" charset="2"/>
              </a:rPr>
              <a:t>USA</a:t>
            </a:r>
            <a:endParaRPr lang="en-US" sz="2400" dirty="0">
              <a:sym typeface="Symbol" charset="2"/>
            </a:endParaRPr>
          </a:p>
          <a:p>
            <a:pPr eaLnBrk="1" hangingPunct="1"/>
            <a:r>
              <a:rPr lang="en-US" dirty="0">
                <a:sym typeface="Symbol" charset="2"/>
              </a:rPr>
              <a:t>We implicitly define equivalence classes of terms</a:t>
            </a:r>
          </a:p>
          <a:p>
            <a:pPr lvl="1" eaLnBrk="1" hangingPunct="1"/>
            <a:r>
              <a:rPr lang="en-US" dirty="0">
                <a:sym typeface="Symbol" charset="2"/>
              </a:rPr>
              <a:t>e.g., deleting periods in a term</a:t>
            </a:r>
          </a:p>
          <a:p>
            <a:pPr eaLnBrk="1" hangingPunct="1"/>
            <a:r>
              <a:rPr lang="en-US" dirty="0">
                <a:sym typeface="Symbol" charset="2"/>
              </a:rPr>
              <a:t>Alternative: asymmetric expansion:</a:t>
            </a:r>
          </a:p>
          <a:p>
            <a:pPr lvl="1" eaLnBrk="1" hangingPunct="1"/>
            <a:r>
              <a:rPr lang="en-US" sz="2133" dirty="0">
                <a:sym typeface="Symbol" charset="2"/>
              </a:rPr>
              <a:t>Enter: </a:t>
            </a:r>
            <a:r>
              <a:rPr lang="en-US" sz="2133" b="1" i="1" dirty="0">
                <a:sym typeface="Symbol" charset="2"/>
              </a:rPr>
              <a:t>window</a:t>
            </a:r>
            <a:r>
              <a:rPr lang="en-US" sz="2133" dirty="0">
                <a:sym typeface="Symbol" charset="2"/>
              </a:rPr>
              <a:t>	Search: </a:t>
            </a:r>
            <a:r>
              <a:rPr lang="en-US" sz="2133" b="1" i="1" dirty="0">
                <a:sym typeface="Symbol" charset="2"/>
              </a:rPr>
              <a:t>window, windows</a:t>
            </a:r>
          </a:p>
          <a:p>
            <a:pPr lvl="1" eaLnBrk="1" hangingPunct="1"/>
            <a:r>
              <a:rPr lang="en-US" sz="2133" dirty="0">
                <a:sym typeface="Symbol" charset="2"/>
              </a:rPr>
              <a:t>Enter: </a:t>
            </a:r>
            <a:r>
              <a:rPr lang="en-US" sz="2133" b="1" i="1" dirty="0">
                <a:sym typeface="Symbol" charset="2"/>
              </a:rPr>
              <a:t>windows</a:t>
            </a:r>
            <a:r>
              <a:rPr lang="en-US" sz="2133" dirty="0">
                <a:sym typeface="Symbol" charset="2"/>
              </a:rPr>
              <a:t>	Search: </a:t>
            </a:r>
            <a:r>
              <a:rPr lang="en-US" sz="2133" b="1" i="1" dirty="0">
                <a:sym typeface="Symbol" charset="2"/>
              </a:rPr>
              <a:t>Windows, windows, window</a:t>
            </a:r>
          </a:p>
          <a:p>
            <a:pPr lvl="1" eaLnBrk="1" hangingPunct="1"/>
            <a:r>
              <a:rPr lang="en-US" sz="2133" dirty="0">
                <a:sym typeface="Symbol" charset="2"/>
              </a:rPr>
              <a:t>Enter: </a:t>
            </a:r>
            <a:r>
              <a:rPr lang="en-US" sz="2133" b="1" i="1" dirty="0">
                <a:sym typeface="Symbol" charset="2"/>
              </a:rPr>
              <a:t>Windows</a:t>
            </a:r>
            <a:r>
              <a:rPr lang="en-US" sz="2133" dirty="0">
                <a:sym typeface="Symbol" charset="2"/>
              </a:rPr>
              <a:t>	Search: </a:t>
            </a:r>
            <a:r>
              <a:rPr lang="en-US" sz="2133" b="1" i="1" dirty="0">
                <a:sym typeface="Symbol" charset="2"/>
              </a:rPr>
              <a:t>Windows</a:t>
            </a:r>
          </a:p>
          <a:p>
            <a:pPr eaLnBrk="1" hangingPunct="1"/>
            <a:r>
              <a:rPr lang="en-US" dirty="0">
                <a:sym typeface="Symbol" charset="2"/>
              </a:rPr>
              <a:t>Potentially more powerful, but less efficient</a:t>
            </a:r>
          </a:p>
          <a:p>
            <a:pPr lvl="1" eaLnBrk="1" hangingPunct="1"/>
            <a:endParaRPr lang="en-US" dirty="0">
              <a:sym typeface="Symbol" charset="2"/>
            </a:endParaRPr>
          </a:p>
        </p:txBody>
      </p:sp>
      <p:sp>
        <p:nvSpPr>
          <p:cNvPr id="2" name="Footer Placeholder 1">
            <a:extLst>
              <a:ext uri="{FF2B5EF4-FFF2-40B4-BE49-F238E27FC236}">
                <a16:creationId xmlns:a16="http://schemas.microsoft.com/office/drawing/2014/main" id="{57645FDC-E79E-254B-8FFB-D700B068974B}"/>
              </a:ext>
            </a:extLst>
          </p:cNvPr>
          <p:cNvSpPr>
            <a:spLocks noGrp="1"/>
          </p:cNvSpPr>
          <p:nvPr>
            <p:ph type="ftr" sz="quarter" idx="11"/>
          </p:nvPr>
        </p:nvSpPr>
        <p:spPr/>
        <p:txBody>
          <a:bodyPr/>
          <a:lstStyle/>
          <a:p>
            <a:r>
              <a:rPr lang="en-CA"/>
              <a:t>Applied Text Analytics F21AA </a:t>
            </a:r>
            <a:endParaRPr lang="en-US"/>
          </a:p>
        </p:txBody>
      </p:sp>
      <p:sp>
        <p:nvSpPr>
          <p:cNvPr id="3" name="Slide Number Placeholder 2">
            <a:extLst>
              <a:ext uri="{FF2B5EF4-FFF2-40B4-BE49-F238E27FC236}">
                <a16:creationId xmlns:a16="http://schemas.microsoft.com/office/drawing/2014/main" id="{3A7F5C6E-275E-A349-A1CE-7C42D6A12A6E}"/>
              </a:ext>
            </a:extLst>
          </p:cNvPr>
          <p:cNvSpPr>
            <a:spLocks noGrp="1"/>
          </p:cNvSpPr>
          <p:nvPr>
            <p:ph type="sldNum" sz="quarter" idx="12"/>
          </p:nvPr>
        </p:nvSpPr>
        <p:spPr/>
        <p:txBody>
          <a:bodyPr/>
          <a:lstStyle/>
          <a:p>
            <a:fld id="{F60C5306-BD03-444F-81BE-8A5A1865DBD2}" type="slidenum">
              <a:rPr lang="en-US" smtClean="0"/>
              <a:t>26</a:t>
            </a:fld>
            <a:endParaRPr lang="en-US"/>
          </a:p>
        </p:txBody>
      </p:sp>
    </p:spTree>
    <p:extLst>
      <p:ext uri="{BB962C8B-B14F-4D97-AF65-F5344CB8AC3E}">
        <p14:creationId xmlns:p14="http://schemas.microsoft.com/office/powerpoint/2010/main" val="22204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sz="quarter" idx="1"/>
          </p:nvPr>
        </p:nvSpPr>
        <p:spPr/>
        <p:txBody>
          <a:bodyPr>
            <a:normAutofit lnSpcReduction="10000"/>
          </a:bodyPr>
          <a:lstStyle/>
          <a:p>
            <a:pPr eaLnBrk="1" hangingPunct="1"/>
            <a:r>
              <a:rPr lang="en-US" sz="3733" dirty="0"/>
              <a:t>Applications like IR: reduce all letters to lower case</a:t>
            </a:r>
          </a:p>
          <a:p>
            <a:pPr lvl="1" eaLnBrk="1" hangingPunct="1"/>
            <a:r>
              <a:rPr lang="en-US" sz="3200" dirty="0"/>
              <a:t>Since users tend to use lower case</a:t>
            </a:r>
          </a:p>
          <a:p>
            <a:pPr lvl="1" eaLnBrk="1" hangingPunct="1"/>
            <a:r>
              <a:rPr lang="en-US" sz="3200" dirty="0"/>
              <a:t>Possible exception: upper case in mid-sentence?</a:t>
            </a:r>
          </a:p>
          <a:p>
            <a:pPr lvl="2" eaLnBrk="1" hangingPunct="1"/>
            <a:r>
              <a:rPr lang="en-US" sz="2667" dirty="0"/>
              <a:t>e.g., </a:t>
            </a:r>
            <a:r>
              <a:rPr lang="en-US" sz="2667" b="1" i="1" dirty="0"/>
              <a:t>General Motors</a:t>
            </a:r>
          </a:p>
          <a:p>
            <a:pPr lvl="2" eaLnBrk="1" hangingPunct="1"/>
            <a:r>
              <a:rPr lang="en-US" sz="2667" b="1" i="1" dirty="0"/>
              <a:t>Apple </a:t>
            </a:r>
            <a:r>
              <a:rPr lang="en-US" sz="2667" i="1" dirty="0"/>
              <a:t>vs. </a:t>
            </a:r>
            <a:r>
              <a:rPr lang="en-US" sz="2667" b="1" i="1" dirty="0"/>
              <a:t>apple</a:t>
            </a:r>
          </a:p>
          <a:p>
            <a:pPr lvl="2" eaLnBrk="1" hangingPunct="1"/>
            <a:r>
              <a:rPr lang="en-US" sz="2667" b="1" i="1" dirty="0"/>
              <a:t>Max</a:t>
            </a:r>
            <a:r>
              <a:rPr lang="en-US" sz="2667" dirty="0"/>
              <a:t> vs. </a:t>
            </a:r>
            <a:r>
              <a:rPr lang="en-US" sz="2667" b="1" i="1" dirty="0"/>
              <a:t>max       (Max clothing store)</a:t>
            </a:r>
          </a:p>
          <a:p>
            <a:pPr lvl="2" eaLnBrk="1" hangingPunct="1"/>
            <a:r>
              <a:rPr lang="en-US" sz="2667" b="1" i="1" dirty="0"/>
              <a:t>Fed</a:t>
            </a:r>
            <a:r>
              <a:rPr lang="en-US" sz="2667" dirty="0"/>
              <a:t> vs. </a:t>
            </a:r>
            <a:r>
              <a:rPr lang="en-US" sz="2667" b="1" i="1" dirty="0"/>
              <a:t>fed           (Fed= Federal reserve bank of US)</a:t>
            </a:r>
          </a:p>
          <a:p>
            <a:r>
              <a:rPr lang="en-US" sz="3733" dirty="0"/>
              <a:t>For sentiment analysis, MT, Information extraction</a:t>
            </a:r>
          </a:p>
          <a:p>
            <a:pPr lvl="1"/>
            <a:r>
              <a:rPr lang="en-US" sz="3200" dirty="0"/>
              <a:t>Case is helpful (</a:t>
            </a:r>
            <a:r>
              <a:rPr lang="en-US" sz="3200" b="1" i="1" dirty="0"/>
              <a:t>US</a:t>
            </a:r>
            <a:r>
              <a:rPr lang="en-US" sz="3200" dirty="0"/>
              <a:t> versus </a:t>
            </a:r>
            <a:r>
              <a:rPr lang="en-US" sz="3200" b="1" i="1" dirty="0"/>
              <a:t>us </a:t>
            </a:r>
            <a:r>
              <a:rPr lang="en-US" sz="3200" dirty="0"/>
              <a:t>is important)</a:t>
            </a:r>
          </a:p>
        </p:txBody>
      </p:sp>
      <p:sp>
        <p:nvSpPr>
          <p:cNvPr id="2" name="Footer Placeholder 1">
            <a:extLst>
              <a:ext uri="{FF2B5EF4-FFF2-40B4-BE49-F238E27FC236}">
                <a16:creationId xmlns:a16="http://schemas.microsoft.com/office/drawing/2014/main" id="{09EE15BB-9513-BC4D-8DD4-04E8120456E8}"/>
              </a:ext>
            </a:extLst>
          </p:cNvPr>
          <p:cNvSpPr>
            <a:spLocks noGrp="1"/>
          </p:cNvSpPr>
          <p:nvPr>
            <p:ph type="ftr" sz="quarter" idx="11"/>
          </p:nvPr>
        </p:nvSpPr>
        <p:spPr/>
        <p:txBody>
          <a:bodyPr/>
          <a:lstStyle/>
          <a:p>
            <a:r>
              <a:rPr lang="en-CA"/>
              <a:t>Applied Text Analytics F21AA </a:t>
            </a:r>
            <a:endParaRPr lang="en-US"/>
          </a:p>
        </p:txBody>
      </p:sp>
      <p:sp>
        <p:nvSpPr>
          <p:cNvPr id="3" name="Slide Number Placeholder 2">
            <a:extLst>
              <a:ext uri="{FF2B5EF4-FFF2-40B4-BE49-F238E27FC236}">
                <a16:creationId xmlns:a16="http://schemas.microsoft.com/office/drawing/2014/main" id="{49B73763-0D46-1B4C-8AEF-032CD65F4973}"/>
              </a:ext>
            </a:extLst>
          </p:cNvPr>
          <p:cNvSpPr>
            <a:spLocks noGrp="1"/>
          </p:cNvSpPr>
          <p:nvPr>
            <p:ph type="sldNum" sz="quarter" idx="12"/>
          </p:nvPr>
        </p:nvSpPr>
        <p:spPr/>
        <p:txBody>
          <a:bodyPr/>
          <a:lstStyle/>
          <a:p>
            <a:fld id="{F60C5306-BD03-444F-81BE-8A5A1865DBD2}" type="slidenum">
              <a:rPr lang="en-US" smtClean="0"/>
              <a:t>27</a:t>
            </a:fld>
            <a:endParaRPr lang="en-US"/>
          </a:p>
        </p:txBody>
      </p:sp>
    </p:spTree>
    <p:extLst>
      <p:ext uri="{BB962C8B-B14F-4D97-AF65-F5344CB8AC3E}">
        <p14:creationId xmlns:p14="http://schemas.microsoft.com/office/powerpoint/2010/main" val="143372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err="1"/>
              <a:t>Lemmatisation</a:t>
            </a:r>
            <a:endParaRPr lang="en-US" dirty="0"/>
          </a:p>
        </p:txBody>
      </p:sp>
      <p:sp>
        <p:nvSpPr>
          <p:cNvPr id="37891" name="Rectangle 3"/>
          <p:cNvSpPr>
            <a:spLocks noGrp="1" noChangeArrowheads="1"/>
          </p:cNvSpPr>
          <p:nvPr>
            <p:ph sz="quarter" idx="1"/>
          </p:nvPr>
        </p:nvSpPr>
        <p:spPr>
          <a:xfrm>
            <a:off x="838200" y="1803400"/>
            <a:ext cx="10947400" cy="4445000"/>
          </a:xfrm>
        </p:spPr>
        <p:txBody>
          <a:bodyPr/>
          <a:lstStyle/>
          <a:p>
            <a:pPr eaLnBrk="1" hangingPunct="1"/>
            <a:r>
              <a:rPr lang="en-US" dirty="0"/>
              <a:t>Reduce inflections or variant forms to base form</a:t>
            </a:r>
          </a:p>
          <a:p>
            <a:pPr lvl="1">
              <a:spcBef>
                <a:spcPts val="667"/>
              </a:spcBef>
              <a:spcAft>
                <a:spcPts val="667"/>
              </a:spcAft>
            </a:pPr>
            <a:r>
              <a:rPr lang="en-US" sz="3200" i="1" dirty="0"/>
              <a:t>am, are,</a:t>
            </a:r>
            <a:r>
              <a:rPr lang="en-US" sz="3200" dirty="0"/>
              <a:t> </a:t>
            </a:r>
            <a:r>
              <a:rPr lang="en-US" sz="3200" i="1" dirty="0"/>
              <a:t>is </a:t>
            </a:r>
            <a:r>
              <a:rPr lang="en-US" sz="3200" dirty="0">
                <a:sym typeface="Symbol" charset="2"/>
              </a:rPr>
              <a:t></a:t>
            </a:r>
            <a:r>
              <a:rPr lang="en-US" sz="3200" dirty="0"/>
              <a:t> </a:t>
            </a:r>
            <a:r>
              <a:rPr lang="en-US" sz="3200" i="1" dirty="0"/>
              <a:t>be</a:t>
            </a:r>
            <a:endParaRPr lang="en-US" sz="3200" dirty="0"/>
          </a:p>
          <a:p>
            <a:pPr lvl="1">
              <a:spcBef>
                <a:spcPts val="667"/>
              </a:spcBef>
              <a:spcAft>
                <a:spcPts val="667"/>
              </a:spcAft>
            </a:pPr>
            <a:r>
              <a:rPr lang="en-US" sz="3200" i="1" dirty="0"/>
              <a:t>car, cars, car's</a:t>
            </a:r>
            <a:r>
              <a:rPr lang="en-US" sz="3200" dirty="0"/>
              <a:t>, </a:t>
            </a:r>
            <a:r>
              <a:rPr lang="en-US" sz="3200" i="1" dirty="0"/>
              <a:t>cars'</a:t>
            </a:r>
            <a:r>
              <a:rPr lang="en-US" sz="3200" dirty="0"/>
              <a:t> </a:t>
            </a:r>
            <a:r>
              <a:rPr lang="en-US" sz="3200" dirty="0">
                <a:sym typeface="Symbol" charset="2"/>
              </a:rPr>
              <a:t></a:t>
            </a:r>
            <a:r>
              <a:rPr lang="en-US" sz="3200" dirty="0"/>
              <a:t> </a:t>
            </a:r>
            <a:r>
              <a:rPr lang="en-US" sz="3200" i="1" dirty="0"/>
              <a:t>car</a:t>
            </a:r>
          </a:p>
          <a:p>
            <a:pPr lvl="1">
              <a:spcBef>
                <a:spcPts val="667"/>
              </a:spcBef>
              <a:spcAft>
                <a:spcPts val="667"/>
              </a:spcAft>
            </a:pPr>
            <a:endParaRPr lang="en-US" sz="3200" i="1" dirty="0"/>
          </a:p>
          <a:p>
            <a:pPr>
              <a:spcBef>
                <a:spcPts val="667"/>
              </a:spcBef>
              <a:spcAft>
                <a:spcPts val="667"/>
              </a:spcAft>
            </a:pPr>
            <a:r>
              <a:rPr lang="en-US" i="1" dirty="0"/>
              <a:t>the boy's cars are different colors</a:t>
            </a:r>
            <a:r>
              <a:rPr lang="en-US" dirty="0"/>
              <a:t> </a:t>
            </a:r>
            <a:r>
              <a:rPr lang="en-US" dirty="0">
                <a:sym typeface="Symbol" charset="2"/>
              </a:rPr>
              <a:t></a:t>
            </a:r>
            <a:r>
              <a:rPr lang="en-US" dirty="0"/>
              <a:t> </a:t>
            </a:r>
            <a:r>
              <a:rPr lang="en-US" i="1" dirty="0"/>
              <a:t>the boy car be different color</a:t>
            </a:r>
          </a:p>
          <a:p>
            <a:pPr>
              <a:spcBef>
                <a:spcPts val="667"/>
              </a:spcBef>
              <a:spcAft>
                <a:spcPts val="667"/>
              </a:spcAft>
            </a:pPr>
            <a:endParaRPr lang="en-US" i="1" dirty="0"/>
          </a:p>
          <a:p>
            <a:pPr>
              <a:spcBef>
                <a:spcPts val="667"/>
              </a:spcBef>
              <a:spcAft>
                <a:spcPts val="667"/>
              </a:spcAft>
            </a:pPr>
            <a:r>
              <a:rPr lang="en-US" dirty="0" err="1"/>
              <a:t>Lemmatisation</a:t>
            </a:r>
            <a:r>
              <a:rPr lang="en-US" dirty="0"/>
              <a:t>: </a:t>
            </a:r>
            <a:r>
              <a:rPr lang="en-US" b="1" dirty="0">
                <a:solidFill>
                  <a:srgbClr val="C00000"/>
                </a:solidFill>
              </a:rPr>
              <a:t>have to find correct dictionary headword form</a:t>
            </a:r>
          </a:p>
          <a:p>
            <a:pPr>
              <a:lnSpc>
                <a:spcPct val="90000"/>
              </a:lnSpc>
            </a:pPr>
            <a:endParaRPr lang="en-US" dirty="0"/>
          </a:p>
          <a:p>
            <a:pPr lvl="1">
              <a:spcBef>
                <a:spcPts val="667"/>
              </a:spcBef>
              <a:spcAft>
                <a:spcPts val="667"/>
              </a:spcAft>
            </a:pPr>
            <a:endParaRPr lang="en-US" dirty="0"/>
          </a:p>
        </p:txBody>
      </p:sp>
      <p:sp>
        <p:nvSpPr>
          <p:cNvPr id="2" name="Footer Placeholder 1">
            <a:extLst>
              <a:ext uri="{FF2B5EF4-FFF2-40B4-BE49-F238E27FC236}">
                <a16:creationId xmlns:a16="http://schemas.microsoft.com/office/drawing/2014/main" id="{D86CB082-115F-2B44-8100-73E6B501FC0E}"/>
              </a:ext>
            </a:extLst>
          </p:cNvPr>
          <p:cNvSpPr>
            <a:spLocks noGrp="1"/>
          </p:cNvSpPr>
          <p:nvPr>
            <p:ph type="ftr" sz="quarter" idx="11"/>
          </p:nvPr>
        </p:nvSpPr>
        <p:spPr/>
        <p:txBody>
          <a:bodyPr/>
          <a:lstStyle/>
          <a:p>
            <a:r>
              <a:rPr lang="en-CA"/>
              <a:t>Applied Text Analytics F21AA </a:t>
            </a:r>
            <a:endParaRPr lang="en-US"/>
          </a:p>
        </p:txBody>
      </p:sp>
      <p:sp>
        <p:nvSpPr>
          <p:cNvPr id="3" name="Slide Number Placeholder 2">
            <a:extLst>
              <a:ext uri="{FF2B5EF4-FFF2-40B4-BE49-F238E27FC236}">
                <a16:creationId xmlns:a16="http://schemas.microsoft.com/office/drawing/2014/main" id="{D3CD0976-5E23-F64F-9CEB-6C4F77C10BF4}"/>
              </a:ext>
            </a:extLst>
          </p:cNvPr>
          <p:cNvSpPr>
            <a:spLocks noGrp="1"/>
          </p:cNvSpPr>
          <p:nvPr>
            <p:ph type="sldNum" sz="quarter" idx="12"/>
          </p:nvPr>
        </p:nvSpPr>
        <p:spPr/>
        <p:txBody>
          <a:bodyPr/>
          <a:lstStyle/>
          <a:p>
            <a:fld id="{F60C5306-BD03-444F-81BE-8A5A1865DBD2}" type="slidenum">
              <a:rPr lang="en-US" smtClean="0"/>
              <a:t>28</a:t>
            </a:fld>
            <a:endParaRPr lang="en-US"/>
          </a:p>
        </p:txBody>
      </p:sp>
    </p:spTree>
    <p:extLst>
      <p:ext uri="{BB962C8B-B14F-4D97-AF65-F5344CB8AC3E}">
        <p14:creationId xmlns:p14="http://schemas.microsoft.com/office/powerpoint/2010/main" val="133609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Morphology</a:t>
            </a:r>
          </a:p>
        </p:txBody>
      </p:sp>
      <p:sp>
        <p:nvSpPr>
          <p:cNvPr id="43011" name="Rectangle 3"/>
          <p:cNvSpPr>
            <a:spLocks noGrp="1" noChangeArrowheads="1"/>
          </p:cNvSpPr>
          <p:nvPr>
            <p:ph sz="quarter" idx="1"/>
          </p:nvPr>
        </p:nvSpPr>
        <p:spPr/>
        <p:txBody>
          <a:bodyPr/>
          <a:lstStyle/>
          <a:p>
            <a:r>
              <a:rPr lang="en-US" sz="3733" b="1" dirty="0"/>
              <a:t>Morphemes</a:t>
            </a:r>
            <a:r>
              <a:rPr lang="en-US" sz="3733" dirty="0"/>
              <a:t>:</a:t>
            </a:r>
          </a:p>
          <a:p>
            <a:pPr lvl="1"/>
            <a:r>
              <a:rPr lang="en-US" sz="3200" dirty="0"/>
              <a:t>The small meaningful units that make up words</a:t>
            </a:r>
          </a:p>
          <a:p>
            <a:pPr lvl="1"/>
            <a:r>
              <a:rPr lang="en-US" sz="3200" b="1" dirty="0">
                <a:solidFill>
                  <a:srgbClr val="FF0000"/>
                </a:solidFill>
              </a:rPr>
              <a:t>Stems</a:t>
            </a:r>
            <a:r>
              <a:rPr lang="en-US" sz="3200" dirty="0"/>
              <a:t>: The core meaning-bearing units</a:t>
            </a:r>
          </a:p>
          <a:p>
            <a:pPr lvl="1"/>
            <a:r>
              <a:rPr lang="en-US" sz="3200" b="1" dirty="0">
                <a:solidFill>
                  <a:srgbClr val="FF0000"/>
                </a:solidFill>
              </a:rPr>
              <a:t>Affixes</a:t>
            </a:r>
            <a:r>
              <a:rPr lang="en-US" sz="3200" dirty="0"/>
              <a:t>: Bits and pieces that adhere to stems</a:t>
            </a:r>
          </a:p>
          <a:p>
            <a:pPr lvl="2"/>
            <a:r>
              <a:rPr lang="en-US" sz="3200" dirty="0"/>
              <a:t>Often with grammatical functions</a:t>
            </a:r>
          </a:p>
        </p:txBody>
      </p:sp>
      <p:sp>
        <p:nvSpPr>
          <p:cNvPr id="2" name="Footer Placeholder 1">
            <a:extLst>
              <a:ext uri="{FF2B5EF4-FFF2-40B4-BE49-F238E27FC236}">
                <a16:creationId xmlns:a16="http://schemas.microsoft.com/office/drawing/2014/main" id="{BD92B757-EDA0-1B41-A083-D4E3DDA21009}"/>
              </a:ext>
            </a:extLst>
          </p:cNvPr>
          <p:cNvSpPr>
            <a:spLocks noGrp="1"/>
          </p:cNvSpPr>
          <p:nvPr>
            <p:ph type="ftr" sz="quarter" idx="11"/>
          </p:nvPr>
        </p:nvSpPr>
        <p:spPr/>
        <p:txBody>
          <a:bodyPr/>
          <a:lstStyle/>
          <a:p>
            <a:r>
              <a:rPr lang="en-CA"/>
              <a:t>Applied Text Analytics F21AA </a:t>
            </a:r>
            <a:endParaRPr lang="en-US"/>
          </a:p>
        </p:txBody>
      </p:sp>
      <p:sp>
        <p:nvSpPr>
          <p:cNvPr id="3" name="Slide Number Placeholder 2">
            <a:extLst>
              <a:ext uri="{FF2B5EF4-FFF2-40B4-BE49-F238E27FC236}">
                <a16:creationId xmlns:a16="http://schemas.microsoft.com/office/drawing/2014/main" id="{9F9DC9AC-D0F4-BA4D-B5BB-60C184978A24}"/>
              </a:ext>
            </a:extLst>
          </p:cNvPr>
          <p:cNvSpPr>
            <a:spLocks noGrp="1"/>
          </p:cNvSpPr>
          <p:nvPr>
            <p:ph type="sldNum" sz="quarter" idx="12"/>
          </p:nvPr>
        </p:nvSpPr>
        <p:spPr/>
        <p:txBody>
          <a:bodyPr/>
          <a:lstStyle/>
          <a:p>
            <a:fld id="{F60C5306-BD03-444F-81BE-8A5A1865DBD2}" type="slidenum">
              <a:rPr lang="en-US" smtClean="0"/>
              <a:t>29</a:t>
            </a:fld>
            <a:endParaRPr lang="en-US"/>
          </a:p>
        </p:txBody>
      </p:sp>
    </p:spTree>
    <p:extLst>
      <p:ext uri="{BB962C8B-B14F-4D97-AF65-F5344CB8AC3E}">
        <p14:creationId xmlns:p14="http://schemas.microsoft.com/office/powerpoint/2010/main" val="289711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B7D5-4D99-D346-A8FB-3CAA28AEB76C}"/>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Recap from last lecture </a:t>
            </a:r>
          </a:p>
        </p:txBody>
      </p:sp>
      <p:sp>
        <p:nvSpPr>
          <p:cNvPr id="3" name="Content Placeholder 2">
            <a:extLst>
              <a:ext uri="{FF2B5EF4-FFF2-40B4-BE49-F238E27FC236}">
                <a16:creationId xmlns:a16="http://schemas.microsoft.com/office/drawing/2014/main" id="{0AB421FC-66D7-3F40-A3EB-8F89106692D9}"/>
              </a:ext>
            </a:extLst>
          </p:cNvPr>
          <p:cNvSpPr>
            <a:spLocks noGrp="1"/>
          </p:cNvSpPr>
          <p:nvPr>
            <p:ph idx="1"/>
          </p:nvPr>
        </p:nvSpPr>
        <p:spPr>
          <a:xfrm>
            <a:off x="838200" y="1219200"/>
            <a:ext cx="10515600" cy="4957763"/>
          </a:xfrm>
        </p:spPr>
        <p:txBody>
          <a:bodyPr>
            <a:noAutofit/>
          </a:bodyPr>
          <a:lstStyle/>
          <a:p>
            <a:endParaRPr lang="en-CA" sz="2000" dirty="0"/>
          </a:p>
          <a:p>
            <a:r>
              <a:rPr lang="en-CA" sz="2400" dirty="0"/>
              <a:t>Dealing with text data has become important in the last year because of the abundance of data sources from Web, social media and digital resources. </a:t>
            </a:r>
          </a:p>
          <a:p>
            <a:pPr marL="0" indent="0">
              <a:buNone/>
            </a:pPr>
            <a:endParaRPr lang="en-CA" sz="2000" dirty="0"/>
          </a:p>
          <a:p>
            <a:r>
              <a:rPr lang="en-CA" sz="2400" dirty="0"/>
              <a:t>Text as bag of words:</a:t>
            </a:r>
          </a:p>
          <a:p>
            <a:pPr lvl="1"/>
            <a:r>
              <a:rPr lang="en-CA" sz="2000" dirty="0"/>
              <a:t>Words are treated as dimensions with values corresponding to word frequencies </a:t>
            </a:r>
          </a:p>
          <a:p>
            <a:pPr lvl="1"/>
            <a:r>
              <a:rPr lang="en-CA" sz="2000" dirty="0"/>
              <a:t>Machine learning models often use the bag-of-words representation</a:t>
            </a:r>
          </a:p>
          <a:p>
            <a:pPr lvl="1"/>
            <a:r>
              <a:rPr lang="en-CA" sz="2000" dirty="0"/>
              <a:t>For many applications such as classification, topic-modeling, and recommender systems, this type of representation is sufficient.</a:t>
            </a:r>
          </a:p>
          <a:p>
            <a:pPr lvl="1"/>
            <a:endParaRPr lang="en-CA" sz="2000" dirty="0"/>
          </a:p>
          <a:p>
            <a:r>
              <a:rPr lang="en-US" altLang="en-US" sz="2400" dirty="0"/>
              <a:t>Text analytics will use concepts from </a:t>
            </a:r>
            <a:r>
              <a:rPr lang="en-US" altLang="en-US" sz="2400" dirty="0">
                <a:solidFill>
                  <a:srgbClr val="FF0000"/>
                </a:solidFill>
              </a:rPr>
              <a:t>Information Retrieval</a:t>
            </a:r>
            <a:r>
              <a:rPr lang="en-US" altLang="en-US" sz="2400" dirty="0"/>
              <a:t> (IR)  and NLP methods</a:t>
            </a:r>
            <a:endParaRPr lang="en-CA" sz="2000" dirty="0"/>
          </a:p>
        </p:txBody>
      </p:sp>
      <p:sp>
        <p:nvSpPr>
          <p:cNvPr id="5" name="Footer Placeholder 4">
            <a:extLst>
              <a:ext uri="{FF2B5EF4-FFF2-40B4-BE49-F238E27FC236}">
                <a16:creationId xmlns:a16="http://schemas.microsoft.com/office/drawing/2014/main" id="{026CAC56-5356-F242-8737-A9C067BDF245}"/>
              </a:ext>
            </a:extLst>
          </p:cNvPr>
          <p:cNvSpPr>
            <a:spLocks noGrp="1"/>
          </p:cNvSpPr>
          <p:nvPr>
            <p:ph type="ftr" sz="quarter" idx="11"/>
          </p:nvPr>
        </p:nvSpPr>
        <p:spPr/>
        <p:txBody>
          <a:bodyPr/>
          <a:lstStyle/>
          <a:p>
            <a:r>
              <a:rPr lang="en-CA"/>
              <a:t>Applied Text Analytics F21AA </a:t>
            </a:r>
            <a:endParaRPr lang="en-US" dirty="0"/>
          </a:p>
        </p:txBody>
      </p:sp>
      <p:sp>
        <p:nvSpPr>
          <p:cNvPr id="6" name="Slide Number Placeholder 5">
            <a:extLst>
              <a:ext uri="{FF2B5EF4-FFF2-40B4-BE49-F238E27FC236}">
                <a16:creationId xmlns:a16="http://schemas.microsoft.com/office/drawing/2014/main" id="{A3148E55-BD0D-0047-A897-4F445F48D731}"/>
              </a:ext>
            </a:extLst>
          </p:cNvPr>
          <p:cNvSpPr>
            <a:spLocks noGrp="1"/>
          </p:cNvSpPr>
          <p:nvPr>
            <p:ph type="sldNum" sz="quarter" idx="12"/>
          </p:nvPr>
        </p:nvSpPr>
        <p:spPr/>
        <p:txBody>
          <a:bodyPr/>
          <a:lstStyle/>
          <a:p>
            <a:fld id="{D4D00EC4-6CD1-8543-910C-F73FD8338FFF}" type="slidenum">
              <a:rPr lang="en-US" smtClean="0"/>
              <a:t>3</a:t>
            </a:fld>
            <a:endParaRPr lang="en-US"/>
          </a:p>
        </p:txBody>
      </p:sp>
    </p:spTree>
    <p:extLst>
      <p:ext uri="{BB962C8B-B14F-4D97-AF65-F5344CB8AC3E}">
        <p14:creationId xmlns:p14="http://schemas.microsoft.com/office/powerpoint/2010/main" val="31153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sz="quarter" idx="1"/>
          </p:nvPr>
        </p:nvSpPr>
        <p:spPr/>
        <p:txBody>
          <a:bodyPr/>
          <a:lstStyle/>
          <a:p>
            <a:pPr eaLnBrk="1" hangingPunct="1"/>
            <a:r>
              <a:rPr lang="en-US" b="1" dirty="0">
                <a:solidFill>
                  <a:srgbClr val="C00000"/>
                </a:solidFill>
              </a:rPr>
              <a:t>Reduce terms to their stems</a:t>
            </a:r>
          </a:p>
          <a:p>
            <a:pPr eaLnBrk="1" hangingPunct="1"/>
            <a:r>
              <a:rPr lang="en-US" i="1" dirty="0"/>
              <a:t>Stemming</a:t>
            </a:r>
            <a:r>
              <a:rPr lang="en-US" dirty="0"/>
              <a:t> is crude chopping of affixes</a:t>
            </a:r>
          </a:p>
          <a:p>
            <a:pPr lvl="1" eaLnBrk="1" hangingPunct="1"/>
            <a:r>
              <a:rPr lang="en-US" dirty="0"/>
              <a:t>language dependent process </a:t>
            </a:r>
          </a:p>
          <a:p>
            <a:pPr lvl="1" eaLnBrk="1" hangingPunct="1"/>
            <a:r>
              <a:rPr lang="en-US" dirty="0"/>
              <a:t>e.g., </a:t>
            </a:r>
            <a:r>
              <a:rPr lang="en-US" b="1" i="1" dirty="0"/>
              <a:t>automate(s), automatic, automation</a:t>
            </a:r>
            <a:r>
              <a:rPr lang="en-US" dirty="0"/>
              <a:t> all reduced to </a:t>
            </a:r>
            <a:r>
              <a:rPr lang="en-US" b="1" i="1" dirty="0"/>
              <a:t>automat</a:t>
            </a:r>
            <a:r>
              <a:rPr lang="en-US" dirty="0"/>
              <a:t>.</a:t>
            </a:r>
          </a:p>
        </p:txBody>
      </p:sp>
      <p:sp>
        <p:nvSpPr>
          <p:cNvPr id="38916" name="Rectangle 4"/>
          <p:cNvSpPr>
            <a:spLocks noChangeArrowheads="1"/>
          </p:cNvSpPr>
          <p:nvPr/>
        </p:nvSpPr>
        <p:spPr bwMode="auto">
          <a:xfrm>
            <a:off x="1037167" y="1671640"/>
            <a:ext cx="184731" cy="461665"/>
          </a:xfrm>
          <a:prstGeom prst="rect">
            <a:avLst/>
          </a:prstGeom>
          <a:noFill/>
          <a:ln w="9525">
            <a:noFill/>
            <a:miter lim="800000"/>
            <a:headEnd/>
            <a:tailEnd/>
          </a:ln>
        </p:spPr>
        <p:txBody>
          <a:bodyPr wrap="none">
            <a:prstTxWarp prst="textNoShape">
              <a:avLst/>
            </a:prstTxWarp>
            <a:spAutoFit/>
          </a:bodyPr>
          <a:lstStyle/>
          <a:p>
            <a:endParaRPr lang="en-US" sz="2400">
              <a:latin typeface="Arial" charset="0"/>
            </a:endParaRPr>
          </a:p>
        </p:txBody>
      </p:sp>
      <p:sp>
        <p:nvSpPr>
          <p:cNvPr id="38917" name="Rectangle 5"/>
          <p:cNvSpPr>
            <a:spLocks noChangeArrowheads="1"/>
          </p:cNvSpPr>
          <p:nvPr/>
        </p:nvSpPr>
        <p:spPr bwMode="auto">
          <a:xfrm>
            <a:off x="711198" y="4432410"/>
            <a:ext cx="4775200" cy="1815882"/>
          </a:xfrm>
          <a:prstGeom prst="rect">
            <a:avLst/>
          </a:prstGeom>
          <a:solidFill>
            <a:schemeClr val="accent1">
              <a:alpha val="50195"/>
            </a:schemeClr>
          </a:solidFill>
          <a:ln w="9525">
            <a:solidFill>
              <a:schemeClr val="tx1"/>
            </a:solidFill>
            <a:miter lim="800000"/>
            <a:headEnd/>
            <a:tailEnd/>
          </a:ln>
        </p:spPr>
        <p:txBody>
          <a:bodyPr anchor="ctr">
            <a:prstTxWarp prst="textNoShape">
              <a:avLst/>
            </a:prstTxWarp>
            <a:spAutoFit/>
          </a:bodyPr>
          <a:lstStyle/>
          <a:p>
            <a:r>
              <a:rPr lang="en-US" sz="2800" i="1" dirty="0">
                <a:solidFill>
                  <a:srgbClr val="404040"/>
                </a:solidFill>
                <a:latin typeface="Calibri"/>
                <a:cs typeface="Calibri"/>
              </a:rPr>
              <a:t>for example compressed </a:t>
            </a:r>
          </a:p>
          <a:p>
            <a:r>
              <a:rPr lang="en-US" sz="2800" i="1" dirty="0">
                <a:solidFill>
                  <a:srgbClr val="404040"/>
                </a:solidFill>
                <a:latin typeface="Calibri"/>
                <a:cs typeface="Calibri"/>
              </a:rPr>
              <a:t>and compression are both </a:t>
            </a:r>
          </a:p>
          <a:p>
            <a:r>
              <a:rPr lang="en-US" sz="2800" i="1" dirty="0">
                <a:solidFill>
                  <a:srgbClr val="404040"/>
                </a:solidFill>
                <a:latin typeface="Calibri"/>
                <a:cs typeface="Calibri"/>
              </a:rPr>
              <a:t>accepted as equivalent to </a:t>
            </a:r>
          </a:p>
          <a:p>
            <a:r>
              <a:rPr lang="en-US" sz="2800" i="1" dirty="0">
                <a:solidFill>
                  <a:srgbClr val="404040"/>
                </a:solidFill>
                <a:latin typeface="Calibri"/>
                <a:cs typeface="Calibri"/>
              </a:rPr>
              <a:t>compress</a:t>
            </a:r>
            <a:r>
              <a:rPr lang="en-US" sz="2800" dirty="0">
                <a:solidFill>
                  <a:srgbClr val="404040"/>
                </a:solidFill>
                <a:latin typeface="Calibri"/>
                <a:cs typeface="Calibri"/>
              </a:rPr>
              <a:t>.</a:t>
            </a:r>
          </a:p>
        </p:txBody>
      </p:sp>
      <p:sp>
        <p:nvSpPr>
          <p:cNvPr id="38918" name="Rectangle 6"/>
          <p:cNvSpPr>
            <a:spLocks noChangeArrowheads="1"/>
          </p:cNvSpPr>
          <p:nvPr/>
        </p:nvSpPr>
        <p:spPr bwMode="auto">
          <a:xfrm>
            <a:off x="6667502" y="4572000"/>
            <a:ext cx="4813300" cy="1524000"/>
          </a:xfrm>
          <a:prstGeom prst="rect">
            <a:avLst/>
          </a:prstGeom>
          <a:solidFill>
            <a:schemeClr val="accent1">
              <a:alpha val="50195"/>
            </a:schemeClr>
          </a:solidFill>
          <a:ln w="9525">
            <a:solidFill>
              <a:schemeClr val="tx1"/>
            </a:solidFill>
            <a:miter lim="800000"/>
            <a:headEnd/>
            <a:tailEnd/>
          </a:ln>
        </p:spPr>
        <p:txBody>
          <a:bodyPr wrap="none">
            <a:prstTxWarp prst="textNoShape">
              <a:avLst/>
            </a:prstTxWarp>
          </a:bodyPr>
          <a:lstStyle/>
          <a:p>
            <a:r>
              <a:rPr lang="en-US" sz="2800" dirty="0">
                <a:solidFill>
                  <a:srgbClr val="404040"/>
                </a:solidFill>
                <a:latin typeface="Calibri"/>
                <a:cs typeface="Calibri"/>
              </a:rPr>
              <a:t>for </a:t>
            </a:r>
            <a:r>
              <a:rPr lang="en-US" sz="2800" dirty="0" err="1">
                <a:solidFill>
                  <a:srgbClr val="404040"/>
                </a:solidFill>
                <a:latin typeface="Calibri"/>
                <a:cs typeface="Calibri"/>
              </a:rPr>
              <a:t>exampl</a:t>
            </a:r>
            <a:r>
              <a:rPr lang="en-US" sz="2800" dirty="0">
                <a:solidFill>
                  <a:srgbClr val="404040"/>
                </a:solidFill>
                <a:latin typeface="Calibri"/>
                <a:cs typeface="Calibri"/>
              </a:rPr>
              <a:t> compress and</a:t>
            </a:r>
          </a:p>
          <a:p>
            <a:r>
              <a:rPr lang="en-US" sz="2800" dirty="0">
                <a:solidFill>
                  <a:srgbClr val="404040"/>
                </a:solidFill>
                <a:latin typeface="Calibri"/>
                <a:cs typeface="Calibri"/>
              </a:rPr>
              <a:t>compress </a:t>
            </a:r>
            <a:r>
              <a:rPr lang="en-US" sz="2800" dirty="0" err="1">
                <a:solidFill>
                  <a:srgbClr val="404040"/>
                </a:solidFill>
                <a:latin typeface="Calibri"/>
                <a:cs typeface="Calibri"/>
              </a:rPr>
              <a:t>ar</a:t>
            </a:r>
            <a:r>
              <a:rPr lang="en-US" sz="2800" dirty="0">
                <a:solidFill>
                  <a:srgbClr val="404040"/>
                </a:solidFill>
                <a:latin typeface="Calibri"/>
                <a:cs typeface="Calibri"/>
              </a:rPr>
              <a:t> both accept</a:t>
            </a:r>
          </a:p>
          <a:p>
            <a:r>
              <a:rPr lang="en-US" sz="2800" dirty="0">
                <a:solidFill>
                  <a:srgbClr val="404040"/>
                </a:solidFill>
                <a:latin typeface="Calibri"/>
                <a:cs typeface="Calibri"/>
              </a:rPr>
              <a:t>as </a:t>
            </a:r>
            <a:r>
              <a:rPr lang="en-US" sz="2800" dirty="0" err="1">
                <a:solidFill>
                  <a:srgbClr val="404040"/>
                </a:solidFill>
                <a:latin typeface="Calibri"/>
                <a:cs typeface="Calibri"/>
              </a:rPr>
              <a:t>equival</a:t>
            </a:r>
            <a:r>
              <a:rPr lang="en-US" sz="2800" dirty="0">
                <a:solidFill>
                  <a:srgbClr val="404040"/>
                </a:solidFill>
                <a:latin typeface="Calibri"/>
                <a:cs typeface="Calibri"/>
              </a:rPr>
              <a:t> to compress</a:t>
            </a:r>
          </a:p>
        </p:txBody>
      </p:sp>
      <p:sp>
        <p:nvSpPr>
          <p:cNvPr id="38919" name="AutoShape 7"/>
          <p:cNvSpPr>
            <a:spLocks noChangeArrowheads="1"/>
          </p:cNvSpPr>
          <p:nvPr/>
        </p:nvSpPr>
        <p:spPr bwMode="auto">
          <a:xfrm>
            <a:off x="5892800" y="5105402"/>
            <a:ext cx="4064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2400"/>
          </a:p>
        </p:txBody>
      </p:sp>
      <p:sp>
        <p:nvSpPr>
          <p:cNvPr id="2" name="Footer Placeholder 1">
            <a:extLst>
              <a:ext uri="{FF2B5EF4-FFF2-40B4-BE49-F238E27FC236}">
                <a16:creationId xmlns:a16="http://schemas.microsoft.com/office/drawing/2014/main" id="{886AF44D-F315-C54C-BA72-322518B8ED07}"/>
              </a:ext>
            </a:extLst>
          </p:cNvPr>
          <p:cNvSpPr>
            <a:spLocks noGrp="1"/>
          </p:cNvSpPr>
          <p:nvPr>
            <p:ph type="ftr" sz="quarter" idx="11"/>
          </p:nvPr>
        </p:nvSpPr>
        <p:spPr/>
        <p:txBody>
          <a:bodyPr/>
          <a:lstStyle/>
          <a:p>
            <a:r>
              <a:rPr lang="en-CA"/>
              <a:t>Applied Text Analytics F21AA </a:t>
            </a:r>
            <a:endParaRPr lang="en-US"/>
          </a:p>
        </p:txBody>
      </p:sp>
      <p:sp>
        <p:nvSpPr>
          <p:cNvPr id="3" name="Slide Number Placeholder 2">
            <a:extLst>
              <a:ext uri="{FF2B5EF4-FFF2-40B4-BE49-F238E27FC236}">
                <a16:creationId xmlns:a16="http://schemas.microsoft.com/office/drawing/2014/main" id="{88BB5C8C-0CD5-464E-8A11-C85F7632F8B8}"/>
              </a:ext>
            </a:extLst>
          </p:cNvPr>
          <p:cNvSpPr>
            <a:spLocks noGrp="1"/>
          </p:cNvSpPr>
          <p:nvPr>
            <p:ph type="sldNum" sz="quarter" idx="12"/>
          </p:nvPr>
        </p:nvSpPr>
        <p:spPr/>
        <p:txBody>
          <a:bodyPr/>
          <a:lstStyle/>
          <a:p>
            <a:fld id="{F60C5306-BD03-444F-81BE-8A5A1865DBD2}" type="slidenum">
              <a:rPr lang="en-US" smtClean="0"/>
              <a:t>30</a:t>
            </a:fld>
            <a:endParaRPr lang="en-US"/>
          </a:p>
        </p:txBody>
      </p:sp>
    </p:spTree>
    <p:extLst>
      <p:ext uri="{BB962C8B-B14F-4D97-AF65-F5344CB8AC3E}">
        <p14:creationId xmlns:p14="http://schemas.microsoft.com/office/powerpoint/2010/main" val="319222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8" grpId="0" animBg="1"/>
      <p:bldP spid="389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Porter’s algorithm</a:t>
            </a:r>
            <a:br>
              <a:rPr lang="en-US" dirty="0"/>
            </a:br>
            <a:r>
              <a:rPr lang="en-US" dirty="0"/>
              <a:t>The most common English stemmer</a:t>
            </a:r>
          </a:p>
        </p:txBody>
      </p:sp>
      <p:sp>
        <p:nvSpPr>
          <p:cNvPr id="39939" name="Rectangle 3"/>
          <p:cNvSpPr>
            <a:spLocks noGrp="1" noChangeArrowheads="1"/>
          </p:cNvSpPr>
          <p:nvPr>
            <p:ph sz="quarter" idx="1"/>
          </p:nvPr>
        </p:nvSpPr>
        <p:spPr>
          <a:xfrm>
            <a:off x="-101600" y="1914525"/>
            <a:ext cx="6502400" cy="4445000"/>
          </a:xfrm>
        </p:spPr>
        <p:txBody>
          <a:bodyPr/>
          <a:lstStyle/>
          <a:p>
            <a:pPr marL="0" indent="0">
              <a:buNone/>
            </a:pPr>
            <a:r>
              <a:rPr lang="en-US" sz="2667" dirty="0"/>
              <a:t>   Step 1a</a:t>
            </a:r>
          </a:p>
          <a:p>
            <a:pPr marL="609585" lvl="1" indent="0">
              <a:buNone/>
            </a:pPr>
            <a:r>
              <a:rPr lang="en-US" sz="2133" dirty="0" err="1">
                <a:latin typeface="Courier"/>
                <a:cs typeface="Courier"/>
              </a:rPr>
              <a:t>sses</a:t>
            </a:r>
            <a:r>
              <a:rPr lang="en-US" sz="2133" dirty="0">
                <a:latin typeface="Courier"/>
                <a:cs typeface="Courier"/>
              </a:rPr>
              <a:t> </a:t>
            </a:r>
            <a:r>
              <a:rPr lang="en-US" sz="2133" dirty="0">
                <a:latin typeface="Courier"/>
                <a:cs typeface="Courier"/>
                <a:sym typeface="Symbol" charset="2"/>
              </a:rPr>
              <a:t> </a:t>
            </a:r>
            <a:r>
              <a:rPr lang="en-US" sz="2133" dirty="0" err="1">
                <a:latin typeface="Courier"/>
                <a:cs typeface="Courier"/>
                <a:sym typeface="Symbol" charset="2"/>
              </a:rPr>
              <a:t>ss</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caresses  caress</a:t>
            </a:r>
          </a:p>
          <a:p>
            <a:pPr marL="609585" lvl="1" indent="0">
              <a:buNone/>
            </a:pPr>
            <a:r>
              <a:rPr lang="en-US" sz="2133" dirty="0" err="1">
                <a:latin typeface="Courier"/>
                <a:cs typeface="Courier"/>
              </a:rPr>
              <a:t>ies</a:t>
            </a:r>
            <a:r>
              <a:rPr lang="en-US" sz="2133" dirty="0">
                <a:latin typeface="Courier"/>
                <a:cs typeface="Courier"/>
              </a:rPr>
              <a:t>  </a:t>
            </a:r>
            <a:r>
              <a:rPr lang="en-US" sz="2133" dirty="0">
                <a:latin typeface="Courier"/>
                <a:cs typeface="Courier"/>
                <a:sym typeface="Symbol" charset="2"/>
              </a:rPr>
              <a:t> </a:t>
            </a:r>
            <a:r>
              <a:rPr lang="en-US" sz="2133" dirty="0" err="1">
                <a:latin typeface="Courier"/>
                <a:cs typeface="Courier"/>
                <a:sym typeface="Symbol" charset="2"/>
              </a:rPr>
              <a:t>i</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ponies    </a:t>
            </a:r>
            <a:r>
              <a:rPr lang="en-US" sz="2133" dirty="0" err="1">
                <a:solidFill>
                  <a:schemeClr val="accent5">
                    <a:lumMod val="75000"/>
                  </a:schemeClr>
                </a:solidFill>
                <a:latin typeface="Courier"/>
                <a:cs typeface="Courier"/>
                <a:sym typeface="Symbol" charset="2"/>
              </a:rPr>
              <a:t>poni</a:t>
            </a:r>
            <a:endParaRPr lang="en-US" sz="2133" dirty="0">
              <a:solidFill>
                <a:schemeClr val="accent5">
                  <a:lumMod val="75000"/>
                </a:schemeClr>
              </a:solidFill>
              <a:latin typeface="Courier"/>
              <a:cs typeface="Courier"/>
              <a:sym typeface="Symbol" charset="2"/>
            </a:endParaRPr>
          </a:p>
          <a:p>
            <a:pPr marL="609585" lvl="1" indent="0">
              <a:buNone/>
            </a:pPr>
            <a:r>
              <a:rPr lang="en-US" sz="2133" dirty="0" err="1">
                <a:latin typeface="Courier"/>
                <a:cs typeface="Courier"/>
                <a:sym typeface="Symbol" charset="2"/>
              </a:rPr>
              <a:t>ss</a:t>
            </a:r>
            <a:r>
              <a:rPr lang="en-US" sz="2133" dirty="0">
                <a:latin typeface="Courier"/>
                <a:cs typeface="Courier"/>
                <a:sym typeface="Symbol" charset="2"/>
              </a:rPr>
              <a:t>    </a:t>
            </a:r>
            <a:r>
              <a:rPr lang="en-US" sz="2133" dirty="0" err="1">
                <a:latin typeface="Courier"/>
                <a:cs typeface="Courier"/>
                <a:sym typeface="Symbol" charset="2"/>
              </a:rPr>
              <a:t>ss</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caress    caress</a:t>
            </a:r>
          </a:p>
          <a:p>
            <a:pPr marL="609585" lvl="1" indent="0">
              <a:buNone/>
            </a:pPr>
            <a:r>
              <a:rPr lang="en-US" sz="2133" dirty="0">
                <a:latin typeface="Courier"/>
                <a:cs typeface="Courier"/>
                <a:sym typeface="Symbol" charset="2"/>
              </a:rPr>
              <a:t>s     </a:t>
            </a:r>
            <a:r>
              <a:rPr lang="en-US" sz="2133" dirty="0">
                <a:sym typeface="Symbol" charset="2"/>
              </a:rPr>
              <a:t>ø              </a:t>
            </a:r>
            <a:r>
              <a:rPr lang="en-US" sz="2133" dirty="0">
                <a:solidFill>
                  <a:schemeClr val="accent5">
                    <a:lumMod val="75000"/>
                  </a:schemeClr>
                </a:solidFill>
                <a:latin typeface="Courier"/>
                <a:cs typeface="Courier"/>
                <a:sym typeface="Symbol" charset="2"/>
              </a:rPr>
              <a:t>cats      cat</a:t>
            </a:r>
          </a:p>
          <a:p>
            <a:pPr marL="0" indent="0">
              <a:buNone/>
            </a:pPr>
            <a:r>
              <a:rPr lang="en-US" sz="2667" dirty="0">
                <a:latin typeface="Calibri"/>
                <a:cs typeface="Calibri"/>
                <a:sym typeface="Symbol" charset="2"/>
              </a:rPr>
              <a:t>  Step 1b</a:t>
            </a:r>
          </a:p>
          <a:p>
            <a:pPr marL="609585" lvl="1" indent="0">
              <a:buNone/>
            </a:pPr>
            <a:r>
              <a:rPr lang="en-US" sz="2133" dirty="0">
                <a:latin typeface="Courier"/>
                <a:cs typeface="Courier"/>
                <a:sym typeface="Symbol" charset="2"/>
              </a:rPr>
              <a:t>(*v*)</a:t>
            </a:r>
            <a:r>
              <a:rPr lang="en-US" sz="2133" dirty="0" err="1">
                <a:latin typeface="Courier"/>
                <a:cs typeface="Courier"/>
                <a:sym typeface="Symbol" charset="2"/>
              </a:rPr>
              <a:t>ing</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walking    walk</a:t>
            </a:r>
          </a:p>
          <a:p>
            <a:pPr marL="609585" lvl="1" indent="0">
              <a:buNone/>
            </a:pPr>
            <a:r>
              <a:rPr lang="en-US" sz="2133" dirty="0">
                <a:solidFill>
                  <a:schemeClr val="accent5">
                    <a:lumMod val="75000"/>
                  </a:schemeClr>
                </a:solidFill>
                <a:latin typeface="Courier"/>
                <a:cs typeface="Courier"/>
                <a:sym typeface="Symbol" charset="2"/>
              </a:rPr>
              <a:t>              sing       sing</a:t>
            </a:r>
          </a:p>
          <a:p>
            <a:pPr marL="609585" lvl="1" indent="0">
              <a:buNone/>
            </a:pPr>
            <a:r>
              <a:rPr lang="en-US" sz="2133" dirty="0">
                <a:latin typeface="Courier"/>
                <a:cs typeface="Courier"/>
                <a:sym typeface="Symbol" charset="2"/>
              </a:rPr>
              <a:t>(*v*)</a:t>
            </a:r>
            <a:r>
              <a:rPr lang="en-US" sz="2133" dirty="0" err="1">
                <a:latin typeface="Courier"/>
                <a:cs typeface="Courier"/>
                <a:sym typeface="Symbol" charset="2"/>
              </a:rPr>
              <a:t>ed</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plastered  plaster</a:t>
            </a:r>
          </a:p>
          <a:p>
            <a:pPr marL="609585" lvl="1" indent="0">
              <a:buNone/>
            </a:pPr>
            <a:r>
              <a:rPr lang="en-US" dirty="0">
                <a:solidFill>
                  <a:schemeClr val="accent5">
                    <a:lumMod val="75000"/>
                  </a:schemeClr>
                </a:solidFill>
                <a:latin typeface="Courier"/>
                <a:cs typeface="Courier"/>
                <a:sym typeface="Symbol" charset="2"/>
              </a:rPr>
              <a:t>…</a:t>
            </a:r>
          </a:p>
          <a:p>
            <a:endParaRPr lang="en-US" sz="2933" dirty="0">
              <a:latin typeface="Courier"/>
              <a:cs typeface="Courier"/>
              <a:sym typeface="Symbol" charset="2"/>
            </a:endParaRPr>
          </a:p>
        </p:txBody>
      </p:sp>
      <p:sp>
        <p:nvSpPr>
          <p:cNvPr id="5" name="Rectangle 3"/>
          <p:cNvSpPr txBox="1">
            <a:spLocks noChangeArrowheads="1"/>
          </p:cNvSpPr>
          <p:nvPr/>
        </p:nvSpPr>
        <p:spPr bwMode="auto">
          <a:xfrm>
            <a:off x="5689600" y="1905000"/>
            <a:ext cx="6502400" cy="444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920" tIns="60960" rIns="121920" bIns="6096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667" dirty="0"/>
              <a:t>   Step 2 (for long stems)</a:t>
            </a:r>
          </a:p>
          <a:p>
            <a:pPr marL="609585" lvl="1" indent="0">
              <a:buNone/>
            </a:pPr>
            <a:r>
              <a:rPr lang="en-US" sz="2133" dirty="0" err="1">
                <a:latin typeface="Courier"/>
                <a:cs typeface="Courier"/>
              </a:rPr>
              <a:t>ational</a:t>
            </a:r>
            <a:r>
              <a:rPr lang="en-US" sz="2133" dirty="0">
                <a:latin typeface="Courier"/>
                <a:cs typeface="Courier"/>
                <a:sym typeface="Symbol" charset="2"/>
              </a:rPr>
              <a:t> ate </a:t>
            </a:r>
            <a:r>
              <a:rPr lang="en-US" sz="2133" dirty="0">
                <a:solidFill>
                  <a:schemeClr val="accent5">
                    <a:lumMod val="75000"/>
                  </a:schemeClr>
                </a:solidFill>
                <a:latin typeface="Courier"/>
                <a:cs typeface="Courier"/>
                <a:sym typeface="Symbol" charset="2"/>
              </a:rPr>
              <a:t>relational relate</a:t>
            </a:r>
          </a:p>
          <a:p>
            <a:pPr marL="609585" lvl="1" indent="0">
              <a:buNone/>
            </a:pPr>
            <a:r>
              <a:rPr lang="en-US" sz="2133" dirty="0" err="1">
                <a:latin typeface="Courier"/>
                <a:cs typeface="Courier"/>
              </a:rPr>
              <a:t>Izer</a:t>
            </a:r>
            <a:r>
              <a:rPr lang="en-US" sz="2133" dirty="0">
                <a:latin typeface="Courier"/>
                <a:cs typeface="Courier"/>
              </a:rPr>
              <a:t>   </a:t>
            </a:r>
            <a:r>
              <a:rPr lang="en-US" sz="2133" dirty="0">
                <a:latin typeface="Courier"/>
                <a:cs typeface="Courier"/>
                <a:sym typeface="Symbol" charset="2"/>
              </a:rPr>
              <a:t> </a:t>
            </a:r>
            <a:r>
              <a:rPr lang="en-US" sz="2133" dirty="0" err="1">
                <a:latin typeface="Courier"/>
                <a:cs typeface="Courier"/>
                <a:sym typeface="Symbol" charset="2"/>
              </a:rPr>
              <a:t>ize</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digitizer  digitize</a:t>
            </a:r>
          </a:p>
          <a:p>
            <a:pPr marL="609585" lvl="1" indent="0">
              <a:buNone/>
            </a:pPr>
            <a:r>
              <a:rPr lang="en-US" sz="2133" dirty="0" err="1">
                <a:latin typeface="Courier"/>
                <a:cs typeface="Courier"/>
                <a:sym typeface="Symbol" charset="2"/>
              </a:rPr>
              <a:t>Ator</a:t>
            </a:r>
            <a:r>
              <a:rPr lang="en-US" sz="2133" dirty="0">
                <a:latin typeface="Courier"/>
                <a:cs typeface="Courier"/>
                <a:sym typeface="Symbol" charset="2"/>
              </a:rPr>
              <a:t>    ate	 </a:t>
            </a:r>
            <a:r>
              <a:rPr lang="en-US" sz="2133" dirty="0">
                <a:solidFill>
                  <a:schemeClr val="accent5">
                    <a:lumMod val="75000"/>
                  </a:schemeClr>
                </a:solidFill>
                <a:latin typeface="Courier"/>
                <a:cs typeface="Courier"/>
                <a:sym typeface="Symbol" charset="2"/>
              </a:rPr>
              <a:t>operator   operate</a:t>
            </a:r>
          </a:p>
          <a:p>
            <a:pPr marL="609585" lvl="1" indent="0">
              <a:buNone/>
            </a:pPr>
            <a:r>
              <a:rPr lang="en-US" sz="2133" dirty="0">
                <a:latin typeface="Courier"/>
                <a:cs typeface="Courier"/>
                <a:sym typeface="Symbol" charset="2"/>
              </a:rPr>
              <a:t>…</a:t>
            </a:r>
            <a:endParaRPr lang="en-US" sz="2133" dirty="0">
              <a:solidFill>
                <a:schemeClr val="accent5">
                  <a:lumMod val="75000"/>
                </a:schemeClr>
              </a:solidFill>
              <a:latin typeface="Courier"/>
              <a:cs typeface="Courier"/>
              <a:sym typeface="Symbol" charset="2"/>
            </a:endParaRPr>
          </a:p>
          <a:p>
            <a:pPr marL="0" indent="0">
              <a:buNone/>
            </a:pPr>
            <a:r>
              <a:rPr lang="en-US" sz="2667" dirty="0">
                <a:latin typeface="Calibri"/>
                <a:cs typeface="Calibri"/>
                <a:sym typeface="Symbol" charset="2"/>
              </a:rPr>
              <a:t>    Step 3 (for longer stems)</a:t>
            </a:r>
          </a:p>
          <a:p>
            <a:pPr marL="609585" lvl="1" indent="0">
              <a:buNone/>
            </a:pPr>
            <a:r>
              <a:rPr lang="en-US" sz="2133" dirty="0">
                <a:latin typeface="Courier"/>
                <a:cs typeface="Courier"/>
                <a:sym typeface="Symbol" charset="2"/>
              </a:rPr>
              <a:t>al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revival     </a:t>
            </a:r>
            <a:r>
              <a:rPr lang="en-US" sz="2133" dirty="0" err="1">
                <a:solidFill>
                  <a:schemeClr val="accent5">
                    <a:lumMod val="75000"/>
                  </a:schemeClr>
                </a:solidFill>
                <a:latin typeface="Courier"/>
                <a:cs typeface="Courier"/>
                <a:sym typeface="Symbol" charset="2"/>
              </a:rPr>
              <a:t>reviv</a:t>
            </a:r>
            <a:endParaRPr lang="en-US" sz="2133" dirty="0">
              <a:solidFill>
                <a:schemeClr val="accent5">
                  <a:lumMod val="75000"/>
                </a:schemeClr>
              </a:solidFill>
              <a:latin typeface="Courier"/>
              <a:cs typeface="Courier"/>
              <a:sym typeface="Symbol" charset="2"/>
            </a:endParaRPr>
          </a:p>
          <a:p>
            <a:pPr marL="609585" lvl="1" indent="0">
              <a:buNone/>
            </a:pPr>
            <a:r>
              <a:rPr lang="en-US" sz="2133" dirty="0">
                <a:latin typeface="Courier"/>
                <a:cs typeface="Courier"/>
                <a:sym typeface="Symbol" charset="2"/>
              </a:rPr>
              <a:t>able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adjustable  adjust</a:t>
            </a:r>
          </a:p>
          <a:p>
            <a:pPr marL="609585" lvl="1" indent="0">
              <a:buNone/>
            </a:pPr>
            <a:r>
              <a:rPr lang="en-US" sz="2133" dirty="0">
                <a:latin typeface="Courier"/>
                <a:cs typeface="Courier"/>
                <a:sym typeface="Symbol" charset="2"/>
              </a:rPr>
              <a:t>ate    </a:t>
            </a:r>
            <a:r>
              <a:rPr lang="en-US" sz="2133" dirty="0" err="1">
                <a:latin typeface="Courier"/>
                <a:cs typeface="Courier"/>
                <a:sym typeface="Symbol" charset="2"/>
              </a:rPr>
              <a:t>ø</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activate    </a:t>
            </a:r>
            <a:r>
              <a:rPr lang="en-US" sz="2133" dirty="0" err="1">
                <a:solidFill>
                  <a:schemeClr val="accent5">
                    <a:lumMod val="75000"/>
                  </a:schemeClr>
                </a:solidFill>
                <a:latin typeface="Courier"/>
                <a:cs typeface="Courier"/>
                <a:sym typeface="Symbol" charset="2"/>
              </a:rPr>
              <a:t>activ</a:t>
            </a:r>
            <a:endParaRPr lang="en-US" sz="2133" dirty="0">
              <a:solidFill>
                <a:schemeClr val="accent5">
                  <a:lumMod val="75000"/>
                </a:schemeClr>
              </a:solidFill>
              <a:latin typeface="Courier"/>
              <a:cs typeface="Courier"/>
              <a:sym typeface="Symbol" charset="2"/>
            </a:endParaRPr>
          </a:p>
          <a:p>
            <a:pPr marL="609585" lvl="1" indent="0">
              <a:buNone/>
            </a:pPr>
            <a:r>
              <a:rPr lang="en-US" sz="2133" dirty="0">
                <a:latin typeface="Courier"/>
                <a:cs typeface="Courier"/>
                <a:sym typeface="Symbol" charset="2"/>
              </a:rPr>
              <a:t>…</a:t>
            </a:r>
            <a:endParaRPr lang="en-US" sz="2133" dirty="0">
              <a:solidFill>
                <a:schemeClr val="accent5">
                  <a:lumMod val="75000"/>
                </a:schemeClr>
              </a:solidFill>
              <a:latin typeface="Courier"/>
              <a:cs typeface="Courier"/>
              <a:sym typeface="Symbol" charset="2"/>
            </a:endParaRPr>
          </a:p>
          <a:p>
            <a:endParaRPr lang="en-US" sz="2933" dirty="0">
              <a:latin typeface="Courier"/>
              <a:cs typeface="Courier"/>
              <a:sym typeface="Symbol" charset="2"/>
            </a:endParaRPr>
          </a:p>
        </p:txBody>
      </p:sp>
      <p:sp>
        <p:nvSpPr>
          <p:cNvPr id="2" name="Footer Placeholder 1">
            <a:extLst>
              <a:ext uri="{FF2B5EF4-FFF2-40B4-BE49-F238E27FC236}">
                <a16:creationId xmlns:a16="http://schemas.microsoft.com/office/drawing/2014/main" id="{5FD76BD7-095F-814D-9F1F-6962CD47721D}"/>
              </a:ext>
            </a:extLst>
          </p:cNvPr>
          <p:cNvSpPr>
            <a:spLocks noGrp="1"/>
          </p:cNvSpPr>
          <p:nvPr>
            <p:ph type="ftr" sz="quarter" idx="11"/>
          </p:nvPr>
        </p:nvSpPr>
        <p:spPr/>
        <p:txBody>
          <a:bodyPr/>
          <a:lstStyle/>
          <a:p>
            <a:r>
              <a:rPr lang="en-CA"/>
              <a:t>Applied Text Analytics F21AA </a:t>
            </a:r>
            <a:endParaRPr lang="en-US"/>
          </a:p>
        </p:txBody>
      </p:sp>
      <p:sp>
        <p:nvSpPr>
          <p:cNvPr id="3" name="Slide Number Placeholder 2">
            <a:extLst>
              <a:ext uri="{FF2B5EF4-FFF2-40B4-BE49-F238E27FC236}">
                <a16:creationId xmlns:a16="http://schemas.microsoft.com/office/drawing/2014/main" id="{106478FD-52E7-A345-8D94-7280BFE712C3}"/>
              </a:ext>
            </a:extLst>
          </p:cNvPr>
          <p:cNvSpPr>
            <a:spLocks noGrp="1"/>
          </p:cNvSpPr>
          <p:nvPr>
            <p:ph type="sldNum" sz="quarter" idx="12"/>
          </p:nvPr>
        </p:nvSpPr>
        <p:spPr/>
        <p:txBody>
          <a:bodyPr/>
          <a:lstStyle/>
          <a:p>
            <a:fld id="{F60C5306-BD03-444F-81BE-8A5A1865DBD2}" type="slidenum">
              <a:rPr lang="en-US" smtClean="0"/>
              <a:t>31</a:t>
            </a:fld>
            <a:endParaRPr lang="en-US"/>
          </a:p>
        </p:txBody>
      </p:sp>
    </p:spTree>
    <p:extLst>
      <p:ext uri="{BB962C8B-B14F-4D97-AF65-F5344CB8AC3E}">
        <p14:creationId xmlns:p14="http://schemas.microsoft.com/office/powerpoint/2010/main" val="428948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morphology in a corpus</a:t>
            </a:r>
            <a:br>
              <a:rPr lang="en-US" dirty="0"/>
            </a:br>
            <a:r>
              <a:rPr lang="en-US" dirty="0"/>
              <a:t>Why only strip –</a:t>
            </a:r>
            <a:r>
              <a:rPr lang="en-US" dirty="0" err="1"/>
              <a:t>ing</a:t>
            </a:r>
            <a:r>
              <a:rPr lang="en-US" dirty="0"/>
              <a:t> if there is a vowel?</a:t>
            </a:r>
          </a:p>
        </p:txBody>
      </p:sp>
      <p:sp>
        <p:nvSpPr>
          <p:cNvPr id="3" name="Content Placeholder 2"/>
          <p:cNvSpPr>
            <a:spLocks noGrp="1"/>
          </p:cNvSpPr>
          <p:nvPr>
            <p:ph idx="1"/>
          </p:nvPr>
        </p:nvSpPr>
        <p:spPr>
          <a:xfrm>
            <a:off x="1117600" y="3022600"/>
            <a:ext cx="10769600" cy="1016000"/>
          </a:xfrm>
        </p:spPr>
        <p:txBody>
          <a:bodyPr>
            <a:normAutofit fontScale="92500" lnSpcReduction="10000"/>
          </a:bodyPr>
          <a:lstStyle/>
          <a:p>
            <a:pPr marL="609585" lvl="1" indent="0">
              <a:buNone/>
            </a:pPr>
            <a:r>
              <a:rPr lang="en-US" sz="3733" dirty="0">
                <a:latin typeface="Courier"/>
                <a:cs typeface="Courier"/>
                <a:sym typeface="Symbol" charset="2"/>
              </a:rPr>
              <a:t>(*v*)</a:t>
            </a:r>
            <a:r>
              <a:rPr lang="en-US" sz="3733" dirty="0" err="1">
                <a:latin typeface="Courier"/>
                <a:cs typeface="Courier"/>
                <a:sym typeface="Symbol" charset="2"/>
              </a:rPr>
              <a:t>ing</a:t>
            </a:r>
            <a:r>
              <a:rPr lang="en-US" sz="3733" dirty="0">
                <a:latin typeface="Courier"/>
                <a:cs typeface="Courier"/>
                <a:sym typeface="Symbol" charset="2"/>
              </a:rPr>
              <a:t>  </a:t>
            </a:r>
            <a:r>
              <a:rPr lang="en-US" sz="3733" dirty="0" err="1">
                <a:sym typeface="Symbol" charset="2"/>
              </a:rPr>
              <a:t>ø</a:t>
            </a:r>
            <a:r>
              <a:rPr lang="en-US" sz="3733" dirty="0">
                <a:sym typeface="Symbol" charset="2"/>
              </a:rPr>
              <a:t>    </a:t>
            </a:r>
            <a:r>
              <a:rPr lang="en-US" sz="3733" dirty="0">
                <a:solidFill>
                  <a:schemeClr val="accent5">
                    <a:lumMod val="75000"/>
                  </a:schemeClr>
                </a:solidFill>
                <a:latin typeface="Courier"/>
                <a:cs typeface="Courier"/>
                <a:sym typeface="Symbol" charset="2"/>
              </a:rPr>
              <a:t>walking    walk</a:t>
            </a:r>
          </a:p>
          <a:p>
            <a:pPr marL="609585" lvl="1" indent="0">
              <a:buNone/>
            </a:pPr>
            <a:r>
              <a:rPr lang="en-US" sz="3733" dirty="0">
                <a:solidFill>
                  <a:schemeClr val="accent5">
                    <a:lumMod val="75000"/>
                  </a:schemeClr>
                </a:solidFill>
                <a:latin typeface="Courier"/>
                <a:cs typeface="Courier"/>
                <a:sym typeface="Symbol" charset="2"/>
              </a:rPr>
              <a:t>              sing       sing</a:t>
            </a:r>
          </a:p>
          <a:p>
            <a:pPr marL="609585" lvl="1" indent="0">
              <a:buNone/>
            </a:pPr>
            <a:endParaRPr lang="en-US" sz="2133" dirty="0">
              <a:solidFill>
                <a:schemeClr val="accent5">
                  <a:lumMod val="75000"/>
                </a:schemeClr>
              </a:solidFill>
              <a:latin typeface="Courier"/>
              <a:cs typeface="Courier"/>
              <a:sym typeface="Symbol" charset="2"/>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32</a:t>
            </a:fld>
            <a:endParaRPr lang="en-US"/>
          </a:p>
        </p:txBody>
      </p:sp>
      <p:sp>
        <p:nvSpPr>
          <p:cNvPr id="5" name="Footer Placeholder 4">
            <a:extLst>
              <a:ext uri="{FF2B5EF4-FFF2-40B4-BE49-F238E27FC236}">
                <a16:creationId xmlns:a16="http://schemas.microsoft.com/office/drawing/2014/main" id="{D68EE1E4-D6EA-9F4F-B283-BAA2FCC5F405}"/>
              </a:ext>
            </a:extLst>
          </p:cNvPr>
          <p:cNvSpPr>
            <a:spLocks noGrp="1"/>
          </p:cNvSpPr>
          <p:nvPr>
            <p:ph type="ftr" sz="quarter" idx="11"/>
          </p:nvPr>
        </p:nvSpPr>
        <p:spPr/>
        <p:txBody>
          <a:bodyPr/>
          <a:lstStyle/>
          <a:p>
            <a:r>
              <a:rPr lang="en-CA"/>
              <a:t>Applied Text Analytics F21AA </a:t>
            </a:r>
            <a:endParaRPr lang="en-US"/>
          </a:p>
        </p:txBody>
      </p:sp>
    </p:spTree>
    <p:extLst>
      <p:ext uri="{BB962C8B-B14F-4D97-AF65-F5344CB8AC3E}">
        <p14:creationId xmlns:p14="http://schemas.microsoft.com/office/powerpoint/2010/main" val="411170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morphology in a corpus</a:t>
            </a:r>
            <a:br>
              <a:rPr lang="en-US" dirty="0"/>
            </a:br>
            <a:r>
              <a:rPr lang="en-US" dirty="0"/>
              <a:t>Why only strip –</a:t>
            </a:r>
            <a:r>
              <a:rPr lang="en-US" dirty="0" err="1"/>
              <a:t>ing</a:t>
            </a:r>
            <a:r>
              <a:rPr lang="en-US" dirty="0"/>
              <a:t> if there is a vowel?</a:t>
            </a:r>
          </a:p>
        </p:txBody>
      </p:sp>
      <p:sp>
        <p:nvSpPr>
          <p:cNvPr id="3" name="Content Placeholder 2"/>
          <p:cNvSpPr>
            <a:spLocks noGrp="1"/>
          </p:cNvSpPr>
          <p:nvPr>
            <p:ph idx="1"/>
          </p:nvPr>
        </p:nvSpPr>
        <p:spPr>
          <a:xfrm>
            <a:off x="1117600" y="1803400"/>
            <a:ext cx="10769600" cy="1016000"/>
          </a:xfrm>
        </p:spPr>
        <p:txBody>
          <a:bodyPr/>
          <a:lstStyle/>
          <a:p>
            <a:pPr marL="609585" lvl="1" indent="0">
              <a:buNone/>
            </a:pPr>
            <a:r>
              <a:rPr lang="en-US" sz="2133" dirty="0">
                <a:latin typeface="Courier"/>
                <a:cs typeface="Courier"/>
                <a:sym typeface="Symbol" charset="2"/>
              </a:rPr>
              <a:t>(*v*)</a:t>
            </a:r>
            <a:r>
              <a:rPr lang="en-US" sz="2133" dirty="0" err="1">
                <a:latin typeface="Courier"/>
                <a:cs typeface="Courier"/>
                <a:sym typeface="Symbol" charset="2"/>
              </a:rPr>
              <a:t>ing</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walking    walk</a:t>
            </a:r>
          </a:p>
          <a:p>
            <a:pPr marL="609585" lvl="1" indent="0">
              <a:buNone/>
            </a:pPr>
            <a:r>
              <a:rPr lang="en-US" sz="2133" dirty="0">
                <a:solidFill>
                  <a:schemeClr val="accent5">
                    <a:lumMod val="75000"/>
                  </a:schemeClr>
                </a:solidFill>
                <a:latin typeface="Courier"/>
                <a:cs typeface="Courier"/>
                <a:sym typeface="Symbol" charset="2"/>
              </a:rPr>
              <a:t>              sing       sing</a:t>
            </a:r>
          </a:p>
          <a:p>
            <a:pPr marL="609585" lvl="1" indent="0">
              <a:buNone/>
            </a:pPr>
            <a:endParaRPr lang="en-US" sz="2133" dirty="0">
              <a:solidFill>
                <a:schemeClr val="accent5">
                  <a:lumMod val="75000"/>
                </a:schemeClr>
              </a:solidFill>
              <a:latin typeface="Courier"/>
              <a:cs typeface="Courier"/>
              <a:sym typeface="Symbol" charset="2"/>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33</a:t>
            </a:fld>
            <a:endParaRPr lang="en-US"/>
          </a:p>
        </p:txBody>
      </p:sp>
      <p:sp>
        <p:nvSpPr>
          <p:cNvPr id="6" name="Rectangle 3"/>
          <p:cNvSpPr txBox="1">
            <a:spLocks noChangeArrowheads="1"/>
          </p:cNvSpPr>
          <p:nvPr/>
        </p:nvSpPr>
        <p:spPr bwMode="auto">
          <a:xfrm>
            <a:off x="48000" y="3022600"/>
            <a:ext cx="12144001"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920" tIns="60960" rIns="121920" bIns="6096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67" dirty="0">
                <a:latin typeface="Courier"/>
                <a:cs typeface="Courier"/>
              </a:rPr>
              <a:t>tr -</a:t>
            </a:r>
            <a:r>
              <a:rPr lang="en-US" sz="1867" dirty="0" err="1">
                <a:latin typeface="Courier"/>
                <a:cs typeface="Courier"/>
              </a:rPr>
              <a:t>sc</a:t>
            </a:r>
            <a:r>
              <a:rPr lang="en-US" sz="1867" dirty="0">
                <a:latin typeface="Courier"/>
                <a:cs typeface="Courier"/>
              </a:rPr>
              <a:t> 'A-Za-z' '\n' &lt; </a:t>
            </a:r>
            <a:r>
              <a:rPr lang="en-US" sz="1867" dirty="0" err="1">
                <a:latin typeface="Courier"/>
                <a:cs typeface="Courier"/>
              </a:rPr>
              <a:t>sh.txt</a:t>
            </a:r>
            <a:r>
              <a:rPr lang="en-US" sz="1867" dirty="0">
                <a:latin typeface="Courier"/>
                <a:cs typeface="Courier"/>
              </a:rPr>
              <a:t> | grep ’</a:t>
            </a:r>
            <a:r>
              <a:rPr lang="en-US" sz="1867" dirty="0" err="1">
                <a:latin typeface="Courier"/>
                <a:cs typeface="Courier"/>
              </a:rPr>
              <a:t>ing</a:t>
            </a:r>
            <a:r>
              <a:rPr lang="en-US" sz="1867" dirty="0">
                <a:latin typeface="Courier"/>
                <a:cs typeface="Courier"/>
              </a:rPr>
              <a:t>$' | sort | </a:t>
            </a:r>
            <a:r>
              <a:rPr lang="en-US" sz="1867" dirty="0" err="1">
                <a:latin typeface="Courier"/>
                <a:cs typeface="Courier"/>
              </a:rPr>
              <a:t>uniq</a:t>
            </a:r>
            <a:r>
              <a:rPr lang="en-US" sz="1867" dirty="0">
                <a:latin typeface="Courier"/>
                <a:cs typeface="Courier"/>
              </a:rPr>
              <a:t> -c | sort –nr </a:t>
            </a:r>
          </a:p>
          <a:p>
            <a:pPr marL="0" indent="0">
              <a:lnSpc>
                <a:spcPct val="90000"/>
              </a:lnSpc>
              <a:buNone/>
            </a:pPr>
            <a:endParaRPr lang="en-US" sz="1867" dirty="0">
              <a:latin typeface="Courier"/>
              <a:cs typeface="Courier"/>
            </a:endParaRPr>
          </a:p>
          <a:p>
            <a:pPr marL="0" indent="0">
              <a:lnSpc>
                <a:spcPct val="90000"/>
              </a:lnSpc>
              <a:buNone/>
            </a:pPr>
            <a:endParaRPr lang="en-US" sz="1867" dirty="0">
              <a:latin typeface="Courier"/>
              <a:cs typeface="Courier"/>
            </a:endParaRPr>
          </a:p>
          <a:p>
            <a:pPr marL="0" indent="0">
              <a:lnSpc>
                <a:spcPct val="90000"/>
              </a:lnSpc>
              <a:buNone/>
            </a:pPr>
            <a:endParaRPr lang="en-US" sz="1867" dirty="0">
              <a:latin typeface="Courier"/>
              <a:cs typeface="Courier"/>
            </a:endParaRPr>
          </a:p>
          <a:p>
            <a:pPr marL="0" indent="0">
              <a:lnSpc>
                <a:spcPct val="90000"/>
              </a:lnSpc>
              <a:buNone/>
            </a:pPr>
            <a:endParaRPr lang="en-US" sz="1867" dirty="0">
              <a:latin typeface="Courier"/>
              <a:cs typeface="Courier"/>
            </a:endParaRPr>
          </a:p>
          <a:p>
            <a:pPr marL="0" indent="0">
              <a:lnSpc>
                <a:spcPct val="90000"/>
              </a:lnSpc>
              <a:buNone/>
            </a:pPr>
            <a:endParaRPr lang="en-US" sz="1867" dirty="0">
              <a:solidFill>
                <a:schemeClr val="accent5">
                  <a:lumMod val="60000"/>
                  <a:lumOff val="40000"/>
                </a:schemeClr>
              </a:solidFill>
              <a:latin typeface="Courier"/>
              <a:cs typeface="Courier"/>
            </a:endParaRPr>
          </a:p>
          <a:p>
            <a:pPr marL="0" indent="0">
              <a:lnSpc>
                <a:spcPct val="90000"/>
              </a:lnSpc>
              <a:buNone/>
            </a:pPr>
            <a:endParaRPr lang="en-US" sz="1867" dirty="0">
              <a:latin typeface="Courier"/>
              <a:cs typeface="Courier"/>
            </a:endParaRPr>
          </a:p>
          <a:p>
            <a:pPr marL="0" indent="0">
              <a:lnSpc>
                <a:spcPct val="90000"/>
              </a:lnSpc>
              <a:buNone/>
            </a:pPr>
            <a:endParaRPr lang="en-US" sz="1867" dirty="0">
              <a:latin typeface="Courier"/>
              <a:cs typeface="Courier"/>
            </a:endParaRPr>
          </a:p>
          <a:p>
            <a:pPr marL="0" indent="0">
              <a:lnSpc>
                <a:spcPct val="90000"/>
              </a:lnSpc>
              <a:buNone/>
            </a:pPr>
            <a:endParaRPr lang="en-US" sz="1867" dirty="0">
              <a:latin typeface="Courier"/>
              <a:cs typeface="Courier"/>
            </a:endParaRPr>
          </a:p>
          <a:p>
            <a:pPr marL="0" indent="0">
              <a:lnSpc>
                <a:spcPct val="90000"/>
              </a:lnSpc>
              <a:buNone/>
            </a:pPr>
            <a:r>
              <a:rPr lang="en-US" sz="1800" dirty="0">
                <a:latin typeface="Courier"/>
                <a:cs typeface="Courier"/>
              </a:rPr>
              <a:t>tr -</a:t>
            </a:r>
            <a:r>
              <a:rPr lang="en-US" sz="1800" dirty="0" err="1">
                <a:latin typeface="Courier"/>
                <a:cs typeface="Courier"/>
              </a:rPr>
              <a:t>sc</a:t>
            </a:r>
            <a:r>
              <a:rPr lang="en-US" sz="1800" dirty="0">
                <a:latin typeface="Courier"/>
                <a:cs typeface="Courier"/>
              </a:rPr>
              <a:t> 'A-Za-z' '\n' &lt; </a:t>
            </a:r>
            <a:r>
              <a:rPr lang="en-US" sz="1800" dirty="0" err="1">
                <a:latin typeface="Courier"/>
                <a:cs typeface="Courier"/>
              </a:rPr>
              <a:t>sh.txt</a:t>
            </a:r>
            <a:r>
              <a:rPr lang="en-US" sz="1800" dirty="0">
                <a:latin typeface="Courier"/>
                <a:cs typeface="Courier"/>
              </a:rPr>
              <a:t> | grep '[</a:t>
            </a:r>
            <a:r>
              <a:rPr lang="en-US" sz="1800" dirty="0" err="1">
                <a:latin typeface="Courier"/>
                <a:cs typeface="Courier"/>
              </a:rPr>
              <a:t>aeiou</a:t>
            </a:r>
            <a:r>
              <a:rPr lang="en-US" sz="1800" dirty="0">
                <a:latin typeface="Courier"/>
                <a:cs typeface="Courier"/>
              </a:rPr>
              <a:t>].*</a:t>
            </a:r>
            <a:r>
              <a:rPr lang="en-US" sz="1800" dirty="0" err="1">
                <a:latin typeface="Courier"/>
                <a:cs typeface="Courier"/>
              </a:rPr>
              <a:t>ing</a:t>
            </a:r>
            <a:r>
              <a:rPr lang="en-US" sz="1800" dirty="0">
                <a:latin typeface="Courier"/>
                <a:cs typeface="Courier"/>
              </a:rPr>
              <a:t>$' | sort | </a:t>
            </a:r>
            <a:r>
              <a:rPr lang="en-US" sz="1800" dirty="0" err="1">
                <a:latin typeface="Courier"/>
                <a:cs typeface="Courier"/>
              </a:rPr>
              <a:t>uniq</a:t>
            </a:r>
            <a:r>
              <a:rPr lang="en-US" sz="1800" dirty="0">
                <a:latin typeface="Courier"/>
                <a:cs typeface="Courier"/>
              </a:rPr>
              <a:t> -c | sort –nr</a:t>
            </a:r>
          </a:p>
        </p:txBody>
      </p:sp>
      <p:sp>
        <p:nvSpPr>
          <p:cNvPr id="7" name="TextBox 6"/>
          <p:cNvSpPr txBox="1"/>
          <p:nvPr/>
        </p:nvSpPr>
        <p:spPr>
          <a:xfrm>
            <a:off x="5384800" y="3429000"/>
            <a:ext cx="1789272" cy="2313518"/>
          </a:xfrm>
          <a:prstGeom prst="rect">
            <a:avLst/>
          </a:prstGeom>
          <a:noFill/>
        </p:spPr>
        <p:txBody>
          <a:bodyPr wrap="none" rtlCol="0">
            <a:spAutoFit/>
          </a:bodyPr>
          <a:lstStyle/>
          <a:p>
            <a:pPr>
              <a:lnSpc>
                <a:spcPct val="90000"/>
              </a:lnSpc>
            </a:pPr>
            <a:r>
              <a:rPr lang="en-US" sz="1600" dirty="0">
                <a:latin typeface="Courier"/>
                <a:cs typeface="Courier"/>
              </a:rPr>
              <a:t>548 being</a:t>
            </a:r>
          </a:p>
          <a:p>
            <a:pPr>
              <a:lnSpc>
                <a:spcPct val="90000"/>
              </a:lnSpc>
            </a:pPr>
            <a:r>
              <a:rPr lang="en-US" sz="1600" dirty="0">
                <a:solidFill>
                  <a:srgbClr val="A6A6A6"/>
                </a:solidFill>
                <a:latin typeface="Courier"/>
                <a:cs typeface="Courier"/>
              </a:rPr>
              <a:t>541 nothing</a:t>
            </a:r>
          </a:p>
          <a:p>
            <a:pPr>
              <a:lnSpc>
                <a:spcPct val="90000"/>
              </a:lnSpc>
            </a:pPr>
            <a:r>
              <a:rPr lang="en-US" sz="1600" dirty="0">
                <a:solidFill>
                  <a:srgbClr val="A6A6A6"/>
                </a:solidFill>
                <a:latin typeface="Courier"/>
                <a:cs typeface="Courier"/>
              </a:rPr>
              <a:t>152 something</a:t>
            </a:r>
          </a:p>
          <a:p>
            <a:pPr>
              <a:lnSpc>
                <a:spcPct val="90000"/>
              </a:lnSpc>
            </a:pPr>
            <a:r>
              <a:rPr lang="en-US" sz="1600" dirty="0">
                <a:latin typeface="Courier"/>
                <a:cs typeface="Courier"/>
              </a:rPr>
              <a:t>145 coming</a:t>
            </a:r>
          </a:p>
          <a:p>
            <a:pPr>
              <a:lnSpc>
                <a:spcPct val="90000"/>
              </a:lnSpc>
            </a:pPr>
            <a:r>
              <a:rPr lang="en-US" sz="1600" dirty="0">
                <a:solidFill>
                  <a:srgbClr val="A6A6A6"/>
                </a:solidFill>
                <a:latin typeface="Courier"/>
                <a:cs typeface="Courier"/>
              </a:rPr>
              <a:t>130 morning</a:t>
            </a:r>
          </a:p>
          <a:p>
            <a:pPr>
              <a:lnSpc>
                <a:spcPct val="90000"/>
              </a:lnSpc>
            </a:pPr>
            <a:r>
              <a:rPr lang="en-US" sz="1600" dirty="0">
                <a:latin typeface="Courier"/>
                <a:cs typeface="Courier"/>
              </a:rPr>
              <a:t>122 having</a:t>
            </a:r>
          </a:p>
          <a:p>
            <a:pPr>
              <a:lnSpc>
                <a:spcPct val="90000"/>
              </a:lnSpc>
            </a:pPr>
            <a:r>
              <a:rPr lang="en-US" sz="1600" dirty="0">
                <a:latin typeface="Courier"/>
                <a:cs typeface="Courier"/>
              </a:rPr>
              <a:t>120 living</a:t>
            </a:r>
          </a:p>
          <a:p>
            <a:pPr>
              <a:lnSpc>
                <a:spcPct val="90000"/>
              </a:lnSpc>
            </a:pPr>
            <a:r>
              <a:rPr lang="en-US" sz="1600" dirty="0">
                <a:latin typeface="Courier"/>
                <a:cs typeface="Courier"/>
              </a:rPr>
              <a:t>117 loving</a:t>
            </a:r>
          </a:p>
          <a:p>
            <a:pPr>
              <a:lnSpc>
                <a:spcPct val="90000"/>
              </a:lnSpc>
            </a:pPr>
            <a:r>
              <a:rPr lang="en-US" sz="1600" dirty="0">
                <a:latin typeface="Courier"/>
                <a:cs typeface="Courier"/>
              </a:rPr>
              <a:t>116 Being</a:t>
            </a:r>
          </a:p>
          <a:p>
            <a:pPr>
              <a:lnSpc>
                <a:spcPct val="90000"/>
              </a:lnSpc>
            </a:pPr>
            <a:r>
              <a:rPr lang="en-US" sz="1600" dirty="0">
                <a:latin typeface="Courier"/>
                <a:cs typeface="Courier"/>
              </a:rPr>
              <a:t>102 going</a:t>
            </a:r>
          </a:p>
        </p:txBody>
      </p:sp>
      <p:sp>
        <p:nvSpPr>
          <p:cNvPr id="8" name="TextBox 7"/>
          <p:cNvSpPr txBox="1"/>
          <p:nvPr/>
        </p:nvSpPr>
        <p:spPr>
          <a:xfrm>
            <a:off x="2438401" y="3429000"/>
            <a:ext cx="1912703" cy="2313518"/>
          </a:xfrm>
          <a:prstGeom prst="rect">
            <a:avLst/>
          </a:prstGeom>
          <a:noFill/>
        </p:spPr>
        <p:txBody>
          <a:bodyPr wrap="none" rtlCol="0">
            <a:spAutoFit/>
          </a:bodyPr>
          <a:lstStyle/>
          <a:p>
            <a:pPr>
              <a:lnSpc>
                <a:spcPct val="90000"/>
              </a:lnSpc>
            </a:pPr>
            <a:r>
              <a:rPr lang="en-US" sz="1600" dirty="0">
                <a:solidFill>
                  <a:schemeClr val="bg1">
                    <a:lumMod val="65000"/>
                  </a:schemeClr>
                </a:solidFill>
                <a:latin typeface="Courier"/>
                <a:cs typeface="Courier"/>
              </a:rPr>
              <a:t>1312 King</a:t>
            </a:r>
          </a:p>
          <a:p>
            <a:pPr>
              <a:lnSpc>
                <a:spcPct val="90000"/>
              </a:lnSpc>
            </a:pPr>
            <a:r>
              <a:rPr lang="en-US" sz="1600" dirty="0">
                <a:latin typeface="Courier"/>
                <a:cs typeface="Courier"/>
              </a:rPr>
              <a:t> 548 being</a:t>
            </a:r>
          </a:p>
          <a:p>
            <a:pPr>
              <a:lnSpc>
                <a:spcPct val="90000"/>
              </a:lnSpc>
            </a:pPr>
            <a:r>
              <a:rPr lang="en-US" sz="1600" dirty="0">
                <a:solidFill>
                  <a:srgbClr val="7CD7CF"/>
                </a:solidFill>
                <a:latin typeface="Courier"/>
                <a:cs typeface="Courier"/>
              </a:rPr>
              <a:t> </a:t>
            </a:r>
            <a:r>
              <a:rPr lang="en-US" sz="1600" dirty="0">
                <a:solidFill>
                  <a:schemeClr val="bg1">
                    <a:lumMod val="65000"/>
                  </a:schemeClr>
                </a:solidFill>
                <a:latin typeface="Courier"/>
                <a:cs typeface="Courier"/>
              </a:rPr>
              <a:t>541 nothing</a:t>
            </a:r>
          </a:p>
          <a:p>
            <a:pPr>
              <a:lnSpc>
                <a:spcPct val="90000"/>
              </a:lnSpc>
            </a:pPr>
            <a:r>
              <a:rPr lang="en-US" sz="1600" dirty="0">
                <a:solidFill>
                  <a:schemeClr val="bg1">
                    <a:lumMod val="65000"/>
                  </a:schemeClr>
                </a:solidFill>
                <a:latin typeface="Courier"/>
                <a:cs typeface="Courier"/>
              </a:rPr>
              <a:t> 388 king</a:t>
            </a:r>
          </a:p>
          <a:p>
            <a:pPr>
              <a:lnSpc>
                <a:spcPct val="90000"/>
              </a:lnSpc>
            </a:pPr>
            <a:r>
              <a:rPr lang="en-US" sz="1600" dirty="0">
                <a:solidFill>
                  <a:schemeClr val="bg1">
                    <a:lumMod val="65000"/>
                  </a:schemeClr>
                </a:solidFill>
                <a:latin typeface="Courier"/>
                <a:cs typeface="Courier"/>
              </a:rPr>
              <a:t> 375 bring</a:t>
            </a:r>
          </a:p>
          <a:p>
            <a:pPr>
              <a:lnSpc>
                <a:spcPct val="90000"/>
              </a:lnSpc>
            </a:pPr>
            <a:r>
              <a:rPr lang="en-US" sz="1600" dirty="0">
                <a:solidFill>
                  <a:schemeClr val="bg1">
                    <a:lumMod val="65000"/>
                  </a:schemeClr>
                </a:solidFill>
                <a:latin typeface="Courier"/>
                <a:cs typeface="Courier"/>
              </a:rPr>
              <a:t> 358 thing</a:t>
            </a:r>
          </a:p>
          <a:p>
            <a:pPr>
              <a:lnSpc>
                <a:spcPct val="90000"/>
              </a:lnSpc>
            </a:pPr>
            <a:r>
              <a:rPr lang="en-US" sz="1600" dirty="0">
                <a:solidFill>
                  <a:schemeClr val="bg1">
                    <a:lumMod val="65000"/>
                  </a:schemeClr>
                </a:solidFill>
                <a:latin typeface="Courier"/>
                <a:cs typeface="Courier"/>
              </a:rPr>
              <a:t> 307 ring</a:t>
            </a:r>
          </a:p>
          <a:p>
            <a:pPr>
              <a:lnSpc>
                <a:spcPct val="90000"/>
              </a:lnSpc>
            </a:pPr>
            <a:r>
              <a:rPr lang="en-US" sz="1600" dirty="0">
                <a:solidFill>
                  <a:schemeClr val="bg1">
                    <a:lumMod val="65000"/>
                  </a:schemeClr>
                </a:solidFill>
                <a:latin typeface="Courier"/>
                <a:cs typeface="Courier"/>
              </a:rPr>
              <a:t> 152 something</a:t>
            </a:r>
          </a:p>
          <a:p>
            <a:pPr>
              <a:lnSpc>
                <a:spcPct val="90000"/>
              </a:lnSpc>
            </a:pPr>
            <a:r>
              <a:rPr lang="en-US" sz="1600" dirty="0">
                <a:latin typeface="Courier"/>
                <a:cs typeface="Courier"/>
              </a:rPr>
              <a:t> 145 coming</a:t>
            </a:r>
          </a:p>
          <a:p>
            <a:pPr>
              <a:lnSpc>
                <a:spcPct val="90000"/>
              </a:lnSpc>
            </a:pPr>
            <a:r>
              <a:rPr lang="en-US" sz="1600" dirty="0">
                <a:solidFill>
                  <a:schemeClr val="bg1">
                    <a:lumMod val="65000"/>
                  </a:schemeClr>
                </a:solidFill>
                <a:latin typeface="Courier"/>
                <a:cs typeface="Courier"/>
              </a:rPr>
              <a:t> 130 morning </a:t>
            </a:r>
          </a:p>
        </p:txBody>
      </p:sp>
      <p:sp>
        <p:nvSpPr>
          <p:cNvPr id="5" name="Footer Placeholder 4">
            <a:extLst>
              <a:ext uri="{FF2B5EF4-FFF2-40B4-BE49-F238E27FC236}">
                <a16:creationId xmlns:a16="http://schemas.microsoft.com/office/drawing/2014/main" id="{6FC4D257-6F40-D54B-BE7F-D1DC8560878D}"/>
              </a:ext>
            </a:extLst>
          </p:cNvPr>
          <p:cNvSpPr>
            <a:spLocks noGrp="1"/>
          </p:cNvSpPr>
          <p:nvPr>
            <p:ph type="ftr" sz="quarter" idx="11"/>
          </p:nvPr>
        </p:nvSpPr>
        <p:spPr/>
        <p:txBody>
          <a:bodyPr/>
          <a:lstStyle/>
          <a:p>
            <a:r>
              <a:rPr lang="en-CA"/>
              <a:t>Applied Text Analytics F21AA </a:t>
            </a:r>
            <a:endParaRPr lang="en-US"/>
          </a:p>
        </p:txBody>
      </p:sp>
    </p:spTree>
    <p:extLst>
      <p:ext uri="{BB962C8B-B14F-4D97-AF65-F5344CB8AC3E}">
        <p14:creationId xmlns:p14="http://schemas.microsoft.com/office/powerpoint/2010/main" val="251809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5961" y="1090612"/>
            <a:ext cx="8220075"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1512887" y="3048000"/>
            <a:ext cx="9166225"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Word Normalization and Stemming</a:t>
            </a:r>
            <a:endParaRPr lang="en-US" sz="4267" dirty="0">
              <a:latin typeface="Calibri" charset="0"/>
            </a:endParaRPr>
          </a:p>
          <a:p>
            <a:r>
              <a:rPr lang="en-US" dirty="0">
                <a:latin typeface="Calibri" charset="0"/>
              </a:rPr>
              <a:t>End: </a:t>
            </a:r>
            <a:r>
              <a:rPr lang="en-GB" dirty="0"/>
              <a:t>Slides from Dan </a:t>
            </a:r>
            <a:r>
              <a:rPr lang="en-GB" dirty="0" err="1"/>
              <a:t>Jurafsky</a:t>
            </a:r>
            <a:endParaRPr lang="en-US" dirty="0">
              <a:latin typeface="Calibri" charset="0"/>
            </a:endParaRPr>
          </a:p>
        </p:txBody>
      </p:sp>
    </p:spTree>
    <p:extLst>
      <p:ext uri="{BB962C8B-B14F-4D97-AF65-F5344CB8AC3E}">
        <p14:creationId xmlns:p14="http://schemas.microsoft.com/office/powerpoint/2010/main" val="3707512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3B8F8D-A9F5-3948-AE69-E5DA95DE2A9E}"/>
              </a:ext>
            </a:extLst>
          </p:cNvPr>
          <p:cNvSpPr>
            <a:spLocks noGrp="1"/>
          </p:cNvSpPr>
          <p:nvPr>
            <p:ph type="ftr" sz="quarter" idx="10"/>
          </p:nvPr>
        </p:nvSpPr>
        <p:spPr/>
        <p:txBody>
          <a:bodyPr/>
          <a:lstStyle/>
          <a:p>
            <a:r>
              <a:rPr lang="en-CA" altLang="en-US"/>
              <a:t>Applied Text Analytics F21AA </a:t>
            </a:r>
            <a:endParaRPr lang="en-US" altLang="en-US"/>
          </a:p>
        </p:txBody>
      </p:sp>
      <p:sp>
        <p:nvSpPr>
          <p:cNvPr id="5" name="Slide Number Placeholder 4">
            <a:extLst>
              <a:ext uri="{FF2B5EF4-FFF2-40B4-BE49-F238E27FC236}">
                <a16:creationId xmlns:a16="http://schemas.microsoft.com/office/drawing/2014/main" id="{F4E5EC65-251B-1641-8A36-7DF1D933313A}"/>
              </a:ext>
            </a:extLst>
          </p:cNvPr>
          <p:cNvSpPr>
            <a:spLocks noGrp="1"/>
          </p:cNvSpPr>
          <p:nvPr>
            <p:ph type="sldNum" sz="quarter" idx="11"/>
          </p:nvPr>
        </p:nvSpPr>
        <p:spPr/>
        <p:txBody>
          <a:bodyPr/>
          <a:lstStyle/>
          <a:p>
            <a:pPr>
              <a:defRPr/>
            </a:pPr>
            <a:fld id="{05FA93E9-EB4A-C043-9E9B-DE6D20546CBD}" type="slidenum">
              <a:rPr lang="en-US" altLang="en-US"/>
              <a:pPr>
                <a:defRPr/>
              </a:pPr>
              <a:t>35</a:t>
            </a:fld>
            <a:endParaRPr lang="en-US" altLang="en-US"/>
          </a:p>
        </p:txBody>
      </p:sp>
      <p:sp>
        <p:nvSpPr>
          <p:cNvPr id="23555" name="Rectangle 2">
            <a:extLst>
              <a:ext uri="{FF2B5EF4-FFF2-40B4-BE49-F238E27FC236}">
                <a16:creationId xmlns:a16="http://schemas.microsoft.com/office/drawing/2014/main" id="{D733B4FF-B177-0641-9E87-095E6C212264}"/>
              </a:ext>
            </a:extLst>
          </p:cNvPr>
          <p:cNvSpPr>
            <a:spLocks noGrp="1" noChangeArrowheads="1"/>
          </p:cNvSpPr>
          <p:nvPr>
            <p:ph type="title"/>
          </p:nvPr>
        </p:nvSpPr>
        <p:spPr>
          <a:xfrm>
            <a:off x="931864" y="373063"/>
            <a:ext cx="7832725" cy="728662"/>
          </a:xfrm>
        </p:spPr>
        <p:txBody>
          <a:bodyPr/>
          <a:lstStyle/>
          <a:p>
            <a:r>
              <a:rPr lang="en-US" altLang="en-US" sz="4000" dirty="0" err="1">
                <a:solidFill>
                  <a:schemeClr val="accent2">
                    <a:lumMod val="75000"/>
                  </a:schemeClr>
                </a:solidFill>
                <a:effectLst>
                  <a:outerShdw blurRad="38100" dist="38100" dir="2700000" algn="tl">
                    <a:srgbClr val="000000">
                      <a:alpha val="43137"/>
                    </a:srgbClr>
                  </a:outerShdw>
                </a:effectLst>
              </a:rPr>
              <a:t>Stopword</a:t>
            </a:r>
            <a:r>
              <a:rPr lang="en-US" altLang="en-US" sz="4000" dirty="0">
                <a:solidFill>
                  <a:schemeClr val="accent2">
                    <a:lumMod val="75000"/>
                  </a:schemeClr>
                </a:solidFill>
                <a:effectLst>
                  <a:outerShdw blurRad="38100" dist="38100" dir="2700000" algn="tl">
                    <a:srgbClr val="000000">
                      <a:alpha val="43137"/>
                    </a:srgbClr>
                  </a:outerShdw>
                </a:effectLst>
              </a:rPr>
              <a:t> removal</a:t>
            </a:r>
          </a:p>
        </p:txBody>
      </p:sp>
      <p:sp>
        <p:nvSpPr>
          <p:cNvPr id="711683" name="Rectangle 3">
            <a:extLst>
              <a:ext uri="{FF2B5EF4-FFF2-40B4-BE49-F238E27FC236}">
                <a16:creationId xmlns:a16="http://schemas.microsoft.com/office/drawing/2014/main" id="{01840D7C-12AE-EA48-8D71-8E687A085ABC}"/>
              </a:ext>
            </a:extLst>
          </p:cNvPr>
          <p:cNvSpPr>
            <a:spLocks noGrp="1" noChangeArrowheads="1"/>
          </p:cNvSpPr>
          <p:nvPr>
            <p:ph type="body" idx="1"/>
          </p:nvPr>
        </p:nvSpPr>
        <p:spPr>
          <a:xfrm>
            <a:off x="838200" y="1332706"/>
            <a:ext cx="8401050" cy="4716463"/>
          </a:xfrm>
          <a:solidFill>
            <a:schemeClr val="bg1"/>
          </a:solidFill>
        </p:spPr>
        <p:txBody>
          <a:bodyPr/>
          <a:lstStyle/>
          <a:p>
            <a:pPr eaLnBrk="1" hangingPunct="1"/>
            <a:r>
              <a:rPr lang="en-US" altLang="en-US" sz="2100" dirty="0"/>
              <a:t>Many of the most frequently used words in English are useless in IR and text mining – these words are called </a:t>
            </a:r>
            <a:r>
              <a:rPr lang="en-US" altLang="en-US" sz="2100" i="1" dirty="0">
                <a:solidFill>
                  <a:srgbClr val="FF0000"/>
                </a:solidFill>
              </a:rPr>
              <a:t>stop words</a:t>
            </a:r>
            <a:r>
              <a:rPr lang="en-US" altLang="en-US" sz="2100" dirty="0">
                <a:solidFill>
                  <a:srgbClr val="FF0000"/>
                </a:solidFill>
              </a:rPr>
              <a:t>.</a:t>
            </a:r>
          </a:p>
          <a:p>
            <a:pPr marL="742950" lvl="1" indent="-285750"/>
            <a:r>
              <a:rPr lang="en-US" altLang="en-US" sz="2000" dirty="0"/>
              <a:t>the, of, and, to, ….</a:t>
            </a:r>
          </a:p>
          <a:p>
            <a:pPr marL="742950" lvl="1" indent="-285750"/>
            <a:r>
              <a:rPr lang="en-US" altLang="en-US" sz="2000" dirty="0"/>
              <a:t>Typically about 400 to 500 such words</a:t>
            </a:r>
          </a:p>
          <a:p>
            <a:pPr marL="742950" lvl="1" indent="-285750"/>
            <a:r>
              <a:rPr lang="en-US" altLang="en-US" sz="2000" dirty="0"/>
              <a:t>For an application, an additional domain specific </a:t>
            </a:r>
            <a:r>
              <a:rPr lang="en-US" altLang="en-US" sz="2000" dirty="0" err="1"/>
              <a:t>stopwords</a:t>
            </a:r>
            <a:r>
              <a:rPr lang="en-US" altLang="en-US" sz="2000" dirty="0"/>
              <a:t> list may be constructed</a:t>
            </a:r>
          </a:p>
          <a:p>
            <a:pPr marL="742950" lvl="1" indent="-285750"/>
            <a:endParaRPr lang="en-US" altLang="en-US" sz="2000" dirty="0"/>
          </a:p>
          <a:p>
            <a:pPr eaLnBrk="1" hangingPunct="1"/>
            <a:r>
              <a:rPr lang="en-US" altLang="en-US" sz="2100" dirty="0"/>
              <a:t>Why do we need to remove </a:t>
            </a:r>
            <a:r>
              <a:rPr lang="en-US" altLang="en-US" sz="2100" dirty="0" err="1"/>
              <a:t>stopwords</a:t>
            </a:r>
            <a:r>
              <a:rPr lang="en-US" altLang="en-US" sz="2100" dirty="0"/>
              <a:t>?</a:t>
            </a:r>
            <a:endParaRPr lang="en-US" altLang="en-US" dirty="0"/>
          </a:p>
          <a:p>
            <a:pPr marL="742950" lvl="1" indent="-285750"/>
            <a:r>
              <a:rPr lang="en-US" altLang="en-US" sz="2200" dirty="0"/>
              <a:t>Reduce features in document</a:t>
            </a:r>
          </a:p>
          <a:p>
            <a:pPr marL="742950" lvl="1" indent="-285750"/>
            <a:r>
              <a:rPr lang="en-US" altLang="en-US" dirty="0" err="1"/>
              <a:t>stopwords</a:t>
            </a:r>
            <a:r>
              <a:rPr lang="en-US" altLang="en-US" dirty="0"/>
              <a:t> accounts 20-30% of total word counts.</a:t>
            </a:r>
          </a:p>
          <a:p>
            <a:pPr marL="742950" lvl="1" indent="-285750"/>
            <a:r>
              <a:rPr lang="en-US" altLang="en-US" sz="2200" dirty="0"/>
              <a:t>Improve efficiency and effectiveness</a:t>
            </a:r>
          </a:p>
          <a:p>
            <a:pPr lvl="2"/>
            <a:r>
              <a:rPr lang="en-US" altLang="en-US" dirty="0" err="1"/>
              <a:t>stopwords</a:t>
            </a:r>
            <a:r>
              <a:rPr lang="en-US" altLang="en-US" dirty="0"/>
              <a:t> are not useful for searching or text mining</a:t>
            </a:r>
          </a:p>
          <a:p>
            <a:pPr lvl="2"/>
            <a:r>
              <a:rPr lang="en-US" altLang="en-US" dirty="0"/>
              <a:t>they may also confuse the retrieval system/classifier. </a:t>
            </a:r>
          </a:p>
        </p:txBody>
      </p:sp>
    </p:spTree>
    <p:extLst>
      <p:ext uri="{BB962C8B-B14F-4D97-AF65-F5344CB8AC3E}">
        <p14:creationId xmlns:p14="http://schemas.microsoft.com/office/powerpoint/2010/main" val="14589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168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168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16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16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16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16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16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16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168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16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91435E-FF3B-6341-82AB-C90C57E11B34}"/>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Example of </a:t>
            </a:r>
            <a:r>
              <a:rPr lang="en-US" sz="4000" dirty="0" err="1">
                <a:solidFill>
                  <a:schemeClr val="accent2">
                    <a:lumMod val="75000"/>
                  </a:schemeClr>
                </a:solidFill>
                <a:effectLst>
                  <a:outerShdw blurRad="38100" dist="38100" dir="2700000" algn="tl">
                    <a:srgbClr val="000000">
                      <a:alpha val="43137"/>
                    </a:srgbClr>
                  </a:outerShdw>
                </a:effectLst>
              </a:rPr>
              <a:t>stopword</a:t>
            </a:r>
            <a:r>
              <a:rPr lang="en-US" sz="4000" dirty="0">
                <a:solidFill>
                  <a:schemeClr val="accent2">
                    <a:lumMod val="75000"/>
                  </a:schemeClr>
                </a:solidFill>
                <a:effectLst>
                  <a:outerShdw blurRad="38100" dist="38100" dir="2700000" algn="tl">
                    <a:srgbClr val="000000">
                      <a:alpha val="43137"/>
                    </a:srgbClr>
                  </a:outerShdw>
                </a:effectLst>
              </a:rPr>
              <a:t> removal</a:t>
            </a:r>
          </a:p>
        </p:txBody>
      </p:sp>
      <p:sp>
        <p:nvSpPr>
          <p:cNvPr id="5" name="Content Placeholder 4">
            <a:extLst>
              <a:ext uri="{FF2B5EF4-FFF2-40B4-BE49-F238E27FC236}">
                <a16:creationId xmlns:a16="http://schemas.microsoft.com/office/drawing/2014/main" id="{5C67C712-C26D-CD43-862F-292DEB5571BB}"/>
              </a:ext>
            </a:extLst>
          </p:cNvPr>
          <p:cNvSpPr>
            <a:spLocks noGrp="1"/>
          </p:cNvSpPr>
          <p:nvPr>
            <p:ph sz="half" idx="1"/>
          </p:nvPr>
        </p:nvSpPr>
        <p:spPr/>
        <p:txBody>
          <a:bodyPr/>
          <a:lstStyle/>
          <a:p>
            <a:pPr marL="0" indent="0">
              <a:buNone/>
            </a:pPr>
            <a:r>
              <a:rPr lang="en-CA" dirty="0">
                <a:solidFill>
                  <a:schemeClr val="accent6">
                    <a:lumMod val="75000"/>
                  </a:schemeClr>
                </a:solidFill>
                <a:latin typeface="Cambria" panose="02040503050406030204" pitchFamily="18" charset="0"/>
              </a:rPr>
              <a:t>Hello Mr. Watson, how are you doing today?</a:t>
            </a:r>
          </a:p>
          <a:p>
            <a:pPr marL="0" indent="0">
              <a:buNone/>
            </a:pPr>
            <a:r>
              <a:rPr lang="en-CA" dirty="0">
                <a:solidFill>
                  <a:schemeClr val="accent6">
                    <a:lumMod val="75000"/>
                  </a:schemeClr>
                </a:solidFill>
                <a:latin typeface="Cambria" panose="02040503050406030204" pitchFamily="18" charset="0"/>
              </a:rPr>
              <a:t>The weather is awesome. </a:t>
            </a:r>
          </a:p>
          <a:p>
            <a:pPr marL="0" indent="0">
              <a:buNone/>
            </a:pPr>
            <a:r>
              <a:rPr lang="en-CA" dirty="0">
                <a:solidFill>
                  <a:schemeClr val="accent6">
                    <a:lumMod val="75000"/>
                  </a:schemeClr>
                </a:solidFill>
                <a:latin typeface="Cambria" panose="02040503050406030204" pitchFamily="18" charset="0"/>
              </a:rPr>
              <a:t>The garden is green.</a:t>
            </a:r>
          </a:p>
          <a:p>
            <a:pPr marL="0" indent="0">
              <a:buNone/>
            </a:pPr>
            <a:r>
              <a:rPr lang="en-CA" dirty="0">
                <a:solidFill>
                  <a:schemeClr val="accent6">
                    <a:lumMod val="75000"/>
                  </a:schemeClr>
                </a:solidFill>
                <a:latin typeface="Cambria" panose="02040503050406030204" pitchFamily="18" charset="0"/>
              </a:rPr>
              <a:t>We should go out for a walk.</a:t>
            </a:r>
          </a:p>
          <a:p>
            <a:endParaRPr lang="en-US" dirty="0"/>
          </a:p>
        </p:txBody>
      </p:sp>
      <p:sp>
        <p:nvSpPr>
          <p:cNvPr id="6" name="Content Placeholder 5">
            <a:extLst>
              <a:ext uri="{FF2B5EF4-FFF2-40B4-BE49-F238E27FC236}">
                <a16:creationId xmlns:a16="http://schemas.microsoft.com/office/drawing/2014/main" id="{B221C6A0-04C7-7848-AB30-FEC3A3E9ED28}"/>
              </a:ext>
            </a:extLst>
          </p:cNvPr>
          <p:cNvSpPr>
            <a:spLocks noGrp="1"/>
          </p:cNvSpPr>
          <p:nvPr>
            <p:ph sz="half" idx="2"/>
          </p:nvPr>
        </p:nvSpPr>
        <p:spPr/>
        <p:txBody>
          <a:bodyPr/>
          <a:lstStyle/>
          <a:p>
            <a:pPr marL="0" indent="0">
              <a:buNone/>
            </a:pPr>
            <a:r>
              <a:rPr lang="en-US" dirty="0">
                <a:solidFill>
                  <a:schemeClr val="accent6">
                    <a:lumMod val="75000"/>
                  </a:schemeClr>
                </a:solidFill>
                <a:latin typeface="Cambria" panose="02040503050406030204" pitchFamily="18" charset="0"/>
              </a:rPr>
              <a:t>﻿['Hello', 'Mr.', 'Watson', ',', 'today', '?', 'weather', 'awesome', ‘.’, 'garden', ‘green', '.', 'go', 'walk', '.']</a:t>
            </a:r>
          </a:p>
        </p:txBody>
      </p:sp>
      <p:sp>
        <p:nvSpPr>
          <p:cNvPr id="7" name="Footer Placeholder 6">
            <a:extLst>
              <a:ext uri="{FF2B5EF4-FFF2-40B4-BE49-F238E27FC236}">
                <a16:creationId xmlns:a16="http://schemas.microsoft.com/office/drawing/2014/main" id="{A717C29C-DA26-424E-8325-8B6AF144B9AD}"/>
              </a:ext>
            </a:extLst>
          </p:cNvPr>
          <p:cNvSpPr>
            <a:spLocks noGrp="1"/>
          </p:cNvSpPr>
          <p:nvPr>
            <p:ph type="ftr" sz="quarter" idx="11"/>
          </p:nvPr>
        </p:nvSpPr>
        <p:spPr/>
        <p:txBody>
          <a:bodyPr/>
          <a:lstStyle/>
          <a:p>
            <a:r>
              <a:rPr lang="en-CA"/>
              <a:t>Applied Text Analytics F21AA </a:t>
            </a:r>
            <a:endParaRPr lang="en-US"/>
          </a:p>
        </p:txBody>
      </p:sp>
      <p:sp>
        <p:nvSpPr>
          <p:cNvPr id="8" name="Slide Number Placeholder 7">
            <a:extLst>
              <a:ext uri="{FF2B5EF4-FFF2-40B4-BE49-F238E27FC236}">
                <a16:creationId xmlns:a16="http://schemas.microsoft.com/office/drawing/2014/main" id="{2F0EAADA-505A-4240-9A9E-03323FCD830F}"/>
              </a:ext>
            </a:extLst>
          </p:cNvPr>
          <p:cNvSpPr>
            <a:spLocks noGrp="1"/>
          </p:cNvSpPr>
          <p:nvPr>
            <p:ph type="sldNum" sz="quarter" idx="12"/>
          </p:nvPr>
        </p:nvSpPr>
        <p:spPr/>
        <p:txBody>
          <a:bodyPr/>
          <a:lstStyle/>
          <a:p>
            <a:fld id="{F60C5306-BD03-444F-81BE-8A5A1865DBD2}" type="slidenum">
              <a:rPr lang="en-US" smtClean="0"/>
              <a:t>36</a:t>
            </a:fld>
            <a:endParaRPr lang="en-US"/>
          </a:p>
        </p:txBody>
      </p:sp>
    </p:spTree>
    <p:extLst>
      <p:ext uri="{BB962C8B-B14F-4D97-AF65-F5344CB8AC3E}">
        <p14:creationId xmlns:p14="http://schemas.microsoft.com/office/powerpoint/2010/main" val="4119728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E491AA-765E-424A-8183-A35232D859ED}"/>
              </a:ext>
            </a:extLst>
          </p:cNvPr>
          <p:cNvSpPr>
            <a:spLocks noGrp="1"/>
          </p:cNvSpPr>
          <p:nvPr>
            <p:ph type="ftr" sz="quarter" idx="10"/>
          </p:nvPr>
        </p:nvSpPr>
        <p:spPr/>
        <p:txBody>
          <a:bodyPr/>
          <a:lstStyle/>
          <a:p>
            <a:r>
              <a:rPr lang="en-CA" altLang="en-US"/>
              <a:t>Applied Text Analytics F21AA </a:t>
            </a:r>
            <a:endParaRPr lang="en-US" altLang="en-US"/>
          </a:p>
        </p:txBody>
      </p:sp>
      <p:sp>
        <p:nvSpPr>
          <p:cNvPr id="5" name="Slide Number Placeholder 4">
            <a:extLst>
              <a:ext uri="{FF2B5EF4-FFF2-40B4-BE49-F238E27FC236}">
                <a16:creationId xmlns:a16="http://schemas.microsoft.com/office/drawing/2014/main" id="{56331599-8BAF-B546-9C20-11FEA4E7D5EE}"/>
              </a:ext>
            </a:extLst>
          </p:cNvPr>
          <p:cNvSpPr>
            <a:spLocks noGrp="1"/>
          </p:cNvSpPr>
          <p:nvPr>
            <p:ph type="sldNum" sz="quarter" idx="11"/>
          </p:nvPr>
        </p:nvSpPr>
        <p:spPr/>
        <p:txBody>
          <a:bodyPr/>
          <a:lstStyle/>
          <a:p>
            <a:pPr>
              <a:defRPr/>
            </a:pPr>
            <a:fld id="{F486F7B6-D985-A945-A60C-B9490E289B5B}" type="slidenum">
              <a:rPr lang="en-US" altLang="en-US"/>
              <a:pPr>
                <a:defRPr/>
              </a:pPr>
              <a:t>37</a:t>
            </a:fld>
            <a:endParaRPr lang="en-US" altLang="en-US"/>
          </a:p>
        </p:txBody>
      </p:sp>
      <p:sp>
        <p:nvSpPr>
          <p:cNvPr id="24579" name="Rectangle 2">
            <a:extLst>
              <a:ext uri="{FF2B5EF4-FFF2-40B4-BE49-F238E27FC236}">
                <a16:creationId xmlns:a16="http://schemas.microsoft.com/office/drawing/2014/main" id="{19FCD926-3B83-A842-BAE5-FB39FB6DAD88}"/>
              </a:ext>
            </a:extLst>
          </p:cNvPr>
          <p:cNvSpPr>
            <a:spLocks noGrp="1" noChangeArrowheads="1"/>
          </p:cNvSpPr>
          <p:nvPr>
            <p:ph type="title"/>
          </p:nvPr>
        </p:nvSpPr>
        <p:spPr>
          <a:xfrm>
            <a:off x="1130300" y="377031"/>
            <a:ext cx="7023100" cy="595312"/>
          </a:xfrm>
        </p:spPr>
        <p:txBody>
          <a:bodyPr>
            <a:noAutofit/>
          </a:bodyPr>
          <a:lstStyle/>
          <a:p>
            <a:pPr eaLnBrk="1" hangingPunct="1"/>
            <a:r>
              <a:rPr lang="en-US" altLang="en-US" sz="4000" dirty="0">
                <a:solidFill>
                  <a:schemeClr val="accent2">
                    <a:lumMod val="75000"/>
                  </a:schemeClr>
                </a:solidFill>
                <a:effectLst>
                  <a:outerShdw blurRad="38100" dist="38100" dir="2700000" algn="tl">
                    <a:srgbClr val="000000">
                      <a:alpha val="43137"/>
                    </a:srgbClr>
                  </a:outerShdw>
                </a:effectLst>
              </a:rPr>
              <a:t>More Examples on Stemming</a:t>
            </a:r>
          </a:p>
        </p:txBody>
      </p:sp>
      <p:sp>
        <p:nvSpPr>
          <p:cNvPr id="24580" name="Rectangle 3">
            <a:extLst>
              <a:ext uri="{FF2B5EF4-FFF2-40B4-BE49-F238E27FC236}">
                <a16:creationId xmlns:a16="http://schemas.microsoft.com/office/drawing/2014/main" id="{0AEBC98F-47DA-BD4D-9BAB-CFACA494D92F}"/>
              </a:ext>
            </a:extLst>
          </p:cNvPr>
          <p:cNvSpPr>
            <a:spLocks noGrp="1" noChangeArrowheads="1"/>
          </p:cNvSpPr>
          <p:nvPr>
            <p:ph type="body" idx="1"/>
          </p:nvPr>
        </p:nvSpPr>
        <p:spPr>
          <a:xfrm>
            <a:off x="1371600" y="1268413"/>
            <a:ext cx="8763000" cy="4914900"/>
          </a:xfrm>
          <a:solidFill>
            <a:schemeClr val="bg1"/>
          </a:solidFill>
        </p:spPr>
        <p:txBody>
          <a:bodyPr>
            <a:normAutofit/>
          </a:bodyPr>
          <a:lstStyle/>
          <a:p>
            <a:pPr eaLnBrk="1" hangingPunct="1">
              <a:lnSpc>
                <a:spcPct val="80000"/>
              </a:lnSpc>
            </a:pPr>
            <a:r>
              <a:rPr lang="en-US" altLang="en-US" sz="2600" dirty="0"/>
              <a:t>Techniques used to find out the root/stem of a word. E.g.,</a:t>
            </a:r>
          </a:p>
          <a:p>
            <a:pPr lvl="3">
              <a:lnSpc>
                <a:spcPct val="80000"/>
              </a:lnSpc>
            </a:pPr>
            <a:r>
              <a:rPr lang="en-US" altLang="en-US" dirty="0"/>
              <a:t>user            		engineering	     </a:t>
            </a:r>
          </a:p>
          <a:p>
            <a:pPr lvl="3">
              <a:lnSpc>
                <a:spcPct val="80000"/>
              </a:lnSpc>
            </a:pPr>
            <a:r>
              <a:rPr lang="en-US" altLang="en-US" dirty="0"/>
              <a:t>users            		engineered               </a:t>
            </a:r>
          </a:p>
          <a:p>
            <a:pPr lvl="3">
              <a:lnSpc>
                <a:spcPct val="80000"/>
              </a:lnSpc>
            </a:pPr>
            <a:r>
              <a:rPr lang="en-US" altLang="en-US" dirty="0"/>
              <a:t>used                  	 engineer                  </a:t>
            </a:r>
          </a:p>
          <a:p>
            <a:pPr lvl="3">
              <a:lnSpc>
                <a:spcPct val="80000"/>
              </a:lnSpc>
            </a:pPr>
            <a:r>
              <a:rPr lang="en-US" altLang="en-US" dirty="0"/>
              <a:t>using          </a:t>
            </a:r>
          </a:p>
          <a:p>
            <a:pPr eaLnBrk="1" hangingPunct="1">
              <a:lnSpc>
                <a:spcPct val="80000"/>
              </a:lnSpc>
            </a:pPr>
            <a:r>
              <a:rPr lang="en-US" altLang="en-US" sz="2600" b="1" dirty="0"/>
              <a:t>stem:       </a:t>
            </a:r>
            <a:r>
              <a:rPr lang="en-US" altLang="en-US" sz="2600" dirty="0"/>
              <a:t>use                       engineer</a:t>
            </a:r>
          </a:p>
          <a:p>
            <a:pPr eaLnBrk="1" hangingPunct="1">
              <a:lnSpc>
                <a:spcPct val="80000"/>
              </a:lnSpc>
              <a:spcBef>
                <a:spcPct val="60000"/>
              </a:spcBef>
              <a:buFont typeface="Wingdings" pitchFamily="2" charset="2"/>
              <a:buNone/>
            </a:pPr>
            <a:r>
              <a:rPr lang="en-US" altLang="en-US" sz="2600" b="1" dirty="0">
                <a:solidFill>
                  <a:srgbClr val="FF0000"/>
                </a:solidFill>
              </a:rPr>
              <a:t>Usefulness:</a:t>
            </a:r>
          </a:p>
          <a:p>
            <a:pPr eaLnBrk="1" hangingPunct="1">
              <a:lnSpc>
                <a:spcPct val="80000"/>
              </a:lnSpc>
            </a:pPr>
            <a:r>
              <a:rPr lang="en-US" altLang="en-US" sz="2600" dirty="0"/>
              <a:t>Improving effectiveness of IR and text mining </a:t>
            </a:r>
          </a:p>
          <a:p>
            <a:pPr marL="742950" lvl="1" indent="-285750">
              <a:lnSpc>
                <a:spcPct val="80000"/>
              </a:lnSpc>
            </a:pPr>
            <a:r>
              <a:rPr lang="en-US" altLang="en-US" sz="2200" dirty="0"/>
              <a:t>Matching similar words</a:t>
            </a:r>
          </a:p>
          <a:p>
            <a:pPr marL="742950" lvl="1" indent="-285750">
              <a:lnSpc>
                <a:spcPct val="80000"/>
              </a:lnSpc>
            </a:pPr>
            <a:r>
              <a:rPr lang="en-US" altLang="en-US" sz="2200" dirty="0"/>
              <a:t>Mainly improve generalization</a:t>
            </a:r>
          </a:p>
          <a:p>
            <a:pPr marL="742950" lvl="1" indent="-285750">
              <a:lnSpc>
                <a:spcPct val="80000"/>
              </a:lnSpc>
            </a:pPr>
            <a:endParaRPr lang="en-US" altLang="en-US" sz="2200" dirty="0"/>
          </a:p>
          <a:p>
            <a:pPr eaLnBrk="1" hangingPunct="1">
              <a:lnSpc>
                <a:spcPct val="80000"/>
              </a:lnSpc>
            </a:pPr>
            <a:r>
              <a:rPr lang="en-US" altLang="en-US" sz="2600" dirty="0"/>
              <a:t>Reducing feature size (reduces overfitting) – less variants of the same word</a:t>
            </a:r>
            <a:endParaRPr lang="en-US" altLang="en-US" dirty="0"/>
          </a:p>
        </p:txBody>
      </p:sp>
    </p:spTree>
    <p:extLst>
      <p:ext uri="{BB962C8B-B14F-4D97-AF65-F5344CB8AC3E}">
        <p14:creationId xmlns:p14="http://schemas.microsoft.com/office/powerpoint/2010/main" val="331224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80">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0">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8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A8FE-83F2-A042-B9E3-BA683B073EE2}"/>
              </a:ext>
            </a:extLst>
          </p:cNvPr>
          <p:cNvSpPr>
            <a:spLocks noGrp="1"/>
          </p:cNvSpPr>
          <p:nvPr>
            <p:ph type="title"/>
          </p:nvPr>
        </p:nvSpPr>
        <p:spPr>
          <a:xfrm>
            <a:off x="838200" y="500062"/>
            <a:ext cx="10515600" cy="1325563"/>
          </a:xfrm>
        </p:spPr>
        <p:txBody>
          <a:bodyPr/>
          <a:lstStyle/>
          <a:p>
            <a:r>
              <a:rPr lang="en-US" sz="4000" dirty="0">
                <a:solidFill>
                  <a:schemeClr val="accent2">
                    <a:lumMod val="75000"/>
                  </a:schemeClr>
                </a:solidFill>
                <a:effectLst>
                  <a:outerShdw blurRad="38100" dist="38100" dir="2700000" algn="tl">
                    <a:srgbClr val="000000">
                      <a:alpha val="43137"/>
                    </a:srgbClr>
                  </a:outerShdw>
                </a:effectLst>
              </a:rPr>
              <a:t>Test these examples on NLTK</a:t>
            </a:r>
          </a:p>
        </p:txBody>
      </p:sp>
      <p:sp>
        <p:nvSpPr>
          <p:cNvPr id="3" name="Content Placeholder 2">
            <a:extLst>
              <a:ext uri="{FF2B5EF4-FFF2-40B4-BE49-F238E27FC236}">
                <a16:creationId xmlns:a16="http://schemas.microsoft.com/office/drawing/2014/main" id="{921D0CF3-9AB6-0D47-85B2-AED8197F7B02}"/>
              </a:ext>
            </a:extLst>
          </p:cNvPr>
          <p:cNvSpPr>
            <a:spLocks noGrp="1"/>
          </p:cNvSpPr>
          <p:nvPr>
            <p:ph idx="1"/>
          </p:nvPr>
        </p:nvSpPr>
        <p:spPr/>
        <p:txBody>
          <a:bodyPr>
            <a:normAutofit/>
          </a:bodyPr>
          <a:lstStyle/>
          <a:p>
            <a:r>
              <a:rPr lang="en-CA" dirty="0"/>
              <a:t>Singular/plurals: </a:t>
            </a:r>
          </a:p>
          <a:p>
            <a:pPr lvl="1"/>
            <a:r>
              <a:rPr lang="en-CA" dirty="0"/>
              <a:t>"drawback" and "drawbacks”</a:t>
            </a:r>
          </a:p>
          <a:p>
            <a:pPr lvl="1"/>
            <a:r>
              <a:rPr lang="en-CA" dirty="0"/>
              <a:t> "drawer" and "drawers”</a:t>
            </a:r>
          </a:p>
          <a:p>
            <a:pPr lvl="1"/>
            <a:r>
              <a:rPr lang="en-CA" dirty="0"/>
              <a:t> "drawing" and "drawings” </a:t>
            </a:r>
          </a:p>
          <a:p>
            <a:pPr lvl="1"/>
            <a:endParaRPr lang="en-CA" dirty="0"/>
          </a:p>
          <a:p>
            <a:r>
              <a:rPr lang="en-CA" dirty="0"/>
              <a:t>Different verb forms /relating nouns:</a:t>
            </a:r>
          </a:p>
          <a:p>
            <a:pPr lvl="1"/>
            <a:r>
              <a:rPr lang="en-CA" dirty="0"/>
              <a:t>"replace", "replaced", "replacement", "replaces", and "replacing" (to replace)</a:t>
            </a:r>
            <a:endParaRPr lang="en-US" dirty="0"/>
          </a:p>
        </p:txBody>
      </p:sp>
      <p:sp>
        <p:nvSpPr>
          <p:cNvPr id="4" name="Footer Placeholder 3">
            <a:extLst>
              <a:ext uri="{FF2B5EF4-FFF2-40B4-BE49-F238E27FC236}">
                <a16:creationId xmlns:a16="http://schemas.microsoft.com/office/drawing/2014/main" id="{8C6BECBE-85AE-BC4B-8343-58739A91A1C7}"/>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1723CC19-1FD7-714D-A906-B71832701941}"/>
              </a:ext>
            </a:extLst>
          </p:cNvPr>
          <p:cNvSpPr>
            <a:spLocks noGrp="1"/>
          </p:cNvSpPr>
          <p:nvPr>
            <p:ph type="sldNum" sz="quarter" idx="12"/>
          </p:nvPr>
        </p:nvSpPr>
        <p:spPr/>
        <p:txBody>
          <a:bodyPr/>
          <a:lstStyle/>
          <a:p>
            <a:fld id="{F60C5306-BD03-444F-81BE-8A5A1865DBD2}" type="slidenum">
              <a:rPr lang="en-US" smtClean="0"/>
              <a:t>38</a:t>
            </a:fld>
            <a:endParaRPr lang="en-US"/>
          </a:p>
        </p:txBody>
      </p:sp>
    </p:spTree>
    <p:extLst>
      <p:ext uri="{BB962C8B-B14F-4D97-AF65-F5344CB8AC3E}">
        <p14:creationId xmlns:p14="http://schemas.microsoft.com/office/powerpoint/2010/main" val="231911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E5CE-D560-3148-836B-97A3DDCEE696}"/>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Stemming vs. Lemmatization Summary</a:t>
            </a:r>
          </a:p>
        </p:txBody>
      </p:sp>
      <p:sp>
        <p:nvSpPr>
          <p:cNvPr id="3" name="Content Placeholder 2">
            <a:extLst>
              <a:ext uri="{FF2B5EF4-FFF2-40B4-BE49-F238E27FC236}">
                <a16:creationId xmlns:a16="http://schemas.microsoft.com/office/drawing/2014/main" id="{AB818A4D-75AB-C548-BB47-10A3A35B5030}"/>
              </a:ext>
            </a:extLst>
          </p:cNvPr>
          <p:cNvSpPr>
            <a:spLocks noGrp="1"/>
          </p:cNvSpPr>
          <p:nvPr>
            <p:ph idx="1"/>
          </p:nvPr>
        </p:nvSpPr>
        <p:spPr/>
        <p:txBody>
          <a:bodyPr/>
          <a:lstStyle/>
          <a:p>
            <a:r>
              <a:rPr lang="en-CA" dirty="0"/>
              <a:t>Each word is replaced by its </a:t>
            </a:r>
            <a:r>
              <a:rPr lang="en-CA" b="1" i="1" dirty="0"/>
              <a:t>word stem </a:t>
            </a:r>
          </a:p>
          <a:p>
            <a:r>
              <a:rPr lang="en-CA" b="1" i="1" dirty="0"/>
              <a:t>Stemming uses </a:t>
            </a:r>
            <a:r>
              <a:rPr lang="en-CA" dirty="0"/>
              <a:t>a rule-based heuristic </a:t>
            </a:r>
          </a:p>
          <a:p>
            <a:endParaRPr lang="en-CA" dirty="0"/>
          </a:p>
          <a:p>
            <a:r>
              <a:rPr lang="en-CA" b="1" i="1" dirty="0"/>
              <a:t>Lemmatization uses </a:t>
            </a:r>
            <a:r>
              <a:rPr lang="en-CA" dirty="0"/>
              <a:t>a dictionary of known word forms  (an explicit and human-verified system) </a:t>
            </a:r>
          </a:p>
          <a:p>
            <a:pPr lvl="1"/>
            <a:r>
              <a:rPr lang="en-CA" dirty="0"/>
              <a:t>The standardized form of the word is referred to as the </a:t>
            </a:r>
            <a:r>
              <a:rPr lang="en-CA" i="1" dirty="0"/>
              <a:t>lemma</a:t>
            </a:r>
            <a:r>
              <a:rPr lang="en-CA" dirty="0"/>
              <a:t>.</a:t>
            </a:r>
          </a:p>
          <a:p>
            <a:pPr lvl="1"/>
            <a:r>
              <a:rPr lang="en-CA" dirty="0"/>
              <a:t>Example : are -</a:t>
            </a:r>
            <a:r>
              <a:rPr lang="en-CA" dirty="0">
                <a:sym typeface="Wingdings" pitchFamily="2" charset="2"/>
              </a:rPr>
              <a:t> be</a:t>
            </a:r>
            <a:endParaRPr lang="en-CA" dirty="0"/>
          </a:p>
          <a:p>
            <a:endParaRPr lang="en-US" dirty="0"/>
          </a:p>
        </p:txBody>
      </p:sp>
      <p:sp>
        <p:nvSpPr>
          <p:cNvPr id="4" name="Footer Placeholder 3">
            <a:extLst>
              <a:ext uri="{FF2B5EF4-FFF2-40B4-BE49-F238E27FC236}">
                <a16:creationId xmlns:a16="http://schemas.microsoft.com/office/drawing/2014/main" id="{B3E4F4F1-970E-1E41-BE9E-CECCE6E79E47}"/>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90491D97-28D8-D14D-951E-0710EC5BB703}"/>
              </a:ext>
            </a:extLst>
          </p:cNvPr>
          <p:cNvSpPr>
            <a:spLocks noGrp="1"/>
          </p:cNvSpPr>
          <p:nvPr>
            <p:ph type="sldNum" sz="quarter" idx="12"/>
          </p:nvPr>
        </p:nvSpPr>
        <p:spPr/>
        <p:txBody>
          <a:bodyPr/>
          <a:lstStyle/>
          <a:p>
            <a:fld id="{F60C5306-BD03-444F-81BE-8A5A1865DBD2}" type="slidenum">
              <a:rPr lang="en-US" smtClean="0"/>
              <a:t>39</a:t>
            </a:fld>
            <a:endParaRPr lang="en-US"/>
          </a:p>
        </p:txBody>
      </p:sp>
    </p:spTree>
    <p:extLst>
      <p:ext uri="{BB962C8B-B14F-4D97-AF65-F5344CB8AC3E}">
        <p14:creationId xmlns:p14="http://schemas.microsoft.com/office/powerpoint/2010/main" val="10578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B7D5-4D99-D346-A8FB-3CAA28AEB76C}"/>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Recap from last lecture </a:t>
            </a:r>
          </a:p>
        </p:txBody>
      </p:sp>
      <p:sp>
        <p:nvSpPr>
          <p:cNvPr id="3" name="Content Placeholder 2">
            <a:extLst>
              <a:ext uri="{FF2B5EF4-FFF2-40B4-BE49-F238E27FC236}">
                <a16:creationId xmlns:a16="http://schemas.microsoft.com/office/drawing/2014/main" id="{0AB421FC-66D7-3F40-A3EB-8F89106692D9}"/>
              </a:ext>
            </a:extLst>
          </p:cNvPr>
          <p:cNvSpPr>
            <a:spLocks noGrp="1"/>
          </p:cNvSpPr>
          <p:nvPr>
            <p:ph idx="1"/>
          </p:nvPr>
        </p:nvSpPr>
        <p:spPr>
          <a:xfrm>
            <a:off x="838200" y="1219200"/>
            <a:ext cx="10515600" cy="4957763"/>
          </a:xfrm>
        </p:spPr>
        <p:txBody>
          <a:bodyPr>
            <a:noAutofit/>
          </a:bodyPr>
          <a:lstStyle/>
          <a:p>
            <a:pPr marL="457200" lvl="1" indent="0">
              <a:buNone/>
            </a:pPr>
            <a:endParaRPr lang="en-CA" sz="2000" dirty="0"/>
          </a:p>
          <a:p>
            <a:r>
              <a:rPr lang="en-CA" sz="2400" dirty="0"/>
              <a:t>Text as a set of sequence:</a:t>
            </a:r>
          </a:p>
          <a:p>
            <a:pPr lvl="1"/>
            <a:r>
              <a:rPr lang="en-CA" sz="2000" dirty="0"/>
              <a:t>the ordering of words matters in this representation </a:t>
            </a:r>
          </a:p>
          <a:p>
            <a:pPr lvl="1"/>
            <a:r>
              <a:rPr lang="en-CA" sz="2000" dirty="0"/>
              <a:t>This approach is used by applications that require greater semantic interpretation of the document content. This area is closely related to that of language modeling and natural language processing (NLP).</a:t>
            </a:r>
          </a:p>
          <a:p>
            <a:pPr lvl="1"/>
            <a:endParaRPr lang="en-CA" sz="2000" dirty="0"/>
          </a:p>
          <a:p>
            <a:endParaRPr lang="en-CA" sz="2000" dirty="0"/>
          </a:p>
          <a:p>
            <a:r>
              <a:rPr lang="en-CA" sz="2400" dirty="0"/>
              <a:t>Richer features are obtained by parsing text to extract morphological, syntactic and semantic representations of data.</a:t>
            </a:r>
          </a:p>
          <a:p>
            <a:endParaRPr lang="en-CA" sz="2000" dirty="0"/>
          </a:p>
          <a:p>
            <a:r>
              <a:rPr lang="en-US" sz="2400" dirty="0"/>
              <a:t>Applications that rely on NLP will become more common &amp; replacing forms and clicks</a:t>
            </a:r>
          </a:p>
        </p:txBody>
      </p:sp>
      <p:sp>
        <p:nvSpPr>
          <p:cNvPr id="5" name="Footer Placeholder 4">
            <a:extLst>
              <a:ext uri="{FF2B5EF4-FFF2-40B4-BE49-F238E27FC236}">
                <a16:creationId xmlns:a16="http://schemas.microsoft.com/office/drawing/2014/main" id="{026CAC56-5356-F242-8737-A9C067BDF245}"/>
              </a:ext>
            </a:extLst>
          </p:cNvPr>
          <p:cNvSpPr>
            <a:spLocks noGrp="1"/>
          </p:cNvSpPr>
          <p:nvPr>
            <p:ph type="ftr" sz="quarter" idx="11"/>
          </p:nvPr>
        </p:nvSpPr>
        <p:spPr/>
        <p:txBody>
          <a:bodyPr/>
          <a:lstStyle/>
          <a:p>
            <a:r>
              <a:rPr lang="en-CA" dirty="0"/>
              <a:t>Applied Text Analytics F21AA </a:t>
            </a:r>
            <a:endParaRPr lang="en-US" dirty="0"/>
          </a:p>
        </p:txBody>
      </p:sp>
      <p:sp>
        <p:nvSpPr>
          <p:cNvPr id="6" name="Slide Number Placeholder 5">
            <a:extLst>
              <a:ext uri="{FF2B5EF4-FFF2-40B4-BE49-F238E27FC236}">
                <a16:creationId xmlns:a16="http://schemas.microsoft.com/office/drawing/2014/main" id="{A3148E55-BD0D-0047-A897-4F445F48D731}"/>
              </a:ext>
            </a:extLst>
          </p:cNvPr>
          <p:cNvSpPr>
            <a:spLocks noGrp="1"/>
          </p:cNvSpPr>
          <p:nvPr>
            <p:ph type="sldNum" sz="quarter" idx="12"/>
          </p:nvPr>
        </p:nvSpPr>
        <p:spPr/>
        <p:txBody>
          <a:bodyPr/>
          <a:lstStyle/>
          <a:p>
            <a:fld id="{D4D00EC4-6CD1-8543-910C-F73FD8338FFF}" type="slidenum">
              <a:rPr lang="en-US" smtClean="0"/>
              <a:t>4</a:t>
            </a:fld>
            <a:endParaRPr lang="en-US"/>
          </a:p>
        </p:txBody>
      </p:sp>
    </p:spTree>
    <p:extLst>
      <p:ext uri="{BB962C8B-B14F-4D97-AF65-F5344CB8AC3E}">
        <p14:creationId xmlns:p14="http://schemas.microsoft.com/office/powerpoint/2010/main" val="1585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20BD-353D-184A-AB22-3F01451F3988}"/>
              </a:ext>
            </a:extLst>
          </p:cNvPr>
          <p:cNvSpPr>
            <a:spLocks noGrp="1"/>
          </p:cNvSpPr>
          <p:nvPr>
            <p:ph type="title"/>
          </p:nvPr>
        </p:nvSpPr>
        <p:spPr>
          <a:xfrm>
            <a:off x="782945" y="250007"/>
            <a:ext cx="9199255" cy="998984"/>
          </a:xfrm>
        </p:spPr>
        <p:txBody>
          <a:bodyPr>
            <a:normAutofit/>
          </a:bodyPr>
          <a:lstStyle/>
          <a:p>
            <a:r>
              <a:rPr lang="en-US" dirty="0"/>
              <a:t>Stemming vs. Lemmatization Summary</a:t>
            </a:r>
            <a:endParaRPr lang="en-GB" dirty="0"/>
          </a:p>
        </p:txBody>
      </p:sp>
      <p:sp>
        <p:nvSpPr>
          <p:cNvPr id="3" name="Content Placeholder 2">
            <a:extLst>
              <a:ext uri="{FF2B5EF4-FFF2-40B4-BE49-F238E27FC236}">
                <a16:creationId xmlns:a16="http://schemas.microsoft.com/office/drawing/2014/main" id="{65DE5183-8CEB-1A48-8AE0-ADDFA6559D66}"/>
              </a:ext>
            </a:extLst>
          </p:cNvPr>
          <p:cNvSpPr>
            <a:spLocks noGrp="1"/>
          </p:cNvSpPr>
          <p:nvPr>
            <p:ph sz="half" idx="1"/>
          </p:nvPr>
        </p:nvSpPr>
        <p:spPr>
          <a:xfrm>
            <a:off x="2008827" y="1269901"/>
            <a:ext cx="3884240" cy="4783886"/>
          </a:xfrm>
          <a:solidFill>
            <a:schemeClr val="tx2">
              <a:lumMod val="20000"/>
              <a:lumOff val="80000"/>
            </a:schemeClr>
          </a:solidFill>
        </p:spPr>
        <p:txBody>
          <a:bodyPr/>
          <a:lstStyle/>
          <a:p>
            <a:r>
              <a:rPr lang="en-CA" sz="2000" b="1" i="1" dirty="0"/>
              <a:t>In stemming </a:t>
            </a:r>
            <a:r>
              <a:rPr lang="en-CA" sz="2000" dirty="0"/>
              <a:t>each word is replaced by its </a:t>
            </a:r>
            <a:r>
              <a:rPr lang="en-CA" sz="2000" b="1" i="1" dirty="0"/>
              <a:t>word stem </a:t>
            </a:r>
          </a:p>
          <a:p>
            <a:r>
              <a:rPr lang="en-CA" sz="2000" b="1" i="1" dirty="0"/>
              <a:t>Uses </a:t>
            </a:r>
            <a:r>
              <a:rPr lang="en-CA" sz="2000" dirty="0"/>
              <a:t>a rule-based heuristic (crude chopping of </a:t>
            </a:r>
            <a:r>
              <a:rPr lang="en-CA" sz="2000" b="1" dirty="0"/>
              <a:t>affix</a:t>
            </a:r>
            <a:r>
              <a:rPr lang="en-CA" sz="2000" dirty="0"/>
              <a:t>)</a:t>
            </a:r>
          </a:p>
          <a:p>
            <a:r>
              <a:rPr lang="en-CA" sz="2000" dirty="0"/>
              <a:t>Most popular algorithm: </a:t>
            </a:r>
            <a:r>
              <a:rPr lang="en-CA" sz="2000" b="1" i="1" dirty="0"/>
              <a:t>Porter Stemmer (Snowball)</a:t>
            </a:r>
          </a:p>
          <a:p>
            <a:pPr marL="0" indent="0">
              <a:buNone/>
            </a:pPr>
            <a:endParaRPr lang="en-CA" sz="2000" dirty="0"/>
          </a:p>
          <a:p>
            <a:pPr marL="0" indent="0">
              <a:buNone/>
            </a:pPr>
            <a:r>
              <a:rPr lang="en-CA" sz="2000" b="1" dirty="0">
                <a:solidFill>
                  <a:schemeClr val="tx2"/>
                </a:solidFill>
              </a:rPr>
              <a:t>Example : </a:t>
            </a:r>
          </a:p>
          <a:p>
            <a:pPr marL="0" indent="0">
              <a:buNone/>
            </a:pPr>
            <a:r>
              <a:rPr lang="en-US" sz="2000" b="1" i="1" dirty="0">
                <a:solidFill>
                  <a:schemeClr val="accent2">
                    <a:lumMod val="75000"/>
                  </a:schemeClr>
                </a:solidFill>
              </a:rPr>
              <a:t>are </a:t>
            </a:r>
            <a:r>
              <a:rPr lang="en-US" sz="2000" b="1" i="1" dirty="0">
                <a:solidFill>
                  <a:schemeClr val="accent2">
                    <a:lumMod val="75000"/>
                  </a:schemeClr>
                </a:solidFill>
                <a:sym typeface="Symbol" charset="2"/>
              </a:rPr>
              <a:t></a:t>
            </a:r>
            <a:r>
              <a:rPr lang="en-US" sz="2000" b="1" i="1" dirty="0">
                <a:solidFill>
                  <a:schemeClr val="accent2">
                    <a:lumMod val="75000"/>
                  </a:schemeClr>
                </a:solidFill>
              </a:rPr>
              <a:t> </a:t>
            </a:r>
            <a:r>
              <a:rPr lang="en-US" sz="2000" b="1" i="1" dirty="0" err="1">
                <a:solidFill>
                  <a:schemeClr val="accent2">
                    <a:lumMod val="75000"/>
                  </a:schemeClr>
                </a:solidFill>
              </a:rPr>
              <a:t>ar</a:t>
            </a:r>
            <a:r>
              <a:rPr lang="en-US" sz="2000" b="1" i="1" dirty="0">
                <a:solidFill>
                  <a:schemeClr val="accent2">
                    <a:lumMod val="75000"/>
                  </a:schemeClr>
                </a:solidFill>
                <a:sym typeface="Symbol" charset="2"/>
              </a:rPr>
              <a:t> </a:t>
            </a:r>
            <a:endParaRPr lang="en-US" sz="2000" b="1" i="1" dirty="0">
              <a:solidFill>
                <a:schemeClr val="accent2">
                  <a:lumMod val="75000"/>
                </a:schemeClr>
              </a:solidFill>
            </a:endParaRPr>
          </a:p>
          <a:p>
            <a:pPr marL="0" indent="0">
              <a:buNone/>
            </a:pPr>
            <a:r>
              <a:rPr lang="en-US" sz="2000" b="1" i="1" dirty="0">
                <a:solidFill>
                  <a:schemeClr val="accent2">
                    <a:lumMod val="75000"/>
                  </a:schemeClr>
                </a:solidFill>
              </a:rPr>
              <a:t>equivalent </a:t>
            </a:r>
            <a:r>
              <a:rPr lang="en-US" sz="2000" b="1" i="1" dirty="0">
                <a:solidFill>
                  <a:schemeClr val="accent2">
                    <a:lumMod val="75000"/>
                  </a:schemeClr>
                </a:solidFill>
                <a:sym typeface="Symbol" charset="2"/>
              </a:rPr>
              <a:t></a:t>
            </a:r>
            <a:r>
              <a:rPr lang="en-US" sz="2000" b="1" i="1" dirty="0">
                <a:solidFill>
                  <a:schemeClr val="accent2">
                    <a:lumMod val="75000"/>
                  </a:schemeClr>
                </a:solidFill>
              </a:rPr>
              <a:t>  </a:t>
            </a:r>
            <a:r>
              <a:rPr lang="en-US" sz="2000" b="1" i="1" dirty="0" err="1">
                <a:solidFill>
                  <a:schemeClr val="accent2">
                    <a:lumMod val="75000"/>
                  </a:schemeClr>
                </a:solidFill>
              </a:rPr>
              <a:t>equival</a:t>
            </a:r>
            <a:endParaRPr lang="en-US" sz="2000" b="1" i="1" dirty="0">
              <a:solidFill>
                <a:schemeClr val="accent2">
                  <a:lumMod val="75000"/>
                </a:schemeClr>
              </a:solidFill>
            </a:endParaRPr>
          </a:p>
          <a:p>
            <a:pPr marL="0" indent="0">
              <a:buNone/>
            </a:pPr>
            <a:r>
              <a:rPr lang="en-US" sz="2000" b="1" i="1" dirty="0">
                <a:solidFill>
                  <a:schemeClr val="accent2">
                    <a:lumMod val="75000"/>
                  </a:schemeClr>
                </a:solidFill>
              </a:rPr>
              <a:t>ponies </a:t>
            </a:r>
            <a:r>
              <a:rPr lang="en-US" sz="2000" b="1" i="1" dirty="0">
                <a:solidFill>
                  <a:schemeClr val="accent2">
                    <a:lumMod val="75000"/>
                  </a:schemeClr>
                </a:solidFill>
                <a:sym typeface="Symbol" charset="2"/>
              </a:rPr>
              <a:t></a:t>
            </a:r>
            <a:r>
              <a:rPr lang="en-US" sz="2000" b="1" i="1" dirty="0">
                <a:solidFill>
                  <a:schemeClr val="accent2">
                    <a:lumMod val="75000"/>
                  </a:schemeClr>
                </a:solidFill>
              </a:rPr>
              <a:t> </a:t>
            </a:r>
            <a:r>
              <a:rPr lang="en-US" sz="2000" b="1" i="1" dirty="0" err="1">
                <a:solidFill>
                  <a:schemeClr val="accent2">
                    <a:lumMod val="75000"/>
                  </a:schemeClr>
                </a:solidFill>
              </a:rPr>
              <a:t>poni</a:t>
            </a:r>
            <a:endParaRPr lang="en-US" sz="2000" b="1" i="1" dirty="0">
              <a:solidFill>
                <a:schemeClr val="accent2">
                  <a:lumMod val="75000"/>
                </a:schemeClr>
              </a:solidFill>
            </a:endParaRPr>
          </a:p>
          <a:p>
            <a:pPr marL="0" indent="0">
              <a:buNone/>
            </a:pPr>
            <a:r>
              <a:rPr lang="en-US" sz="2000" b="1" i="1" dirty="0">
                <a:solidFill>
                  <a:schemeClr val="accent2">
                    <a:lumMod val="75000"/>
                  </a:schemeClr>
                </a:solidFill>
              </a:rPr>
              <a:t>user, used, users , using-&gt; use</a:t>
            </a:r>
          </a:p>
          <a:p>
            <a:pPr marL="0" indent="0">
              <a:buNone/>
            </a:pPr>
            <a:endParaRPr lang="en-US" sz="2000" b="1" i="1" dirty="0">
              <a:solidFill>
                <a:srgbClr val="92D050"/>
              </a:solidFill>
            </a:endParaRPr>
          </a:p>
          <a:p>
            <a:pPr marL="0" indent="0">
              <a:buNone/>
            </a:pPr>
            <a:endParaRPr lang="en-GB" dirty="0"/>
          </a:p>
        </p:txBody>
      </p:sp>
      <p:sp>
        <p:nvSpPr>
          <p:cNvPr id="4" name="Content Placeholder 3">
            <a:extLst>
              <a:ext uri="{FF2B5EF4-FFF2-40B4-BE49-F238E27FC236}">
                <a16:creationId xmlns:a16="http://schemas.microsoft.com/office/drawing/2014/main" id="{4B10B3FC-0EB5-6649-BE28-59331B529D2B}"/>
              </a:ext>
            </a:extLst>
          </p:cNvPr>
          <p:cNvSpPr>
            <a:spLocks noGrp="1"/>
          </p:cNvSpPr>
          <p:nvPr>
            <p:ph sz="half" idx="2"/>
          </p:nvPr>
        </p:nvSpPr>
        <p:spPr>
          <a:xfrm>
            <a:off x="6096000" y="1269901"/>
            <a:ext cx="4176940" cy="4783886"/>
          </a:xfrm>
          <a:gradFill flip="none" rotWithShape="1">
            <a:gsLst>
              <a:gs pos="0">
                <a:srgbClr val="FFFD78">
                  <a:tint val="66000"/>
                  <a:satMod val="160000"/>
                </a:srgbClr>
              </a:gs>
              <a:gs pos="50000">
                <a:srgbClr val="FFFD78">
                  <a:tint val="44500"/>
                  <a:satMod val="160000"/>
                </a:srgbClr>
              </a:gs>
              <a:gs pos="100000">
                <a:srgbClr val="FFFD78">
                  <a:tint val="23500"/>
                  <a:satMod val="160000"/>
                </a:srgbClr>
              </a:gs>
            </a:gsLst>
            <a:lin ang="2700000" scaled="1"/>
            <a:tileRect/>
          </a:gradFill>
        </p:spPr>
        <p:txBody>
          <a:bodyPr/>
          <a:lstStyle/>
          <a:p>
            <a:r>
              <a:rPr lang="en-CA" sz="2000" b="1" i="1" dirty="0"/>
              <a:t>Lemmatization uses  </a:t>
            </a:r>
            <a:r>
              <a:rPr lang="en-CA" sz="2000" dirty="0"/>
              <a:t>a dictionary of known word forms  “</a:t>
            </a:r>
            <a:r>
              <a:rPr lang="en-CA" sz="2000" i="1" dirty="0"/>
              <a:t>lemma””</a:t>
            </a:r>
          </a:p>
          <a:p>
            <a:r>
              <a:rPr lang="en-CA" sz="2000" i="1" dirty="0"/>
              <a:t>Uses POS tag ( language specific) –[verb-noun –article]</a:t>
            </a:r>
          </a:p>
          <a:p>
            <a:pPr marL="0" indent="0">
              <a:buNone/>
            </a:pPr>
            <a:endParaRPr lang="en-CA" sz="2400" i="1" dirty="0"/>
          </a:p>
          <a:p>
            <a:pPr marL="0" indent="0">
              <a:buNone/>
            </a:pPr>
            <a:endParaRPr lang="en-CA" sz="2400" i="1" dirty="0"/>
          </a:p>
          <a:p>
            <a:pPr marL="0" indent="0">
              <a:buNone/>
            </a:pPr>
            <a:r>
              <a:rPr lang="en-CA" sz="2000" b="1" dirty="0">
                <a:solidFill>
                  <a:schemeClr val="tx2"/>
                </a:solidFill>
              </a:rPr>
              <a:t>Example : </a:t>
            </a:r>
          </a:p>
          <a:p>
            <a:pPr>
              <a:buFontTx/>
              <a:buChar char="-"/>
            </a:pPr>
            <a:r>
              <a:rPr lang="en-US" sz="2000" b="1" i="1" dirty="0">
                <a:solidFill>
                  <a:schemeClr val="accent2">
                    <a:lumMod val="75000"/>
                  </a:schemeClr>
                </a:solidFill>
              </a:rPr>
              <a:t>am, are,</a:t>
            </a:r>
            <a:r>
              <a:rPr lang="en-US" sz="2000" b="1" dirty="0">
                <a:solidFill>
                  <a:schemeClr val="accent2">
                    <a:lumMod val="75000"/>
                  </a:schemeClr>
                </a:solidFill>
              </a:rPr>
              <a:t> </a:t>
            </a:r>
            <a:r>
              <a:rPr lang="en-US" sz="2000" b="1" i="1" dirty="0">
                <a:solidFill>
                  <a:schemeClr val="accent2">
                    <a:lumMod val="75000"/>
                  </a:schemeClr>
                </a:solidFill>
              </a:rPr>
              <a:t>is </a:t>
            </a:r>
            <a:r>
              <a:rPr lang="en-US" sz="2000" b="1" dirty="0">
                <a:solidFill>
                  <a:schemeClr val="accent2">
                    <a:lumMod val="75000"/>
                  </a:schemeClr>
                </a:solidFill>
                <a:sym typeface="Symbol" charset="2"/>
              </a:rPr>
              <a:t></a:t>
            </a:r>
            <a:r>
              <a:rPr lang="en-US" sz="2000" b="1" dirty="0">
                <a:solidFill>
                  <a:schemeClr val="accent2">
                    <a:lumMod val="75000"/>
                  </a:schemeClr>
                </a:solidFill>
              </a:rPr>
              <a:t> </a:t>
            </a:r>
            <a:r>
              <a:rPr lang="en-US" sz="2000" b="1" i="1" dirty="0">
                <a:solidFill>
                  <a:schemeClr val="accent1"/>
                </a:solidFill>
              </a:rPr>
              <a:t>be</a:t>
            </a:r>
            <a:endParaRPr lang="en-US" sz="2000" b="1" dirty="0">
              <a:solidFill>
                <a:schemeClr val="accent1"/>
              </a:solidFill>
            </a:endParaRPr>
          </a:p>
          <a:p>
            <a:pPr>
              <a:buFontTx/>
              <a:buChar char="-"/>
            </a:pPr>
            <a:r>
              <a:rPr lang="en-US" sz="2000" b="1" i="1" dirty="0">
                <a:solidFill>
                  <a:schemeClr val="accent2">
                    <a:lumMod val="75000"/>
                  </a:schemeClr>
                </a:solidFill>
              </a:rPr>
              <a:t>car, cars, car's</a:t>
            </a:r>
            <a:r>
              <a:rPr lang="en-US" sz="2000" b="1" dirty="0">
                <a:solidFill>
                  <a:schemeClr val="accent2">
                    <a:lumMod val="75000"/>
                  </a:schemeClr>
                </a:solidFill>
              </a:rPr>
              <a:t>, </a:t>
            </a:r>
            <a:r>
              <a:rPr lang="en-US" sz="2000" b="1" i="1" dirty="0">
                <a:solidFill>
                  <a:schemeClr val="accent2">
                    <a:lumMod val="75000"/>
                  </a:schemeClr>
                </a:solidFill>
              </a:rPr>
              <a:t>cars'</a:t>
            </a:r>
            <a:r>
              <a:rPr lang="en-US" sz="2000" b="1" dirty="0">
                <a:solidFill>
                  <a:schemeClr val="accent2">
                    <a:lumMod val="75000"/>
                  </a:schemeClr>
                </a:solidFill>
              </a:rPr>
              <a:t> </a:t>
            </a:r>
            <a:r>
              <a:rPr lang="en-US" sz="2000" b="1" dirty="0">
                <a:solidFill>
                  <a:schemeClr val="accent2">
                    <a:lumMod val="75000"/>
                  </a:schemeClr>
                </a:solidFill>
                <a:sym typeface="Symbol" charset="2"/>
              </a:rPr>
              <a:t></a:t>
            </a:r>
            <a:r>
              <a:rPr lang="en-US" sz="2000" b="1" dirty="0">
                <a:solidFill>
                  <a:schemeClr val="accent2">
                    <a:lumMod val="75000"/>
                  </a:schemeClr>
                </a:solidFill>
              </a:rPr>
              <a:t> </a:t>
            </a:r>
            <a:r>
              <a:rPr lang="en-US" sz="2000" b="1" i="1" dirty="0">
                <a:solidFill>
                  <a:schemeClr val="accent1"/>
                </a:solidFill>
              </a:rPr>
              <a:t>car</a:t>
            </a:r>
          </a:p>
          <a:p>
            <a:pPr marL="0" indent="0">
              <a:buNone/>
            </a:pPr>
            <a:endParaRPr lang="en-GB" sz="2000" dirty="0"/>
          </a:p>
          <a:p>
            <a:pPr marL="0" indent="0">
              <a:buNone/>
            </a:pPr>
            <a:r>
              <a:rPr lang="en-GB" sz="2000" dirty="0"/>
              <a:t>Filling (verb) </a:t>
            </a:r>
            <a:r>
              <a:rPr lang="en-US" sz="2000" b="1" dirty="0">
                <a:solidFill>
                  <a:srgbClr val="92D050"/>
                </a:solidFill>
                <a:sym typeface="Symbol" charset="2"/>
              </a:rPr>
              <a:t> </a:t>
            </a:r>
            <a:r>
              <a:rPr lang="en-GB" sz="2000" dirty="0">
                <a:sym typeface="Wingdings" pitchFamily="2" charset="2"/>
              </a:rPr>
              <a:t> fill</a:t>
            </a:r>
          </a:p>
          <a:p>
            <a:pPr marL="0" indent="0">
              <a:buNone/>
            </a:pPr>
            <a:r>
              <a:rPr lang="en-GB" sz="2000" dirty="0">
                <a:sym typeface="Wingdings" pitchFamily="2" charset="2"/>
              </a:rPr>
              <a:t>Filling (noun)</a:t>
            </a:r>
            <a:r>
              <a:rPr lang="en-US" sz="2000" b="1" dirty="0">
                <a:solidFill>
                  <a:srgbClr val="92D050"/>
                </a:solidFill>
                <a:sym typeface="Symbol" charset="2"/>
              </a:rPr>
              <a:t>   </a:t>
            </a:r>
            <a:r>
              <a:rPr lang="en-US" sz="2000" dirty="0">
                <a:sym typeface="Symbol" charset="2"/>
              </a:rPr>
              <a:t>filling</a:t>
            </a:r>
            <a:endParaRPr lang="en-GB" sz="2000" dirty="0"/>
          </a:p>
        </p:txBody>
      </p:sp>
      <p:sp>
        <p:nvSpPr>
          <p:cNvPr id="5" name="TextBox 4">
            <a:extLst>
              <a:ext uri="{FF2B5EF4-FFF2-40B4-BE49-F238E27FC236}">
                <a16:creationId xmlns:a16="http://schemas.microsoft.com/office/drawing/2014/main" id="{8F76100E-E09E-C541-83B9-1E0739C91C15}"/>
              </a:ext>
            </a:extLst>
          </p:cNvPr>
          <p:cNvSpPr txBox="1"/>
          <p:nvPr/>
        </p:nvSpPr>
        <p:spPr>
          <a:xfrm>
            <a:off x="2370333" y="6053787"/>
            <a:ext cx="7541103" cy="369332"/>
          </a:xfrm>
          <a:prstGeom prst="rect">
            <a:avLst/>
          </a:prstGeom>
          <a:solidFill>
            <a:srgbClr val="FFD579"/>
          </a:solidFill>
        </p:spPr>
        <p:txBody>
          <a:bodyPr wrap="none" rtlCol="0">
            <a:spAutoFit/>
          </a:bodyPr>
          <a:lstStyle/>
          <a:p>
            <a:r>
              <a:rPr lang="en-GB" dirty="0"/>
              <a:t>Reduces dimensionality &amp; feature size (can help with overfitting in ML models)</a:t>
            </a:r>
          </a:p>
        </p:txBody>
      </p:sp>
      <p:sp>
        <p:nvSpPr>
          <p:cNvPr id="6" name="Footer Placeholder 5">
            <a:extLst>
              <a:ext uri="{FF2B5EF4-FFF2-40B4-BE49-F238E27FC236}">
                <a16:creationId xmlns:a16="http://schemas.microsoft.com/office/drawing/2014/main" id="{33699443-E69D-E961-D531-E207E6F8DBB4}"/>
              </a:ext>
            </a:extLst>
          </p:cNvPr>
          <p:cNvSpPr>
            <a:spLocks noGrp="1"/>
          </p:cNvSpPr>
          <p:nvPr>
            <p:ph type="ftr" sz="quarter" idx="11"/>
          </p:nvPr>
        </p:nvSpPr>
        <p:spPr/>
        <p:txBody>
          <a:bodyPr/>
          <a:lstStyle/>
          <a:p>
            <a:r>
              <a:rPr lang="en-CA"/>
              <a:t>Applied Text Analytics F21AA </a:t>
            </a:r>
            <a:endParaRPr lang="en-US"/>
          </a:p>
        </p:txBody>
      </p:sp>
      <p:sp>
        <p:nvSpPr>
          <p:cNvPr id="7" name="Slide Number Placeholder 6">
            <a:extLst>
              <a:ext uri="{FF2B5EF4-FFF2-40B4-BE49-F238E27FC236}">
                <a16:creationId xmlns:a16="http://schemas.microsoft.com/office/drawing/2014/main" id="{431BF30D-2B04-91CA-5C53-F65CAAB8CC07}"/>
              </a:ext>
            </a:extLst>
          </p:cNvPr>
          <p:cNvSpPr>
            <a:spLocks noGrp="1"/>
          </p:cNvSpPr>
          <p:nvPr>
            <p:ph type="sldNum" sz="quarter" idx="12"/>
          </p:nvPr>
        </p:nvSpPr>
        <p:spPr/>
        <p:txBody>
          <a:bodyPr/>
          <a:lstStyle/>
          <a:p>
            <a:fld id="{F60C5306-BD03-444F-81BE-8A5A1865DBD2}" type="slidenum">
              <a:rPr lang="en-US" smtClean="0"/>
              <a:t>40</a:t>
            </a:fld>
            <a:endParaRPr lang="en-US"/>
          </a:p>
        </p:txBody>
      </p:sp>
    </p:spTree>
    <p:extLst>
      <p:ext uri="{BB962C8B-B14F-4D97-AF65-F5344CB8AC3E}">
        <p14:creationId xmlns:p14="http://schemas.microsoft.com/office/powerpoint/2010/main" val="2314310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BAB0-A333-57E1-73A7-CD2EB5591083}"/>
              </a:ext>
            </a:extLst>
          </p:cNvPr>
          <p:cNvSpPr>
            <a:spLocks noGrp="1"/>
          </p:cNvSpPr>
          <p:nvPr>
            <p:ph type="title"/>
          </p:nvPr>
        </p:nvSpPr>
        <p:spPr/>
        <p:txBody>
          <a:bodyPr/>
          <a:lstStyle/>
          <a:p>
            <a:r>
              <a:rPr lang="en-GB" sz="4400" dirty="0">
                <a:solidFill>
                  <a:schemeClr val="accent2">
                    <a:lumMod val="75000"/>
                  </a:schemeClr>
                </a:solidFill>
                <a:effectLst>
                  <a:outerShdw blurRad="38100" dist="38100" dir="2700000" algn="tl">
                    <a:srgbClr val="000000">
                      <a:alpha val="43137"/>
                    </a:srgbClr>
                  </a:outerShdw>
                </a:effectLst>
              </a:rPr>
              <a:t>Readings</a:t>
            </a:r>
            <a:endParaRPr lang="en-AE" dirty="0"/>
          </a:p>
        </p:txBody>
      </p:sp>
      <p:sp>
        <p:nvSpPr>
          <p:cNvPr id="8" name="Content Placeholder 7">
            <a:extLst>
              <a:ext uri="{FF2B5EF4-FFF2-40B4-BE49-F238E27FC236}">
                <a16:creationId xmlns:a16="http://schemas.microsoft.com/office/drawing/2014/main" id="{84E29C03-41B5-9FEF-69D6-0CE2B7956063}"/>
              </a:ext>
            </a:extLst>
          </p:cNvPr>
          <p:cNvSpPr>
            <a:spLocks noGrp="1"/>
          </p:cNvSpPr>
          <p:nvPr>
            <p:ph idx="1"/>
          </p:nvPr>
        </p:nvSpPr>
        <p:spPr/>
        <p:txBody>
          <a:bodyPr/>
          <a:lstStyle/>
          <a:p>
            <a:pPr marL="0" indent="0">
              <a:buNone/>
            </a:pPr>
            <a:r>
              <a:rPr lang="en-US" b="1" i="0" u="none" strike="noStrike" dirty="0">
                <a:solidFill>
                  <a:srgbClr val="292929"/>
                </a:solidFill>
                <a:effectLst/>
                <a:latin typeface="sohne"/>
              </a:rPr>
              <a:t>Stemming Text with NLTK, medium , May 2021 </a:t>
            </a:r>
            <a:r>
              <a:rPr lang="en-US" i="0" u="none" strike="noStrike" dirty="0">
                <a:solidFill>
                  <a:srgbClr val="292929"/>
                </a:solidFill>
                <a:effectLst/>
                <a:latin typeface="sohne"/>
              </a:rPr>
              <a:t>(read or listen </a:t>
            </a:r>
            <a:r>
              <a:rPr lang="en-US" i="0" u="none" strike="noStrike" dirty="0">
                <a:solidFill>
                  <a:srgbClr val="292929"/>
                </a:solidFill>
                <a:effectLst/>
                <a:latin typeface="sohne"/>
                <a:sym typeface="Wingdings" pitchFamily="2" charset="2"/>
              </a:rPr>
              <a:t>)</a:t>
            </a:r>
            <a:endParaRPr lang="en-US" b="1" i="0" u="none" strike="noStrike" dirty="0">
              <a:solidFill>
                <a:srgbClr val="292929"/>
              </a:solidFill>
              <a:effectLst/>
              <a:latin typeface="sohne"/>
            </a:endParaRPr>
          </a:p>
          <a:p>
            <a:pPr marL="0" indent="0">
              <a:buNone/>
            </a:pPr>
            <a:r>
              <a:rPr lang="en-US" dirty="0">
                <a:hlinkClick r:id="rId2"/>
              </a:rPr>
              <a:t>https://towardsdatascience.com/stemming-corpus-with-nltk-7a6a6d02d3e5</a:t>
            </a:r>
            <a:endParaRPr lang="en-US" dirty="0"/>
          </a:p>
          <a:p>
            <a:pPr marL="0" indent="0">
              <a:buNone/>
            </a:pPr>
            <a:endParaRPr lang="en-US" dirty="0"/>
          </a:p>
          <a:p>
            <a:r>
              <a:rPr lang="en-CA" dirty="0"/>
              <a:t>An Introduction to Natural Language Processing, Computational Linguistics, and Speech Recognition, Third Edition draft , Daniel </a:t>
            </a:r>
            <a:r>
              <a:rPr lang="en-CA" dirty="0" err="1"/>
              <a:t>Jurafsky</a:t>
            </a:r>
            <a:r>
              <a:rPr lang="en-CA" dirty="0"/>
              <a:t> &amp; James H. Martin </a:t>
            </a:r>
            <a:r>
              <a:rPr lang="en-CA" b="1" dirty="0"/>
              <a:t>(Chapter 2). </a:t>
            </a:r>
          </a:p>
          <a:p>
            <a:endParaRPr lang="en-US" dirty="0"/>
          </a:p>
          <a:p>
            <a:endParaRPr lang="en-AE" dirty="0"/>
          </a:p>
        </p:txBody>
      </p:sp>
      <p:sp>
        <p:nvSpPr>
          <p:cNvPr id="5" name="Footer Placeholder 4">
            <a:extLst>
              <a:ext uri="{FF2B5EF4-FFF2-40B4-BE49-F238E27FC236}">
                <a16:creationId xmlns:a16="http://schemas.microsoft.com/office/drawing/2014/main" id="{0E01F847-C858-6269-B614-622C442F0075}"/>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8833F57C-3022-7428-0A27-7D66DF7B1C2A}"/>
              </a:ext>
            </a:extLst>
          </p:cNvPr>
          <p:cNvSpPr>
            <a:spLocks noGrp="1"/>
          </p:cNvSpPr>
          <p:nvPr>
            <p:ph type="sldNum" sz="quarter" idx="12"/>
          </p:nvPr>
        </p:nvSpPr>
        <p:spPr/>
        <p:txBody>
          <a:bodyPr/>
          <a:lstStyle/>
          <a:p>
            <a:fld id="{F60C5306-BD03-444F-81BE-8A5A1865DBD2}" type="slidenum">
              <a:rPr lang="en-US" smtClean="0"/>
              <a:t>41</a:t>
            </a:fld>
            <a:endParaRPr lang="en-US"/>
          </a:p>
        </p:txBody>
      </p:sp>
    </p:spTree>
    <p:extLst>
      <p:ext uri="{BB962C8B-B14F-4D97-AF65-F5344CB8AC3E}">
        <p14:creationId xmlns:p14="http://schemas.microsoft.com/office/powerpoint/2010/main" val="204746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DD79-43A6-924E-83CB-73EFB7F2B40A}"/>
              </a:ext>
            </a:extLst>
          </p:cNvPr>
          <p:cNvSpPr>
            <a:spLocks noGrp="1"/>
          </p:cNvSpPr>
          <p:nvPr>
            <p:ph type="title"/>
          </p:nvPr>
        </p:nvSpPr>
        <p:spPr/>
        <p:txBody>
          <a:bodyPr>
            <a:normAutofit/>
          </a:bodyPr>
          <a:lstStyle/>
          <a:p>
            <a:r>
              <a:rPr lang="en-GB" sz="4000" dirty="0">
                <a:solidFill>
                  <a:schemeClr val="accent2">
                    <a:lumMod val="75000"/>
                  </a:schemeClr>
                </a:solidFill>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AC16727F-049D-104E-8C9A-C4D75A6364B0}"/>
              </a:ext>
            </a:extLst>
          </p:cNvPr>
          <p:cNvSpPr>
            <a:spLocks noGrp="1"/>
          </p:cNvSpPr>
          <p:nvPr>
            <p:ph idx="1"/>
          </p:nvPr>
        </p:nvSpPr>
        <p:spPr/>
        <p:txBody>
          <a:bodyPr/>
          <a:lstStyle/>
          <a:p>
            <a:r>
              <a:rPr lang="en-US" dirty="0" err="1"/>
              <a:t>Charu</a:t>
            </a:r>
            <a:r>
              <a:rPr lang="en-US" dirty="0"/>
              <a:t> C. Aggarwal. “Machine Learning for Text.” Apple Books</a:t>
            </a:r>
          </a:p>
          <a:p>
            <a:endParaRPr lang="en-US" dirty="0"/>
          </a:p>
          <a:p>
            <a:r>
              <a:rPr lang="en-GB" dirty="0"/>
              <a:t>More technical details on building custom corpus. Chapter 2 Benjamin Bengfort, Rebecca </a:t>
            </a:r>
            <a:r>
              <a:rPr lang="en-GB" dirty="0" err="1"/>
              <a:t>Bilbro</a:t>
            </a:r>
            <a:r>
              <a:rPr lang="en-GB" dirty="0"/>
              <a:t>, Tony Ojeda. “Applied Text Analysis with Python.” Apple Books. </a:t>
            </a:r>
          </a:p>
          <a:p>
            <a:endParaRPr lang="en-US" dirty="0"/>
          </a:p>
          <a:p>
            <a:endParaRPr lang="en-GB" dirty="0"/>
          </a:p>
        </p:txBody>
      </p:sp>
      <p:sp>
        <p:nvSpPr>
          <p:cNvPr id="4" name="Footer Placeholder 3">
            <a:extLst>
              <a:ext uri="{FF2B5EF4-FFF2-40B4-BE49-F238E27FC236}">
                <a16:creationId xmlns:a16="http://schemas.microsoft.com/office/drawing/2014/main" id="{10E8198C-CB8C-5C44-BABC-CBDB4EE81A19}"/>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0B936628-92E7-7C48-BC8E-6054B6571E31}"/>
              </a:ext>
            </a:extLst>
          </p:cNvPr>
          <p:cNvSpPr>
            <a:spLocks noGrp="1"/>
          </p:cNvSpPr>
          <p:nvPr>
            <p:ph type="sldNum" sz="quarter" idx="12"/>
          </p:nvPr>
        </p:nvSpPr>
        <p:spPr/>
        <p:txBody>
          <a:bodyPr/>
          <a:lstStyle/>
          <a:p>
            <a:fld id="{F60C5306-BD03-444F-81BE-8A5A1865DBD2}" type="slidenum">
              <a:rPr lang="en-US" smtClean="0"/>
              <a:t>42</a:t>
            </a:fld>
            <a:endParaRPr lang="en-US"/>
          </a:p>
        </p:txBody>
      </p:sp>
    </p:spTree>
    <p:extLst>
      <p:ext uri="{BB962C8B-B14F-4D97-AF65-F5344CB8AC3E}">
        <p14:creationId xmlns:p14="http://schemas.microsoft.com/office/powerpoint/2010/main" val="1418601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E994C3-5CEF-6641-8F0E-68554B78E55B}"/>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4DD12564-D2C8-C343-A2A0-30F53A4EA5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708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142849-03F1-E14B-AF68-38316B1313AC}"/>
              </a:ext>
            </a:extLst>
          </p:cNvPr>
          <p:cNvSpPr>
            <a:spLocks noGrp="1"/>
          </p:cNvSpPr>
          <p:nvPr>
            <p:ph type="ftr" sz="quarter" idx="10"/>
          </p:nvPr>
        </p:nvSpPr>
        <p:spPr/>
        <p:txBody>
          <a:bodyPr/>
          <a:lstStyle/>
          <a:p>
            <a:r>
              <a:rPr lang="en-CA" altLang="en-US"/>
              <a:t>Applied Text Analytics F21AA </a:t>
            </a:r>
            <a:endParaRPr lang="en-US" altLang="en-US"/>
          </a:p>
        </p:txBody>
      </p:sp>
      <p:sp>
        <p:nvSpPr>
          <p:cNvPr id="5" name="Slide Number Placeholder 4">
            <a:extLst>
              <a:ext uri="{FF2B5EF4-FFF2-40B4-BE49-F238E27FC236}">
                <a16:creationId xmlns:a16="http://schemas.microsoft.com/office/drawing/2014/main" id="{489FEA0F-0267-A747-B474-B7C80077EDB6}"/>
              </a:ext>
            </a:extLst>
          </p:cNvPr>
          <p:cNvSpPr>
            <a:spLocks noGrp="1"/>
          </p:cNvSpPr>
          <p:nvPr>
            <p:ph type="sldNum" sz="quarter" idx="11"/>
          </p:nvPr>
        </p:nvSpPr>
        <p:spPr/>
        <p:txBody>
          <a:bodyPr/>
          <a:lstStyle/>
          <a:p>
            <a:pPr>
              <a:defRPr/>
            </a:pPr>
            <a:fld id="{4F84AC70-E0E0-DD4B-9B92-38E005392C80}" type="slidenum">
              <a:rPr lang="en-US" altLang="en-US"/>
              <a:pPr>
                <a:defRPr/>
              </a:pPr>
              <a:t>5</a:t>
            </a:fld>
            <a:endParaRPr lang="en-US" altLang="en-US"/>
          </a:p>
        </p:txBody>
      </p:sp>
      <p:sp>
        <p:nvSpPr>
          <p:cNvPr id="6147" name="Rectangle 2">
            <a:extLst>
              <a:ext uri="{FF2B5EF4-FFF2-40B4-BE49-F238E27FC236}">
                <a16:creationId xmlns:a16="http://schemas.microsoft.com/office/drawing/2014/main" id="{49129F0A-BFDD-5447-9E15-E098BDC5BB33}"/>
              </a:ext>
            </a:extLst>
          </p:cNvPr>
          <p:cNvSpPr>
            <a:spLocks noGrp="1" noChangeArrowheads="1"/>
          </p:cNvSpPr>
          <p:nvPr>
            <p:ph type="title"/>
          </p:nvPr>
        </p:nvSpPr>
        <p:spPr>
          <a:xfrm>
            <a:off x="3532103" y="136525"/>
            <a:ext cx="8075240" cy="998984"/>
          </a:xfrm>
        </p:spPr>
        <p:txBody>
          <a:bodyPr>
            <a:normAutofit/>
          </a:bodyPr>
          <a:lstStyle/>
          <a:p>
            <a:pPr eaLnBrk="1" hangingPunct="1"/>
            <a:r>
              <a:rPr lang="en-US" altLang="en-US" dirty="0"/>
              <a:t>NLP approaches</a:t>
            </a:r>
          </a:p>
        </p:txBody>
      </p:sp>
      <p:sp>
        <p:nvSpPr>
          <p:cNvPr id="6148" name="Rectangle 3">
            <a:extLst>
              <a:ext uri="{FF2B5EF4-FFF2-40B4-BE49-F238E27FC236}">
                <a16:creationId xmlns:a16="http://schemas.microsoft.com/office/drawing/2014/main" id="{21C1A483-9321-324A-A94C-12F71AF5BB32}"/>
              </a:ext>
            </a:extLst>
          </p:cNvPr>
          <p:cNvSpPr>
            <a:spLocks noGrp="1" noChangeArrowheads="1"/>
          </p:cNvSpPr>
          <p:nvPr>
            <p:ph type="body" idx="1"/>
          </p:nvPr>
        </p:nvSpPr>
        <p:spPr>
          <a:xfrm>
            <a:off x="573741" y="1345808"/>
            <a:ext cx="6530371" cy="4229403"/>
          </a:xfrm>
        </p:spPr>
        <p:txBody>
          <a:bodyPr>
            <a:normAutofit/>
          </a:bodyPr>
          <a:lstStyle/>
          <a:p>
            <a:pPr marL="0" indent="0">
              <a:buNone/>
            </a:pPr>
            <a:r>
              <a:rPr lang="en-US" altLang="en-US" dirty="0"/>
              <a:t>Computational Linguistics </a:t>
            </a:r>
          </a:p>
          <a:p>
            <a:pPr eaLnBrk="1" hangingPunct="1"/>
            <a:endParaRPr lang="en-US" altLang="en-US" dirty="0"/>
          </a:p>
          <a:p>
            <a:pPr marL="0" indent="0">
              <a:buNone/>
            </a:pPr>
            <a:r>
              <a:rPr lang="en-GB" b="1" dirty="0">
                <a:solidFill>
                  <a:srgbClr val="C00000"/>
                </a:solidFill>
              </a:rPr>
              <a:t>Data-Driven approach to NLP:</a:t>
            </a:r>
          </a:p>
          <a:p>
            <a:r>
              <a:rPr lang="en-CA" sz="2000" dirty="0"/>
              <a:t>Train models to encode the grammatical structure of a language from text examples.</a:t>
            </a:r>
          </a:p>
          <a:p>
            <a:r>
              <a:rPr lang="en-GB" sz="2000" dirty="0"/>
              <a:t>Models can be used </a:t>
            </a:r>
            <a:r>
              <a:rPr lang="en-CA" sz="2000" dirty="0"/>
              <a:t>with arbitrary languages and applications</a:t>
            </a:r>
          </a:p>
          <a:p>
            <a:endParaRPr lang="en-CA" sz="2000" dirty="0"/>
          </a:p>
          <a:p>
            <a:pPr marL="0" indent="0">
              <a:buNone/>
            </a:pPr>
            <a:r>
              <a:rPr lang="en-US" altLang="en-US" b="1" dirty="0">
                <a:solidFill>
                  <a:srgbClr val="C00000"/>
                </a:solidFill>
              </a:rPr>
              <a:t>Text analytics:</a:t>
            </a:r>
          </a:p>
          <a:p>
            <a:pPr lvl="1"/>
            <a:r>
              <a:rPr lang="en-US" altLang="en-US" dirty="0"/>
              <a:t>draws on some NLP tools</a:t>
            </a:r>
          </a:p>
          <a:p>
            <a:pPr lvl="1"/>
            <a:endParaRPr lang="en-US" altLang="en-US" dirty="0"/>
          </a:p>
        </p:txBody>
      </p:sp>
      <p:graphicFrame>
        <p:nvGraphicFramePr>
          <p:cNvPr id="2" name="Diagram 1">
            <a:extLst>
              <a:ext uri="{FF2B5EF4-FFF2-40B4-BE49-F238E27FC236}">
                <a16:creationId xmlns:a16="http://schemas.microsoft.com/office/drawing/2014/main" id="{47EEF5D8-8509-B44A-B3E4-C4C95717C7F1}"/>
              </a:ext>
            </a:extLst>
          </p:cNvPr>
          <p:cNvGraphicFramePr/>
          <p:nvPr/>
        </p:nvGraphicFramePr>
        <p:xfrm>
          <a:off x="8074579" y="1282328"/>
          <a:ext cx="2362200"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31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B7D5-4D99-D346-A8FB-3CAA28AEB76C}"/>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Topics of this week</a:t>
            </a:r>
          </a:p>
        </p:txBody>
      </p:sp>
      <p:sp>
        <p:nvSpPr>
          <p:cNvPr id="3" name="Content Placeholder 2">
            <a:extLst>
              <a:ext uri="{FF2B5EF4-FFF2-40B4-BE49-F238E27FC236}">
                <a16:creationId xmlns:a16="http://schemas.microsoft.com/office/drawing/2014/main" id="{0AB421FC-66D7-3F40-A3EB-8F89106692D9}"/>
              </a:ext>
            </a:extLst>
          </p:cNvPr>
          <p:cNvSpPr>
            <a:spLocks noGrp="1"/>
          </p:cNvSpPr>
          <p:nvPr>
            <p:ph idx="1"/>
          </p:nvPr>
        </p:nvSpPr>
        <p:spPr/>
        <p:txBody>
          <a:bodyPr>
            <a:normAutofit/>
          </a:bodyPr>
          <a:lstStyle/>
          <a:p>
            <a:pPr marL="0" indent="0">
              <a:buNone/>
              <a:defRPr/>
            </a:pPr>
            <a:r>
              <a:rPr lang="en-US" sz="2400" dirty="0"/>
              <a:t>Lecture 1:</a:t>
            </a:r>
          </a:p>
          <a:p>
            <a:pPr>
              <a:buFont typeface="Wingdings" pitchFamily="2" charset="2"/>
              <a:buChar char="§"/>
              <a:defRPr/>
            </a:pPr>
            <a:r>
              <a:rPr lang="en-US" sz="2400" dirty="0"/>
              <a:t>Sources of data</a:t>
            </a:r>
          </a:p>
          <a:p>
            <a:pPr>
              <a:buFont typeface="Wingdings" pitchFamily="2" charset="2"/>
              <a:buChar char="§"/>
            </a:pPr>
            <a:r>
              <a:rPr lang="en-US" sz="2400" dirty="0"/>
              <a:t>Cleaning data  &amp;Preprocessing:</a:t>
            </a:r>
          </a:p>
          <a:p>
            <a:pPr lvl="1"/>
            <a:r>
              <a:rPr lang="en-US" altLang="en-US" dirty="0"/>
              <a:t>Tokenization</a:t>
            </a:r>
          </a:p>
          <a:p>
            <a:pPr lvl="1"/>
            <a:r>
              <a:rPr lang="en-US" altLang="en-US" dirty="0" err="1"/>
              <a:t>Stopwords</a:t>
            </a:r>
            <a:r>
              <a:rPr lang="en-US" altLang="en-US" dirty="0"/>
              <a:t> removal</a:t>
            </a:r>
          </a:p>
          <a:p>
            <a:pPr lvl="1"/>
            <a:r>
              <a:rPr lang="en-US" altLang="en-US" dirty="0"/>
              <a:t>Stemming and Lemmatization</a:t>
            </a:r>
          </a:p>
          <a:p>
            <a:pPr lvl="1"/>
            <a:endParaRPr lang="en-US" altLang="en-US" dirty="0"/>
          </a:p>
          <a:p>
            <a:pPr marL="0" indent="0">
              <a:buNone/>
            </a:pPr>
            <a:r>
              <a:rPr lang="en-US" sz="2400" dirty="0"/>
              <a:t>Lecture 2: </a:t>
            </a:r>
          </a:p>
          <a:p>
            <a:pPr>
              <a:buFont typeface="Wingdings" pitchFamily="2" charset="2"/>
              <a:buChar char="§"/>
            </a:pPr>
            <a:r>
              <a:rPr lang="en-US" altLang="en-US" sz="2400" dirty="0"/>
              <a:t>Vector Space Model</a:t>
            </a:r>
          </a:p>
          <a:p>
            <a:pPr>
              <a:buFont typeface="Wingdings" pitchFamily="2" charset="2"/>
              <a:buChar char="§"/>
            </a:pPr>
            <a:r>
              <a:rPr lang="en-US" altLang="en-US" sz="2400" dirty="0"/>
              <a:t>TF-IDF term weighting scheme</a:t>
            </a:r>
            <a:endParaRPr lang="en-US" sz="2400" dirty="0"/>
          </a:p>
          <a:p>
            <a:pPr>
              <a:buFont typeface="Wingdings" pitchFamily="2" charset="2"/>
              <a:buChar char="§"/>
            </a:pPr>
            <a:endParaRPr lang="en-US" sz="2400" dirty="0"/>
          </a:p>
          <a:p>
            <a:pPr>
              <a:buFont typeface="Wingdings" pitchFamily="2" charset="2"/>
              <a:buChar char="§"/>
            </a:pPr>
            <a:endParaRPr lang="en-US" sz="2400" dirty="0"/>
          </a:p>
          <a:p>
            <a:endParaRPr lang="en-US" dirty="0"/>
          </a:p>
        </p:txBody>
      </p:sp>
      <p:sp>
        <p:nvSpPr>
          <p:cNvPr id="5" name="Footer Placeholder 4">
            <a:extLst>
              <a:ext uri="{FF2B5EF4-FFF2-40B4-BE49-F238E27FC236}">
                <a16:creationId xmlns:a16="http://schemas.microsoft.com/office/drawing/2014/main" id="{026CAC56-5356-F242-8737-A9C067BDF245}"/>
              </a:ext>
            </a:extLst>
          </p:cNvPr>
          <p:cNvSpPr>
            <a:spLocks noGrp="1"/>
          </p:cNvSpPr>
          <p:nvPr>
            <p:ph type="ftr" sz="quarter" idx="11"/>
          </p:nvPr>
        </p:nvSpPr>
        <p:spPr/>
        <p:txBody>
          <a:bodyPr/>
          <a:lstStyle/>
          <a:p>
            <a:r>
              <a:rPr lang="en-CA"/>
              <a:t>Applied Text Analytics F21AA </a:t>
            </a:r>
            <a:endParaRPr lang="en-US"/>
          </a:p>
        </p:txBody>
      </p:sp>
      <p:sp>
        <p:nvSpPr>
          <p:cNvPr id="6" name="Slide Number Placeholder 5">
            <a:extLst>
              <a:ext uri="{FF2B5EF4-FFF2-40B4-BE49-F238E27FC236}">
                <a16:creationId xmlns:a16="http://schemas.microsoft.com/office/drawing/2014/main" id="{A3148E55-BD0D-0047-A897-4F445F48D731}"/>
              </a:ext>
            </a:extLst>
          </p:cNvPr>
          <p:cNvSpPr>
            <a:spLocks noGrp="1"/>
          </p:cNvSpPr>
          <p:nvPr>
            <p:ph type="sldNum" sz="quarter" idx="12"/>
          </p:nvPr>
        </p:nvSpPr>
        <p:spPr/>
        <p:txBody>
          <a:bodyPr/>
          <a:lstStyle/>
          <a:p>
            <a:fld id="{D4D00EC4-6CD1-8543-910C-F73FD8338FFF}" type="slidenum">
              <a:rPr lang="en-US" smtClean="0"/>
              <a:t>6</a:t>
            </a:fld>
            <a:endParaRPr lang="en-US"/>
          </a:p>
        </p:txBody>
      </p:sp>
    </p:spTree>
    <p:extLst>
      <p:ext uri="{BB962C8B-B14F-4D97-AF65-F5344CB8AC3E}">
        <p14:creationId xmlns:p14="http://schemas.microsoft.com/office/powerpoint/2010/main" val="9214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4A25-3B71-9249-8068-2AFB7554AF35}"/>
              </a:ext>
            </a:extLst>
          </p:cNvPr>
          <p:cNvSpPr>
            <a:spLocks noGrp="1"/>
          </p:cNvSpPr>
          <p:nvPr>
            <p:ph type="title"/>
          </p:nvPr>
        </p:nvSpPr>
        <p:spPr/>
        <p:txBody>
          <a:bodyPr/>
          <a:lstStyle/>
          <a:p>
            <a:r>
              <a:rPr lang="en-US" sz="4000" dirty="0">
                <a:solidFill>
                  <a:schemeClr val="accent2">
                    <a:lumMod val="75000"/>
                  </a:schemeClr>
                </a:solidFill>
                <a:effectLst>
                  <a:outerShdw blurRad="38100" dist="38100" dir="2700000" algn="tl">
                    <a:srgbClr val="000000">
                      <a:alpha val="43137"/>
                    </a:srgbClr>
                  </a:outerShdw>
                </a:effectLst>
              </a:rPr>
              <a:t>Text Sources</a:t>
            </a:r>
          </a:p>
        </p:txBody>
      </p:sp>
      <p:sp>
        <p:nvSpPr>
          <p:cNvPr id="3" name="Content Placeholder 2">
            <a:extLst>
              <a:ext uri="{FF2B5EF4-FFF2-40B4-BE49-F238E27FC236}">
                <a16:creationId xmlns:a16="http://schemas.microsoft.com/office/drawing/2014/main" id="{F686319A-F9C1-DD49-893A-71EC79D147D6}"/>
              </a:ext>
            </a:extLst>
          </p:cNvPr>
          <p:cNvSpPr>
            <a:spLocks noGrp="1"/>
          </p:cNvSpPr>
          <p:nvPr>
            <p:ph idx="1"/>
          </p:nvPr>
        </p:nvSpPr>
        <p:spPr>
          <a:xfrm>
            <a:off x="838199" y="1578279"/>
            <a:ext cx="10748375" cy="4598684"/>
          </a:xfrm>
        </p:spPr>
        <p:txBody>
          <a:bodyPr>
            <a:normAutofit fontScale="92500" lnSpcReduction="10000"/>
          </a:bodyPr>
          <a:lstStyle/>
          <a:p>
            <a:r>
              <a:rPr lang="en-US" dirty="0"/>
              <a:t>Corpus = collection of text (plural: corpora) </a:t>
            </a:r>
          </a:p>
          <a:p>
            <a:r>
              <a:rPr lang="en-US" dirty="0"/>
              <a:t>Large Corpora:</a:t>
            </a:r>
          </a:p>
          <a:p>
            <a:pPr lvl="1"/>
            <a:r>
              <a:rPr lang="en-US" dirty="0"/>
              <a:t>Wikipedia</a:t>
            </a:r>
          </a:p>
          <a:p>
            <a:pPr lvl="1"/>
            <a:r>
              <a:rPr lang="en-US" dirty="0"/>
              <a:t>Books</a:t>
            </a:r>
          </a:p>
          <a:p>
            <a:pPr lvl="1"/>
            <a:r>
              <a:rPr lang="en-US" dirty="0"/>
              <a:t>NLTK Corpora</a:t>
            </a:r>
          </a:p>
          <a:p>
            <a:pPr lvl="1"/>
            <a:endParaRPr lang="en-US" dirty="0"/>
          </a:p>
          <a:p>
            <a:r>
              <a:rPr lang="en-US" dirty="0"/>
              <a:t>Social Media Data: Instagram, Pinterest, X (messy &amp; multilingual)</a:t>
            </a:r>
          </a:p>
          <a:p>
            <a:endParaRPr lang="en-US" dirty="0"/>
          </a:p>
          <a:p>
            <a:r>
              <a:rPr lang="en-US" dirty="0"/>
              <a:t>Webpages (</a:t>
            </a:r>
            <a:r>
              <a:rPr lang="en-US" dirty="0" err="1"/>
              <a:t>Beautifulsoup</a:t>
            </a:r>
            <a:r>
              <a:rPr lang="en-US" dirty="0"/>
              <a:t>, Scrapy ..)</a:t>
            </a:r>
          </a:p>
          <a:p>
            <a:endParaRPr lang="en-US" dirty="0"/>
          </a:p>
          <a:p>
            <a:r>
              <a:rPr lang="en-US" dirty="0"/>
              <a:t>Annotated text sources for ML (UCI, Kaggle,…)</a:t>
            </a:r>
          </a:p>
        </p:txBody>
      </p:sp>
      <p:sp>
        <p:nvSpPr>
          <p:cNvPr id="4" name="Footer Placeholder 3">
            <a:extLst>
              <a:ext uri="{FF2B5EF4-FFF2-40B4-BE49-F238E27FC236}">
                <a16:creationId xmlns:a16="http://schemas.microsoft.com/office/drawing/2014/main" id="{2A571A13-AD70-8D40-80B3-C72BC77701A2}"/>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1BB1F639-CC36-3648-8851-3618B49B3577}"/>
              </a:ext>
            </a:extLst>
          </p:cNvPr>
          <p:cNvSpPr>
            <a:spLocks noGrp="1"/>
          </p:cNvSpPr>
          <p:nvPr>
            <p:ph type="sldNum" sz="quarter" idx="12"/>
          </p:nvPr>
        </p:nvSpPr>
        <p:spPr/>
        <p:txBody>
          <a:bodyPr/>
          <a:lstStyle/>
          <a:p>
            <a:fld id="{F60C5306-BD03-444F-81BE-8A5A1865DBD2}" type="slidenum">
              <a:rPr lang="en-US" smtClean="0"/>
              <a:t>7</a:t>
            </a:fld>
            <a:endParaRPr lang="en-US"/>
          </a:p>
        </p:txBody>
      </p:sp>
    </p:spTree>
    <p:extLst>
      <p:ext uri="{BB962C8B-B14F-4D97-AF65-F5344CB8AC3E}">
        <p14:creationId xmlns:p14="http://schemas.microsoft.com/office/powerpoint/2010/main" val="353372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872E-D946-1D45-B409-53E02BDB4881}"/>
              </a:ext>
            </a:extLst>
          </p:cNvPr>
          <p:cNvSpPr>
            <a:spLocks noGrp="1"/>
          </p:cNvSpPr>
          <p:nvPr>
            <p:ph type="title"/>
          </p:nvPr>
        </p:nvSpPr>
        <p:spPr/>
        <p:txBody>
          <a:bodyPr/>
          <a:lstStyle/>
          <a:p>
            <a:r>
              <a:rPr lang="en-GB" sz="4000" dirty="0">
                <a:solidFill>
                  <a:schemeClr val="accent2">
                    <a:lumMod val="75000"/>
                  </a:schemeClr>
                </a:solidFill>
                <a:effectLst>
                  <a:outerShdw blurRad="38100" dist="38100" dir="2700000" algn="tl">
                    <a:srgbClr val="000000">
                      <a:alpha val="43137"/>
                    </a:srgbClr>
                  </a:outerShdw>
                </a:effectLst>
              </a:rPr>
              <a:t>Custom Corpus</a:t>
            </a:r>
          </a:p>
        </p:txBody>
      </p:sp>
      <p:sp>
        <p:nvSpPr>
          <p:cNvPr id="3" name="Content Placeholder 2">
            <a:extLst>
              <a:ext uri="{FF2B5EF4-FFF2-40B4-BE49-F238E27FC236}">
                <a16:creationId xmlns:a16="http://schemas.microsoft.com/office/drawing/2014/main" id="{7E757588-7D05-C548-A117-81561230E44B}"/>
              </a:ext>
            </a:extLst>
          </p:cNvPr>
          <p:cNvSpPr>
            <a:spLocks noGrp="1"/>
          </p:cNvSpPr>
          <p:nvPr>
            <p:ph idx="1"/>
          </p:nvPr>
        </p:nvSpPr>
        <p:spPr>
          <a:xfrm>
            <a:off x="838200" y="1470991"/>
            <a:ext cx="10515600" cy="4705972"/>
          </a:xfrm>
        </p:spPr>
        <p:txBody>
          <a:bodyPr/>
          <a:lstStyle/>
          <a:p>
            <a:r>
              <a:rPr lang="en-GB" dirty="0"/>
              <a:t>For a specific domain you usually require large, robust, domain-specific corpus.  (and some domain knowledge) </a:t>
            </a:r>
          </a:p>
          <a:p>
            <a:endParaRPr lang="en-GB" dirty="0"/>
          </a:p>
          <a:p>
            <a:r>
              <a:rPr lang="en-GB" dirty="0"/>
              <a:t>Different domains use different language (vocabulary, acronyms, common phrases, etc.).</a:t>
            </a:r>
          </a:p>
          <a:p>
            <a:endParaRPr lang="en-GB" dirty="0"/>
          </a:p>
          <a:p>
            <a:r>
              <a:rPr lang="en-GB" dirty="0"/>
              <a:t> You could test your model with a generic corpus (Brown corpus, Wikipedia corpus, or Cornell movie dialogue </a:t>
            </a:r>
            <a:r>
              <a:rPr lang="en-GB" dirty="0" err="1"/>
              <a:t>corpus..etc</a:t>
            </a:r>
            <a:r>
              <a:rPr lang="en-GB" dirty="0"/>
              <a:t>) for initial prototyping</a:t>
            </a:r>
          </a:p>
        </p:txBody>
      </p:sp>
      <p:sp>
        <p:nvSpPr>
          <p:cNvPr id="4" name="Footer Placeholder 3">
            <a:extLst>
              <a:ext uri="{FF2B5EF4-FFF2-40B4-BE49-F238E27FC236}">
                <a16:creationId xmlns:a16="http://schemas.microsoft.com/office/drawing/2014/main" id="{9783EBB9-C05E-D840-82A3-016B3FE84A8A}"/>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23FF3C44-C125-8E45-B9CA-CCCD98617A93}"/>
              </a:ext>
            </a:extLst>
          </p:cNvPr>
          <p:cNvSpPr>
            <a:spLocks noGrp="1"/>
          </p:cNvSpPr>
          <p:nvPr>
            <p:ph type="sldNum" sz="quarter" idx="12"/>
          </p:nvPr>
        </p:nvSpPr>
        <p:spPr/>
        <p:txBody>
          <a:bodyPr/>
          <a:lstStyle/>
          <a:p>
            <a:fld id="{F60C5306-BD03-444F-81BE-8A5A1865DBD2}" type="slidenum">
              <a:rPr lang="en-US" smtClean="0"/>
              <a:t>8</a:t>
            </a:fld>
            <a:endParaRPr lang="en-US"/>
          </a:p>
        </p:txBody>
      </p:sp>
    </p:spTree>
    <p:extLst>
      <p:ext uri="{BB962C8B-B14F-4D97-AF65-F5344CB8AC3E}">
        <p14:creationId xmlns:p14="http://schemas.microsoft.com/office/powerpoint/2010/main" val="73106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4A25-3B71-9249-8068-2AFB7554AF35}"/>
              </a:ext>
            </a:extLst>
          </p:cNvPr>
          <p:cNvSpPr>
            <a:spLocks noGrp="1"/>
          </p:cNvSpPr>
          <p:nvPr>
            <p:ph type="title"/>
          </p:nvPr>
        </p:nvSpPr>
        <p:spPr/>
        <p:txBody>
          <a:bodyPr>
            <a:normAutofit/>
          </a:bodyPr>
          <a:lstStyle/>
          <a:p>
            <a:r>
              <a:rPr lang="en-US" sz="4000" dirty="0">
                <a:solidFill>
                  <a:schemeClr val="accent2">
                    <a:lumMod val="75000"/>
                  </a:schemeClr>
                </a:solidFill>
                <a:effectLst>
                  <a:outerShdw blurRad="38100" dist="38100" dir="2700000" algn="tl">
                    <a:srgbClr val="000000">
                      <a:alpha val="43137"/>
                    </a:srgbClr>
                  </a:outerShdw>
                </a:effectLst>
              </a:rPr>
              <a:t>Text Sources </a:t>
            </a:r>
          </a:p>
        </p:txBody>
      </p:sp>
      <p:sp>
        <p:nvSpPr>
          <p:cNvPr id="3" name="Content Placeholder 2">
            <a:extLst>
              <a:ext uri="{FF2B5EF4-FFF2-40B4-BE49-F238E27FC236}">
                <a16:creationId xmlns:a16="http://schemas.microsoft.com/office/drawing/2014/main" id="{F686319A-F9C1-DD49-893A-71EC79D147D6}"/>
              </a:ext>
            </a:extLst>
          </p:cNvPr>
          <p:cNvSpPr>
            <a:spLocks noGrp="1"/>
          </p:cNvSpPr>
          <p:nvPr>
            <p:ph idx="1"/>
          </p:nvPr>
        </p:nvSpPr>
        <p:spPr>
          <a:xfrm>
            <a:off x="838200" y="1456841"/>
            <a:ext cx="10515600" cy="4720122"/>
          </a:xfrm>
        </p:spPr>
        <p:txBody>
          <a:bodyPr>
            <a:normAutofit/>
          </a:bodyPr>
          <a:lstStyle/>
          <a:p>
            <a:r>
              <a:rPr lang="en-CA" b="1" dirty="0">
                <a:solidFill>
                  <a:srgbClr val="C00000"/>
                </a:solidFill>
              </a:rPr>
              <a:t>“Words don’t appear out of nowhere. Any particular piece of text that we study is produced by one or more specific speakers or writers, in a specific dialect of a specific language, at a specific time, in a specific place, for a specific function.” </a:t>
            </a:r>
          </a:p>
          <a:p>
            <a:endParaRPr lang="en-CA" b="1" dirty="0">
              <a:solidFill>
                <a:srgbClr val="C00000"/>
              </a:solidFill>
            </a:endParaRPr>
          </a:p>
          <a:p>
            <a:r>
              <a:rPr lang="en-CA" dirty="0"/>
              <a:t>[An Introduction to Natural Language Processing, Computational Linguistics, and Speech Recognition, Third Edition draft , 7 Jan 2023 Daniel </a:t>
            </a:r>
            <a:r>
              <a:rPr lang="en-CA" dirty="0" err="1"/>
              <a:t>Jurafsky</a:t>
            </a:r>
            <a:r>
              <a:rPr lang="en-CA" dirty="0"/>
              <a:t> &amp; James H. Martin ] </a:t>
            </a:r>
            <a:r>
              <a:rPr lang="en-CA" dirty="0">
                <a:hlinkClick r:id="rId3"/>
              </a:rPr>
              <a:t>Available online</a:t>
            </a:r>
            <a:r>
              <a:rPr lang="en-CA" dirty="0"/>
              <a:t> NLP || Dan </a:t>
            </a:r>
            <a:r>
              <a:rPr lang="en-CA" dirty="0" err="1"/>
              <a:t>Jurafsky</a:t>
            </a:r>
            <a:r>
              <a:rPr lang="en-CA" dirty="0"/>
              <a:t> || Stanford University </a:t>
            </a:r>
            <a:r>
              <a:rPr lang="en-CA" b="1" dirty="0"/>
              <a:t>(Please download the book) </a:t>
            </a:r>
            <a:r>
              <a:rPr lang="en-CA" dirty="0">
                <a:hlinkClick r:id="rId4"/>
              </a:rPr>
              <a:t>https://web.stanford.edu/~jurafsky/slp3/</a:t>
            </a:r>
            <a:endParaRPr lang="en-CA" dirty="0"/>
          </a:p>
          <a:p>
            <a:endParaRPr lang="en-CA" dirty="0"/>
          </a:p>
          <a:p>
            <a:endParaRPr lang="en-CA" dirty="0"/>
          </a:p>
          <a:p>
            <a:endParaRPr lang="en-CA" b="1" dirty="0">
              <a:solidFill>
                <a:srgbClr val="C00000"/>
              </a:solidFill>
            </a:endParaRPr>
          </a:p>
          <a:p>
            <a:endParaRPr lang="en-US" dirty="0"/>
          </a:p>
        </p:txBody>
      </p:sp>
      <p:sp>
        <p:nvSpPr>
          <p:cNvPr id="4" name="Footer Placeholder 3">
            <a:extLst>
              <a:ext uri="{FF2B5EF4-FFF2-40B4-BE49-F238E27FC236}">
                <a16:creationId xmlns:a16="http://schemas.microsoft.com/office/drawing/2014/main" id="{2A571A13-AD70-8D40-80B3-C72BC77701A2}"/>
              </a:ext>
            </a:extLst>
          </p:cNvPr>
          <p:cNvSpPr>
            <a:spLocks noGrp="1"/>
          </p:cNvSpPr>
          <p:nvPr>
            <p:ph type="ftr" sz="quarter" idx="11"/>
          </p:nvPr>
        </p:nvSpPr>
        <p:spPr/>
        <p:txBody>
          <a:bodyPr/>
          <a:lstStyle/>
          <a:p>
            <a:r>
              <a:rPr lang="en-CA"/>
              <a:t>Applied Text Analytics F21AA </a:t>
            </a:r>
            <a:endParaRPr lang="en-US"/>
          </a:p>
        </p:txBody>
      </p:sp>
      <p:sp>
        <p:nvSpPr>
          <p:cNvPr id="5" name="Slide Number Placeholder 4">
            <a:extLst>
              <a:ext uri="{FF2B5EF4-FFF2-40B4-BE49-F238E27FC236}">
                <a16:creationId xmlns:a16="http://schemas.microsoft.com/office/drawing/2014/main" id="{1BB1F639-CC36-3648-8851-3618B49B3577}"/>
              </a:ext>
            </a:extLst>
          </p:cNvPr>
          <p:cNvSpPr>
            <a:spLocks noGrp="1"/>
          </p:cNvSpPr>
          <p:nvPr>
            <p:ph type="sldNum" sz="quarter" idx="12"/>
          </p:nvPr>
        </p:nvSpPr>
        <p:spPr/>
        <p:txBody>
          <a:bodyPr/>
          <a:lstStyle/>
          <a:p>
            <a:fld id="{F60C5306-BD03-444F-81BE-8A5A1865DBD2}" type="slidenum">
              <a:rPr lang="en-US" smtClean="0"/>
              <a:t>9</a:t>
            </a:fld>
            <a:endParaRPr lang="en-US"/>
          </a:p>
        </p:txBody>
      </p:sp>
    </p:spTree>
    <p:extLst>
      <p:ext uri="{BB962C8B-B14F-4D97-AF65-F5344CB8AC3E}">
        <p14:creationId xmlns:p14="http://schemas.microsoft.com/office/powerpoint/2010/main" val="352748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8051</TotalTime>
  <Words>3430</Words>
  <Application>Microsoft Office PowerPoint</Application>
  <PresentationFormat>Widescreen</PresentationFormat>
  <Paragraphs>615</Paragraphs>
  <Slides>43</Slides>
  <Notes>25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Bookshelf Symbol 4</vt:lpstr>
      <vt:lpstr>Courier</vt:lpstr>
      <vt:lpstr>sohne</vt:lpstr>
      <vt:lpstr>Arial</vt:lpstr>
      <vt:lpstr>Calibri</vt:lpstr>
      <vt:lpstr>Calibri Light</vt:lpstr>
      <vt:lpstr>Cambria</vt:lpstr>
      <vt:lpstr>Lucida Sans</vt:lpstr>
      <vt:lpstr>Symbol</vt:lpstr>
      <vt:lpstr>Times</vt:lpstr>
      <vt:lpstr>Wingdings</vt:lpstr>
      <vt:lpstr>Office Theme</vt:lpstr>
      <vt:lpstr>Applied Text Analytics ( F20AA/F21AA ) Text Processing   Heriot Watt University , Dubai Campus     </vt:lpstr>
      <vt:lpstr>Plan for today</vt:lpstr>
      <vt:lpstr>Recap from last lecture </vt:lpstr>
      <vt:lpstr>Recap from last lecture </vt:lpstr>
      <vt:lpstr>NLP approaches</vt:lpstr>
      <vt:lpstr>Topics of this week</vt:lpstr>
      <vt:lpstr>Text Sources</vt:lpstr>
      <vt:lpstr>Custom Corpus</vt:lpstr>
      <vt:lpstr>Text Sources </vt:lpstr>
      <vt:lpstr>Text Sources </vt:lpstr>
      <vt:lpstr>Processing Raw Text (the pipeline)</vt:lpstr>
      <vt:lpstr>Example: Cleaning data / text preprocessing</vt:lpstr>
      <vt:lpstr>Example : Text Preprocessing</vt:lpstr>
      <vt:lpstr>Processing Raw text</vt:lpstr>
      <vt:lpstr>Processing Raw text</vt:lpstr>
      <vt:lpstr>Basic Text Processing</vt:lpstr>
      <vt:lpstr>Tokenisation</vt:lpstr>
      <vt:lpstr>How many words?</vt:lpstr>
      <vt:lpstr>How many words?</vt:lpstr>
      <vt:lpstr>Simple Tokenisation in UNIX</vt:lpstr>
      <vt:lpstr>The first step: tokenising</vt:lpstr>
      <vt:lpstr>The second step: sorting</vt:lpstr>
      <vt:lpstr>More counting</vt:lpstr>
      <vt:lpstr>Tokenisation issues summary</vt:lpstr>
      <vt:lpstr>Basic Text Processing</vt:lpstr>
      <vt:lpstr>Normalisation</vt:lpstr>
      <vt:lpstr>Case folding</vt:lpstr>
      <vt:lpstr>Lemmatisation</vt:lpstr>
      <vt:lpstr>Morphology</vt:lpstr>
      <vt:lpstr>Stemming</vt:lpstr>
      <vt:lpstr>Porter’s algorithm The most common English stemmer</vt:lpstr>
      <vt:lpstr>Viewing morphology in a corpus Why only strip –ing if there is a vowel?</vt:lpstr>
      <vt:lpstr>Viewing morphology in a corpus Why only strip –ing if there is a vowel?</vt:lpstr>
      <vt:lpstr>Basic Text Processing</vt:lpstr>
      <vt:lpstr>Stopword removal</vt:lpstr>
      <vt:lpstr>Example of stopword removal</vt:lpstr>
      <vt:lpstr>More Examples on Stemming</vt:lpstr>
      <vt:lpstr>Test these examples on NLTK</vt:lpstr>
      <vt:lpstr>Stemming vs. Lemmatization Summary</vt:lpstr>
      <vt:lpstr>Stemming vs. Lemmatization Summary</vt:lpstr>
      <vt:lpstr>Readings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Data Mining  CIT 653 Fall2018 Nile University, Egypt   Lecture 5 </dc:title>
  <dc:creator>Neamat Elgayar</dc:creator>
  <cp:lastModifiedBy>See, John</cp:lastModifiedBy>
  <cp:revision>125</cp:revision>
  <dcterms:created xsi:type="dcterms:W3CDTF">2018-11-20T07:29:25Z</dcterms:created>
  <dcterms:modified xsi:type="dcterms:W3CDTF">2024-01-21T19:56:06Z</dcterms:modified>
</cp:coreProperties>
</file>