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921" r:id="rId2"/>
    <p:sldId id="944" r:id="rId3"/>
    <p:sldId id="941" r:id="rId4"/>
    <p:sldId id="940" r:id="rId5"/>
    <p:sldId id="270" r:id="rId6"/>
    <p:sldId id="907" r:id="rId7"/>
    <p:sldId id="767" r:id="rId8"/>
    <p:sldId id="981" r:id="rId9"/>
    <p:sldId id="912" r:id="rId10"/>
    <p:sldId id="911" r:id="rId11"/>
    <p:sldId id="913" r:id="rId12"/>
    <p:sldId id="918" r:id="rId13"/>
    <p:sldId id="916" r:id="rId14"/>
    <p:sldId id="915" r:id="rId15"/>
    <p:sldId id="945" r:id="rId16"/>
    <p:sldId id="935" r:id="rId17"/>
    <p:sldId id="936" r:id="rId18"/>
    <p:sldId id="937" r:id="rId19"/>
    <p:sldId id="938" r:id="rId20"/>
    <p:sldId id="982" r:id="rId21"/>
    <p:sldId id="939" r:id="rId22"/>
    <p:sldId id="931" r:id="rId23"/>
    <p:sldId id="943" r:id="rId24"/>
    <p:sldId id="995" r:id="rId25"/>
    <p:sldId id="8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07"/>
    <p:restoredTop sz="95144"/>
  </p:normalViewPr>
  <p:slideViewPr>
    <p:cSldViewPr snapToGrid="0" snapToObjects="1">
      <p:cViewPr varScale="1">
        <p:scale>
          <a:sx n="67" d="100"/>
          <a:sy n="67" d="100"/>
        </p:scale>
        <p:origin x="3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4DBE2-82F3-5347-9F30-2275BE8937B8}"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C6A52-AEF2-D04F-A68E-D0267F57AAF8}" type="slidenum">
              <a:rPr lang="en-US" smtClean="0"/>
              <a:t>‹#›</a:t>
            </a:fld>
            <a:endParaRPr lang="en-US"/>
          </a:p>
        </p:txBody>
      </p:sp>
    </p:spTree>
    <p:extLst>
      <p:ext uri="{BB962C8B-B14F-4D97-AF65-F5344CB8AC3E}">
        <p14:creationId xmlns:p14="http://schemas.microsoft.com/office/powerpoint/2010/main" val="215831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A8E6D44D-3850-4497-AB62-92394BA63D6F}" type="slidenum">
              <a:rPr lang="en-GB" smtClean="0"/>
              <a:pPr/>
              <a:t>1</a:t>
            </a:fld>
            <a:endParaRPr lang="en-GB"/>
          </a:p>
        </p:txBody>
      </p:sp>
    </p:spTree>
    <p:extLst>
      <p:ext uri="{BB962C8B-B14F-4D97-AF65-F5344CB8AC3E}">
        <p14:creationId xmlns:p14="http://schemas.microsoft.com/office/powerpoint/2010/main" val="1955694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dirty="0">
                <a:ea typeface="ＭＳ Ｐゴシック" charset="-128"/>
              </a:rPr>
              <a:t>6 4 3 2 1 0</a:t>
            </a:r>
          </a:p>
          <a:p>
            <a:endParaRPr lang="en-US" dirty="0">
              <a:ea typeface="ＭＳ Ｐゴシック" charset="-128"/>
            </a:endParaRPr>
          </a:p>
          <a:p>
            <a:r>
              <a:rPr lang="en-US" dirty="0">
                <a:ea typeface="ＭＳ Ｐゴシック" charset="-128"/>
              </a:rPr>
              <a:t>Corpus</a:t>
            </a:r>
            <a:r>
              <a:rPr lang="en-US" baseline="0" dirty="0">
                <a:ea typeface="ＭＳ Ｐゴシック" charset="-128"/>
              </a:rPr>
              <a:t> of a million document </a:t>
            </a:r>
          </a:p>
          <a:p>
            <a:endParaRPr lang="en-US" baseline="0" dirty="0">
              <a:ea typeface="ＭＳ Ｐゴシック" charset="-128"/>
            </a:endParaRPr>
          </a:p>
          <a:p>
            <a:r>
              <a:rPr lang="en-US" baseline="0" dirty="0">
                <a:ea typeface="ＭＳ Ｐゴシック" charset="-128"/>
              </a:rPr>
              <a:t>‘the’ useless , </a:t>
            </a:r>
            <a:r>
              <a:rPr lang="en-US" baseline="0" dirty="0" err="1">
                <a:ea typeface="ＭＳ Ｐゴシック" charset="-128"/>
              </a:rPr>
              <a:t>idf</a:t>
            </a:r>
            <a:r>
              <a:rPr lang="en-US" baseline="0" dirty="0">
                <a:ea typeface="ＭＳ Ｐゴシック" charset="-128"/>
              </a:rPr>
              <a:t> =0</a:t>
            </a:r>
            <a:endParaRPr lang="en-US" dirty="0">
              <a:ea typeface="ＭＳ Ｐゴシック" charset="-128"/>
            </a:endParaRPr>
          </a:p>
        </p:txBody>
      </p:sp>
      <p:sp>
        <p:nvSpPr>
          <p:cNvPr id="56324" name="Slide Number Placeholder 3"/>
          <p:cNvSpPr>
            <a:spLocks noGrp="1"/>
          </p:cNvSpPr>
          <p:nvPr>
            <p:ph type="sldNum" sz="quarter" idx="5"/>
          </p:nvPr>
        </p:nvSpPr>
        <p:spPr>
          <a:noFill/>
        </p:spPr>
        <p:txBody>
          <a:bodyPr/>
          <a:lstStyle/>
          <a:p>
            <a:fld id="{5086C720-E190-44CA-9257-49D34B35D26E}" type="slidenum">
              <a:rPr lang="en-US" smtClean="0"/>
              <a:pPr/>
              <a:t>11</a:t>
            </a:fld>
            <a:endParaRPr lang="en-US"/>
          </a:p>
        </p:txBody>
      </p:sp>
    </p:spTree>
    <p:extLst>
      <p:ext uri="{BB962C8B-B14F-4D97-AF65-F5344CB8AC3E}">
        <p14:creationId xmlns:p14="http://schemas.microsoft.com/office/powerpoint/2010/main" val="151231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06A01C64-7E95-45E2-866B-5FEDFC38AAA5}" type="slidenum">
              <a:rPr lang="en-US" smtClean="0"/>
              <a:pPr>
                <a:defRPr/>
              </a:pPr>
              <a:t>13</a:t>
            </a:fld>
            <a:endParaRPr lang="en-US"/>
          </a:p>
        </p:txBody>
      </p:sp>
    </p:spTree>
    <p:extLst>
      <p:ext uri="{BB962C8B-B14F-4D97-AF65-F5344CB8AC3E}">
        <p14:creationId xmlns:p14="http://schemas.microsoft.com/office/powerpoint/2010/main" val="249266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0652393-0893-4664-9A2D-CAA94393DA24}" type="slidenum">
              <a:rPr lang="en-US" smtClean="0"/>
              <a:pPr>
                <a:defRPr/>
              </a:pPr>
              <a:t>14</a:t>
            </a:fld>
            <a:endParaRPr lang="en-US"/>
          </a:p>
        </p:txBody>
      </p:sp>
    </p:spTree>
    <p:extLst>
      <p:ext uri="{BB962C8B-B14F-4D97-AF65-F5344CB8AC3E}">
        <p14:creationId xmlns:p14="http://schemas.microsoft.com/office/powerpoint/2010/main" val="2365353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Careful when using different types of normalization and pre-processing methods.</a:t>
            </a:r>
          </a:p>
          <a:p>
            <a:endParaRPr lang="en-GB" dirty="0"/>
          </a:p>
          <a:p>
            <a:r>
              <a:rPr lang="en-GB" dirty="0"/>
              <a:t>What works for one application domain might not work for another</a:t>
            </a:r>
          </a:p>
          <a:p>
            <a:endParaRPr lang="en-GB" dirty="0"/>
          </a:p>
          <a:p>
            <a:r>
              <a:rPr lang="en-GB" dirty="0"/>
              <a:t>Example: information retrieval settings </a:t>
            </a:r>
            <a:r>
              <a:rPr lang="en-GB" dirty="0" err="1"/>
              <a:t>vrs</a:t>
            </a:r>
            <a:r>
              <a:rPr lang="en-GB" dirty="0"/>
              <a:t> social network analysis </a:t>
            </a:r>
          </a:p>
          <a:p>
            <a:endParaRPr lang="en-GB" dirty="0"/>
          </a:p>
        </p:txBody>
      </p:sp>
      <p:sp>
        <p:nvSpPr>
          <p:cNvPr id="4" name="Slide Number Placeholder 3"/>
          <p:cNvSpPr>
            <a:spLocks noGrp="1"/>
          </p:cNvSpPr>
          <p:nvPr>
            <p:ph type="sldNum" sz="quarter" idx="5"/>
          </p:nvPr>
        </p:nvSpPr>
        <p:spPr/>
        <p:txBody>
          <a:bodyPr/>
          <a:lstStyle/>
          <a:p>
            <a:fld id="{F9C708DC-728D-0349-BE60-615ACC27E64A}" type="slidenum">
              <a:rPr lang="en-GB" smtClean="0"/>
              <a:t>15</a:t>
            </a:fld>
            <a:endParaRPr lang="en-GB"/>
          </a:p>
        </p:txBody>
      </p:sp>
    </p:spTree>
    <p:extLst>
      <p:ext uri="{BB962C8B-B14F-4D97-AF65-F5344CB8AC3E}">
        <p14:creationId xmlns:p14="http://schemas.microsoft.com/office/powerpoint/2010/main" val="1780061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18</a:t>
            </a:fld>
            <a:endParaRPr lang="en-US"/>
          </a:p>
        </p:txBody>
      </p:sp>
    </p:spTree>
    <p:extLst>
      <p:ext uri="{BB962C8B-B14F-4D97-AF65-F5344CB8AC3E}">
        <p14:creationId xmlns:p14="http://schemas.microsoft.com/office/powerpoint/2010/main" val="222961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20</a:t>
            </a:fld>
            <a:endParaRPr lang="en-US"/>
          </a:p>
        </p:txBody>
      </p:sp>
    </p:spTree>
    <p:extLst>
      <p:ext uri="{BB962C8B-B14F-4D97-AF65-F5344CB8AC3E}">
        <p14:creationId xmlns:p14="http://schemas.microsoft.com/office/powerpoint/2010/main" val="1906499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21</a:t>
            </a:fld>
            <a:endParaRPr lang="en-US"/>
          </a:p>
        </p:txBody>
      </p:sp>
    </p:spTree>
    <p:extLst>
      <p:ext uri="{BB962C8B-B14F-4D97-AF65-F5344CB8AC3E}">
        <p14:creationId xmlns:p14="http://schemas.microsoft.com/office/powerpoint/2010/main" val="398987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As we discussed ear‐ </a:t>
            </a:r>
            <a:r>
              <a:rPr lang="en-CA" sz="1200" kern="1200" dirty="0" err="1">
                <a:solidFill>
                  <a:schemeClr val="tx1"/>
                </a:solidFill>
                <a:effectLst/>
                <a:latin typeface="+mn-lt"/>
                <a:ea typeface="+mn-ea"/>
                <a:cs typeface="+mn-cs"/>
              </a:rPr>
              <a:t>lier</a:t>
            </a:r>
            <a:r>
              <a:rPr lang="en-CA" sz="1200" kern="1200" dirty="0">
                <a:solidFill>
                  <a:schemeClr val="tx1"/>
                </a:solidFill>
                <a:effectLst/>
                <a:latin typeface="+mn-lt"/>
                <a:ea typeface="+mn-ea"/>
                <a:cs typeface="+mn-cs"/>
              </a:rPr>
              <a:t>, the classes </a:t>
            </a:r>
            <a:r>
              <a:rPr lang="en-CA" sz="1200" kern="1200" dirty="0" err="1">
                <a:solidFill>
                  <a:schemeClr val="tx1"/>
                </a:solidFill>
                <a:effectLst/>
                <a:latin typeface="+mn-lt"/>
                <a:ea typeface="+mn-ea"/>
                <a:cs typeface="+mn-cs"/>
              </a:rPr>
              <a:t>CountVectorizer</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TfidfVectorizer</a:t>
            </a:r>
            <a:r>
              <a:rPr lang="en-CA" sz="1200" kern="1200" dirty="0">
                <a:solidFill>
                  <a:schemeClr val="tx1"/>
                </a:solidFill>
                <a:effectLst/>
                <a:latin typeface="+mn-lt"/>
                <a:ea typeface="+mn-ea"/>
                <a:cs typeface="+mn-cs"/>
              </a:rPr>
              <a:t> only implement relatively simple text-processing methods. For more advanced text-processing methods, we recommend the Python packages spacy (a relatively new but very efficient and well- designed package), </a:t>
            </a:r>
            <a:r>
              <a:rPr lang="en-CA" sz="1200" kern="1200" dirty="0" err="1">
                <a:solidFill>
                  <a:schemeClr val="tx1"/>
                </a:solidFill>
                <a:effectLst/>
                <a:latin typeface="+mn-lt"/>
                <a:ea typeface="+mn-ea"/>
                <a:cs typeface="+mn-cs"/>
              </a:rPr>
              <a:t>nltk</a:t>
            </a:r>
            <a:r>
              <a:rPr lang="en-CA" sz="1200" kern="1200" dirty="0">
                <a:solidFill>
                  <a:schemeClr val="tx1"/>
                </a:solidFill>
                <a:effectLst/>
                <a:latin typeface="+mn-lt"/>
                <a:ea typeface="+mn-ea"/>
                <a:cs typeface="+mn-cs"/>
              </a:rPr>
              <a:t> (a very well-established and complete but somewhat dated library), and </a:t>
            </a:r>
            <a:r>
              <a:rPr lang="en-CA" sz="1200" kern="1200" dirty="0" err="1">
                <a:solidFill>
                  <a:schemeClr val="tx1"/>
                </a:solidFill>
                <a:effectLst/>
                <a:latin typeface="+mn-lt"/>
                <a:ea typeface="+mn-ea"/>
                <a:cs typeface="+mn-cs"/>
              </a:rPr>
              <a:t>gensim</a:t>
            </a:r>
            <a:r>
              <a:rPr lang="en-CA" sz="1200" kern="1200" dirty="0">
                <a:solidFill>
                  <a:schemeClr val="tx1"/>
                </a:solidFill>
                <a:effectLst/>
                <a:latin typeface="+mn-lt"/>
                <a:ea typeface="+mn-ea"/>
                <a:cs typeface="+mn-cs"/>
              </a:rPr>
              <a:t> (an NLP package with an emphasis on topic modeling). </a:t>
            </a:r>
            <a:endParaRPr lang="en-CA" dirty="0"/>
          </a:p>
          <a:p>
            <a:pPr eaLnBrk="1" hangingPunct="1">
              <a:lnSpc>
                <a:spcPct val="90000"/>
              </a:lnSpc>
            </a:pPr>
            <a:r>
              <a:rPr lang="en-US" altLang="en-US" dirty="0"/>
              <a:t>Historically, IR is about document retrieval, emphasizing document as the basic unit.</a:t>
            </a:r>
          </a:p>
          <a:p>
            <a:pPr marL="742950" lvl="1" indent="-285750"/>
            <a:r>
              <a:rPr lang="en-US" altLang="en-US" dirty="0">
                <a:solidFill>
                  <a:srgbClr val="FF0000"/>
                </a:solidFill>
              </a:rPr>
              <a:t>Finding documents relevant to user queries</a:t>
            </a:r>
          </a:p>
          <a:p>
            <a:pPr eaLnBrk="1" hangingPunct="1">
              <a:lnSpc>
                <a:spcPct val="90000"/>
              </a:lnSpc>
            </a:pPr>
            <a:r>
              <a:rPr lang="en-US" altLang="en-US" dirty="0"/>
              <a:t>Technically, IR studies the acquisition, organization, storage, retrieval, and distribution of information. </a:t>
            </a:r>
          </a:p>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23</a:t>
            </a:fld>
            <a:endParaRPr lang="en-US"/>
          </a:p>
        </p:txBody>
      </p:sp>
    </p:spTree>
    <p:extLst>
      <p:ext uri="{BB962C8B-B14F-4D97-AF65-F5344CB8AC3E}">
        <p14:creationId xmlns:p14="http://schemas.microsoft.com/office/powerpoint/2010/main" val="25583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2</a:t>
            </a:fld>
            <a:endParaRPr lang="en-US"/>
          </a:p>
        </p:txBody>
      </p:sp>
    </p:spTree>
    <p:extLst>
      <p:ext uri="{BB962C8B-B14F-4D97-AF65-F5344CB8AC3E}">
        <p14:creationId xmlns:p14="http://schemas.microsoft.com/office/powerpoint/2010/main" val="421854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2000" dirty="0"/>
              <a:t>Words are treated as dimensions with values corresponding to word frequencies </a:t>
            </a:r>
          </a:p>
          <a:p>
            <a:pPr lvl="0"/>
            <a:r>
              <a:rPr lang="en-CA" sz="2000" dirty="0"/>
              <a:t>Machine learning models often use the bag-of-words representation</a:t>
            </a:r>
          </a:p>
          <a:p>
            <a:pPr lvl="0"/>
            <a:r>
              <a:rPr lang="en-CA" sz="2000" dirty="0"/>
              <a:t>For many applications such as classification, topic-modeling, and recommender systems, this type of representation is sufficient.</a:t>
            </a:r>
          </a:p>
          <a:p>
            <a:endParaRPr lang="en-GB" dirty="0"/>
          </a:p>
        </p:txBody>
      </p:sp>
      <p:sp>
        <p:nvSpPr>
          <p:cNvPr id="4" name="Slide Number Placeholder 3"/>
          <p:cNvSpPr>
            <a:spLocks noGrp="1"/>
          </p:cNvSpPr>
          <p:nvPr>
            <p:ph type="sldNum" sz="quarter" idx="5"/>
          </p:nvPr>
        </p:nvSpPr>
        <p:spPr/>
        <p:txBody>
          <a:bodyPr/>
          <a:lstStyle/>
          <a:p>
            <a:fld id="{F9C708DC-728D-0349-BE60-615ACC27E64A}" type="slidenum">
              <a:rPr lang="en-GB" smtClean="0"/>
              <a:t>4</a:t>
            </a:fld>
            <a:endParaRPr lang="en-GB"/>
          </a:p>
        </p:txBody>
      </p:sp>
    </p:spTree>
    <p:extLst>
      <p:ext uri="{BB962C8B-B14F-4D97-AF65-F5344CB8AC3E}">
        <p14:creationId xmlns:p14="http://schemas.microsoft.com/office/powerpoint/2010/main" val="185526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t>For text, cosine similarity of </a:t>
            </a:r>
            <a:r>
              <a:rPr lang="en-US" dirty="0" err="1"/>
              <a:t>tf.idf</a:t>
            </a:r>
            <a:r>
              <a:rPr lang="en-US" dirty="0"/>
              <a:t> weighted vectors is typically most effective.</a:t>
            </a:r>
          </a:p>
          <a:p>
            <a:pPr eaLnBrk="1" hangingPunct="1">
              <a:lnSpc>
                <a:spcPct val="90000"/>
              </a:lnSpc>
            </a:pPr>
            <a:endParaRPr lang="en-US" dirty="0"/>
          </a:p>
          <a:p>
            <a:r>
              <a:rPr lang="en-GB" dirty="0"/>
              <a:t>Similar results are obtained with the Jaccard and cosine coefficients</a:t>
            </a:r>
          </a:p>
          <a:p>
            <a:endParaRPr lang="en-GB" dirty="0"/>
          </a:p>
          <a:p>
            <a:r>
              <a:rPr lang="en-GB" dirty="0"/>
              <a:t>The Jaccard coefficient is especially useful for the case where the Boolean representation of text is used.</a:t>
            </a:r>
            <a:endParaRPr lang="en-US" dirty="0"/>
          </a:p>
          <a:p>
            <a:endParaRPr lang="en-GB" dirty="0"/>
          </a:p>
        </p:txBody>
      </p:sp>
      <p:sp>
        <p:nvSpPr>
          <p:cNvPr id="4" name="Slide Number Placeholder 3"/>
          <p:cNvSpPr>
            <a:spLocks noGrp="1"/>
          </p:cNvSpPr>
          <p:nvPr>
            <p:ph type="sldNum" sz="quarter" idx="5"/>
          </p:nvPr>
        </p:nvSpPr>
        <p:spPr/>
        <p:txBody>
          <a:bodyPr/>
          <a:lstStyle/>
          <a:p>
            <a:fld id="{F9C708DC-728D-0349-BE60-615ACC27E64A}" type="slidenum">
              <a:rPr lang="en-GB" smtClean="0"/>
              <a:t>5</a:t>
            </a:fld>
            <a:endParaRPr lang="en-GB"/>
          </a:p>
        </p:txBody>
      </p:sp>
    </p:spTree>
    <p:extLst>
      <p:ext uri="{BB962C8B-B14F-4D97-AF65-F5344CB8AC3E}">
        <p14:creationId xmlns:p14="http://schemas.microsoft.com/office/powerpoint/2010/main" val="235856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sz="1200" dirty="0"/>
          </a:p>
          <a:p>
            <a:pPr eaLnBrk="1" hangingPunct="1"/>
            <a:r>
              <a:rPr lang="en-US" altLang="en-US" sz="1200" dirty="0"/>
              <a:t>Each term weight is computed based on some variations of </a:t>
            </a:r>
            <a:r>
              <a:rPr lang="en-US" altLang="en-US" sz="1200" dirty="0">
                <a:solidFill>
                  <a:srgbClr val="FF0000"/>
                </a:solidFill>
              </a:rPr>
              <a:t>TF</a:t>
            </a:r>
            <a:r>
              <a:rPr lang="en-US" altLang="en-US" sz="1200" dirty="0"/>
              <a:t> or </a:t>
            </a:r>
            <a:r>
              <a:rPr lang="en-US" altLang="en-US" sz="1200" dirty="0">
                <a:solidFill>
                  <a:srgbClr val="FF0000"/>
                </a:solidFill>
              </a:rPr>
              <a:t>TF-IDF</a:t>
            </a:r>
            <a:r>
              <a:rPr lang="en-US" altLang="en-US" sz="1200" dirty="0"/>
              <a:t> scheme.</a:t>
            </a:r>
          </a:p>
          <a:p>
            <a:pPr eaLnBrk="1" hangingPunct="1"/>
            <a:endParaRPr lang="en-US" altLang="en-US" sz="1200" dirty="0"/>
          </a:p>
          <a:p>
            <a:pPr eaLnBrk="1" hangingPunct="1"/>
            <a:r>
              <a:rPr lang="en-US" altLang="en-US" sz="1200" dirty="0">
                <a:solidFill>
                  <a:srgbClr val="3333CC"/>
                </a:solidFill>
              </a:rPr>
              <a:t>Term Frequency (TF) Scheme:</a:t>
            </a:r>
            <a:r>
              <a:rPr lang="en-US" altLang="en-US" sz="1200" b="1" dirty="0"/>
              <a:t> </a:t>
            </a:r>
            <a:r>
              <a:rPr lang="en-US" altLang="en-US" sz="1200" dirty="0"/>
              <a:t>The weight of a term </a:t>
            </a:r>
            <a:r>
              <a:rPr lang="en-US" altLang="en-US" sz="1200" i="1" dirty="0" err="1"/>
              <a:t>t</a:t>
            </a:r>
            <a:r>
              <a:rPr lang="en-US" altLang="en-US" sz="1200" i="1" baseline="-25000" dirty="0" err="1"/>
              <a:t>i</a:t>
            </a:r>
            <a:r>
              <a:rPr lang="en-US" altLang="en-US" sz="1200" i="1" dirty="0"/>
              <a:t> </a:t>
            </a:r>
            <a:r>
              <a:rPr lang="en-US" altLang="en-US" sz="1200" dirty="0"/>
              <a:t>in document </a:t>
            </a:r>
            <a:r>
              <a:rPr lang="en-US" altLang="en-US" sz="1200" b="1" dirty="0" err="1"/>
              <a:t>d</a:t>
            </a:r>
            <a:r>
              <a:rPr lang="en-US" altLang="en-US" sz="1200" i="1" baseline="-25000" dirty="0" err="1"/>
              <a:t>j</a:t>
            </a:r>
            <a:r>
              <a:rPr lang="en-US" altLang="en-US" sz="1200" i="1" dirty="0"/>
              <a:t> </a:t>
            </a:r>
            <a:r>
              <a:rPr lang="en-US" altLang="en-US" sz="1200" dirty="0"/>
              <a:t>is the number of times that </a:t>
            </a:r>
            <a:r>
              <a:rPr lang="en-US" altLang="en-US" sz="1200" i="1" dirty="0" err="1"/>
              <a:t>t</a:t>
            </a:r>
            <a:r>
              <a:rPr lang="en-US" altLang="en-US" sz="1200" i="1" baseline="-25000" dirty="0" err="1"/>
              <a:t>i</a:t>
            </a:r>
            <a:r>
              <a:rPr lang="en-US" altLang="en-US" sz="1200" i="1" dirty="0"/>
              <a:t> </a:t>
            </a:r>
            <a:r>
              <a:rPr lang="en-US" altLang="en-US" sz="1200" dirty="0"/>
              <a:t>appears in </a:t>
            </a:r>
            <a:r>
              <a:rPr lang="en-US" altLang="en-US" sz="1200" b="1" dirty="0" err="1"/>
              <a:t>d</a:t>
            </a:r>
            <a:r>
              <a:rPr lang="en-US" altLang="en-US" sz="1200" i="1" baseline="-25000" dirty="0" err="1"/>
              <a:t>j</a:t>
            </a:r>
            <a:r>
              <a:rPr lang="en-US" altLang="en-US" sz="1200" dirty="0"/>
              <a:t>, denoted by </a:t>
            </a:r>
            <a:r>
              <a:rPr lang="en-US" altLang="en-US" sz="1200" i="1" dirty="0" err="1"/>
              <a:t>f</a:t>
            </a:r>
            <a:r>
              <a:rPr lang="en-US" altLang="en-US" sz="1200" i="1" baseline="-25000" dirty="0" err="1"/>
              <a:t>ij</a:t>
            </a:r>
            <a:r>
              <a:rPr lang="en-US" altLang="en-US" sz="1200" dirty="0"/>
              <a:t>. Normalization may also be applied.</a:t>
            </a:r>
          </a:p>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6</a:t>
            </a:fld>
            <a:endParaRPr lang="en-US"/>
          </a:p>
        </p:txBody>
      </p:sp>
    </p:spTree>
    <p:extLst>
      <p:ext uri="{BB962C8B-B14F-4D97-AF65-F5344CB8AC3E}">
        <p14:creationId xmlns:p14="http://schemas.microsoft.com/office/powerpoint/2010/main" val="195035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Rescale features by how informative we expect them to be. One of the most common ways to do this is using the </a:t>
            </a:r>
            <a:r>
              <a:rPr lang="en-CA" sz="1200" i="1" kern="1200" dirty="0">
                <a:solidFill>
                  <a:schemeClr val="tx1"/>
                </a:solidFill>
                <a:effectLst/>
                <a:latin typeface="+mn-lt"/>
                <a:ea typeface="+mn-ea"/>
                <a:cs typeface="+mn-cs"/>
              </a:rPr>
              <a:t>term frequency–inverse document frequency </a:t>
            </a:r>
            <a:r>
              <a:rPr lang="en-CA" sz="1200" kern="1200" dirty="0">
                <a:solidFill>
                  <a:schemeClr val="tx1"/>
                </a:solidFill>
                <a:effectLst/>
                <a:latin typeface="+mn-lt"/>
                <a:ea typeface="+mn-ea"/>
                <a:cs typeface="+mn-cs"/>
              </a:rPr>
              <a:t>(</a:t>
            </a:r>
            <a:r>
              <a:rPr lang="en-CA" sz="1200" kern="1200" dirty="0" err="1">
                <a:solidFill>
                  <a:schemeClr val="tx1"/>
                </a:solidFill>
                <a:effectLst/>
                <a:latin typeface="+mn-lt"/>
                <a:ea typeface="+mn-ea"/>
                <a:cs typeface="+mn-cs"/>
              </a:rPr>
              <a:t>tf</a:t>
            </a:r>
            <a:r>
              <a:rPr lang="en-CA" sz="1200" kern="1200" dirty="0">
                <a:solidFill>
                  <a:schemeClr val="tx1"/>
                </a:solidFill>
                <a:effectLst/>
                <a:latin typeface="+mn-lt"/>
                <a:ea typeface="+mn-ea"/>
                <a:cs typeface="+mn-cs"/>
              </a:rPr>
              <a:t>–</a:t>
            </a:r>
            <a:r>
              <a:rPr lang="en-CA" sz="1200" kern="1200" dirty="0" err="1">
                <a:solidFill>
                  <a:schemeClr val="tx1"/>
                </a:solidFill>
                <a:effectLst/>
                <a:latin typeface="+mn-lt"/>
                <a:ea typeface="+mn-ea"/>
                <a:cs typeface="+mn-cs"/>
              </a:rPr>
              <a:t>idf</a:t>
            </a:r>
            <a:r>
              <a:rPr lang="en-CA" sz="1200" kern="1200" dirty="0">
                <a:solidFill>
                  <a:schemeClr val="tx1"/>
                </a:solidFill>
                <a:effectLst/>
                <a:latin typeface="+mn-lt"/>
                <a:ea typeface="+mn-ea"/>
                <a:cs typeface="+mn-cs"/>
              </a:rPr>
              <a:t>) method. The intuition of this method is to give high weight to any term that appears often in a particular document, but not in many documents in the corpus. If a word appears often in a particular document, but not in very many documents, it is likely to be very descriptive of the content of that document.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 are several variants of the </a:t>
            </a:r>
            <a:r>
              <a:rPr lang="en-CA" sz="1200" kern="1200" dirty="0" err="1">
                <a:solidFill>
                  <a:schemeClr val="tx1"/>
                </a:solidFill>
                <a:effectLst/>
                <a:latin typeface="+mn-lt"/>
                <a:ea typeface="+mn-ea"/>
                <a:cs typeface="+mn-cs"/>
              </a:rPr>
              <a:t>tf</a:t>
            </a:r>
            <a:r>
              <a:rPr lang="en-CA" sz="1200" kern="1200" dirty="0">
                <a:solidFill>
                  <a:schemeClr val="tx1"/>
                </a:solidFill>
                <a:effectLst/>
                <a:latin typeface="+mn-lt"/>
                <a:ea typeface="+mn-ea"/>
                <a:cs typeface="+mn-cs"/>
              </a:rPr>
              <a:t>–</a:t>
            </a:r>
            <a:r>
              <a:rPr lang="en-CA" sz="1200" kern="1200" dirty="0" err="1">
                <a:solidFill>
                  <a:schemeClr val="tx1"/>
                </a:solidFill>
                <a:effectLst/>
                <a:latin typeface="+mn-lt"/>
                <a:ea typeface="+mn-ea"/>
                <a:cs typeface="+mn-cs"/>
              </a:rPr>
              <a:t>idf</a:t>
            </a:r>
            <a:r>
              <a:rPr lang="en-CA" sz="1200" kern="1200" dirty="0">
                <a:solidFill>
                  <a:schemeClr val="tx1"/>
                </a:solidFill>
                <a:effectLst/>
                <a:latin typeface="+mn-lt"/>
                <a:ea typeface="+mn-ea"/>
                <a:cs typeface="+mn-cs"/>
              </a:rPr>
              <a:t> rescaling scheme, which you can read about on Wikipedia. The </a:t>
            </a:r>
            <a:r>
              <a:rPr lang="en-CA" sz="1200" kern="1200" dirty="0" err="1">
                <a:solidFill>
                  <a:schemeClr val="tx1"/>
                </a:solidFill>
                <a:effectLst/>
                <a:latin typeface="+mn-lt"/>
                <a:ea typeface="+mn-ea"/>
                <a:cs typeface="+mn-cs"/>
              </a:rPr>
              <a:t>tf</a:t>
            </a:r>
            <a:r>
              <a:rPr lang="en-CA" sz="1200" kern="1200" dirty="0">
                <a:solidFill>
                  <a:schemeClr val="tx1"/>
                </a:solidFill>
                <a:effectLst/>
                <a:latin typeface="+mn-lt"/>
                <a:ea typeface="+mn-ea"/>
                <a:cs typeface="+mn-cs"/>
              </a:rPr>
              <a:t>–</a:t>
            </a:r>
            <a:r>
              <a:rPr lang="en-CA" sz="1200" kern="1200" dirty="0" err="1">
                <a:solidFill>
                  <a:schemeClr val="tx1"/>
                </a:solidFill>
                <a:effectLst/>
                <a:latin typeface="+mn-lt"/>
                <a:ea typeface="+mn-ea"/>
                <a:cs typeface="+mn-cs"/>
              </a:rPr>
              <a:t>idf</a:t>
            </a:r>
            <a:r>
              <a:rPr lang="en-CA" sz="1200" kern="1200" dirty="0">
                <a:solidFill>
                  <a:schemeClr val="tx1"/>
                </a:solidFill>
                <a:effectLst/>
                <a:latin typeface="+mn-lt"/>
                <a:ea typeface="+mn-ea"/>
                <a:cs typeface="+mn-cs"/>
              </a:rPr>
              <a:t> score for word </a:t>
            </a:r>
            <a:r>
              <a:rPr lang="en-CA" sz="1200" i="1" kern="1200" dirty="0">
                <a:solidFill>
                  <a:schemeClr val="tx1"/>
                </a:solidFill>
                <a:effectLst/>
                <a:latin typeface="+mn-lt"/>
                <a:ea typeface="+mn-ea"/>
                <a:cs typeface="+mn-cs"/>
              </a:rPr>
              <a:t>w </a:t>
            </a:r>
            <a:r>
              <a:rPr lang="en-CA" sz="1200" kern="1200" dirty="0">
                <a:solidFill>
                  <a:schemeClr val="tx1"/>
                </a:solidFill>
                <a:effectLst/>
                <a:latin typeface="+mn-lt"/>
                <a:ea typeface="+mn-ea"/>
                <a:cs typeface="+mn-cs"/>
              </a:rPr>
              <a:t>in document </a:t>
            </a:r>
            <a:r>
              <a:rPr lang="en-CA" sz="1200" i="1" kern="1200" dirty="0">
                <a:solidFill>
                  <a:schemeClr val="tx1"/>
                </a:solidFill>
                <a:effectLst/>
                <a:latin typeface="+mn-lt"/>
                <a:ea typeface="+mn-ea"/>
                <a:cs typeface="+mn-cs"/>
              </a:rPr>
              <a:t>d </a:t>
            </a:r>
            <a:r>
              <a:rPr lang="en-CA" sz="1200" kern="1200" dirty="0">
                <a:solidFill>
                  <a:schemeClr val="tx1"/>
                </a:solidFill>
                <a:effectLst/>
                <a:latin typeface="+mn-lt"/>
                <a:ea typeface="+mn-ea"/>
                <a:cs typeface="+mn-cs"/>
              </a:rPr>
              <a:t>as implemented in both the </a:t>
            </a:r>
            <a:r>
              <a:rPr lang="en-CA" sz="1200" kern="1200" dirty="0" err="1">
                <a:solidFill>
                  <a:schemeClr val="tx1"/>
                </a:solidFill>
                <a:effectLst/>
                <a:latin typeface="+mn-lt"/>
                <a:ea typeface="+mn-ea"/>
                <a:cs typeface="+mn-cs"/>
              </a:rPr>
              <a:t>TfidfTransformer</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TfidfVectorizer</a:t>
            </a:r>
            <a:r>
              <a:rPr lang="en-CA" sz="1200" kern="1200" dirty="0">
                <a:solidFill>
                  <a:schemeClr val="tx1"/>
                </a:solidFill>
                <a:effectLst/>
                <a:latin typeface="+mn-lt"/>
                <a:ea typeface="+mn-ea"/>
                <a:cs typeface="+mn-cs"/>
              </a:rPr>
              <a:t> classes is given by:7 </a:t>
            </a:r>
            <a:endParaRPr lang="en-CA" dirty="0"/>
          </a:p>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7</a:t>
            </a:fld>
            <a:endParaRPr lang="en-US"/>
          </a:p>
        </p:txBody>
      </p:sp>
    </p:spTree>
    <p:extLst>
      <p:ext uri="{BB962C8B-B14F-4D97-AF65-F5344CB8AC3E}">
        <p14:creationId xmlns:p14="http://schemas.microsoft.com/office/powerpoint/2010/main" val="170532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charset="-128"/>
              </a:rPr>
              <a:t>log (</a:t>
            </a:r>
            <a:r>
              <a:rPr lang="en-US" i="1" dirty="0">
                <a:ea typeface="ＭＳ Ｐゴシック" charset="-128"/>
              </a:rPr>
              <a:t>N</a:t>
            </a:r>
            <a:r>
              <a:rPr lang="en-US" dirty="0">
                <a:ea typeface="ＭＳ Ｐゴシック" charset="-128"/>
              </a:rPr>
              <a:t>/</a:t>
            </a:r>
            <a:r>
              <a:rPr lang="en-US" dirty="0" err="1">
                <a:ea typeface="ＭＳ Ｐゴシック" charset="-128"/>
              </a:rPr>
              <a:t>df</a:t>
            </a:r>
            <a:r>
              <a:rPr lang="en-US" i="1" baseline="-25000" dirty="0" err="1">
                <a:ea typeface="ＭＳ Ｐゴシック" charset="-128"/>
              </a:rPr>
              <a:t>t</a:t>
            </a:r>
            <a:r>
              <a:rPr lang="en-US" dirty="0">
                <a:ea typeface="ＭＳ Ｐゴシック" charset="-128"/>
              </a:rPr>
              <a:t>) instead of </a:t>
            </a:r>
            <a:r>
              <a:rPr lang="en-US" i="1" dirty="0">
                <a:ea typeface="ＭＳ Ｐゴシック" charset="-128"/>
              </a:rPr>
              <a:t>N</a:t>
            </a:r>
            <a:r>
              <a:rPr lang="en-US" dirty="0">
                <a:ea typeface="ＭＳ Ｐゴシック" charset="-128"/>
              </a:rPr>
              <a:t>/</a:t>
            </a:r>
            <a:r>
              <a:rPr lang="en-US" dirty="0" err="1">
                <a:ea typeface="ＭＳ Ｐゴシック" charset="-128"/>
              </a:rPr>
              <a:t>df</a:t>
            </a:r>
            <a:r>
              <a:rPr lang="en-US" i="1" baseline="-25000" dirty="0" err="1">
                <a:ea typeface="ＭＳ Ｐゴシック" charset="-128"/>
              </a:rPr>
              <a:t>t</a:t>
            </a:r>
            <a:r>
              <a:rPr lang="en-US" dirty="0">
                <a:ea typeface="ＭＳ Ｐゴシック" charset="-128"/>
              </a:rPr>
              <a:t> to “dampen” the effect of </a:t>
            </a:r>
            <a:r>
              <a:rPr lang="en-US" dirty="0" err="1">
                <a:ea typeface="ＭＳ Ｐゴシック" charset="-128"/>
              </a:rPr>
              <a:t>idf</a:t>
            </a:r>
            <a:r>
              <a:rPr lang="en-US" dirty="0">
                <a:ea typeface="ＭＳ Ｐゴシック" charset="-128"/>
              </a:rPr>
              <a:t>.</a:t>
            </a:r>
          </a:p>
          <a:p>
            <a:endParaRPr lang="en-US" dirty="0">
              <a:ea typeface="ＭＳ Ｐゴシック" charset="-128"/>
            </a:endParaRPr>
          </a:p>
          <a:p>
            <a:r>
              <a:rPr lang="en-US" dirty="0">
                <a:ea typeface="ＭＳ Ｐゴシック" charset="-128"/>
              </a:rPr>
              <a:t>Log (1)=0 [ not a relevant term as it appears in all documents} </a:t>
            </a:r>
            <a:r>
              <a:rPr lang="en-US" dirty="0" err="1">
                <a:ea typeface="ＭＳ Ｐゴシック" charset="-128"/>
              </a:rPr>
              <a:t>dft</a:t>
            </a:r>
            <a:r>
              <a:rPr lang="en-US" dirty="0">
                <a:ea typeface="ＭＳ Ｐゴシック" charset="-128"/>
              </a:rPr>
              <a:t>=N</a:t>
            </a:r>
            <a:endParaRPr lang="en-GB" dirty="0"/>
          </a:p>
        </p:txBody>
      </p:sp>
      <p:sp>
        <p:nvSpPr>
          <p:cNvPr id="4" name="Slide Number Placeholder 3"/>
          <p:cNvSpPr>
            <a:spLocks noGrp="1"/>
          </p:cNvSpPr>
          <p:nvPr>
            <p:ph type="sldNum" sz="quarter" idx="5"/>
          </p:nvPr>
        </p:nvSpPr>
        <p:spPr/>
        <p:txBody>
          <a:bodyPr/>
          <a:lstStyle/>
          <a:p>
            <a:fld id="{F9C708DC-728D-0349-BE60-615ACC27E64A}" type="slidenum">
              <a:rPr lang="en-GB" smtClean="0"/>
              <a:t>8</a:t>
            </a:fld>
            <a:endParaRPr lang="en-GB"/>
          </a:p>
        </p:txBody>
      </p:sp>
    </p:spTree>
    <p:extLst>
      <p:ext uri="{BB962C8B-B14F-4D97-AF65-F5344CB8AC3E}">
        <p14:creationId xmlns:p14="http://schemas.microsoft.com/office/powerpoint/2010/main" val="411405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3678" tIns="46839" rIns="93678" bIns="46839">
            <a:normAutofit/>
          </a:bodyPr>
          <a:lstStyle/>
          <a:p>
            <a:r>
              <a:rPr lang="en-US" dirty="0"/>
              <a:t>We</a:t>
            </a:r>
            <a:r>
              <a:rPr lang="en-US" baseline="0" dirty="0"/>
              <a:t> now define Inverse Document Frequency and look into how we can improve our search algorithm with idf.</a:t>
            </a:r>
          </a:p>
          <a:p>
            <a:r>
              <a:rPr lang="en-US" baseline="0" dirty="0"/>
              <a:t> idf measures the uniqueness of a term in the corpus. If a term shows up only in 10% of the documents then it is unique. If a term shows up in 90% of the documents then it is not all that unique. It indicates the importance of the term (that appears in 10% of documents) and </a:t>
            </a:r>
            <a:r>
              <a:rPr lang="en-US" b="1" baseline="0" dirty="0"/>
              <a:t>provides relevance to the search by weighing the rare term higher</a:t>
            </a:r>
            <a:r>
              <a:rPr lang="en-US" baseline="0" dirty="0"/>
              <a:t>. </a:t>
            </a:r>
          </a:p>
          <a:p>
            <a:r>
              <a:rPr lang="en-US" dirty="0"/>
              <a:t>In a corpus of phone reviews, the word "phone" is probably</a:t>
            </a:r>
            <a:r>
              <a:rPr lang="en-US" baseline="0" dirty="0"/>
              <a:t> pretty common; in particular it shows up in both good and bad reviews. The term "brick" is probably less common. So it is an important term when it shows up in a query (it discriminates relevant documents better than "phone" does), and potentially is distributed differently in good reviews and bad reviews. IDF reflects the fact that "brick" is potentially an interesting feature of a document. </a:t>
            </a:r>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9</a:t>
            </a:fld>
            <a:endParaRPr lang="en-US" dirty="0"/>
          </a:p>
        </p:txBody>
      </p:sp>
      <p:sp>
        <p:nvSpPr>
          <p:cNvPr id="7" name="Footer Placeholder 6"/>
          <p:cNvSpPr>
            <a:spLocks noGrp="1"/>
          </p:cNvSpPr>
          <p:nvPr>
            <p:ph type="ftr" sz="quarter" idx="11"/>
          </p:nvPr>
        </p:nvSpPr>
        <p:spPr/>
        <p:txBody>
          <a:bodyPr/>
          <a:lstStyle/>
          <a:p>
            <a:pPr>
              <a:defRPr/>
            </a:pPr>
            <a:r>
              <a:rPr lang="en-US" dirty="0"/>
              <a:t>Module 4: Analytics Theory/Methods</a:t>
            </a:r>
          </a:p>
        </p:txBody>
      </p:sp>
    </p:spTree>
    <p:extLst>
      <p:ext uri="{BB962C8B-B14F-4D97-AF65-F5344CB8AC3E}">
        <p14:creationId xmlns:p14="http://schemas.microsoft.com/office/powerpoint/2010/main" val="59213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Also empirical finding</a:t>
            </a:r>
          </a:p>
          <a:p>
            <a:r>
              <a:rPr lang="en-GB" dirty="0"/>
              <a:t>N = total number of documents on collection</a:t>
            </a:r>
          </a:p>
          <a:p>
            <a:endParaRPr lang="en-GB" dirty="0"/>
          </a:p>
          <a:p>
            <a:r>
              <a:rPr lang="en-GB" dirty="0"/>
              <a:t>N/df</a:t>
            </a:r>
            <a:r>
              <a:rPr lang="en-GB" baseline="0" dirty="0"/>
              <a:t>  &gt; 0 so that the log is +</a:t>
            </a:r>
            <a:r>
              <a:rPr lang="en-GB" baseline="0" dirty="0" err="1"/>
              <a:t>ve</a:t>
            </a:r>
            <a:endParaRPr lang="en-GB" baseline="0" dirty="0"/>
          </a:p>
          <a:p>
            <a:endParaRPr lang="en-GB" baseline="0" dirty="0"/>
          </a:p>
          <a:p>
            <a:endParaRPr lang="en-GB" baseline="0" dirty="0"/>
          </a:p>
          <a:p>
            <a:endParaRPr lang="en-GB" dirty="0"/>
          </a:p>
          <a:p>
            <a:pPr eaLnBrk="1" hangingPunct="1"/>
            <a:r>
              <a:rPr lang="en-US" dirty="0">
                <a:ea typeface="ＭＳ Ｐゴシック" charset="-128"/>
              </a:rPr>
              <a:t>We define the </a:t>
            </a:r>
            <a:r>
              <a:rPr lang="en-US" dirty="0" err="1">
                <a:ea typeface="ＭＳ Ｐゴシック" charset="-128"/>
              </a:rPr>
              <a:t>idf</a:t>
            </a:r>
            <a:r>
              <a:rPr lang="en-US" dirty="0">
                <a:ea typeface="ＭＳ Ｐゴシック" charset="-128"/>
              </a:rPr>
              <a:t> </a:t>
            </a:r>
            <a:r>
              <a:rPr lang="en-US" b="1" dirty="0">
                <a:solidFill>
                  <a:srgbClr val="C00000"/>
                </a:solidFill>
                <a:ea typeface="ＭＳ Ｐゴシック" charset="-128"/>
              </a:rPr>
              <a:t>(inverse document frequency) </a:t>
            </a:r>
            <a:r>
              <a:rPr lang="en-US" dirty="0">
                <a:ea typeface="ＭＳ Ｐゴシック" charset="-128"/>
              </a:rPr>
              <a:t>of </a:t>
            </a:r>
            <a:r>
              <a:rPr lang="en-US" i="1" dirty="0">
                <a:ea typeface="ＭＳ Ｐゴシック" charset="-128"/>
              </a:rPr>
              <a:t>t</a:t>
            </a:r>
            <a:r>
              <a:rPr lang="en-US" dirty="0">
                <a:ea typeface="ＭＳ Ｐゴシック" charset="-128"/>
              </a:rPr>
              <a:t> by</a:t>
            </a:r>
          </a:p>
          <a:p>
            <a:pPr eaLnBrk="1" hangingPunct="1">
              <a:buFont typeface="Wingdings" charset="2"/>
              <a:buNone/>
            </a:pPr>
            <a:endParaRPr lang="en-US" dirty="0">
              <a:ea typeface="ＭＳ Ｐゴシック" charset="-128"/>
            </a:endParaRPr>
          </a:p>
          <a:p>
            <a:pPr lvl="1" eaLnBrk="1" hangingPunct="1"/>
            <a:endParaRPr lang="en-US" dirty="0">
              <a:ea typeface="ＭＳ Ｐゴシック" charset="-128"/>
            </a:endParaRPr>
          </a:p>
          <a:p>
            <a:r>
              <a:rPr lang="en-US" dirty="0">
                <a:ea typeface="ＭＳ Ｐゴシック" charset="-128"/>
              </a:rPr>
              <a:t>We use log (</a:t>
            </a:r>
            <a:r>
              <a:rPr lang="en-US" i="1" dirty="0">
                <a:ea typeface="ＭＳ Ｐゴシック" charset="-128"/>
              </a:rPr>
              <a:t>N</a:t>
            </a:r>
            <a:r>
              <a:rPr lang="en-US" dirty="0">
                <a:ea typeface="ＭＳ Ｐゴシック" charset="-128"/>
              </a:rPr>
              <a:t>/</a:t>
            </a:r>
            <a:r>
              <a:rPr lang="en-US" dirty="0" err="1">
                <a:ea typeface="ＭＳ Ｐゴシック" charset="-128"/>
              </a:rPr>
              <a:t>df</a:t>
            </a:r>
            <a:r>
              <a:rPr lang="en-US" i="1" baseline="-25000" dirty="0" err="1">
                <a:ea typeface="ＭＳ Ｐゴシック" charset="-128"/>
              </a:rPr>
              <a:t>t</a:t>
            </a:r>
            <a:r>
              <a:rPr lang="en-US" dirty="0">
                <a:ea typeface="ＭＳ Ｐゴシック" charset="-128"/>
              </a:rPr>
              <a:t>) instead of </a:t>
            </a:r>
            <a:r>
              <a:rPr lang="en-US" i="1" dirty="0">
                <a:ea typeface="ＭＳ Ｐゴシック" charset="-128"/>
              </a:rPr>
              <a:t>N</a:t>
            </a:r>
            <a:r>
              <a:rPr lang="en-US" dirty="0">
                <a:ea typeface="ＭＳ Ｐゴシック" charset="-128"/>
              </a:rPr>
              <a:t>/</a:t>
            </a:r>
            <a:r>
              <a:rPr lang="en-US" dirty="0" err="1">
                <a:ea typeface="ＭＳ Ｐゴシック" charset="-128"/>
              </a:rPr>
              <a:t>df</a:t>
            </a:r>
            <a:r>
              <a:rPr lang="en-US" i="1" baseline="-25000" dirty="0" err="1">
                <a:ea typeface="ＭＳ Ｐゴシック" charset="-128"/>
              </a:rPr>
              <a:t>t</a:t>
            </a:r>
            <a:r>
              <a:rPr lang="en-US" dirty="0">
                <a:ea typeface="ＭＳ Ｐゴシック" charset="-128"/>
              </a:rPr>
              <a:t> to “dampen” the effect of </a:t>
            </a:r>
            <a:r>
              <a:rPr lang="en-US" dirty="0" err="1">
                <a:ea typeface="ＭＳ Ｐゴシック" charset="-128"/>
              </a:rPr>
              <a:t>idf</a:t>
            </a:r>
            <a:r>
              <a:rPr lang="en-US" dirty="0">
                <a:ea typeface="ＭＳ Ｐゴシック" charset="-128"/>
              </a:rPr>
              <a:t>.</a:t>
            </a:r>
          </a:p>
          <a:p>
            <a:endParaRPr lang="en-GB" dirty="0"/>
          </a:p>
        </p:txBody>
      </p:sp>
      <p:sp>
        <p:nvSpPr>
          <p:cNvPr id="4" name="Slide Number Placeholder 3"/>
          <p:cNvSpPr>
            <a:spLocks noGrp="1"/>
          </p:cNvSpPr>
          <p:nvPr>
            <p:ph type="sldNum" sz="quarter" idx="10"/>
          </p:nvPr>
        </p:nvSpPr>
        <p:spPr/>
        <p:txBody>
          <a:bodyPr/>
          <a:lstStyle/>
          <a:p>
            <a:pPr>
              <a:defRPr/>
            </a:pPr>
            <a:fld id="{D0652393-0893-4664-9A2D-CAA94393DA24}" type="slidenum">
              <a:rPr lang="en-US" smtClean="0"/>
              <a:pPr>
                <a:defRPr/>
              </a:pPr>
              <a:t>10</a:t>
            </a:fld>
            <a:endParaRPr lang="en-US"/>
          </a:p>
        </p:txBody>
      </p:sp>
    </p:spTree>
    <p:extLst>
      <p:ext uri="{BB962C8B-B14F-4D97-AF65-F5344CB8AC3E}">
        <p14:creationId xmlns:p14="http://schemas.microsoft.com/office/powerpoint/2010/main" val="270204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0016-3B59-B644-B1FB-2577E525A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FF7A0-1DE9-9644-8A01-6A8BF15A9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2D1A1-6978-4342-B4B7-5FB33C4576FD}"/>
              </a:ext>
            </a:extLst>
          </p:cNvPr>
          <p:cNvSpPr>
            <a:spLocks noGrp="1"/>
          </p:cNvSpPr>
          <p:nvPr>
            <p:ph type="dt" sz="half" idx="10"/>
          </p:nvPr>
        </p:nvSpPr>
        <p:spPr/>
        <p:txBody>
          <a:bodyPr/>
          <a:lstStyle/>
          <a:p>
            <a:fld id="{BA63335D-599A-4940-BBCD-947F1F80AB44}" type="datetime1">
              <a:rPr lang="en-US" smtClean="0"/>
              <a:t>1/22/2024</a:t>
            </a:fld>
            <a:endParaRPr lang="en-US"/>
          </a:p>
        </p:txBody>
      </p:sp>
      <p:sp>
        <p:nvSpPr>
          <p:cNvPr id="5" name="Footer Placeholder 4">
            <a:extLst>
              <a:ext uri="{FF2B5EF4-FFF2-40B4-BE49-F238E27FC236}">
                <a16:creationId xmlns:a16="http://schemas.microsoft.com/office/drawing/2014/main" id="{D6CFDE3C-D579-0544-A0F0-CFFA8BDC0848}"/>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271CBBE9-1FDC-2B4C-B941-B8259DD1D6ED}"/>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270104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8A1A-93F9-A84F-A03F-A6A76C3E00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E298F-F7F2-CF46-81DD-95FC2B5740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9F697-66CB-794E-86C2-06F37A01EA5C}"/>
              </a:ext>
            </a:extLst>
          </p:cNvPr>
          <p:cNvSpPr>
            <a:spLocks noGrp="1"/>
          </p:cNvSpPr>
          <p:nvPr>
            <p:ph type="dt" sz="half" idx="10"/>
          </p:nvPr>
        </p:nvSpPr>
        <p:spPr/>
        <p:txBody>
          <a:bodyPr/>
          <a:lstStyle/>
          <a:p>
            <a:fld id="{2C5840C5-8B5B-A34F-B81A-FE8D2FA6B90E}" type="datetime1">
              <a:rPr lang="en-US" smtClean="0"/>
              <a:t>1/22/2024</a:t>
            </a:fld>
            <a:endParaRPr lang="en-US"/>
          </a:p>
        </p:txBody>
      </p:sp>
      <p:sp>
        <p:nvSpPr>
          <p:cNvPr id="5" name="Footer Placeholder 4">
            <a:extLst>
              <a:ext uri="{FF2B5EF4-FFF2-40B4-BE49-F238E27FC236}">
                <a16:creationId xmlns:a16="http://schemas.microsoft.com/office/drawing/2014/main" id="{CC03355E-4C11-1B4E-ACCC-FF66181656C1}"/>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F862A1F9-A104-2940-8C55-3039CC212279}"/>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28266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0E8FE-E988-D741-934D-D288FD71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DF4E1-305A-9F45-A13C-F142188680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CF021-BA39-0342-87E9-F40EA0EA66FF}"/>
              </a:ext>
            </a:extLst>
          </p:cNvPr>
          <p:cNvSpPr>
            <a:spLocks noGrp="1"/>
          </p:cNvSpPr>
          <p:nvPr>
            <p:ph type="dt" sz="half" idx="10"/>
          </p:nvPr>
        </p:nvSpPr>
        <p:spPr/>
        <p:txBody>
          <a:bodyPr/>
          <a:lstStyle/>
          <a:p>
            <a:fld id="{307BC826-67EA-F644-B267-33FFBC14171C}" type="datetime1">
              <a:rPr lang="en-US" smtClean="0"/>
              <a:t>1/22/2024</a:t>
            </a:fld>
            <a:endParaRPr lang="en-US"/>
          </a:p>
        </p:txBody>
      </p:sp>
      <p:sp>
        <p:nvSpPr>
          <p:cNvPr id="5" name="Footer Placeholder 4">
            <a:extLst>
              <a:ext uri="{FF2B5EF4-FFF2-40B4-BE49-F238E27FC236}">
                <a16:creationId xmlns:a16="http://schemas.microsoft.com/office/drawing/2014/main" id="{C69C9AC4-AD04-244F-82CB-FAAD93243768}"/>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C3DEA3E4-D053-9F4E-A357-BAFC03AD7D34}"/>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427086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5442-2BFA-B04C-8755-9B3B5DFF1A33}"/>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8CDDCE-23E7-094B-8413-B101AF075F41}"/>
              </a:ext>
            </a:extLst>
          </p:cNvPr>
          <p:cNvSpPr>
            <a:spLocks noGrp="1"/>
          </p:cNvSpPr>
          <p:nvPr>
            <p:ph type="body" sz="half" idx="1"/>
          </p:nvPr>
        </p:nvSpPr>
        <p:spPr>
          <a:xfrm>
            <a:off x="609600" y="1600201"/>
            <a:ext cx="53848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07371-F982-9849-8A3D-0FD35B015E78}"/>
              </a:ext>
            </a:extLst>
          </p:cNvPr>
          <p:cNvSpPr>
            <a:spLocks noGrp="1"/>
          </p:cNvSpPr>
          <p:nvPr>
            <p:ph sz="quarter" idx="2"/>
          </p:nvPr>
        </p:nvSpPr>
        <p:spPr>
          <a:xfrm>
            <a:off x="6197600" y="1600201"/>
            <a:ext cx="5384800" cy="218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DDCC83BD-FDAF-5B4E-A996-65FF33FB1E60}"/>
              </a:ext>
            </a:extLst>
          </p:cNvPr>
          <p:cNvSpPr>
            <a:spLocks noGrp="1"/>
          </p:cNvSpPr>
          <p:nvPr>
            <p:ph sz="quarter" idx="3"/>
          </p:nvPr>
        </p:nvSpPr>
        <p:spPr>
          <a:xfrm>
            <a:off x="6197600" y="3941763"/>
            <a:ext cx="5384800" cy="2189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668E96C-320F-CF40-BD48-93D375FAF60D}"/>
              </a:ext>
            </a:extLst>
          </p:cNvPr>
          <p:cNvSpPr>
            <a:spLocks noGrp="1" noChangeArrowheads="1"/>
          </p:cNvSpPr>
          <p:nvPr>
            <p:ph type="ftr" sz="quarter" idx="10"/>
          </p:nvPr>
        </p:nvSpPr>
        <p:spPr>
          <a:ln/>
        </p:spPr>
        <p:txBody>
          <a:bodyPr/>
          <a:lstStyle>
            <a:lvl1pPr>
              <a:defRPr/>
            </a:lvl1pPr>
          </a:lstStyle>
          <a:p>
            <a:r>
              <a:rPr lang="en-CA" altLang="en-US"/>
              <a:t>F21 AA  Applied Text Analytics</a:t>
            </a:r>
            <a:endParaRPr lang="en-US" altLang="en-US"/>
          </a:p>
        </p:txBody>
      </p:sp>
      <p:sp>
        <p:nvSpPr>
          <p:cNvPr id="7" name="Rectangle 6">
            <a:extLst>
              <a:ext uri="{FF2B5EF4-FFF2-40B4-BE49-F238E27FC236}">
                <a16:creationId xmlns:a16="http://schemas.microsoft.com/office/drawing/2014/main" id="{936F4116-DF81-7545-ABB0-17229AD2618A}"/>
              </a:ext>
            </a:extLst>
          </p:cNvPr>
          <p:cNvSpPr>
            <a:spLocks noGrp="1" noChangeArrowheads="1"/>
          </p:cNvSpPr>
          <p:nvPr>
            <p:ph type="sldNum" sz="quarter" idx="11"/>
          </p:nvPr>
        </p:nvSpPr>
        <p:spPr>
          <a:ln/>
        </p:spPr>
        <p:txBody>
          <a:bodyPr/>
          <a:lstStyle>
            <a:lvl1pPr>
              <a:defRPr/>
            </a:lvl1pPr>
          </a:lstStyle>
          <a:p>
            <a:pPr>
              <a:defRPr/>
            </a:pPr>
            <a:fld id="{4B360427-1D49-584A-8D54-57EAB9D902FF}" type="slidenum">
              <a:rPr lang="en-US" altLang="en-US"/>
              <a:pPr>
                <a:defRPr/>
              </a:pPr>
              <a:t>‹#›</a:t>
            </a:fld>
            <a:endParaRPr lang="en-US" altLang="en-US"/>
          </a:p>
        </p:txBody>
      </p:sp>
    </p:spTree>
    <p:extLst>
      <p:ext uri="{BB962C8B-B14F-4D97-AF65-F5344CB8AC3E}">
        <p14:creationId xmlns:p14="http://schemas.microsoft.com/office/powerpoint/2010/main" val="41149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DE1-354C-954E-828A-F13C2390C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64082-1237-8D49-9A1C-5D6820BC65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3BED0-93B3-C94D-BC63-3E35FC214A9F}"/>
              </a:ext>
            </a:extLst>
          </p:cNvPr>
          <p:cNvSpPr>
            <a:spLocks noGrp="1"/>
          </p:cNvSpPr>
          <p:nvPr>
            <p:ph type="dt" sz="half" idx="10"/>
          </p:nvPr>
        </p:nvSpPr>
        <p:spPr/>
        <p:txBody>
          <a:bodyPr/>
          <a:lstStyle/>
          <a:p>
            <a:fld id="{A2A849F8-68D0-1E4E-807D-5E9BDCEA8EE8}" type="datetime1">
              <a:rPr lang="en-US" smtClean="0"/>
              <a:t>1/22/2024</a:t>
            </a:fld>
            <a:endParaRPr lang="en-US"/>
          </a:p>
        </p:txBody>
      </p:sp>
      <p:sp>
        <p:nvSpPr>
          <p:cNvPr id="5" name="Footer Placeholder 4">
            <a:extLst>
              <a:ext uri="{FF2B5EF4-FFF2-40B4-BE49-F238E27FC236}">
                <a16:creationId xmlns:a16="http://schemas.microsoft.com/office/drawing/2014/main" id="{13A88200-6ED5-3A4D-99E9-77A0AB961155}"/>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E3FC2030-35CB-4149-AB16-0FA30B294372}"/>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52135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A7BF-78FA-F843-BB58-BC89358C8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4257A-7C16-784B-9152-BE3AF7BBD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8F96E8-DFB9-2444-A1DA-087CB892D7B6}"/>
              </a:ext>
            </a:extLst>
          </p:cNvPr>
          <p:cNvSpPr>
            <a:spLocks noGrp="1"/>
          </p:cNvSpPr>
          <p:nvPr>
            <p:ph type="dt" sz="half" idx="10"/>
          </p:nvPr>
        </p:nvSpPr>
        <p:spPr/>
        <p:txBody>
          <a:bodyPr/>
          <a:lstStyle/>
          <a:p>
            <a:fld id="{8D50FFC7-F72B-6F4E-AD8D-3B86033C4596}" type="datetime1">
              <a:rPr lang="en-US" smtClean="0"/>
              <a:t>1/22/2024</a:t>
            </a:fld>
            <a:endParaRPr lang="en-US"/>
          </a:p>
        </p:txBody>
      </p:sp>
      <p:sp>
        <p:nvSpPr>
          <p:cNvPr id="5" name="Footer Placeholder 4">
            <a:extLst>
              <a:ext uri="{FF2B5EF4-FFF2-40B4-BE49-F238E27FC236}">
                <a16:creationId xmlns:a16="http://schemas.microsoft.com/office/drawing/2014/main" id="{F586E6A6-D1B8-B049-8B9E-012261BE5196}"/>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90E75CC4-021D-6B41-A6C5-9A9C39B1DE75}"/>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287079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36A4-6097-5E4A-AAF0-8F5254764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681FA-2EB1-F341-B8FE-118EA7071D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F5ED32-620E-3A4A-8061-3376DD323D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954D8-7297-8644-B9D7-B79812F617DB}"/>
              </a:ext>
            </a:extLst>
          </p:cNvPr>
          <p:cNvSpPr>
            <a:spLocks noGrp="1"/>
          </p:cNvSpPr>
          <p:nvPr>
            <p:ph type="dt" sz="half" idx="10"/>
          </p:nvPr>
        </p:nvSpPr>
        <p:spPr/>
        <p:txBody>
          <a:bodyPr/>
          <a:lstStyle/>
          <a:p>
            <a:fld id="{D2DF2882-A91F-1E4E-A5B7-273429320900}" type="datetime1">
              <a:rPr lang="en-US" smtClean="0"/>
              <a:t>1/22/2024</a:t>
            </a:fld>
            <a:endParaRPr lang="en-US"/>
          </a:p>
        </p:txBody>
      </p:sp>
      <p:sp>
        <p:nvSpPr>
          <p:cNvPr id="6" name="Footer Placeholder 5">
            <a:extLst>
              <a:ext uri="{FF2B5EF4-FFF2-40B4-BE49-F238E27FC236}">
                <a16:creationId xmlns:a16="http://schemas.microsoft.com/office/drawing/2014/main" id="{50E0FB3C-10E8-0140-B1D5-0D15D064ACAC}"/>
              </a:ext>
            </a:extLst>
          </p:cNvPr>
          <p:cNvSpPr>
            <a:spLocks noGrp="1"/>
          </p:cNvSpPr>
          <p:nvPr>
            <p:ph type="ftr" sz="quarter" idx="11"/>
          </p:nvPr>
        </p:nvSpPr>
        <p:spPr/>
        <p:txBody>
          <a:bodyPr/>
          <a:lstStyle/>
          <a:p>
            <a:r>
              <a:rPr lang="en-CA"/>
              <a:t>F21 AA  Applied Text Analytics</a:t>
            </a:r>
            <a:endParaRPr lang="en-US"/>
          </a:p>
        </p:txBody>
      </p:sp>
      <p:sp>
        <p:nvSpPr>
          <p:cNvPr id="7" name="Slide Number Placeholder 6">
            <a:extLst>
              <a:ext uri="{FF2B5EF4-FFF2-40B4-BE49-F238E27FC236}">
                <a16:creationId xmlns:a16="http://schemas.microsoft.com/office/drawing/2014/main" id="{94719554-DD96-AD40-9CB8-76E22426500B}"/>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92840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4C9B-195C-FD49-9D74-6BAF5D060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E0A80D-1F8C-4242-8D4E-36E0FB669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D8DC7A-99C8-8F47-BC10-AE26A21266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A8BD4-4B66-584C-84E9-B7B446EBE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B82254-F86D-1F4F-B00B-F682FA8D24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936CE1-ECF4-6747-AE34-E8B0795CFA04}"/>
              </a:ext>
            </a:extLst>
          </p:cNvPr>
          <p:cNvSpPr>
            <a:spLocks noGrp="1"/>
          </p:cNvSpPr>
          <p:nvPr>
            <p:ph type="dt" sz="half" idx="10"/>
          </p:nvPr>
        </p:nvSpPr>
        <p:spPr/>
        <p:txBody>
          <a:bodyPr/>
          <a:lstStyle/>
          <a:p>
            <a:fld id="{01304465-F697-5048-AD7B-6CF1293E606C}" type="datetime1">
              <a:rPr lang="en-US" smtClean="0"/>
              <a:t>1/22/2024</a:t>
            </a:fld>
            <a:endParaRPr lang="en-US"/>
          </a:p>
        </p:txBody>
      </p:sp>
      <p:sp>
        <p:nvSpPr>
          <p:cNvPr id="8" name="Footer Placeholder 7">
            <a:extLst>
              <a:ext uri="{FF2B5EF4-FFF2-40B4-BE49-F238E27FC236}">
                <a16:creationId xmlns:a16="http://schemas.microsoft.com/office/drawing/2014/main" id="{DC358AB9-632B-4B4C-A575-335694406661}"/>
              </a:ext>
            </a:extLst>
          </p:cNvPr>
          <p:cNvSpPr>
            <a:spLocks noGrp="1"/>
          </p:cNvSpPr>
          <p:nvPr>
            <p:ph type="ftr" sz="quarter" idx="11"/>
          </p:nvPr>
        </p:nvSpPr>
        <p:spPr/>
        <p:txBody>
          <a:bodyPr/>
          <a:lstStyle/>
          <a:p>
            <a:r>
              <a:rPr lang="en-CA"/>
              <a:t>F21 AA  Applied Text Analytics</a:t>
            </a:r>
            <a:endParaRPr lang="en-US"/>
          </a:p>
        </p:txBody>
      </p:sp>
      <p:sp>
        <p:nvSpPr>
          <p:cNvPr id="9" name="Slide Number Placeholder 8">
            <a:extLst>
              <a:ext uri="{FF2B5EF4-FFF2-40B4-BE49-F238E27FC236}">
                <a16:creationId xmlns:a16="http://schemas.microsoft.com/office/drawing/2014/main" id="{D2830814-2028-604D-88AA-0C16D2ED5551}"/>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81634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B845-8C00-6944-B897-E71856E9F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31CD7F-3E73-C04C-9F72-19FD7E000E8B}"/>
              </a:ext>
            </a:extLst>
          </p:cNvPr>
          <p:cNvSpPr>
            <a:spLocks noGrp="1"/>
          </p:cNvSpPr>
          <p:nvPr>
            <p:ph type="dt" sz="half" idx="10"/>
          </p:nvPr>
        </p:nvSpPr>
        <p:spPr/>
        <p:txBody>
          <a:bodyPr/>
          <a:lstStyle/>
          <a:p>
            <a:fld id="{B3710911-8641-404B-B056-4214C0D055B3}" type="datetime1">
              <a:rPr lang="en-US" smtClean="0"/>
              <a:t>1/22/2024</a:t>
            </a:fld>
            <a:endParaRPr lang="en-US"/>
          </a:p>
        </p:txBody>
      </p:sp>
      <p:sp>
        <p:nvSpPr>
          <p:cNvPr id="4" name="Footer Placeholder 3">
            <a:extLst>
              <a:ext uri="{FF2B5EF4-FFF2-40B4-BE49-F238E27FC236}">
                <a16:creationId xmlns:a16="http://schemas.microsoft.com/office/drawing/2014/main" id="{E977303B-B5C8-1343-A0D4-62D4409688BD}"/>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733F8DE6-4BF5-8944-A3BA-F32211F47635}"/>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41765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D1B33-16FE-BD43-B64C-5074D86D0DE7}"/>
              </a:ext>
            </a:extLst>
          </p:cNvPr>
          <p:cNvSpPr>
            <a:spLocks noGrp="1"/>
          </p:cNvSpPr>
          <p:nvPr>
            <p:ph type="dt" sz="half" idx="10"/>
          </p:nvPr>
        </p:nvSpPr>
        <p:spPr/>
        <p:txBody>
          <a:bodyPr/>
          <a:lstStyle/>
          <a:p>
            <a:fld id="{8B13CAC5-6621-7946-88F4-C76039655003}" type="datetime1">
              <a:rPr lang="en-US" smtClean="0"/>
              <a:t>1/22/2024</a:t>
            </a:fld>
            <a:endParaRPr lang="en-US"/>
          </a:p>
        </p:txBody>
      </p:sp>
      <p:sp>
        <p:nvSpPr>
          <p:cNvPr id="3" name="Footer Placeholder 2">
            <a:extLst>
              <a:ext uri="{FF2B5EF4-FFF2-40B4-BE49-F238E27FC236}">
                <a16:creationId xmlns:a16="http://schemas.microsoft.com/office/drawing/2014/main" id="{3DDD90D9-AC36-C441-890C-89A8467227D1}"/>
              </a:ext>
            </a:extLst>
          </p:cNvPr>
          <p:cNvSpPr>
            <a:spLocks noGrp="1"/>
          </p:cNvSpPr>
          <p:nvPr>
            <p:ph type="ftr" sz="quarter" idx="11"/>
          </p:nvPr>
        </p:nvSpPr>
        <p:spPr/>
        <p:txBody>
          <a:bodyPr/>
          <a:lstStyle/>
          <a:p>
            <a:r>
              <a:rPr lang="en-CA"/>
              <a:t>F21 AA  Applied Text Analytics</a:t>
            </a:r>
            <a:endParaRPr lang="en-US"/>
          </a:p>
        </p:txBody>
      </p:sp>
      <p:sp>
        <p:nvSpPr>
          <p:cNvPr id="4" name="Slide Number Placeholder 3">
            <a:extLst>
              <a:ext uri="{FF2B5EF4-FFF2-40B4-BE49-F238E27FC236}">
                <a16:creationId xmlns:a16="http://schemas.microsoft.com/office/drawing/2014/main" id="{22168C49-70E9-0140-8FEA-FECBB01B8C34}"/>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386155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6731-B27D-0747-88EF-F1E981F62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0DDCB-7194-9348-A816-9A74E6872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C96E8-77B9-DC4A-971F-2B2FBAC74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A0D8FF-4222-5746-B240-A3A57B7175DF}"/>
              </a:ext>
            </a:extLst>
          </p:cNvPr>
          <p:cNvSpPr>
            <a:spLocks noGrp="1"/>
          </p:cNvSpPr>
          <p:nvPr>
            <p:ph type="dt" sz="half" idx="10"/>
          </p:nvPr>
        </p:nvSpPr>
        <p:spPr/>
        <p:txBody>
          <a:bodyPr/>
          <a:lstStyle/>
          <a:p>
            <a:fld id="{0D25815F-12D6-144F-AE14-7D380DD18161}" type="datetime1">
              <a:rPr lang="en-US" smtClean="0"/>
              <a:t>1/22/2024</a:t>
            </a:fld>
            <a:endParaRPr lang="en-US"/>
          </a:p>
        </p:txBody>
      </p:sp>
      <p:sp>
        <p:nvSpPr>
          <p:cNvPr id="6" name="Footer Placeholder 5">
            <a:extLst>
              <a:ext uri="{FF2B5EF4-FFF2-40B4-BE49-F238E27FC236}">
                <a16:creationId xmlns:a16="http://schemas.microsoft.com/office/drawing/2014/main" id="{41D2646A-72AB-924C-8928-03F872F89F1C}"/>
              </a:ext>
            </a:extLst>
          </p:cNvPr>
          <p:cNvSpPr>
            <a:spLocks noGrp="1"/>
          </p:cNvSpPr>
          <p:nvPr>
            <p:ph type="ftr" sz="quarter" idx="11"/>
          </p:nvPr>
        </p:nvSpPr>
        <p:spPr/>
        <p:txBody>
          <a:bodyPr/>
          <a:lstStyle/>
          <a:p>
            <a:r>
              <a:rPr lang="en-CA"/>
              <a:t>F21 AA  Applied Text Analytics</a:t>
            </a:r>
            <a:endParaRPr lang="en-US"/>
          </a:p>
        </p:txBody>
      </p:sp>
      <p:sp>
        <p:nvSpPr>
          <p:cNvPr id="7" name="Slide Number Placeholder 6">
            <a:extLst>
              <a:ext uri="{FF2B5EF4-FFF2-40B4-BE49-F238E27FC236}">
                <a16:creationId xmlns:a16="http://schemas.microsoft.com/office/drawing/2014/main" id="{D32F6BC0-727D-A245-8237-2D6C2D443473}"/>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30566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3BFC-63ED-E644-A3D8-F2ED3D1A1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A7E7D-1DE7-DE49-97C9-80EC5488C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8FCEF-8D8E-F548-94F5-977B68EBC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21FAF6-D445-F54B-BE26-5434BA57D6E4}"/>
              </a:ext>
            </a:extLst>
          </p:cNvPr>
          <p:cNvSpPr>
            <a:spLocks noGrp="1"/>
          </p:cNvSpPr>
          <p:nvPr>
            <p:ph type="dt" sz="half" idx="10"/>
          </p:nvPr>
        </p:nvSpPr>
        <p:spPr/>
        <p:txBody>
          <a:bodyPr/>
          <a:lstStyle/>
          <a:p>
            <a:fld id="{FAB89EF4-4F5B-974E-82D3-A2F66DB3E8BA}" type="datetime1">
              <a:rPr lang="en-US" smtClean="0"/>
              <a:t>1/22/2024</a:t>
            </a:fld>
            <a:endParaRPr lang="en-US"/>
          </a:p>
        </p:txBody>
      </p:sp>
      <p:sp>
        <p:nvSpPr>
          <p:cNvPr id="6" name="Footer Placeholder 5">
            <a:extLst>
              <a:ext uri="{FF2B5EF4-FFF2-40B4-BE49-F238E27FC236}">
                <a16:creationId xmlns:a16="http://schemas.microsoft.com/office/drawing/2014/main" id="{595A817F-89D9-1D43-931A-241FFBB5FFF4}"/>
              </a:ext>
            </a:extLst>
          </p:cNvPr>
          <p:cNvSpPr>
            <a:spLocks noGrp="1"/>
          </p:cNvSpPr>
          <p:nvPr>
            <p:ph type="ftr" sz="quarter" idx="11"/>
          </p:nvPr>
        </p:nvSpPr>
        <p:spPr/>
        <p:txBody>
          <a:bodyPr/>
          <a:lstStyle/>
          <a:p>
            <a:r>
              <a:rPr lang="en-CA"/>
              <a:t>F21 AA  Applied Text Analytics</a:t>
            </a:r>
            <a:endParaRPr lang="en-US"/>
          </a:p>
        </p:txBody>
      </p:sp>
      <p:sp>
        <p:nvSpPr>
          <p:cNvPr id="7" name="Slide Number Placeholder 6">
            <a:extLst>
              <a:ext uri="{FF2B5EF4-FFF2-40B4-BE49-F238E27FC236}">
                <a16:creationId xmlns:a16="http://schemas.microsoft.com/office/drawing/2014/main" id="{832A088A-38D3-9A47-96C1-D3B143FC599D}"/>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405067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E8BE5-E8B7-194A-BEAF-A36E76955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4C9F94-D0AB-A94A-B0D9-31828ACC9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CAD7E-C368-BD46-9C1B-B9C6292C1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9CAB-3970-5F42-8D74-BB5BEC22D55D}" type="datetime1">
              <a:rPr lang="en-US" smtClean="0"/>
              <a:t>1/22/2024</a:t>
            </a:fld>
            <a:endParaRPr lang="en-US"/>
          </a:p>
        </p:txBody>
      </p:sp>
      <p:sp>
        <p:nvSpPr>
          <p:cNvPr id="5" name="Footer Placeholder 4">
            <a:extLst>
              <a:ext uri="{FF2B5EF4-FFF2-40B4-BE49-F238E27FC236}">
                <a16:creationId xmlns:a16="http://schemas.microsoft.com/office/drawing/2014/main" id="{531732E2-7F05-314C-8D71-F96D5F67A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F21 AA  Applied Text Analytics</a:t>
            </a:r>
            <a:endParaRPr lang="en-US"/>
          </a:p>
        </p:txBody>
      </p:sp>
      <p:sp>
        <p:nvSpPr>
          <p:cNvPr id="6" name="Slide Number Placeholder 5">
            <a:extLst>
              <a:ext uri="{FF2B5EF4-FFF2-40B4-BE49-F238E27FC236}">
                <a16:creationId xmlns:a16="http://schemas.microsoft.com/office/drawing/2014/main" id="{8070B89D-3F6E-B447-8D2E-927B8081A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C5306-BD03-444F-81BE-8A5A1865DBD2}" type="slidenum">
              <a:rPr lang="en-US" smtClean="0"/>
              <a:t>‹#›</a:t>
            </a:fld>
            <a:endParaRPr lang="en-US"/>
          </a:p>
        </p:txBody>
      </p:sp>
    </p:spTree>
    <p:extLst>
      <p:ext uri="{BB962C8B-B14F-4D97-AF65-F5344CB8AC3E}">
        <p14:creationId xmlns:p14="http://schemas.microsoft.com/office/powerpoint/2010/main" val="270722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chinelearningplus.com/nlp/lemmatization-examples-pyth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nltk.org/" TargetMode="External"/><Relationship Id="rId2" Type="http://schemas.openxmlformats.org/officeDocument/2006/relationships/hyperlink" Target="http://scikit-learn.org/stable/" TargetMode="External"/><Relationship Id="rId1" Type="http://schemas.openxmlformats.org/officeDocument/2006/relationships/slideLayout" Target="../slideLayouts/slideLayout2.xml"/><Relationship Id="rId6" Type="http://schemas.openxmlformats.org/officeDocument/2006/relationships/hyperlink" Target="https://radimrehurek.com/gensim/" TargetMode="External"/><Relationship Id="rId5" Type="http://schemas.openxmlformats.org/officeDocument/2006/relationships/hyperlink" Target="https://spacy.io/docs/" TargetMode="External"/><Relationship Id="rId4" Type="http://schemas.openxmlformats.org/officeDocument/2006/relationships/hyperlink" Target="https://textblob.readthedocs.io/en/dev/index.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8434" y="2280138"/>
            <a:ext cx="9144000" cy="3212124"/>
          </a:xfrm>
        </p:spPr>
        <p:txBody>
          <a:bodyPr>
            <a:normAutofit fontScale="90000"/>
          </a:bodyPr>
          <a:lstStyle/>
          <a:p>
            <a:r>
              <a:rPr lang="en-GB" dirty="0">
                <a:solidFill>
                  <a:schemeClr val="accent2">
                    <a:lumMod val="75000"/>
                  </a:schemeClr>
                </a:solidFill>
                <a:effectLst>
                  <a:outerShdw blurRad="38100" dist="38100" dir="2700000" algn="tl">
                    <a:srgbClr val="000000">
                      <a:alpha val="43137"/>
                    </a:srgbClr>
                  </a:outerShdw>
                </a:effectLst>
              </a:rPr>
              <a:t>Applied Text Analytics</a:t>
            </a:r>
            <a:br>
              <a:rPr lang="en-GB" dirty="0">
                <a:solidFill>
                  <a:schemeClr val="accent2">
                    <a:lumMod val="75000"/>
                  </a:schemeClr>
                </a:solidFill>
                <a:effectLst>
                  <a:outerShdw blurRad="38100" dist="38100" dir="2700000" algn="tl">
                    <a:srgbClr val="000000">
                      <a:alpha val="43137"/>
                    </a:srgbClr>
                  </a:outerShdw>
                </a:effectLst>
              </a:rPr>
            </a:br>
            <a:r>
              <a:rPr lang="en-GB" dirty="0">
                <a:solidFill>
                  <a:schemeClr val="accent2">
                    <a:lumMod val="75000"/>
                  </a:schemeClr>
                </a:solidFill>
                <a:effectLst>
                  <a:outerShdw blurRad="38100" dist="38100" dir="2700000" algn="tl">
                    <a:srgbClr val="000000">
                      <a:alpha val="43137"/>
                    </a:srgbClr>
                  </a:outerShdw>
                </a:effectLst>
              </a:rPr>
              <a:t>( F20/F21AA )</a:t>
            </a:r>
            <a:br>
              <a:rPr lang="en-GB" dirty="0"/>
            </a:br>
            <a:r>
              <a:rPr lang="en-GB" dirty="0"/>
              <a:t>Text Representation</a:t>
            </a:r>
            <a:br>
              <a:rPr lang="en-GB" dirty="0"/>
            </a:br>
            <a:br>
              <a:rPr lang="en-GB" dirty="0"/>
            </a:br>
            <a:r>
              <a:rPr lang="en-GB" sz="2700" i="1" dirty="0">
                <a:latin typeface="Bookshelf Symbol 4"/>
              </a:rPr>
              <a:t>Heriot Watt University , Dubai Campus</a:t>
            </a:r>
            <a:br>
              <a:rPr lang="en-GB" sz="2700" i="1" dirty="0">
                <a:latin typeface="Bookshelf Symbol 4"/>
              </a:rPr>
            </a:br>
            <a:br>
              <a:rPr lang="en-GB" sz="2800" i="1" dirty="0">
                <a:latin typeface="Bookshelf Symbol 4"/>
              </a:rPr>
            </a:br>
            <a:br>
              <a:rPr lang="en-GB" sz="2200" i="1" dirty="0">
                <a:solidFill>
                  <a:schemeClr val="accent1">
                    <a:lumMod val="60000"/>
                    <a:lumOff val="40000"/>
                  </a:schemeClr>
                </a:solidFill>
                <a:latin typeface="Bookshelf Symbol 4"/>
              </a:rPr>
            </a:br>
            <a:br>
              <a:rPr lang="en-GB" sz="2400" dirty="0"/>
            </a:br>
            <a:endParaRPr lang="en-GB" sz="2200" i="1" dirty="0">
              <a:solidFill>
                <a:schemeClr val="accent1">
                  <a:lumMod val="60000"/>
                  <a:lumOff val="40000"/>
                </a:schemeClr>
              </a:solidFill>
              <a:latin typeface="Bookshelf Symbol 4"/>
            </a:endParaRPr>
          </a:p>
        </p:txBody>
      </p:sp>
      <p:pic>
        <p:nvPicPr>
          <p:cNvPr id="4" name="Graphic 3">
            <a:extLst>
              <a:ext uri="{FF2B5EF4-FFF2-40B4-BE49-F238E27FC236}">
                <a16:creationId xmlns:a16="http://schemas.microsoft.com/office/drawing/2014/main" id="{7371D0E1-9137-3B4F-8D88-3AE551A0DF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1015" y="204299"/>
            <a:ext cx="2170235" cy="1161439"/>
          </a:xfrm>
          <a:prstGeom prst="rect">
            <a:avLst/>
          </a:prstGeom>
        </p:spPr>
      </p:pic>
      <p:sp>
        <p:nvSpPr>
          <p:cNvPr id="5" name="Subtitle 2">
            <a:extLst>
              <a:ext uri="{FF2B5EF4-FFF2-40B4-BE49-F238E27FC236}">
                <a16:creationId xmlns:a16="http://schemas.microsoft.com/office/drawing/2014/main" id="{54E4B522-E911-D44B-8D7C-90A6864C8D75}"/>
              </a:ext>
            </a:extLst>
          </p:cNvPr>
          <p:cNvSpPr txBox="1">
            <a:spLocks/>
          </p:cNvSpPr>
          <p:nvPr/>
        </p:nvSpPr>
        <p:spPr>
          <a:xfrm>
            <a:off x="3397560" y="5035062"/>
            <a:ext cx="6400800" cy="990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a:p>
            <a:r>
              <a:rPr lang="en-GB" dirty="0" err="1">
                <a:solidFill>
                  <a:schemeClr val="accent1">
                    <a:lumMod val="75000"/>
                  </a:schemeClr>
                </a:solidFill>
              </a:rPr>
              <a:t>Dr.</a:t>
            </a:r>
            <a:r>
              <a:rPr lang="en-GB" dirty="0">
                <a:solidFill>
                  <a:schemeClr val="accent1">
                    <a:lumMod val="75000"/>
                  </a:schemeClr>
                </a:solidFill>
              </a:rPr>
              <a:t> Neamat El </a:t>
            </a:r>
            <a:r>
              <a:rPr lang="en-GB" dirty="0" err="1">
                <a:solidFill>
                  <a:schemeClr val="accent1">
                    <a:lumMod val="75000"/>
                  </a:schemeClr>
                </a:solidFill>
              </a:rPr>
              <a:t>Gayar</a:t>
            </a:r>
            <a:endParaRPr lang="en-GB" dirty="0">
              <a:solidFill>
                <a:schemeClr val="accent1">
                  <a:lumMod val="75000"/>
                </a:schemeClr>
              </a:solidFill>
            </a:endParaRPr>
          </a:p>
        </p:txBody>
      </p:sp>
    </p:spTree>
    <p:extLst>
      <p:ext uri="{BB962C8B-B14F-4D97-AF65-F5344CB8AC3E}">
        <p14:creationId xmlns:p14="http://schemas.microsoft.com/office/powerpoint/2010/main" val="3719839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Document Frequency df</a:t>
            </a:r>
          </a:p>
        </p:txBody>
      </p:sp>
      <p:sp>
        <p:nvSpPr>
          <p:cNvPr id="5124" name="Content Placeholder 2"/>
          <p:cNvSpPr>
            <a:spLocks noGrp="1"/>
          </p:cNvSpPr>
          <p:nvPr>
            <p:ph idx="1"/>
          </p:nvPr>
        </p:nvSpPr>
        <p:spPr>
          <a:xfrm>
            <a:off x="838200" y="1690688"/>
            <a:ext cx="10515600" cy="4892397"/>
          </a:xfrm>
        </p:spPr>
        <p:txBody>
          <a:bodyPr/>
          <a:lstStyle/>
          <a:p>
            <a:r>
              <a:rPr lang="en-US" dirty="0">
                <a:ea typeface="ＭＳ Ｐゴシック" charset="-128"/>
              </a:rPr>
              <a:t>Rare terms are more informative than frequent terms</a:t>
            </a:r>
          </a:p>
          <a:p>
            <a:pPr lvl="1"/>
            <a:r>
              <a:rPr lang="en-US" dirty="0">
                <a:ea typeface="ＭＳ Ｐゴシック" charset="-128"/>
              </a:rPr>
              <a:t>Recall stop words</a:t>
            </a:r>
          </a:p>
          <a:p>
            <a:pPr lvl="1"/>
            <a:endParaRPr lang="en-US" dirty="0">
              <a:ea typeface="ＭＳ Ｐゴシック" charset="-128"/>
            </a:endParaRPr>
          </a:p>
          <a:p>
            <a:pPr lvl="1"/>
            <a:endParaRPr lang="en-US" dirty="0">
              <a:ea typeface="ＭＳ Ｐゴシック" charset="-128"/>
            </a:endParaRPr>
          </a:p>
          <a:p>
            <a:pPr eaLnBrk="1" hangingPunct="1"/>
            <a:r>
              <a:rPr lang="en-US" dirty="0" err="1">
                <a:ea typeface="ＭＳ Ｐゴシック" charset="-128"/>
              </a:rPr>
              <a:t>df</a:t>
            </a:r>
            <a:r>
              <a:rPr lang="en-US" i="1" baseline="-25000" dirty="0" err="1">
                <a:ea typeface="ＭＳ Ｐゴシック" charset="-128"/>
              </a:rPr>
              <a:t>t</a:t>
            </a:r>
            <a:r>
              <a:rPr lang="en-US" dirty="0">
                <a:ea typeface="ＭＳ Ｐゴシック" charset="-128"/>
              </a:rPr>
              <a:t> is the </a:t>
            </a:r>
            <a:r>
              <a:rPr lang="en-US" u="sng" dirty="0">
                <a:ea typeface="ＭＳ Ｐゴシック" charset="-128"/>
              </a:rPr>
              <a:t>document </a:t>
            </a:r>
            <a:r>
              <a:rPr lang="en-US" dirty="0">
                <a:ea typeface="ＭＳ Ｐゴシック" charset="-128"/>
              </a:rPr>
              <a:t>frequency of </a:t>
            </a:r>
            <a:r>
              <a:rPr lang="en-US" i="1" dirty="0">
                <a:ea typeface="ＭＳ Ｐゴシック" charset="-128"/>
              </a:rPr>
              <a:t>t</a:t>
            </a:r>
            <a:r>
              <a:rPr lang="en-US" dirty="0">
                <a:ea typeface="ＭＳ Ｐゴシック" charset="-128"/>
              </a:rPr>
              <a:t>: the number of documents that contain </a:t>
            </a:r>
            <a:r>
              <a:rPr lang="en-US" i="1" dirty="0">
                <a:ea typeface="ＭＳ Ｐゴシック" charset="-128"/>
              </a:rPr>
              <a:t>t</a:t>
            </a:r>
            <a:endParaRPr lang="en-US" dirty="0">
              <a:ea typeface="ＭＳ Ｐゴシック" charset="-128"/>
            </a:endParaRPr>
          </a:p>
          <a:p>
            <a:pPr lvl="1" eaLnBrk="1" hangingPunct="1"/>
            <a:r>
              <a:rPr lang="en-US" dirty="0" err="1">
                <a:ea typeface="ＭＳ Ｐゴシック" charset="-128"/>
              </a:rPr>
              <a:t>df</a:t>
            </a:r>
            <a:r>
              <a:rPr lang="en-US" i="1" baseline="-25000" dirty="0" err="1">
                <a:ea typeface="ＭＳ Ｐゴシック" charset="-128"/>
              </a:rPr>
              <a:t>t</a:t>
            </a:r>
            <a:r>
              <a:rPr lang="en-US" dirty="0">
                <a:ea typeface="ＭＳ Ｐゴシック" charset="-128"/>
              </a:rPr>
              <a:t> is an inverse measure of the informative-ness of </a:t>
            </a:r>
            <a:r>
              <a:rPr lang="en-US" i="1" dirty="0">
                <a:ea typeface="ＭＳ Ｐゴシック" charset="-128"/>
              </a:rPr>
              <a:t>t</a:t>
            </a:r>
          </a:p>
          <a:p>
            <a:pPr lvl="1" eaLnBrk="1" hangingPunct="1"/>
            <a:r>
              <a:rPr lang="en-US" dirty="0" err="1">
                <a:ea typeface="ＭＳ Ｐゴシック" charset="-128"/>
              </a:rPr>
              <a:t>df</a:t>
            </a:r>
            <a:r>
              <a:rPr lang="en-US" i="1" baseline="-25000" dirty="0" err="1">
                <a:ea typeface="ＭＳ Ｐゴシック" charset="-128"/>
              </a:rPr>
              <a:t>t</a:t>
            </a:r>
            <a:r>
              <a:rPr lang="en-US" i="1" baseline="-25000" dirty="0">
                <a:ea typeface="ＭＳ Ｐゴシック" charset="-128"/>
              </a:rPr>
              <a:t> </a:t>
            </a:r>
            <a:r>
              <a:rPr lang="en-US" dirty="0">
                <a:ea typeface="ＭＳ Ｐゴシック" charset="-128"/>
              </a:rPr>
              <a:t> </a:t>
            </a:r>
            <a:r>
              <a:rPr lang="en-US" dirty="0">
                <a:ea typeface="ＭＳ Ｐゴシック" charset="-128"/>
                <a:sym typeface="Symbol" charset="2"/>
              </a:rPr>
              <a:t> </a:t>
            </a:r>
            <a:r>
              <a:rPr lang="en-US" i="1" dirty="0">
                <a:ea typeface="ＭＳ Ｐゴシック" charset="-128"/>
              </a:rPr>
              <a:t>N</a:t>
            </a:r>
          </a:p>
          <a:p>
            <a:pPr lvl="1" eaLnBrk="1" hangingPunct="1"/>
            <a:endParaRPr lang="en-US" i="1" dirty="0">
              <a:ea typeface="ＭＳ Ｐゴシック" charset="-128"/>
            </a:endParaRPr>
          </a:p>
          <a:p>
            <a:pPr marL="457200" lvl="1" indent="0" eaLnBrk="1" hangingPunct="1">
              <a:buNone/>
            </a:pPr>
            <a:endParaRPr lang="en-US" i="1" dirty="0">
              <a:ea typeface="ＭＳ Ｐゴシック" charset="-128"/>
            </a:endParaRPr>
          </a:p>
        </p:txBody>
      </p:sp>
      <p:sp>
        <p:nvSpPr>
          <p:cNvPr id="5126" name="TextBox 4"/>
          <p:cNvSpPr txBox="1">
            <a:spLocks noChangeArrowheads="1"/>
          </p:cNvSpPr>
          <p:nvPr/>
        </p:nvSpPr>
        <p:spPr bwMode="auto">
          <a:xfrm>
            <a:off x="9144001" y="-33546"/>
            <a:ext cx="981359" cy="338554"/>
          </a:xfrm>
          <a:prstGeom prst="rect">
            <a:avLst/>
          </a:prstGeom>
          <a:noFill/>
          <a:ln w="9525">
            <a:noFill/>
            <a:miter lim="800000"/>
            <a:headEnd/>
            <a:tailEnd/>
          </a:ln>
        </p:spPr>
        <p:txBody>
          <a:bodyPr wrap="none" anchor="ctr">
            <a:spAutoFit/>
          </a:bodyPr>
          <a:lstStyle/>
          <a:p>
            <a:r>
              <a:rPr lang="en-US" sz="1600">
                <a:solidFill>
                  <a:srgbClr val="FBFCFF"/>
                </a:solidFill>
              </a:rPr>
              <a:t>Sec. 6.2.1</a:t>
            </a:r>
          </a:p>
        </p:txBody>
      </p:sp>
      <p:sp>
        <p:nvSpPr>
          <p:cNvPr id="2" name="Footer Placeholder 1">
            <a:extLst>
              <a:ext uri="{FF2B5EF4-FFF2-40B4-BE49-F238E27FC236}">
                <a16:creationId xmlns:a16="http://schemas.microsoft.com/office/drawing/2014/main" id="{F766CE3D-4551-6E40-9390-518035F2DB84}"/>
              </a:ext>
            </a:extLst>
          </p:cNvPr>
          <p:cNvSpPr>
            <a:spLocks noGrp="1"/>
          </p:cNvSpPr>
          <p:nvPr>
            <p:ph type="ftr" sz="quarter" idx="11"/>
          </p:nvPr>
        </p:nvSpPr>
        <p:spPr/>
        <p:txBody>
          <a:bodyPr/>
          <a:lstStyle/>
          <a:p>
            <a:r>
              <a:rPr lang="en-CA"/>
              <a:t>F21 AA  Applied Text Analytics</a:t>
            </a:r>
            <a:endParaRPr lang="en-US" dirty="0"/>
          </a:p>
        </p:txBody>
      </p:sp>
      <p:sp>
        <p:nvSpPr>
          <p:cNvPr id="3" name="Slide Number Placeholder 2">
            <a:extLst>
              <a:ext uri="{FF2B5EF4-FFF2-40B4-BE49-F238E27FC236}">
                <a16:creationId xmlns:a16="http://schemas.microsoft.com/office/drawing/2014/main" id="{6A7F630F-FC55-2F40-9C41-606B110BC9E3}"/>
              </a:ext>
            </a:extLst>
          </p:cNvPr>
          <p:cNvSpPr>
            <a:spLocks noGrp="1"/>
          </p:cNvSpPr>
          <p:nvPr>
            <p:ph type="sldNum" sz="quarter" idx="12"/>
          </p:nvPr>
        </p:nvSpPr>
        <p:spPr/>
        <p:txBody>
          <a:bodyPr/>
          <a:lstStyle/>
          <a:p>
            <a:fld id="{F60C5306-BD03-444F-81BE-8A5A1865DBD2}" type="slidenum">
              <a:rPr lang="en-US" smtClean="0"/>
              <a:t>10</a:t>
            </a:fld>
            <a:endParaRPr lang="en-US"/>
          </a:p>
        </p:txBody>
      </p:sp>
    </p:spTree>
    <p:extLst>
      <p:ext uri="{BB962C8B-B14F-4D97-AF65-F5344CB8AC3E}">
        <p14:creationId xmlns:p14="http://schemas.microsoft.com/office/powerpoint/2010/main" val="14068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sz="4000" dirty="0" err="1">
                <a:solidFill>
                  <a:schemeClr val="accent2">
                    <a:lumMod val="75000"/>
                  </a:schemeClr>
                </a:solidFill>
                <a:effectLst>
                  <a:outerShdw blurRad="38100" dist="38100" dir="2700000" algn="tl">
                    <a:srgbClr val="000000">
                      <a:alpha val="43137"/>
                    </a:srgbClr>
                  </a:outerShdw>
                </a:effectLst>
              </a:rPr>
              <a:t>idf</a:t>
            </a:r>
            <a:r>
              <a:rPr lang="en-US" sz="4000" dirty="0">
                <a:solidFill>
                  <a:schemeClr val="accent2">
                    <a:lumMod val="75000"/>
                  </a:schemeClr>
                </a:solidFill>
                <a:effectLst>
                  <a:outerShdw blurRad="38100" dist="38100" dir="2700000" algn="tl">
                    <a:srgbClr val="000000">
                      <a:alpha val="43137"/>
                    </a:srgbClr>
                  </a:outerShdw>
                </a:effectLst>
              </a:rPr>
              <a:t> example, suppose N = 1 million</a:t>
            </a:r>
          </a:p>
        </p:txBody>
      </p:sp>
      <p:graphicFrame>
        <p:nvGraphicFramePr>
          <p:cNvPr id="4" name="Content Placeholder 3"/>
          <p:cNvGraphicFramePr>
            <a:graphicFrameLocks noGrp="1"/>
          </p:cNvGraphicFramePr>
          <p:nvPr>
            <p:ph idx="1"/>
          </p:nvPr>
        </p:nvGraphicFramePr>
        <p:xfrm>
          <a:off x="1676400" y="1752600"/>
          <a:ext cx="8915400" cy="3122616"/>
        </p:xfrm>
        <a:graphic>
          <a:graphicData uri="http://schemas.openxmlformats.org/drawingml/2006/table">
            <a:tbl>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df</a:t>
                      </a:r>
                      <a:r>
                        <a:rPr kumimoji="0" lang="en-US" sz="1800" b="1" i="1" u="none" strike="noStrike" cap="none" normalizeH="0" baseline="-25000">
                          <a:ln>
                            <a:noFill/>
                          </a:ln>
                          <a:solidFill>
                            <a:schemeClr val="bg1"/>
                          </a:solidFill>
                          <a:effectLst/>
                          <a:latin typeface="Arial" charset="0"/>
                          <a:cs typeface="Arial Unicode MS" charset="0"/>
                        </a:rPr>
                        <a:t>t</a:t>
                      </a:r>
                      <a:endParaRPr kumimoji="0" lang="en-US" sz="1800" b="1" i="0" u="none" strike="noStrike" cap="none" normalizeH="0" baseline="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idf</a:t>
                      </a:r>
                      <a:r>
                        <a:rPr kumimoji="0" lang="en-US" sz="1800" b="1" i="1" u="none" strike="noStrike" cap="none" normalizeH="0" baseline="-25000">
                          <a:ln>
                            <a:noFill/>
                          </a:ln>
                          <a:solidFill>
                            <a:schemeClr val="bg1"/>
                          </a:solidFill>
                          <a:effectLst/>
                          <a:latin typeface="Arial" charset="0"/>
                          <a:cs typeface="Arial Unicode MS" charset="0"/>
                        </a:rPr>
                        <a:t>t</a:t>
                      </a:r>
                      <a:endParaRPr kumimoji="0" lang="en-US" sz="1800" b="1" i="0" u="none" strike="noStrike" cap="none" normalizeH="0" baseline="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calpurnia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animal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sunday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fly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under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the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6"/>
                  </a:ext>
                </a:extLst>
              </a:tr>
            </a:tbl>
          </a:graphicData>
        </a:graphic>
      </p:graphicFrame>
      <p:sp>
        <p:nvSpPr>
          <p:cNvPr id="6182" name="TextBox 4"/>
          <p:cNvSpPr txBox="1">
            <a:spLocks noChangeArrowheads="1"/>
          </p:cNvSpPr>
          <p:nvPr/>
        </p:nvSpPr>
        <p:spPr bwMode="auto">
          <a:xfrm>
            <a:off x="2120900" y="5862638"/>
            <a:ext cx="5054910" cy="369332"/>
          </a:xfrm>
          <a:prstGeom prst="rect">
            <a:avLst/>
          </a:prstGeom>
          <a:noFill/>
          <a:ln w="9525">
            <a:noFill/>
            <a:miter lim="800000"/>
            <a:headEnd/>
            <a:tailEnd/>
          </a:ln>
        </p:spPr>
        <p:txBody>
          <a:bodyPr wrap="none">
            <a:spAutoFit/>
          </a:bodyPr>
          <a:lstStyle/>
          <a:p>
            <a:r>
              <a:rPr lang="en-US"/>
              <a:t>There is one idf value for each term </a:t>
            </a:r>
            <a:r>
              <a:rPr lang="en-US" i="1"/>
              <a:t>t</a:t>
            </a:r>
            <a:r>
              <a:rPr lang="en-US"/>
              <a:t> in a collection.</a:t>
            </a:r>
          </a:p>
        </p:txBody>
      </p:sp>
      <p:sp>
        <p:nvSpPr>
          <p:cNvPr id="6183" name="TextBox 4"/>
          <p:cNvSpPr txBox="1">
            <a:spLocks noChangeArrowheads="1"/>
          </p:cNvSpPr>
          <p:nvPr/>
        </p:nvSpPr>
        <p:spPr bwMode="auto">
          <a:xfrm>
            <a:off x="9144001" y="-33546"/>
            <a:ext cx="981359" cy="338554"/>
          </a:xfrm>
          <a:prstGeom prst="rect">
            <a:avLst/>
          </a:prstGeom>
          <a:noFill/>
          <a:ln w="9525">
            <a:noFill/>
            <a:miter lim="800000"/>
            <a:headEnd/>
            <a:tailEnd/>
          </a:ln>
        </p:spPr>
        <p:txBody>
          <a:bodyPr wrap="none" anchor="ctr">
            <a:spAutoFit/>
          </a:bodyPr>
          <a:lstStyle/>
          <a:p>
            <a:r>
              <a:rPr lang="en-US" sz="1600">
                <a:solidFill>
                  <a:srgbClr val="FBFCFF"/>
                </a:solidFill>
              </a:rPr>
              <a:t>Sec. 6.2.1</a:t>
            </a:r>
          </a:p>
        </p:txBody>
      </p:sp>
      <p:graphicFrame>
        <p:nvGraphicFramePr>
          <p:cNvPr id="6146" name="Object 2"/>
          <p:cNvGraphicFramePr>
            <a:graphicFrameLocks noChangeAspect="1"/>
          </p:cNvGraphicFramePr>
          <p:nvPr/>
        </p:nvGraphicFramePr>
        <p:xfrm>
          <a:off x="3581401" y="5105400"/>
          <a:ext cx="3636963" cy="719138"/>
        </p:xfrm>
        <a:graphic>
          <a:graphicData uri="http://schemas.openxmlformats.org/presentationml/2006/ole">
            <mc:AlternateContent xmlns:mc="http://schemas.openxmlformats.org/markup-compatibility/2006">
              <mc:Choice xmlns:v="urn:schemas-microsoft-com:vml" Requires="v">
                <p:oleObj name="Equation" r:id="rId3" imgW="1155600" imgH="228600" progId="Equation.3">
                  <p:embed/>
                </p:oleObj>
              </mc:Choice>
              <mc:Fallback>
                <p:oleObj name="Equation" r:id="rId3" imgW="1155600" imgH="22860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5105400"/>
                        <a:ext cx="363696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5698C955-6EAA-6844-B91C-94F327274B95}"/>
              </a:ext>
            </a:extLst>
          </p:cNvPr>
          <p:cNvSpPr>
            <a:spLocks noGrp="1"/>
          </p:cNvSpPr>
          <p:nvPr>
            <p:ph type="ftr" sz="quarter" idx="11"/>
          </p:nvPr>
        </p:nvSpPr>
        <p:spPr/>
        <p:txBody>
          <a:bodyPr/>
          <a:lstStyle/>
          <a:p>
            <a:r>
              <a:rPr lang="en-CA"/>
              <a:t>F21 AA  Applied Text Analytics</a:t>
            </a:r>
            <a:endParaRPr lang="en-US"/>
          </a:p>
        </p:txBody>
      </p:sp>
      <p:sp>
        <p:nvSpPr>
          <p:cNvPr id="3" name="Slide Number Placeholder 2">
            <a:extLst>
              <a:ext uri="{FF2B5EF4-FFF2-40B4-BE49-F238E27FC236}">
                <a16:creationId xmlns:a16="http://schemas.microsoft.com/office/drawing/2014/main" id="{533D8FFF-A63F-EF4B-9D71-0C72D5C4464C}"/>
              </a:ext>
            </a:extLst>
          </p:cNvPr>
          <p:cNvSpPr>
            <a:spLocks noGrp="1"/>
          </p:cNvSpPr>
          <p:nvPr>
            <p:ph type="sldNum" sz="quarter" idx="12"/>
          </p:nvPr>
        </p:nvSpPr>
        <p:spPr/>
        <p:txBody>
          <a:bodyPr/>
          <a:lstStyle/>
          <a:p>
            <a:fld id="{F60C5306-BD03-444F-81BE-8A5A1865DBD2}" type="slidenum">
              <a:rPr lang="en-US" smtClean="0"/>
              <a:t>11</a:t>
            </a:fld>
            <a:endParaRPr lang="en-US"/>
          </a:p>
        </p:txBody>
      </p:sp>
    </p:spTree>
    <p:extLst>
      <p:ext uri="{BB962C8B-B14F-4D97-AF65-F5344CB8AC3E}">
        <p14:creationId xmlns:p14="http://schemas.microsoft.com/office/powerpoint/2010/main" val="266600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a:extLst>
              <a:ext uri="{FF2B5EF4-FFF2-40B4-BE49-F238E27FC236}">
                <a16:creationId xmlns:a16="http://schemas.microsoft.com/office/drawing/2014/main" id="{D05E29E5-D698-B34A-BAC8-86ED40C98429}"/>
              </a:ext>
            </a:extLst>
          </p:cNvPr>
          <p:cNvSpPr>
            <a:spLocks noGrp="1"/>
          </p:cNvSpPr>
          <p:nvPr>
            <p:ph type="ftr" sz="quarter" idx="10"/>
          </p:nvPr>
        </p:nvSpPr>
        <p:spPr/>
        <p:txBody>
          <a:bodyPr/>
          <a:lstStyle/>
          <a:p>
            <a:r>
              <a:rPr lang="en-CA" altLang="en-US"/>
              <a:t>F21 AA  Applied Text Analytics</a:t>
            </a:r>
            <a:endParaRPr lang="en-US" altLang="en-US"/>
          </a:p>
        </p:txBody>
      </p:sp>
      <p:sp>
        <p:nvSpPr>
          <p:cNvPr id="8" name="Slide Number Placeholder 6">
            <a:extLst>
              <a:ext uri="{FF2B5EF4-FFF2-40B4-BE49-F238E27FC236}">
                <a16:creationId xmlns:a16="http://schemas.microsoft.com/office/drawing/2014/main" id="{CBC3106E-579D-B446-B595-DBB29CCA8819}"/>
              </a:ext>
            </a:extLst>
          </p:cNvPr>
          <p:cNvSpPr>
            <a:spLocks noGrp="1"/>
          </p:cNvSpPr>
          <p:nvPr>
            <p:ph type="sldNum" sz="quarter" idx="11"/>
          </p:nvPr>
        </p:nvSpPr>
        <p:spPr/>
        <p:txBody>
          <a:bodyPr/>
          <a:lstStyle/>
          <a:p>
            <a:pPr>
              <a:defRPr/>
            </a:pPr>
            <a:fld id="{657370CF-B2B8-4647-95C8-EE5C75324197}" type="slidenum">
              <a:rPr lang="en-US" altLang="en-US"/>
              <a:pPr>
                <a:defRPr/>
              </a:pPr>
              <a:t>12</a:t>
            </a:fld>
            <a:endParaRPr lang="en-US" altLang="en-US"/>
          </a:p>
        </p:txBody>
      </p:sp>
      <p:sp>
        <p:nvSpPr>
          <p:cNvPr id="14339" name="Rectangle 2">
            <a:extLst>
              <a:ext uri="{FF2B5EF4-FFF2-40B4-BE49-F238E27FC236}">
                <a16:creationId xmlns:a16="http://schemas.microsoft.com/office/drawing/2014/main" id="{10666D0F-FB4A-2E4B-B6FF-F70AB4B4D53A}"/>
              </a:ext>
            </a:extLst>
          </p:cNvPr>
          <p:cNvSpPr>
            <a:spLocks noGrp="1" noChangeArrowheads="1"/>
          </p:cNvSpPr>
          <p:nvPr>
            <p:ph type="title"/>
          </p:nvPr>
        </p:nvSpPr>
        <p:spPr/>
        <p:txBody>
          <a:bodyPr>
            <a:normAutofit/>
          </a:bodyPr>
          <a:lstStyle/>
          <a:p>
            <a:pPr eaLnBrk="1" hangingPunct="1"/>
            <a:r>
              <a:rPr lang="en-US" altLang="en-US" sz="4000" dirty="0">
                <a:solidFill>
                  <a:schemeClr val="accent2">
                    <a:lumMod val="75000"/>
                  </a:schemeClr>
                </a:solidFill>
                <a:effectLst>
                  <a:outerShdw blurRad="38100" dist="38100" dir="2700000" algn="tl">
                    <a:srgbClr val="000000">
                      <a:alpha val="43137"/>
                    </a:srgbClr>
                  </a:outerShdw>
                </a:effectLst>
              </a:rPr>
              <a:t>TF-IDF term weighting scheme (version 1)</a:t>
            </a:r>
          </a:p>
        </p:txBody>
      </p:sp>
      <p:sp>
        <p:nvSpPr>
          <p:cNvPr id="14340" name="Rectangle 3">
            <a:extLst>
              <a:ext uri="{FF2B5EF4-FFF2-40B4-BE49-F238E27FC236}">
                <a16:creationId xmlns:a16="http://schemas.microsoft.com/office/drawing/2014/main" id="{02146189-4FD9-E643-90EB-78A4ABA84F81}"/>
              </a:ext>
            </a:extLst>
          </p:cNvPr>
          <p:cNvSpPr>
            <a:spLocks noGrp="1" noChangeArrowheads="1"/>
          </p:cNvSpPr>
          <p:nvPr>
            <p:ph type="body" sz="half" idx="1"/>
          </p:nvPr>
        </p:nvSpPr>
        <p:spPr>
          <a:xfrm>
            <a:off x="997478" y="1583004"/>
            <a:ext cx="4211638" cy="4530725"/>
          </a:xfrm>
        </p:spPr>
        <p:txBody>
          <a:bodyPr/>
          <a:lstStyle/>
          <a:p>
            <a:pPr eaLnBrk="1" hangingPunct="1"/>
            <a:r>
              <a:rPr lang="en-US" altLang="en-US" sz="2600" dirty="0">
                <a:solidFill>
                  <a:srgbClr val="FF0000"/>
                </a:solidFill>
              </a:rPr>
              <a:t>The most well-known weighting scheme</a:t>
            </a:r>
          </a:p>
          <a:p>
            <a:pPr lvl="1" eaLnBrk="1" hangingPunct="1"/>
            <a:r>
              <a:rPr lang="en-US" altLang="en-US" sz="2200" dirty="0"/>
              <a:t>TF: still </a:t>
            </a:r>
            <a:r>
              <a:rPr lang="en-US" altLang="en-US" sz="2200" b="1" dirty="0"/>
              <a:t>term frequency</a:t>
            </a:r>
            <a:endParaRPr lang="en-US" altLang="en-US" sz="2200" dirty="0"/>
          </a:p>
          <a:p>
            <a:pPr lvl="1" eaLnBrk="1" hangingPunct="1"/>
            <a:r>
              <a:rPr lang="en-US" altLang="en-US" sz="2200" dirty="0"/>
              <a:t>IDF: </a:t>
            </a:r>
            <a:r>
              <a:rPr lang="en-US" altLang="en-US" sz="2200" b="1" dirty="0"/>
              <a:t>inverse document frequency</a:t>
            </a:r>
            <a:r>
              <a:rPr lang="en-US" altLang="en-US" sz="2200" dirty="0"/>
              <a:t>. </a:t>
            </a:r>
          </a:p>
          <a:p>
            <a:pPr lvl="1" eaLnBrk="1" hangingPunct="1">
              <a:buFont typeface="Wingdings" pitchFamily="2" charset="2"/>
              <a:buNone/>
            </a:pPr>
            <a:r>
              <a:rPr lang="en-US" altLang="en-US" sz="2200" i="1" dirty="0"/>
              <a:t>N</a:t>
            </a:r>
            <a:r>
              <a:rPr lang="en-US" altLang="en-US" sz="2200" dirty="0"/>
              <a:t>: total number of docs</a:t>
            </a:r>
          </a:p>
          <a:p>
            <a:pPr lvl="1" eaLnBrk="1" hangingPunct="1">
              <a:buFont typeface="Wingdings" pitchFamily="2" charset="2"/>
              <a:buNone/>
            </a:pPr>
            <a:r>
              <a:rPr lang="en-US" altLang="en-US" sz="2200" i="1" dirty="0" err="1"/>
              <a:t>df</a:t>
            </a:r>
            <a:r>
              <a:rPr lang="en-US" altLang="en-US" sz="2200" i="1" baseline="-25000" dirty="0" err="1"/>
              <a:t>i</a:t>
            </a:r>
            <a:r>
              <a:rPr lang="en-US" altLang="en-US" sz="2200" dirty="0"/>
              <a:t>: the number of docs that </a:t>
            </a:r>
            <a:r>
              <a:rPr lang="en-US" altLang="en-US" sz="2200" i="1" dirty="0" err="1"/>
              <a:t>t</a:t>
            </a:r>
            <a:r>
              <a:rPr lang="en-US" altLang="en-US" sz="2200" i="1" baseline="-25000" dirty="0" err="1"/>
              <a:t>i</a:t>
            </a:r>
            <a:r>
              <a:rPr lang="en-US" altLang="en-US" sz="2200" dirty="0"/>
              <a:t> appears. </a:t>
            </a:r>
          </a:p>
          <a:p>
            <a:pPr lvl="1" eaLnBrk="1" hangingPunct="1">
              <a:buFont typeface="Wingdings" pitchFamily="2" charset="2"/>
              <a:buNone/>
            </a:pPr>
            <a:endParaRPr lang="en-US" altLang="en-US" sz="2200" dirty="0"/>
          </a:p>
          <a:p>
            <a:pPr eaLnBrk="1" hangingPunct="1"/>
            <a:r>
              <a:rPr lang="en-US" altLang="en-US" sz="2600" dirty="0"/>
              <a:t>The final TF-IDF term weight is:</a:t>
            </a:r>
          </a:p>
        </p:txBody>
      </p:sp>
      <p:pic>
        <p:nvPicPr>
          <p:cNvPr id="14341" name="Picture 4">
            <a:extLst>
              <a:ext uri="{FF2B5EF4-FFF2-40B4-BE49-F238E27FC236}">
                <a16:creationId xmlns:a16="http://schemas.microsoft.com/office/drawing/2014/main" id="{1F3B53F5-BE5D-AC4D-B382-B85BE393A257}"/>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383338" y="1376364"/>
            <a:ext cx="3816350" cy="10747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4342" name="Picture 6">
            <a:extLst>
              <a:ext uri="{FF2B5EF4-FFF2-40B4-BE49-F238E27FC236}">
                <a16:creationId xmlns:a16="http://schemas.microsoft.com/office/drawing/2014/main" id="{1FA57626-F0DE-8644-96F5-6650D7FB3FD4}"/>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311900" y="3105150"/>
            <a:ext cx="2268538" cy="11620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4343" name="Picture 8">
            <a:extLst>
              <a:ext uri="{FF2B5EF4-FFF2-40B4-BE49-F238E27FC236}">
                <a16:creationId xmlns:a16="http://schemas.microsoft.com/office/drawing/2014/main" id="{12B05CA7-45A0-3145-B39F-539E36EB6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413" y="4724401"/>
            <a:ext cx="25209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20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Version 2: </a:t>
            </a:r>
            <a:r>
              <a:rPr lang="en-US" sz="4000" dirty="0" err="1">
                <a:solidFill>
                  <a:schemeClr val="accent2">
                    <a:lumMod val="75000"/>
                  </a:schemeClr>
                </a:solidFill>
                <a:effectLst>
                  <a:outerShdw blurRad="38100" dist="38100" dir="2700000" algn="tl">
                    <a:srgbClr val="000000">
                      <a:alpha val="43137"/>
                    </a:srgbClr>
                  </a:outerShdw>
                </a:effectLst>
              </a:rPr>
              <a:t>tf-idf</a:t>
            </a:r>
            <a:r>
              <a:rPr lang="en-US" sz="4000" dirty="0">
                <a:solidFill>
                  <a:schemeClr val="accent2">
                    <a:lumMod val="75000"/>
                  </a:schemeClr>
                </a:solidFill>
                <a:effectLst>
                  <a:outerShdw blurRad="38100" dist="38100" dir="2700000" algn="tl">
                    <a:srgbClr val="000000">
                      <a:alpha val="43137"/>
                    </a:srgbClr>
                  </a:outerShdw>
                </a:effectLst>
              </a:rPr>
              <a:t> weighting</a:t>
            </a:r>
          </a:p>
        </p:txBody>
      </p:sp>
      <p:sp>
        <p:nvSpPr>
          <p:cNvPr id="2052" name="Content Placeholder 2"/>
          <p:cNvSpPr>
            <a:spLocks noGrp="1"/>
          </p:cNvSpPr>
          <p:nvPr>
            <p:ph idx="1"/>
          </p:nvPr>
        </p:nvSpPr>
        <p:spPr>
          <a:xfrm>
            <a:off x="838200" y="1752600"/>
            <a:ext cx="9525000" cy="4876800"/>
          </a:xfrm>
        </p:spPr>
        <p:txBody>
          <a:bodyPr/>
          <a:lstStyle/>
          <a:p>
            <a:pPr eaLnBrk="1" hangingPunct="1"/>
            <a:r>
              <a:rPr lang="en-US" dirty="0">
                <a:ea typeface="ＭＳ Ｐゴシック" pitchFamily="34" charset="-128"/>
              </a:rPr>
              <a:t>The </a:t>
            </a:r>
            <a:r>
              <a:rPr lang="en-US" dirty="0" err="1">
                <a:ea typeface="ＭＳ Ｐゴシック" pitchFamily="34" charset="-128"/>
              </a:rPr>
              <a:t>tf-idf</a:t>
            </a:r>
            <a:r>
              <a:rPr lang="en-US" dirty="0">
                <a:ea typeface="ＭＳ Ｐゴシック" pitchFamily="34" charset="-128"/>
              </a:rPr>
              <a:t> weight of a term is the product of its </a:t>
            </a:r>
            <a:r>
              <a:rPr lang="en-US" dirty="0" err="1">
                <a:ea typeface="ＭＳ Ｐゴシック" pitchFamily="34" charset="-128"/>
              </a:rPr>
              <a:t>tf</a:t>
            </a:r>
            <a:r>
              <a:rPr lang="en-US" dirty="0">
                <a:ea typeface="ＭＳ Ｐゴシック" pitchFamily="34" charset="-128"/>
              </a:rPr>
              <a:t> weight and its </a:t>
            </a:r>
            <a:r>
              <a:rPr lang="en-US" dirty="0" err="1">
                <a:ea typeface="ＭＳ Ｐゴシック" pitchFamily="34" charset="-128"/>
              </a:rPr>
              <a:t>idf</a:t>
            </a:r>
            <a:r>
              <a:rPr lang="en-US" dirty="0">
                <a:ea typeface="ＭＳ Ｐゴシック" pitchFamily="34" charset="-128"/>
              </a:rPr>
              <a:t> weight.</a:t>
            </a:r>
          </a:p>
          <a:p>
            <a:pPr eaLnBrk="1" hangingPunct="1">
              <a:buFont typeface="Wingdings" pitchFamily="2" charset="2"/>
              <a:buNone/>
            </a:pPr>
            <a:endParaRPr lang="en-US" dirty="0">
              <a:ea typeface="ＭＳ Ｐゴシック" pitchFamily="34" charset="-128"/>
            </a:endParaRPr>
          </a:p>
          <a:p>
            <a:pPr eaLnBrk="1" hangingPunct="1"/>
            <a:endParaRPr lang="en-US"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Best known weighting scheme in information retrieval</a:t>
            </a:r>
          </a:p>
          <a:p>
            <a:pPr eaLnBrk="1" hangingPunct="1"/>
            <a:r>
              <a:rPr lang="en-US" dirty="0">
                <a:ea typeface="ＭＳ Ｐゴシック" pitchFamily="34" charset="-128"/>
              </a:rPr>
              <a:t>Increases with the number of occurrences within a document</a:t>
            </a:r>
          </a:p>
          <a:p>
            <a:pPr eaLnBrk="1" hangingPunct="1"/>
            <a:r>
              <a:rPr lang="en-US" dirty="0">
                <a:ea typeface="ＭＳ Ｐゴシック" pitchFamily="34" charset="-128"/>
              </a:rPr>
              <a:t>Increases with the rarity of the term in the collection</a:t>
            </a:r>
          </a:p>
        </p:txBody>
      </p:sp>
      <p:graphicFrame>
        <p:nvGraphicFramePr>
          <p:cNvPr id="2050" name="Object 2"/>
          <p:cNvGraphicFramePr>
            <a:graphicFrameLocks noChangeAspect="1"/>
          </p:cNvGraphicFramePr>
          <p:nvPr/>
        </p:nvGraphicFramePr>
        <p:xfrm>
          <a:off x="2647951" y="2743201"/>
          <a:ext cx="6670675" cy="766763"/>
        </p:xfrm>
        <a:graphic>
          <a:graphicData uri="http://schemas.openxmlformats.org/presentationml/2006/ole">
            <mc:AlternateContent xmlns:mc="http://schemas.openxmlformats.org/markup-compatibility/2006">
              <mc:Choice xmlns:v="urn:schemas-microsoft-com:vml" Requires="v">
                <p:oleObj name="Equation" r:id="rId3" imgW="2209680" imgH="253800" progId="Equation.3">
                  <p:embed/>
                </p:oleObj>
              </mc:Choice>
              <mc:Fallback>
                <p:oleObj name="Equation" r:id="rId3" imgW="2209680" imgH="25380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1" y="2743201"/>
                        <a:ext cx="66706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TextBox 4"/>
          <p:cNvSpPr txBox="1">
            <a:spLocks noChangeArrowheads="1"/>
          </p:cNvSpPr>
          <p:nvPr/>
        </p:nvSpPr>
        <p:spPr bwMode="auto">
          <a:xfrm>
            <a:off x="9144000" y="-33546"/>
            <a:ext cx="603050" cy="338554"/>
          </a:xfrm>
          <a:prstGeom prst="rect">
            <a:avLst/>
          </a:prstGeom>
          <a:noFill/>
          <a:ln w="9525">
            <a:noFill/>
            <a:miter lim="800000"/>
            <a:headEnd/>
            <a:tailEnd/>
          </a:ln>
        </p:spPr>
        <p:txBody>
          <a:bodyPr wrap="none" anchor="ctr">
            <a:spAutoFit/>
          </a:bodyPr>
          <a:lstStyle/>
          <a:p>
            <a:r>
              <a:rPr lang="en-US" sz="1600">
                <a:solidFill>
                  <a:srgbClr val="FBFCFF"/>
                </a:solidFill>
              </a:rPr>
              <a:t>Ch. 6</a:t>
            </a:r>
          </a:p>
        </p:txBody>
      </p:sp>
      <p:sp>
        <p:nvSpPr>
          <p:cNvPr id="2" name="Footer Placeholder 1">
            <a:extLst>
              <a:ext uri="{FF2B5EF4-FFF2-40B4-BE49-F238E27FC236}">
                <a16:creationId xmlns:a16="http://schemas.microsoft.com/office/drawing/2014/main" id="{57C69F31-464C-0245-958A-B9485C4E56C6}"/>
              </a:ext>
            </a:extLst>
          </p:cNvPr>
          <p:cNvSpPr>
            <a:spLocks noGrp="1"/>
          </p:cNvSpPr>
          <p:nvPr>
            <p:ph type="ftr" sz="quarter" idx="11"/>
          </p:nvPr>
        </p:nvSpPr>
        <p:spPr/>
        <p:txBody>
          <a:bodyPr/>
          <a:lstStyle/>
          <a:p>
            <a:r>
              <a:rPr lang="en-CA"/>
              <a:t>F21 AA  Applied Text Analytics</a:t>
            </a:r>
            <a:endParaRPr lang="en-US"/>
          </a:p>
        </p:txBody>
      </p:sp>
      <p:sp>
        <p:nvSpPr>
          <p:cNvPr id="3" name="Slide Number Placeholder 2">
            <a:extLst>
              <a:ext uri="{FF2B5EF4-FFF2-40B4-BE49-F238E27FC236}">
                <a16:creationId xmlns:a16="http://schemas.microsoft.com/office/drawing/2014/main" id="{B06A5B7D-703D-1B4F-B6F2-6A1BD5942176}"/>
              </a:ext>
            </a:extLst>
          </p:cNvPr>
          <p:cNvSpPr>
            <a:spLocks noGrp="1"/>
          </p:cNvSpPr>
          <p:nvPr>
            <p:ph type="sldNum" sz="quarter" idx="12"/>
          </p:nvPr>
        </p:nvSpPr>
        <p:spPr/>
        <p:txBody>
          <a:bodyPr/>
          <a:lstStyle/>
          <a:p>
            <a:fld id="{F60C5306-BD03-444F-81BE-8A5A1865DBD2}" type="slidenum">
              <a:rPr lang="en-US" smtClean="0"/>
              <a:t>13</a:t>
            </a:fld>
            <a:endParaRPr lang="en-US"/>
          </a:p>
        </p:txBody>
      </p:sp>
    </p:spTree>
    <p:extLst>
      <p:ext uri="{BB962C8B-B14F-4D97-AF65-F5344CB8AC3E}">
        <p14:creationId xmlns:p14="http://schemas.microsoft.com/office/powerpoint/2010/main" val="120358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ea typeface="ＭＳ Ｐゴシック" charset="-128"/>
              </a:rPr>
              <a:t>Binary → count → weight matrix</a:t>
            </a:r>
          </a:p>
        </p:txBody>
      </p:sp>
      <p:graphicFrame>
        <p:nvGraphicFramePr>
          <p:cNvPr id="9218" name="Object 2"/>
          <p:cNvGraphicFramePr>
            <a:graphicFrameLocks noChangeAspect="1"/>
          </p:cNvGraphicFramePr>
          <p:nvPr/>
        </p:nvGraphicFramePr>
        <p:xfrm>
          <a:off x="1644650" y="1905001"/>
          <a:ext cx="8947150" cy="2678113"/>
        </p:xfrm>
        <a:graphic>
          <a:graphicData uri="http://schemas.openxmlformats.org/presentationml/2006/ole">
            <mc:AlternateContent xmlns:mc="http://schemas.openxmlformats.org/markup-compatibility/2006">
              <mc:Choice xmlns:v="urn:schemas-microsoft-com:vml" Requires="v">
                <p:oleObj name="Worksheet" r:id="rId3" imgW="9776460" imgH="2926080" progId="Excel.Sheet.8">
                  <p:embed/>
                </p:oleObj>
              </mc:Choice>
              <mc:Fallback>
                <p:oleObj name="Worksheet" r:id="rId3" imgW="9776460" imgH="2926080" progId="Excel.Sheet.8">
                  <p:embed/>
                  <p:pic>
                    <p:nvPicPr>
                      <p:cNvPr id="9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50" y="1905001"/>
                        <a:ext cx="894715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Box 8"/>
          <p:cNvSpPr txBox="1">
            <a:spLocks noChangeArrowheads="1"/>
          </p:cNvSpPr>
          <p:nvPr/>
        </p:nvSpPr>
        <p:spPr bwMode="auto">
          <a:xfrm>
            <a:off x="2133600" y="5334000"/>
            <a:ext cx="8001000" cy="369332"/>
          </a:xfrm>
          <a:prstGeom prst="rect">
            <a:avLst/>
          </a:prstGeom>
          <a:noFill/>
          <a:ln w="9525">
            <a:noFill/>
            <a:miter lim="800000"/>
            <a:headEnd/>
            <a:tailEnd/>
          </a:ln>
        </p:spPr>
        <p:txBody>
          <a:bodyPr>
            <a:spAutoFit/>
          </a:bodyPr>
          <a:lstStyle/>
          <a:p>
            <a:r>
              <a:rPr lang="en-US" dirty="0"/>
              <a:t>Each document is now represented by a real-valued vector of </a:t>
            </a:r>
            <a:r>
              <a:rPr lang="en-US" dirty="0" err="1"/>
              <a:t>tf-idf</a:t>
            </a:r>
            <a:r>
              <a:rPr lang="en-US" dirty="0"/>
              <a:t> weights ∈ </a:t>
            </a:r>
            <a:r>
              <a:rPr lang="en-US" dirty="0">
                <a:latin typeface="Palatino Linotype" pitchFamily="18" charset="0"/>
              </a:rPr>
              <a:t>R</a:t>
            </a:r>
            <a:r>
              <a:rPr lang="en-US" baseline="30000" dirty="0"/>
              <a:t>|V|</a:t>
            </a:r>
          </a:p>
        </p:txBody>
      </p:sp>
      <p:sp>
        <p:nvSpPr>
          <p:cNvPr id="9221" name="TextBox 4"/>
          <p:cNvSpPr txBox="1">
            <a:spLocks noChangeArrowheads="1"/>
          </p:cNvSpPr>
          <p:nvPr/>
        </p:nvSpPr>
        <p:spPr bwMode="auto">
          <a:xfrm>
            <a:off x="9144001" y="-33546"/>
            <a:ext cx="825867" cy="338554"/>
          </a:xfrm>
          <a:prstGeom prst="rect">
            <a:avLst/>
          </a:prstGeom>
          <a:noFill/>
          <a:ln w="9525">
            <a:noFill/>
            <a:miter lim="800000"/>
            <a:headEnd/>
            <a:tailEnd/>
          </a:ln>
        </p:spPr>
        <p:txBody>
          <a:bodyPr wrap="none" anchor="ctr">
            <a:spAutoFit/>
          </a:bodyPr>
          <a:lstStyle/>
          <a:p>
            <a:r>
              <a:rPr lang="en-US" sz="1600">
                <a:solidFill>
                  <a:srgbClr val="FBFCFF"/>
                </a:solidFill>
              </a:rPr>
              <a:t>Sec. 6.3</a:t>
            </a:r>
          </a:p>
        </p:txBody>
      </p:sp>
      <p:sp>
        <p:nvSpPr>
          <p:cNvPr id="2" name="Footer Placeholder 1">
            <a:extLst>
              <a:ext uri="{FF2B5EF4-FFF2-40B4-BE49-F238E27FC236}">
                <a16:creationId xmlns:a16="http://schemas.microsoft.com/office/drawing/2014/main" id="{1F156AB7-3FA6-FA48-899F-B5E4070E04D4}"/>
              </a:ext>
            </a:extLst>
          </p:cNvPr>
          <p:cNvSpPr>
            <a:spLocks noGrp="1"/>
          </p:cNvSpPr>
          <p:nvPr>
            <p:ph type="ftr" sz="quarter" idx="11"/>
          </p:nvPr>
        </p:nvSpPr>
        <p:spPr/>
        <p:txBody>
          <a:bodyPr/>
          <a:lstStyle/>
          <a:p>
            <a:r>
              <a:rPr lang="en-CA"/>
              <a:t>F21 AA  Applied Text Analytics</a:t>
            </a:r>
            <a:endParaRPr lang="en-US"/>
          </a:p>
        </p:txBody>
      </p:sp>
      <p:sp>
        <p:nvSpPr>
          <p:cNvPr id="3" name="Slide Number Placeholder 2">
            <a:extLst>
              <a:ext uri="{FF2B5EF4-FFF2-40B4-BE49-F238E27FC236}">
                <a16:creationId xmlns:a16="http://schemas.microsoft.com/office/drawing/2014/main" id="{3418CC6F-5F0D-C040-873B-8368DB93BFCA}"/>
              </a:ext>
            </a:extLst>
          </p:cNvPr>
          <p:cNvSpPr>
            <a:spLocks noGrp="1"/>
          </p:cNvSpPr>
          <p:nvPr>
            <p:ph type="sldNum" sz="quarter" idx="12"/>
          </p:nvPr>
        </p:nvSpPr>
        <p:spPr/>
        <p:txBody>
          <a:bodyPr/>
          <a:lstStyle/>
          <a:p>
            <a:fld id="{F60C5306-BD03-444F-81BE-8A5A1865DBD2}" type="slidenum">
              <a:rPr lang="en-US" smtClean="0"/>
              <a:t>14</a:t>
            </a:fld>
            <a:endParaRPr lang="en-US"/>
          </a:p>
        </p:txBody>
      </p:sp>
    </p:spTree>
    <p:extLst>
      <p:ext uri="{BB962C8B-B14F-4D97-AF65-F5344CB8AC3E}">
        <p14:creationId xmlns:p14="http://schemas.microsoft.com/office/powerpoint/2010/main" val="192591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1D44-12AE-D946-98F9-0016228A63DB}"/>
              </a:ext>
            </a:extLst>
          </p:cNvPr>
          <p:cNvSpPr>
            <a:spLocks noGrp="1"/>
          </p:cNvSpPr>
          <p:nvPr>
            <p:ph type="title"/>
          </p:nvPr>
        </p:nvSpPr>
        <p:spPr>
          <a:xfrm>
            <a:off x="902618" y="449836"/>
            <a:ext cx="8075240" cy="998984"/>
          </a:xfrm>
        </p:spPr>
        <p:txBody>
          <a:bodyPr/>
          <a:lstStyle/>
          <a:p>
            <a:r>
              <a:rPr lang="en-GB" dirty="0"/>
              <a:t>Document Vectorization</a:t>
            </a:r>
          </a:p>
        </p:txBody>
      </p:sp>
      <p:sp>
        <p:nvSpPr>
          <p:cNvPr id="3" name="Content Placeholder 2">
            <a:extLst>
              <a:ext uri="{FF2B5EF4-FFF2-40B4-BE49-F238E27FC236}">
                <a16:creationId xmlns:a16="http://schemas.microsoft.com/office/drawing/2014/main" id="{A0B34430-A356-2E42-840D-5B604E192F8C}"/>
              </a:ext>
            </a:extLst>
          </p:cNvPr>
          <p:cNvSpPr>
            <a:spLocks noGrp="1"/>
          </p:cNvSpPr>
          <p:nvPr>
            <p:ph idx="1"/>
          </p:nvPr>
        </p:nvSpPr>
        <p:spPr>
          <a:xfrm>
            <a:off x="2058380" y="1454634"/>
            <a:ext cx="8075240" cy="3777283"/>
          </a:xfrm>
        </p:spPr>
        <p:txBody>
          <a:bodyPr>
            <a:normAutofit/>
          </a:bodyPr>
          <a:lstStyle/>
          <a:p>
            <a:r>
              <a:rPr lang="en-GB" sz="2400" dirty="0"/>
              <a:t>Document is represented with a numerical vector </a:t>
            </a:r>
          </a:p>
          <a:p>
            <a:r>
              <a:rPr lang="en-GB" sz="2400" dirty="0"/>
              <a:t>Dimension of the vector = distinct terms in ”corpus”</a:t>
            </a:r>
          </a:p>
        </p:txBody>
      </p:sp>
      <p:graphicFrame>
        <p:nvGraphicFramePr>
          <p:cNvPr id="4" name="Table 3">
            <a:extLst>
              <a:ext uri="{FF2B5EF4-FFF2-40B4-BE49-F238E27FC236}">
                <a16:creationId xmlns:a16="http://schemas.microsoft.com/office/drawing/2014/main" id="{824CCA2C-09FA-6846-841E-16ABDC7EE9D4}"/>
              </a:ext>
            </a:extLst>
          </p:cNvPr>
          <p:cNvGraphicFramePr>
            <a:graphicFrameLocks noGrp="1"/>
          </p:cNvGraphicFramePr>
          <p:nvPr>
            <p:extLst>
              <p:ext uri="{D42A27DB-BD31-4B8C-83A1-F6EECF244321}">
                <p14:modId xmlns:p14="http://schemas.microsoft.com/office/powerpoint/2010/main" val="1887527851"/>
              </p:ext>
            </p:extLst>
          </p:nvPr>
        </p:nvGraphicFramePr>
        <p:xfrm>
          <a:off x="1772630" y="2363717"/>
          <a:ext cx="7704856" cy="3388360"/>
        </p:xfrm>
        <a:graphic>
          <a:graphicData uri="http://schemas.openxmlformats.org/drawingml/2006/table">
            <a:tbl>
              <a:tblPr firstRow="1" bandRow="1">
                <a:tableStyleId>{5C22544A-7EE6-4342-B048-85BDC9FD1C3A}</a:tableStyleId>
              </a:tblPr>
              <a:tblGrid>
                <a:gridCol w="1698625">
                  <a:extLst>
                    <a:ext uri="{9D8B030D-6E8A-4147-A177-3AD203B41FA5}">
                      <a16:colId xmlns:a16="http://schemas.microsoft.com/office/drawing/2014/main" val="278507179"/>
                    </a:ext>
                  </a:extLst>
                </a:gridCol>
                <a:gridCol w="1109687">
                  <a:extLst>
                    <a:ext uri="{9D8B030D-6E8A-4147-A177-3AD203B41FA5}">
                      <a16:colId xmlns:a16="http://schemas.microsoft.com/office/drawing/2014/main" val="3954166836"/>
                    </a:ext>
                  </a:extLst>
                </a:gridCol>
                <a:gridCol w="1584176">
                  <a:extLst>
                    <a:ext uri="{9D8B030D-6E8A-4147-A177-3AD203B41FA5}">
                      <a16:colId xmlns:a16="http://schemas.microsoft.com/office/drawing/2014/main" val="3365108952"/>
                    </a:ext>
                  </a:extLst>
                </a:gridCol>
                <a:gridCol w="3312368">
                  <a:extLst>
                    <a:ext uri="{9D8B030D-6E8A-4147-A177-3AD203B41FA5}">
                      <a16:colId xmlns:a16="http://schemas.microsoft.com/office/drawing/2014/main" val="2529708799"/>
                    </a:ext>
                  </a:extLst>
                </a:gridCol>
              </a:tblGrid>
              <a:tr h="370840">
                <a:tc>
                  <a:txBody>
                    <a:bodyPr/>
                    <a:lstStyle/>
                    <a:p>
                      <a:r>
                        <a:rPr lang="en-GB" dirty="0"/>
                        <a:t>Method</a:t>
                      </a:r>
                    </a:p>
                  </a:txBody>
                  <a:tcPr/>
                </a:tc>
                <a:tc>
                  <a:txBody>
                    <a:bodyPr/>
                    <a:lstStyle/>
                    <a:p>
                      <a:r>
                        <a:rPr lang="en-GB" dirty="0"/>
                        <a:t>Function </a:t>
                      </a:r>
                    </a:p>
                  </a:txBody>
                  <a:tcPr/>
                </a:tc>
                <a:tc>
                  <a:txBody>
                    <a:bodyPr/>
                    <a:lstStyle/>
                    <a:p>
                      <a:r>
                        <a:rPr lang="en-GB" dirty="0"/>
                        <a:t>Description</a:t>
                      </a:r>
                    </a:p>
                  </a:txBody>
                  <a:tcPr/>
                </a:tc>
                <a:tc>
                  <a:txBody>
                    <a:bodyPr/>
                    <a:lstStyle/>
                    <a:p>
                      <a:r>
                        <a:rPr lang="en-GB" dirty="0"/>
                        <a:t>Comments</a:t>
                      </a:r>
                    </a:p>
                  </a:txBody>
                  <a:tcPr/>
                </a:tc>
                <a:extLst>
                  <a:ext uri="{0D108BD9-81ED-4DB2-BD59-A6C34878D82A}">
                    <a16:rowId xmlns:a16="http://schemas.microsoft.com/office/drawing/2014/main" val="2129621181"/>
                  </a:ext>
                </a:extLst>
              </a:tr>
              <a:tr h="370840">
                <a:tc>
                  <a:txBody>
                    <a:bodyPr/>
                    <a:lstStyle/>
                    <a:p>
                      <a:r>
                        <a:rPr lang="en-GB" dirty="0"/>
                        <a:t>Binary </a:t>
                      </a:r>
                    </a:p>
                    <a:p>
                      <a:r>
                        <a:rPr lang="en-GB" dirty="0"/>
                        <a:t>“One-hot”</a:t>
                      </a:r>
                    </a:p>
                  </a:txBody>
                  <a:tcPr/>
                </a:tc>
                <a:tc>
                  <a:txBody>
                    <a:bodyPr/>
                    <a:lstStyle/>
                    <a:p>
                      <a:r>
                        <a:rPr lang="en-GB" dirty="0"/>
                        <a:t>0 1</a:t>
                      </a:r>
                    </a:p>
                  </a:txBody>
                  <a:tcPr/>
                </a:tc>
                <a:tc>
                  <a:txBody>
                    <a:bodyPr/>
                    <a:lstStyle/>
                    <a:p>
                      <a:r>
                        <a:rPr lang="en-CA" dirty="0"/>
                        <a:t>1 if term occurs 0 otherwise</a:t>
                      </a:r>
                      <a:endParaRPr lang="en-GB" dirty="0"/>
                    </a:p>
                  </a:txBody>
                  <a:tcPr/>
                </a:tc>
                <a:tc>
                  <a:txBody>
                    <a:bodyPr/>
                    <a:lstStyle/>
                    <a:p>
                      <a:r>
                        <a:rPr lang="en-GB" dirty="0"/>
                        <a:t>Can be suitable for shorter documents  and NN implementations</a:t>
                      </a:r>
                    </a:p>
                  </a:txBody>
                  <a:tcPr/>
                </a:tc>
                <a:extLst>
                  <a:ext uri="{0D108BD9-81ED-4DB2-BD59-A6C34878D82A}">
                    <a16:rowId xmlns:a16="http://schemas.microsoft.com/office/drawing/2014/main" val="1292723793"/>
                  </a:ext>
                </a:extLst>
              </a:tr>
              <a:tr h="370840">
                <a:tc>
                  <a:txBody>
                    <a:bodyPr/>
                    <a:lstStyle/>
                    <a:p>
                      <a:r>
                        <a:rPr lang="en-GB" dirty="0"/>
                        <a:t>Frequency</a:t>
                      </a:r>
                    </a:p>
                  </a:txBody>
                  <a:tcPr/>
                </a:tc>
                <a:tc>
                  <a:txBody>
                    <a:bodyPr/>
                    <a:lstStyle/>
                    <a:p>
                      <a:r>
                        <a:rPr lang="en-GB" dirty="0"/>
                        <a:t>TF</a:t>
                      </a:r>
                    </a:p>
                  </a:txBody>
                  <a:tcPr/>
                </a:tc>
                <a:tc>
                  <a:txBody>
                    <a:bodyPr/>
                    <a:lstStyle/>
                    <a:p>
                      <a:r>
                        <a:rPr lang="en-GB" dirty="0"/>
                        <a:t>Counts frequency of terms</a:t>
                      </a:r>
                    </a:p>
                  </a:txBody>
                  <a:tcPr/>
                </a:tc>
                <a:tc>
                  <a:txBody>
                    <a:bodyPr/>
                    <a:lstStyle/>
                    <a:p>
                      <a:r>
                        <a:rPr lang="en-GB" dirty="0"/>
                        <a:t>Works well for k-means clustering and some probabilistic methods </a:t>
                      </a:r>
                    </a:p>
                  </a:txBody>
                  <a:tcPr/>
                </a:tc>
                <a:extLst>
                  <a:ext uri="{0D108BD9-81ED-4DB2-BD59-A6C34878D82A}">
                    <a16:rowId xmlns:a16="http://schemas.microsoft.com/office/drawing/2014/main" val="2518530961"/>
                  </a:ext>
                </a:extLst>
              </a:tr>
              <a:tr h="370840">
                <a:tc>
                  <a:txBody>
                    <a:bodyPr/>
                    <a:lstStyle/>
                    <a:p>
                      <a:r>
                        <a:rPr lang="en-GB" dirty="0"/>
                        <a:t>Term Frequency</a:t>
                      </a:r>
                    </a:p>
                    <a:p>
                      <a:r>
                        <a:rPr lang="en-GB" dirty="0"/>
                        <a:t>Inverse</a:t>
                      </a:r>
                    </a:p>
                    <a:p>
                      <a:r>
                        <a:rPr lang="en-GB" dirty="0"/>
                        <a:t>Document Frequency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TF-IDF</a:t>
                      </a:r>
                    </a:p>
                    <a:p>
                      <a:endParaRPr lang="en-GB" dirty="0"/>
                    </a:p>
                  </a:txBody>
                  <a:tcPr/>
                </a:tc>
                <a:tc>
                  <a:txBody>
                    <a:bodyPr/>
                    <a:lstStyle/>
                    <a:p>
                      <a:r>
                        <a:rPr lang="en-GB" dirty="0"/>
                        <a:t>Weights term by importance</a:t>
                      </a:r>
                    </a:p>
                    <a:p>
                      <a:r>
                        <a:rPr lang="en-GB" dirty="0"/>
                        <a:t>across corpus</a:t>
                      </a:r>
                    </a:p>
                  </a:txBody>
                  <a:tcPr/>
                </a:tc>
                <a:tc>
                  <a:txBody>
                    <a:bodyPr/>
                    <a:lstStyle/>
                    <a:p>
                      <a:r>
                        <a:rPr lang="en-GB" dirty="0"/>
                        <a:t>Originally the gold- standard of Information retrieval</a:t>
                      </a:r>
                    </a:p>
                  </a:txBody>
                  <a:tcPr/>
                </a:tc>
                <a:extLst>
                  <a:ext uri="{0D108BD9-81ED-4DB2-BD59-A6C34878D82A}">
                    <a16:rowId xmlns:a16="http://schemas.microsoft.com/office/drawing/2014/main" val="1474138122"/>
                  </a:ext>
                </a:extLst>
              </a:tr>
            </a:tbl>
          </a:graphicData>
        </a:graphic>
      </p:graphicFrame>
      <p:sp>
        <p:nvSpPr>
          <p:cNvPr id="6" name="TextBox 5">
            <a:extLst>
              <a:ext uri="{FF2B5EF4-FFF2-40B4-BE49-F238E27FC236}">
                <a16:creationId xmlns:a16="http://schemas.microsoft.com/office/drawing/2014/main" id="{89C21417-9382-C144-AF88-53E12A4E90B4}"/>
              </a:ext>
            </a:extLst>
          </p:cNvPr>
          <p:cNvSpPr txBox="1"/>
          <p:nvPr/>
        </p:nvSpPr>
        <p:spPr>
          <a:xfrm>
            <a:off x="2966473" y="5752077"/>
            <a:ext cx="6511013" cy="646331"/>
          </a:xfrm>
          <a:prstGeom prst="rect">
            <a:avLst/>
          </a:prstGeom>
          <a:solidFill>
            <a:schemeClr val="accent4">
              <a:lumMod val="40000"/>
              <a:lumOff val="60000"/>
            </a:schemeClr>
          </a:solidFill>
        </p:spPr>
        <p:txBody>
          <a:bodyPr wrap="none" rtlCol="0">
            <a:spAutoFit/>
          </a:bodyPr>
          <a:lstStyle/>
          <a:p>
            <a:r>
              <a:rPr lang="en-GB" dirty="0"/>
              <a:t>Can use N-gram features </a:t>
            </a:r>
          </a:p>
          <a:p>
            <a:r>
              <a:rPr lang="en-GB" dirty="0"/>
              <a:t>Can be used in combination with PCA for dimensionality reduction  </a:t>
            </a:r>
          </a:p>
        </p:txBody>
      </p:sp>
      <p:sp>
        <p:nvSpPr>
          <p:cNvPr id="5" name="Footer Placeholder 4">
            <a:extLst>
              <a:ext uri="{FF2B5EF4-FFF2-40B4-BE49-F238E27FC236}">
                <a16:creationId xmlns:a16="http://schemas.microsoft.com/office/drawing/2014/main" id="{34E8653F-FC05-8FE5-B3ED-177C5CEF0A9F}"/>
              </a:ext>
            </a:extLst>
          </p:cNvPr>
          <p:cNvSpPr>
            <a:spLocks noGrp="1"/>
          </p:cNvSpPr>
          <p:nvPr>
            <p:ph type="ftr" sz="quarter" idx="11"/>
          </p:nvPr>
        </p:nvSpPr>
        <p:spPr/>
        <p:txBody>
          <a:bodyPr/>
          <a:lstStyle/>
          <a:p>
            <a:r>
              <a:rPr lang="en-CA"/>
              <a:t>F21 AA  Applied Text Analytics</a:t>
            </a:r>
            <a:endParaRPr lang="en-US"/>
          </a:p>
        </p:txBody>
      </p:sp>
      <p:sp>
        <p:nvSpPr>
          <p:cNvPr id="7" name="Slide Number Placeholder 6">
            <a:extLst>
              <a:ext uri="{FF2B5EF4-FFF2-40B4-BE49-F238E27FC236}">
                <a16:creationId xmlns:a16="http://schemas.microsoft.com/office/drawing/2014/main" id="{3AF23092-4C0F-D70D-D9F3-54D72D0ACF28}"/>
              </a:ext>
            </a:extLst>
          </p:cNvPr>
          <p:cNvSpPr>
            <a:spLocks noGrp="1"/>
          </p:cNvSpPr>
          <p:nvPr>
            <p:ph type="sldNum" sz="quarter" idx="12"/>
          </p:nvPr>
        </p:nvSpPr>
        <p:spPr/>
        <p:txBody>
          <a:bodyPr/>
          <a:lstStyle/>
          <a:p>
            <a:fld id="{F60C5306-BD03-444F-81BE-8A5A1865DBD2}" type="slidenum">
              <a:rPr lang="en-US" smtClean="0"/>
              <a:t>15</a:t>
            </a:fld>
            <a:endParaRPr lang="en-US"/>
          </a:p>
        </p:txBody>
      </p:sp>
    </p:spTree>
    <p:extLst>
      <p:ext uri="{BB962C8B-B14F-4D97-AF65-F5344CB8AC3E}">
        <p14:creationId xmlns:p14="http://schemas.microsoft.com/office/powerpoint/2010/main" val="409917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2A02-D511-8D42-9B04-CA140774E6B0}"/>
              </a:ext>
            </a:extLst>
          </p:cNvPr>
          <p:cNvSpPr>
            <a:spLocks noGrp="1"/>
          </p:cNvSpPr>
          <p:nvPr>
            <p:ph type="ctr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Exercise 1</a:t>
            </a:r>
          </a:p>
        </p:txBody>
      </p:sp>
      <p:sp>
        <p:nvSpPr>
          <p:cNvPr id="3" name="Subtitle 2">
            <a:extLst>
              <a:ext uri="{FF2B5EF4-FFF2-40B4-BE49-F238E27FC236}">
                <a16:creationId xmlns:a16="http://schemas.microsoft.com/office/drawing/2014/main" id="{80319C26-4C4F-F64C-84FE-952790DD2AB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01012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88BA-364C-2B49-9504-946E1064C91D}"/>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Exercise 1 (part 1)</a:t>
            </a:r>
          </a:p>
        </p:txBody>
      </p:sp>
      <p:sp>
        <p:nvSpPr>
          <p:cNvPr id="3" name="Content Placeholder 2">
            <a:extLst>
              <a:ext uri="{FF2B5EF4-FFF2-40B4-BE49-F238E27FC236}">
                <a16:creationId xmlns:a16="http://schemas.microsoft.com/office/drawing/2014/main" id="{B29AA414-AEB1-D243-AFCF-1E477A33A7B6}"/>
              </a:ext>
            </a:extLst>
          </p:cNvPr>
          <p:cNvSpPr>
            <a:spLocks noGrp="1"/>
          </p:cNvSpPr>
          <p:nvPr>
            <p:ph idx="1"/>
          </p:nvPr>
        </p:nvSpPr>
        <p:spPr>
          <a:xfrm>
            <a:off x="838200" y="1406769"/>
            <a:ext cx="10515600" cy="4770194"/>
          </a:xfrm>
        </p:spPr>
        <p:txBody>
          <a:bodyPr>
            <a:normAutofit fontScale="92500" lnSpcReduction="20000"/>
          </a:bodyPr>
          <a:lstStyle/>
          <a:p>
            <a:pPr marL="0" indent="0">
              <a:buNone/>
            </a:pPr>
            <a:r>
              <a:rPr lang="en-CA" b="1" dirty="0">
                <a:solidFill>
                  <a:schemeClr val="accent1"/>
                </a:solidFill>
              </a:rPr>
              <a:t>Given 5 different documents in the collection:</a:t>
            </a:r>
          </a:p>
          <a:p>
            <a:pPr lvl="0"/>
            <a:r>
              <a:rPr lang="en-CA" b="1" dirty="0"/>
              <a:t>D1 = </a:t>
            </a:r>
            <a:r>
              <a:rPr lang="en-CA" dirty="0"/>
              <a:t>"If it walks like a duck and quacks like a duck, it must be a duck." </a:t>
            </a:r>
          </a:p>
          <a:p>
            <a:pPr lvl="0"/>
            <a:r>
              <a:rPr lang="en-CA" b="1" dirty="0"/>
              <a:t>D2 = </a:t>
            </a:r>
            <a:r>
              <a:rPr lang="en-CA" dirty="0"/>
              <a:t>"Beijing Duck is mostly prized for the thin, crispy duck skin with authentic versions of the dish serving mostly the skin." </a:t>
            </a:r>
          </a:p>
          <a:p>
            <a:pPr lvl="0"/>
            <a:r>
              <a:rPr lang="en-CA" b="1" dirty="0"/>
              <a:t>D3 = </a:t>
            </a:r>
            <a:r>
              <a:rPr lang="en-CA" dirty="0"/>
              <a:t>"Bugs' ascension to stardom also prompted the Warner animators to recast Daffy Duck as the rabbit's rival, intensely jealous and determined to steal back the spotlight while Bugs remained indifferent to the duck's jealousy, or used it to his advantage. This turned out to be the recipe for the success of the duo." </a:t>
            </a:r>
          </a:p>
          <a:p>
            <a:pPr lvl="0"/>
            <a:r>
              <a:rPr lang="en-CA" b="1" dirty="0"/>
              <a:t>D4 = </a:t>
            </a:r>
            <a:r>
              <a:rPr lang="en-CA" dirty="0"/>
              <a:t>"6:25 PM 1/7/2007 blog entry: I found this great recipe for Rabbit Braised in Wine on </a:t>
            </a:r>
            <a:r>
              <a:rPr lang="en-CA" dirty="0" err="1"/>
              <a:t>cookingforengineers.com</a:t>
            </a:r>
            <a:r>
              <a:rPr lang="en-CA" dirty="0"/>
              <a:t>."</a:t>
            </a:r>
          </a:p>
          <a:p>
            <a:pPr lvl="0"/>
            <a:r>
              <a:rPr lang="en-CA" b="1" dirty="0"/>
              <a:t>D5 = </a:t>
            </a:r>
            <a:r>
              <a:rPr lang="en-CA" dirty="0"/>
              <a:t>"Last week Li has shown you how to make the </a:t>
            </a:r>
            <a:r>
              <a:rPr lang="en-CA" dirty="0" err="1"/>
              <a:t>Sechuan</a:t>
            </a:r>
            <a:r>
              <a:rPr lang="en-CA" dirty="0"/>
              <a:t> duck. Today we'll be making Chinese dumplings (Jiaozi), a popular dish that I had a chance to try last summer in Beijing. There are many </a:t>
            </a:r>
            <a:r>
              <a:rPr lang="en-CA" dirty="0" err="1"/>
              <a:t>recipies</a:t>
            </a:r>
            <a:r>
              <a:rPr lang="en-CA" dirty="0"/>
              <a:t> for Jiaozi."</a:t>
            </a:r>
          </a:p>
          <a:p>
            <a:endParaRPr lang="en-GB" dirty="0"/>
          </a:p>
        </p:txBody>
      </p:sp>
      <p:sp>
        <p:nvSpPr>
          <p:cNvPr id="4" name="Footer Placeholder 3">
            <a:extLst>
              <a:ext uri="{FF2B5EF4-FFF2-40B4-BE49-F238E27FC236}">
                <a16:creationId xmlns:a16="http://schemas.microsoft.com/office/drawing/2014/main" id="{1FACE3B7-0C5B-5540-82D0-A34C6ACB719C}"/>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E4F2CD2F-AF36-0E44-9BE6-60868571812F}"/>
              </a:ext>
            </a:extLst>
          </p:cNvPr>
          <p:cNvSpPr>
            <a:spLocks noGrp="1"/>
          </p:cNvSpPr>
          <p:nvPr>
            <p:ph type="sldNum" sz="quarter" idx="12"/>
          </p:nvPr>
        </p:nvSpPr>
        <p:spPr/>
        <p:txBody>
          <a:bodyPr/>
          <a:lstStyle/>
          <a:p>
            <a:fld id="{F60C5306-BD03-444F-81BE-8A5A1865DBD2}" type="slidenum">
              <a:rPr lang="en-US" smtClean="0"/>
              <a:t>17</a:t>
            </a:fld>
            <a:endParaRPr lang="en-US"/>
          </a:p>
        </p:txBody>
      </p:sp>
    </p:spTree>
    <p:extLst>
      <p:ext uri="{BB962C8B-B14F-4D97-AF65-F5344CB8AC3E}">
        <p14:creationId xmlns:p14="http://schemas.microsoft.com/office/powerpoint/2010/main" val="213365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197F-1A6D-734D-84B9-CBDA62E9F851}"/>
              </a:ext>
            </a:extLst>
          </p:cNvPr>
          <p:cNvSpPr>
            <a:spLocks noGrp="1"/>
          </p:cNvSpPr>
          <p:nvPr>
            <p:ph type="title"/>
          </p:nvPr>
        </p:nvSpPr>
        <p:spPr/>
        <p:txBody>
          <a:bodyPr/>
          <a:lstStyle/>
          <a:p>
            <a:r>
              <a:rPr lang="en-GB" sz="4000" dirty="0" err="1">
                <a:solidFill>
                  <a:schemeClr val="accent2">
                    <a:lumMod val="75000"/>
                  </a:schemeClr>
                </a:solidFill>
                <a:effectLst>
                  <a:outerShdw blurRad="38100" dist="38100" dir="2700000" algn="tl">
                    <a:srgbClr val="000000">
                      <a:alpha val="43137"/>
                    </a:srgbClr>
                  </a:outerShdw>
                </a:effectLst>
              </a:rPr>
              <a:t>Exrecise</a:t>
            </a:r>
            <a:r>
              <a:rPr lang="en-GB" sz="4000" dirty="0">
                <a:solidFill>
                  <a:schemeClr val="accent2">
                    <a:lumMod val="75000"/>
                  </a:schemeClr>
                </a:solidFill>
                <a:effectLst>
                  <a:outerShdw blurRad="38100" dist="38100" dir="2700000" algn="tl">
                    <a:srgbClr val="000000">
                      <a:alpha val="43137"/>
                    </a:srgbClr>
                  </a:outerShdw>
                </a:effectLst>
              </a:rPr>
              <a:t> 1 (part 1)</a:t>
            </a:r>
          </a:p>
        </p:txBody>
      </p:sp>
      <p:sp>
        <p:nvSpPr>
          <p:cNvPr id="3" name="Content Placeholder 2">
            <a:extLst>
              <a:ext uri="{FF2B5EF4-FFF2-40B4-BE49-F238E27FC236}">
                <a16:creationId xmlns:a16="http://schemas.microsoft.com/office/drawing/2014/main" id="{8194ED7B-0B05-884B-B562-80A77F01DF78}"/>
              </a:ext>
            </a:extLst>
          </p:cNvPr>
          <p:cNvSpPr>
            <a:spLocks noGrp="1"/>
          </p:cNvSpPr>
          <p:nvPr>
            <p:ph idx="1"/>
          </p:nvPr>
        </p:nvSpPr>
        <p:spPr/>
        <p:txBody>
          <a:bodyPr/>
          <a:lstStyle/>
          <a:p>
            <a:r>
              <a:rPr lang="en-US" dirty="0"/>
              <a:t>Compute the term frequencies (TF) in the table below. Assume counting is case insensitive ( </a:t>
            </a:r>
            <a:r>
              <a:rPr lang="en-US" dirty="0" err="1"/>
              <a:t>i.e.Duck</a:t>
            </a:r>
            <a:r>
              <a:rPr lang="en-US" dirty="0"/>
              <a:t>=duck) &amp; stemming is performed ( i.e. recipes= recipe) </a:t>
            </a:r>
          </a:p>
          <a:p>
            <a:endParaRPr lang="en-US" dirty="0"/>
          </a:p>
          <a:p>
            <a:endParaRPr lang="en-CA" dirty="0"/>
          </a:p>
          <a:p>
            <a:endParaRPr lang="en-GB" dirty="0"/>
          </a:p>
        </p:txBody>
      </p:sp>
      <p:sp>
        <p:nvSpPr>
          <p:cNvPr id="4" name="Footer Placeholder 3">
            <a:extLst>
              <a:ext uri="{FF2B5EF4-FFF2-40B4-BE49-F238E27FC236}">
                <a16:creationId xmlns:a16="http://schemas.microsoft.com/office/drawing/2014/main" id="{0F792980-B847-5C4B-9671-87CD55B0823F}"/>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C9B0DE95-2C60-6F41-AAF8-E113F8D61DEA}"/>
              </a:ext>
            </a:extLst>
          </p:cNvPr>
          <p:cNvSpPr>
            <a:spLocks noGrp="1"/>
          </p:cNvSpPr>
          <p:nvPr>
            <p:ph type="sldNum" sz="quarter" idx="12"/>
          </p:nvPr>
        </p:nvSpPr>
        <p:spPr/>
        <p:txBody>
          <a:bodyPr/>
          <a:lstStyle/>
          <a:p>
            <a:fld id="{F60C5306-BD03-444F-81BE-8A5A1865DBD2}" type="slidenum">
              <a:rPr lang="en-US" smtClean="0"/>
              <a:t>18</a:t>
            </a:fld>
            <a:endParaRPr lang="en-US"/>
          </a:p>
        </p:txBody>
      </p:sp>
      <p:graphicFrame>
        <p:nvGraphicFramePr>
          <p:cNvPr id="6" name="Table 5">
            <a:extLst>
              <a:ext uri="{FF2B5EF4-FFF2-40B4-BE49-F238E27FC236}">
                <a16:creationId xmlns:a16="http://schemas.microsoft.com/office/drawing/2014/main" id="{850B0531-D039-B147-9F21-6114B22606C3}"/>
              </a:ext>
            </a:extLst>
          </p:cNvPr>
          <p:cNvGraphicFramePr>
            <a:graphicFrameLocks noGrp="1"/>
          </p:cNvGraphicFramePr>
          <p:nvPr>
            <p:extLst>
              <p:ext uri="{D42A27DB-BD31-4B8C-83A1-F6EECF244321}">
                <p14:modId xmlns:p14="http://schemas.microsoft.com/office/powerpoint/2010/main" val="2329635662"/>
              </p:ext>
            </p:extLst>
          </p:nvPr>
        </p:nvGraphicFramePr>
        <p:xfrm>
          <a:off x="3071445" y="3155473"/>
          <a:ext cx="5434378" cy="2907191"/>
        </p:xfrm>
        <a:graphic>
          <a:graphicData uri="http://schemas.openxmlformats.org/drawingml/2006/table">
            <a:tbl>
              <a:tblPr firstRow="1" firstCol="1" bandRow="1">
                <a:tableStyleId>{5C22544A-7EE6-4342-B048-85BDC9FD1C3A}</a:tableStyleId>
              </a:tblPr>
              <a:tblGrid>
                <a:gridCol w="1385264">
                  <a:extLst>
                    <a:ext uri="{9D8B030D-6E8A-4147-A177-3AD203B41FA5}">
                      <a16:colId xmlns:a16="http://schemas.microsoft.com/office/drawing/2014/main" val="595371952"/>
                    </a:ext>
                  </a:extLst>
                </a:gridCol>
                <a:gridCol w="800096">
                  <a:extLst>
                    <a:ext uri="{9D8B030D-6E8A-4147-A177-3AD203B41FA5}">
                      <a16:colId xmlns:a16="http://schemas.microsoft.com/office/drawing/2014/main" val="1588091192"/>
                    </a:ext>
                  </a:extLst>
                </a:gridCol>
                <a:gridCol w="800096">
                  <a:extLst>
                    <a:ext uri="{9D8B030D-6E8A-4147-A177-3AD203B41FA5}">
                      <a16:colId xmlns:a16="http://schemas.microsoft.com/office/drawing/2014/main" val="1859812955"/>
                    </a:ext>
                  </a:extLst>
                </a:gridCol>
                <a:gridCol w="848730">
                  <a:extLst>
                    <a:ext uri="{9D8B030D-6E8A-4147-A177-3AD203B41FA5}">
                      <a16:colId xmlns:a16="http://schemas.microsoft.com/office/drawing/2014/main" val="1164356341"/>
                    </a:ext>
                  </a:extLst>
                </a:gridCol>
                <a:gridCol w="800096">
                  <a:extLst>
                    <a:ext uri="{9D8B030D-6E8A-4147-A177-3AD203B41FA5}">
                      <a16:colId xmlns:a16="http://schemas.microsoft.com/office/drawing/2014/main" val="1739729958"/>
                    </a:ext>
                  </a:extLst>
                </a:gridCol>
                <a:gridCol w="800096">
                  <a:extLst>
                    <a:ext uri="{9D8B030D-6E8A-4147-A177-3AD203B41FA5}">
                      <a16:colId xmlns:a16="http://schemas.microsoft.com/office/drawing/2014/main" val="4167936416"/>
                    </a:ext>
                  </a:extLst>
                </a:gridCol>
              </a:tblGrid>
              <a:tr h="415313">
                <a:tc>
                  <a:txBody>
                    <a:bodyPr/>
                    <a:lstStyle/>
                    <a:p>
                      <a:r>
                        <a:rPr lang="en-US" sz="2000">
                          <a:effectLst/>
                        </a:rPr>
                        <a:t>Term</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r>
                        <a:rPr lang="en-US" sz="2000">
                          <a:effectLst/>
                        </a:rPr>
                        <a:t>TF</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32135817"/>
                  </a:ext>
                </a:extLst>
              </a:tr>
              <a:tr h="415313">
                <a:tc>
                  <a:txBody>
                    <a:bodyPr/>
                    <a:lstStyle/>
                    <a:p>
                      <a:r>
                        <a:rPr lang="en-US" sz="2000" dirty="0">
                          <a:effectLst/>
                        </a:rPr>
                        <a:t> </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2000" dirty="0">
                          <a:effectLst/>
                        </a:rPr>
                        <a:t>D1</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2000" dirty="0">
                          <a:effectLst/>
                        </a:rPr>
                        <a:t>D2</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2000">
                          <a:effectLst/>
                        </a:rPr>
                        <a:t>D3</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2000" dirty="0">
                          <a:effectLst/>
                        </a:rPr>
                        <a:t>D4</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2000" dirty="0">
                          <a:effectLst/>
                        </a:rPr>
                        <a:t>D5</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68394542"/>
                  </a:ext>
                </a:extLst>
              </a:tr>
              <a:tr h="415313">
                <a:tc>
                  <a:txBody>
                    <a:bodyPr/>
                    <a:lstStyle/>
                    <a:p>
                      <a:r>
                        <a:rPr lang="en-US" sz="2000" dirty="0" err="1">
                          <a:effectLst/>
                        </a:rPr>
                        <a:t>beijing</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dirty="0">
                          <a:effectLst/>
                        </a:rPr>
                        <a:t> </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70158541"/>
                  </a:ext>
                </a:extLst>
              </a:tr>
              <a:tr h="415313">
                <a:tc>
                  <a:txBody>
                    <a:bodyPr/>
                    <a:lstStyle/>
                    <a:p>
                      <a:r>
                        <a:rPr lang="en-US" sz="2000" dirty="0">
                          <a:effectLst/>
                        </a:rPr>
                        <a:t>dish</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45972691"/>
                  </a:ext>
                </a:extLst>
              </a:tr>
              <a:tr h="415313">
                <a:tc>
                  <a:txBody>
                    <a:bodyPr/>
                    <a:lstStyle/>
                    <a:p>
                      <a:r>
                        <a:rPr lang="en-US" sz="2000">
                          <a:effectLst/>
                        </a:rPr>
                        <a:t>duck</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87710456"/>
                  </a:ext>
                </a:extLst>
              </a:tr>
              <a:tr h="415313">
                <a:tc>
                  <a:txBody>
                    <a:bodyPr/>
                    <a:lstStyle/>
                    <a:p>
                      <a:r>
                        <a:rPr lang="en-US" sz="2000">
                          <a:effectLst/>
                        </a:rPr>
                        <a:t>rabbit</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dirty="0">
                          <a:effectLst/>
                        </a:rPr>
                        <a:t> </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09505269"/>
                  </a:ext>
                </a:extLst>
              </a:tr>
              <a:tr h="415313">
                <a:tc>
                  <a:txBody>
                    <a:bodyPr/>
                    <a:lstStyle/>
                    <a:p>
                      <a:r>
                        <a:rPr lang="en-US" sz="2000">
                          <a:effectLst/>
                        </a:rPr>
                        <a:t>recipe</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rPr>
                        <a:t> </a:t>
                      </a:r>
                      <a:endParaRPr lang="en-CA"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r>
                        <a:rPr lang="en-US" sz="2000" dirty="0">
                          <a:effectLst/>
                        </a:rPr>
                        <a:t> </a:t>
                      </a:r>
                      <a:endParaRPr lang="en-CA"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78374125"/>
                  </a:ext>
                </a:extLst>
              </a:tr>
            </a:tbl>
          </a:graphicData>
        </a:graphic>
      </p:graphicFrame>
    </p:spTree>
    <p:extLst>
      <p:ext uri="{BB962C8B-B14F-4D97-AF65-F5344CB8AC3E}">
        <p14:creationId xmlns:p14="http://schemas.microsoft.com/office/powerpoint/2010/main" val="2997077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8757-ED81-AC47-83BA-AE03617F8E81}"/>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Exercise 1 (part 1)</a:t>
            </a:r>
          </a:p>
        </p:txBody>
      </p:sp>
      <p:sp>
        <p:nvSpPr>
          <p:cNvPr id="3" name="Content Placeholder 2">
            <a:extLst>
              <a:ext uri="{FF2B5EF4-FFF2-40B4-BE49-F238E27FC236}">
                <a16:creationId xmlns:a16="http://schemas.microsoft.com/office/drawing/2014/main" id="{1D416DC7-C993-964E-83A6-7AE2EB267C08}"/>
              </a:ext>
            </a:extLst>
          </p:cNvPr>
          <p:cNvSpPr>
            <a:spLocks noGrp="1"/>
          </p:cNvSpPr>
          <p:nvPr>
            <p:ph idx="1"/>
          </p:nvPr>
        </p:nvSpPr>
        <p:spPr/>
        <p:txBody>
          <a:bodyPr/>
          <a:lstStyle/>
          <a:p>
            <a:r>
              <a:rPr lang="en-US" dirty="0"/>
              <a:t>Calculate the normalized TF* and the IDF for each term. Assume </a:t>
            </a:r>
            <a:r>
              <a:rPr lang="en-US" dirty="0" err="1"/>
              <a:t>tf-idf</a:t>
            </a:r>
            <a:r>
              <a:rPr lang="en-US" dirty="0"/>
              <a:t>= </a:t>
            </a:r>
            <a:r>
              <a:rPr lang="en-US" dirty="0" err="1"/>
              <a:t>tf</a:t>
            </a:r>
            <a:r>
              <a:rPr lang="en-US" dirty="0"/>
              <a:t>’ * log</a:t>
            </a:r>
            <a:r>
              <a:rPr lang="en-US" baseline="-25000" dirty="0"/>
              <a:t>10</a:t>
            </a:r>
            <a:r>
              <a:rPr lang="en-US" dirty="0"/>
              <a:t> (N/</a:t>
            </a:r>
            <a:r>
              <a:rPr lang="en-US" dirty="0" err="1"/>
              <a:t>dft</a:t>
            </a:r>
            <a:r>
              <a:rPr lang="en-US" dirty="0"/>
              <a:t>) ; </a:t>
            </a:r>
            <a:r>
              <a:rPr lang="en-US" dirty="0" err="1"/>
              <a:t>tf</a:t>
            </a:r>
            <a:r>
              <a:rPr lang="en-US" dirty="0"/>
              <a:t>’ is normalized by the maximum occurrence of any term in the document  </a:t>
            </a:r>
            <a:r>
              <a:rPr lang="en-US" dirty="0" err="1"/>
              <a:t>tf</a:t>
            </a:r>
            <a:r>
              <a:rPr lang="en-US" dirty="0"/>
              <a:t>’= </a:t>
            </a:r>
            <a:r>
              <a:rPr lang="en-US" dirty="0" err="1"/>
              <a:t>tf</a:t>
            </a:r>
            <a:r>
              <a:rPr lang="en-US" dirty="0"/>
              <a:t>/</a:t>
            </a:r>
            <a:r>
              <a:rPr lang="en-US" dirty="0" err="1"/>
              <a:t>tf</a:t>
            </a:r>
            <a:r>
              <a:rPr lang="en-US" dirty="0"/>
              <a:t>(max in document d) </a:t>
            </a:r>
            <a:endParaRPr lang="en-CA" dirty="0"/>
          </a:p>
          <a:p>
            <a:endParaRPr lang="en-GB" dirty="0"/>
          </a:p>
          <a:p>
            <a:endParaRPr lang="en-GB" dirty="0"/>
          </a:p>
        </p:txBody>
      </p:sp>
      <p:sp>
        <p:nvSpPr>
          <p:cNvPr id="4" name="Footer Placeholder 3">
            <a:extLst>
              <a:ext uri="{FF2B5EF4-FFF2-40B4-BE49-F238E27FC236}">
                <a16:creationId xmlns:a16="http://schemas.microsoft.com/office/drawing/2014/main" id="{94495CE4-6DE8-0A43-87F9-7F3CADF85241}"/>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08096E16-C8DF-5342-9AC1-6122BAD834B5}"/>
              </a:ext>
            </a:extLst>
          </p:cNvPr>
          <p:cNvSpPr>
            <a:spLocks noGrp="1"/>
          </p:cNvSpPr>
          <p:nvPr>
            <p:ph type="sldNum" sz="quarter" idx="12"/>
          </p:nvPr>
        </p:nvSpPr>
        <p:spPr/>
        <p:txBody>
          <a:bodyPr/>
          <a:lstStyle/>
          <a:p>
            <a:fld id="{F60C5306-BD03-444F-81BE-8A5A1865DBD2}" type="slidenum">
              <a:rPr lang="en-US" smtClean="0"/>
              <a:t>19</a:t>
            </a:fld>
            <a:endParaRPr lang="en-US"/>
          </a:p>
        </p:txBody>
      </p:sp>
      <p:graphicFrame>
        <p:nvGraphicFramePr>
          <p:cNvPr id="6" name="Table 5">
            <a:extLst>
              <a:ext uri="{FF2B5EF4-FFF2-40B4-BE49-F238E27FC236}">
                <a16:creationId xmlns:a16="http://schemas.microsoft.com/office/drawing/2014/main" id="{2015BEA9-B56F-054E-A889-5FC13C095175}"/>
              </a:ext>
            </a:extLst>
          </p:cNvPr>
          <p:cNvGraphicFramePr>
            <a:graphicFrameLocks noGrp="1"/>
          </p:cNvGraphicFramePr>
          <p:nvPr>
            <p:extLst>
              <p:ext uri="{D42A27DB-BD31-4B8C-83A1-F6EECF244321}">
                <p14:modId xmlns:p14="http://schemas.microsoft.com/office/powerpoint/2010/main" val="2404079821"/>
              </p:ext>
            </p:extLst>
          </p:nvPr>
        </p:nvGraphicFramePr>
        <p:xfrm>
          <a:off x="940922" y="3265961"/>
          <a:ext cx="4833280" cy="2239490"/>
        </p:xfrm>
        <a:graphic>
          <a:graphicData uri="http://schemas.openxmlformats.org/drawingml/2006/table">
            <a:tbl>
              <a:tblPr firstRow="1" firstCol="1" bandRow="1">
                <a:tableStyleId>{5C22544A-7EE6-4342-B048-85BDC9FD1C3A}</a:tableStyleId>
              </a:tblPr>
              <a:tblGrid>
                <a:gridCol w="907653">
                  <a:extLst>
                    <a:ext uri="{9D8B030D-6E8A-4147-A177-3AD203B41FA5}">
                      <a16:colId xmlns:a16="http://schemas.microsoft.com/office/drawing/2014/main" val="710486756"/>
                    </a:ext>
                  </a:extLst>
                </a:gridCol>
                <a:gridCol w="524239">
                  <a:extLst>
                    <a:ext uri="{9D8B030D-6E8A-4147-A177-3AD203B41FA5}">
                      <a16:colId xmlns:a16="http://schemas.microsoft.com/office/drawing/2014/main" val="1850507799"/>
                    </a:ext>
                  </a:extLst>
                </a:gridCol>
                <a:gridCol w="524239">
                  <a:extLst>
                    <a:ext uri="{9D8B030D-6E8A-4147-A177-3AD203B41FA5}">
                      <a16:colId xmlns:a16="http://schemas.microsoft.com/office/drawing/2014/main" val="3068435042"/>
                    </a:ext>
                  </a:extLst>
                </a:gridCol>
                <a:gridCol w="524239">
                  <a:extLst>
                    <a:ext uri="{9D8B030D-6E8A-4147-A177-3AD203B41FA5}">
                      <a16:colId xmlns:a16="http://schemas.microsoft.com/office/drawing/2014/main" val="2218074955"/>
                    </a:ext>
                  </a:extLst>
                </a:gridCol>
                <a:gridCol w="524239">
                  <a:extLst>
                    <a:ext uri="{9D8B030D-6E8A-4147-A177-3AD203B41FA5}">
                      <a16:colId xmlns:a16="http://schemas.microsoft.com/office/drawing/2014/main" val="2362839763"/>
                    </a:ext>
                  </a:extLst>
                </a:gridCol>
                <a:gridCol w="512169">
                  <a:extLst>
                    <a:ext uri="{9D8B030D-6E8A-4147-A177-3AD203B41FA5}">
                      <a16:colId xmlns:a16="http://schemas.microsoft.com/office/drawing/2014/main" val="2616047844"/>
                    </a:ext>
                  </a:extLst>
                </a:gridCol>
                <a:gridCol w="1316502">
                  <a:extLst>
                    <a:ext uri="{9D8B030D-6E8A-4147-A177-3AD203B41FA5}">
                      <a16:colId xmlns:a16="http://schemas.microsoft.com/office/drawing/2014/main" val="373072128"/>
                    </a:ext>
                  </a:extLst>
                </a:gridCol>
              </a:tblGrid>
              <a:tr h="315408">
                <a:tc>
                  <a:txBody>
                    <a:bodyPr/>
                    <a:lstStyle/>
                    <a:p>
                      <a:pPr algn="r"/>
                      <a:r>
                        <a:rPr lang="en-US" sz="1600" dirty="0">
                          <a:effectLst/>
                        </a:rPr>
                        <a:t>Term</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r>
                        <a:rPr lang="en-US" sz="1600" dirty="0">
                          <a:effectLst/>
                        </a:rPr>
                        <a:t>TF normalized (TF’)*</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r>
                        <a:rPr lang="en-US" sz="1600" dirty="0">
                          <a:effectLst/>
                        </a:rPr>
                        <a:t>IDF</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95372117"/>
                  </a:ext>
                </a:extLst>
              </a:tr>
              <a:tr h="315408">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D1</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D2</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D3</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D4</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D5</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95485724"/>
                  </a:ext>
                </a:extLst>
              </a:tr>
              <a:tr h="347042">
                <a:tc>
                  <a:txBody>
                    <a:bodyPr/>
                    <a:lstStyle/>
                    <a:p>
                      <a:pPr algn="r"/>
                      <a:r>
                        <a:rPr lang="en-US" sz="1600" dirty="0" err="1">
                          <a:effectLst/>
                        </a:rPr>
                        <a:t>beijing</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2928844"/>
                  </a:ext>
                </a:extLst>
              </a:tr>
              <a:tr h="315408">
                <a:tc>
                  <a:txBody>
                    <a:bodyPr/>
                    <a:lstStyle/>
                    <a:p>
                      <a:pPr algn="r"/>
                      <a:r>
                        <a:rPr lang="en-US" sz="1600">
                          <a:effectLst/>
                        </a:rPr>
                        <a:t>dish</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049393"/>
                  </a:ext>
                </a:extLst>
              </a:tr>
              <a:tr h="315408">
                <a:tc>
                  <a:txBody>
                    <a:bodyPr/>
                    <a:lstStyle/>
                    <a:p>
                      <a:pPr algn="r"/>
                      <a:r>
                        <a:rPr lang="en-US" sz="1600">
                          <a:effectLst/>
                        </a:rPr>
                        <a:t>duck</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85256953"/>
                  </a:ext>
                </a:extLst>
              </a:tr>
              <a:tr h="315408">
                <a:tc>
                  <a:txBody>
                    <a:bodyPr/>
                    <a:lstStyle/>
                    <a:p>
                      <a:pPr algn="r"/>
                      <a:r>
                        <a:rPr lang="en-US" sz="1600">
                          <a:effectLst/>
                        </a:rPr>
                        <a:t>rabbit</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85688812"/>
                  </a:ext>
                </a:extLst>
              </a:tr>
              <a:tr h="315408">
                <a:tc>
                  <a:txBody>
                    <a:bodyPr/>
                    <a:lstStyle/>
                    <a:p>
                      <a:pPr algn="r"/>
                      <a:r>
                        <a:rPr lang="en-US" sz="1600">
                          <a:effectLst/>
                        </a:rPr>
                        <a:t>recipe</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19559072"/>
                  </a:ext>
                </a:extLst>
              </a:tr>
            </a:tbl>
          </a:graphicData>
        </a:graphic>
      </p:graphicFrame>
      <p:graphicFrame>
        <p:nvGraphicFramePr>
          <p:cNvPr id="7" name="Table 6">
            <a:extLst>
              <a:ext uri="{FF2B5EF4-FFF2-40B4-BE49-F238E27FC236}">
                <a16:creationId xmlns:a16="http://schemas.microsoft.com/office/drawing/2014/main" id="{B4499441-28A5-804E-BE1F-67EEDDF26D0E}"/>
              </a:ext>
            </a:extLst>
          </p:cNvPr>
          <p:cNvGraphicFramePr>
            <a:graphicFrameLocks noGrp="1"/>
          </p:cNvGraphicFramePr>
          <p:nvPr>
            <p:extLst>
              <p:ext uri="{D42A27DB-BD31-4B8C-83A1-F6EECF244321}">
                <p14:modId xmlns:p14="http://schemas.microsoft.com/office/powerpoint/2010/main" val="2580845456"/>
              </p:ext>
            </p:extLst>
          </p:nvPr>
        </p:nvGraphicFramePr>
        <p:xfrm>
          <a:off x="6417799" y="3265962"/>
          <a:ext cx="5364626" cy="2239489"/>
        </p:xfrm>
        <a:graphic>
          <a:graphicData uri="http://schemas.openxmlformats.org/drawingml/2006/table">
            <a:tbl>
              <a:tblPr firstRow="1" firstCol="1" bandRow="1">
                <a:tableStyleId>{5C22544A-7EE6-4342-B048-85BDC9FD1C3A}</a:tableStyleId>
              </a:tblPr>
              <a:tblGrid>
                <a:gridCol w="1145051">
                  <a:extLst>
                    <a:ext uri="{9D8B030D-6E8A-4147-A177-3AD203B41FA5}">
                      <a16:colId xmlns:a16="http://schemas.microsoft.com/office/drawing/2014/main" val="2789733692"/>
                    </a:ext>
                  </a:extLst>
                </a:gridCol>
                <a:gridCol w="843915">
                  <a:extLst>
                    <a:ext uri="{9D8B030D-6E8A-4147-A177-3AD203B41FA5}">
                      <a16:colId xmlns:a16="http://schemas.microsoft.com/office/drawing/2014/main" val="3656948485"/>
                    </a:ext>
                  </a:extLst>
                </a:gridCol>
                <a:gridCol w="843915">
                  <a:extLst>
                    <a:ext uri="{9D8B030D-6E8A-4147-A177-3AD203B41FA5}">
                      <a16:colId xmlns:a16="http://schemas.microsoft.com/office/drawing/2014/main" val="1872144689"/>
                    </a:ext>
                  </a:extLst>
                </a:gridCol>
                <a:gridCol w="843915">
                  <a:extLst>
                    <a:ext uri="{9D8B030D-6E8A-4147-A177-3AD203B41FA5}">
                      <a16:colId xmlns:a16="http://schemas.microsoft.com/office/drawing/2014/main" val="609078189"/>
                    </a:ext>
                  </a:extLst>
                </a:gridCol>
                <a:gridCol w="843915">
                  <a:extLst>
                    <a:ext uri="{9D8B030D-6E8A-4147-A177-3AD203B41FA5}">
                      <a16:colId xmlns:a16="http://schemas.microsoft.com/office/drawing/2014/main" val="437159914"/>
                    </a:ext>
                  </a:extLst>
                </a:gridCol>
                <a:gridCol w="843915">
                  <a:extLst>
                    <a:ext uri="{9D8B030D-6E8A-4147-A177-3AD203B41FA5}">
                      <a16:colId xmlns:a16="http://schemas.microsoft.com/office/drawing/2014/main" val="908334641"/>
                    </a:ext>
                  </a:extLst>
                </a:gridCol>
              </a:tblGrid>
              <a:tr h="319927">
                <a:tc>
                  <a:txBody>
                    <a:bodyPr/>
                    <a:lstStyle/>
                    <a:p>
                      <a:pPr algn="r"/>
                      <a:r>
                        <a:rPr lang="en-US" sz="1600" dirty="0">
                          <a:effectLst/>
                        </a:rPr>
                        <a:t>Term</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r>
                        <a:rPr lang="en-US" sz="1600" dirty="0">
                          <a:effectLst/>
                        </a:rPr>
                        <a:t>TF- IDF</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5703235"/>
                  </a:ext>
                </a:extLst>
              </a:tr>
              <a:tr h="319927">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1600" dirty="0">
                          <a:effectLst/>
                        </a:rPr>
                        <a:t>D1</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1600" dirty="0">
                          <a:effectLst/>
                        </a:rPr>
                        <a:t>D2</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1600" dirty="0">
                          <a:effectLst/>
                        </a:rPr>
                        <a:t>D3</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1600" dirty="0">
                          <a:effectLst/>
                        </a:rPr>
                        <a:t>D4</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r>
                        <a:rPr lang="en-US" sz="1600" dirty="0">
                          <a:effectLst/>
                        </a:rPr>
                        <a:t>D5</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65192283"/>
                  </a:ext>
                </a:extLst>
              </a:tr>
              <a:tr h="319927">
                <a:tc>
                  <a:txBody>
                    <a:bodyPr/>
                    <a:lstStyle/>
                    <a:p>
                      <a:pPr algn="r"/>
                      <a:r>
                        <a:rPr lang="en-US" sz="1600">
                          <a:effectLst/>
                        </a:rPr>
                        <a:t>beijing</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56788821"/>
                  </a:ext>
                </a:extLst>
              </a:tr>
              <a:tr h="319927">
                <a:tc>
                  <a:txBody>
                    <a:bodyPr/>
                    <a:lstStyle/>
                    <a:p>
                      <a:pPr algn="r"/>
                      <a:r>
                        <a:rPr lang="en-US" sz="1600">
                          <a:effectLst/>
                        </a:rPr>
                        <a:t>dish</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99666065"/>
                  </a:ext>
                </a:extLst>
              </a:tr>
              <a:tr h="319927">
                <a:tc>
                  <a:txBody>
                    <a:bodyPr/>
                    <a:lstStyle/>
                    <a:p>
                      <a:pPr algn="r"/>
                      <a:r>
                        <a:rPr lang="en-US" sz="1600" dirty="0">
                          <a:effectLst/>
                        </a:rPr>
                        <a:t>duck</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03414384"/>
                  </a:ext>
                </a:extLst>
              </a:tr>
              <a:tr h="319927">
                <a:tc>
                  <a:txBody>
                    <a:bodyPr/>
                    <a:lstStyle/>
                    <a:p>
                      <a:pPr algn="r"/>
                      <a:r>
                        <a:rPr lang="en-US" sz="1600">
                          <a:effectLst/>
                        </a:rPr>
                        <a:t>rabbit</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14413884"/>
                  </a:ext>
                </a:extLst>
              </a:tr>
              <a:tr h="319927">
                <a:tc>
                  <a:txBody>
                    <a:bodyPr/>
                    <a:lstStyle/>
                    <a:p>
                      <a:pPr algn="r"/>
                      <a:r>
                        <a:rPr lang="en-US" sz="1600">
                          <a:effectLst/>
                        </a:rPr>
                        <a:t>recipe</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a:effectLst/>
                        </a:rPr>
                        <a:t> </a:t>
                      </a:r>
                      <a:endParaRPr lang="en-CA"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r>
                        <a:rPr lang="en-US" sz="1600" dirty="0">
                          <a:effectLst/>
                        </a:rPr>
                        <a:t> </a:t>
                      </a:r>
                      <a:endParaRPr lang="en-CA"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57007917"/>
                  </a:ext>
                </a:extLst>
              </a:tr>
            </a:tbl>
          </a:graphicData>
        </a:graphic>
      </p:graphicFrame>
    </p:spTree>
    <p:extLst>
      <p:ext uri="{BB962C8B-B14F-4D97-AF65-F5344CB8AC3E}">
        <p14:creationId xmlns:p14="http://schemas.microsoft.com/office/powerpoint/2010/main" val="167067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375-FA6F-DC4E-89A7-F8656181A670}"/>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Plan for today</a:t>
            </a:r>
          </a:p>
        </p:txBody>
      </p:sp>
      <p:sp>
        <p:nvSpPr>
          <p:cNvPr id="3" name="Content Placeholder 2">
            <a:extLst>
              <a:ext uri="{FF2B5EF4-FFF2-40B4-BE49-F238E27FC236}">
                <a16:creationId xmlns:a16="http://schemas.microsoft.com/office/drawing/2014/main" id="{181F8733-535B-B548-8E40-2F0C190ECFD9}"/>
              </a:ext>
            </a:extLst>
          </p:cNvPr>
          <p:cNvSpPr>
            <a:spLocks noGrp="1"/>
          </p:cNvSpPr>
          <p:nvPr>
            <p:ph idx="1"/>
          </p:nvPr>
        </p:nvSpPr>
        <p:spPr/>
        <p:txBody>
          <a:bodyPr/>
          <a:lstStyle/>
          <a:p>
            <a:r>
              <a:rPr lang="en-GB" dirty="0"/>
              <a:t>Last Lecture : Course information and walk through text analytics topics</a:t>
            </a:r>
          </a:p>
          <a:p>
            <a:endParaRPr lang="en-GB" dirty="0"/>
          </a:p>
          <a:p>
            <a:r>
              <a:rPr lang="en-GB" dirty="0"/>
              <a:t>Today:</a:t>
            </a:r>
          </a:p>
          <a:p>
            <a:pPr lvl="1"/>
            <a:r>
              <a:rPr lang="en-GB" dirty="0"/>
              <a:t>Lecture on Text processing</a:t>
            </a:r>
          </a:p>
          <a:p>
            <a:pPr lvl="1"/>
            <a:r>
              <a:rPr lang="en-GB" b="1" dirty="0"/>
              <a:t>Lecture on Document( any text) Representation</a:t>
            </a:r>
          </a:p>
          <a:p>
            <a:pPr lvl="1"/>
            <a:r>
              <a:rPr lang="en-GB" dirty="0"/>
              <a:t>Lab 1 </a:t>
            </a:r>
          </a:p>
          <a:p>
            <a:pPr lvl="1"/>
            <a:r>
              <a:rPr lang="en-GB" b="1" dirty="0"/>
              <a:t>Exercise 1</a:t>
            </a:r>
          </a:p>
          <a:p>
            <a:pPr lvl="1"/>
            <a:r>
              <a:rPr lang="en-GB" dirty="0"/>
              <a:t>Readings</a:t>
            </a:r>
          </a:p>
        </p:txBody>
      </p:sp>
      <p:sp>
        <p:nvSpPr>
          <p:cNvPr id="4" name="Footer Placeholder 3">
            <a:extLst>
              <a:ext uri="{FF2B5EF4-FFF2-40B4-BE49-F238E27FC236}">
                <a16:creationId xmlns:a16="http://schemas.microsoft.com/office/drawing/2014/main" id="{F1C62D6E-9C18-D146-B419-97430B40499C}"/>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62A7C738-2BE5-8148-B9A7-DCDE5EB81B30}"/>
              </a:ext>
            </a:extLst>
          </p:cNvPr>
          <p:cNvSpPr>
            <a:spLocks noGrp="1"/>
          </p:cNvSpPr>
          <p:nvPr>
            <p:ph type="sldNum" sz="quarter" idx="12"/>
          </p:nvPr>
        </p:nvSpPr>
        <p:spPr/>
        <p:txBody>
          <a:bodyPr/>
          <a:lstStyle/>
          <a:p>
            <a:fld id="{F60C5306-BD03-444F-81BE-8A5A1865DBD2}" type="slidenum">
              <a:rPr lang="en-US" smtClean="0"/>
              <a:t>2</a:t>
            </a:fld>
            <a:endParaRPr lang="en-US"/>
          </a:p>
        </p:txBody>
      </p:sp>
    </p:spTree>
    <p:extLst>
      <p:ext uri="{BB962C8B-B14F-4D97-AF65-F5344CB8AC3E}">
        <p14:creationId xmlns:p14="http://schemas.microsoft.com/office/powerpoint/2010/main" val="115746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A79F-05ED-5C4B-82CC-E0BFE801CEB6}"/>
              </a:ext>
            </a:extLst>
          </p:cNvPr>
          <p:cNvSpPr>
            <a:spLocks noGrp="1"/>
          </p:cNvSpPr>
          <p:nvPr>
            <p:ph type="title"/>
          </p:nvPr>
        </p:nvSpPr>
        <p:spPr/>
        <p:txBody>
          <a:bodyPr/>
          <a:lstStyle/>
          <a:p>
            <a:r>
              <a:rPr lang="en-GB" dirty="0">
                <a:solidFill>
                  <a:schemeClr val="accent2">
                    <a:lumMod val="75000"/>
                  </a:schemeClr>
                </a:solidFill>
                <a:effectLst>
                  <a:outerShdw blurRad="38100" dist="38100" dir="2700000" algn="tl">
                    <a:srgbClr val="000000">
                      <a:alpha val="43137"/>
                    </a:srgbClr>
                  </a:outerShdw>
                </a:effectLst>
              </a:rPr>
              <a:t>Exrecise1 (part 1)</a:t>
            </a:r>
            <a:endParaRPr lang="en-GB" dirty="0"/>
          </a:p>
        </p:txBody>
      </p:sp>
      <p:sp>
        <p:nvSpPr>
          <p:cNvPr id="3" name="Content Placeholder 2">
            <a:extLst>
              <a:ext uri="{FF2B5EF4-FFF2-40B4-BE49-F238E27FC236}">
                <a16:creationId xmlns:a16="http://schemas.microsoft.com/office/drawing/2014/main" id="{C3E6BE2B-B084-9E44-B55F-850EC10872A1}"/>
              </a:ext>
            </a:extLst>
          </p:cNvPr>
          <p:cNvSpPr>
            <a:spLocks noGrp="1"/>
          </p:cNvSpPr>
          <p:nvPr>
            <p:ph idx="1"/>
          </p:nvPr>
        </p:nvSpPr>
        <p:spPr>
          <a:xfrm>
            <a:off x="838200" y="1350309"/>
            <a:ext cx="10515600" cy="4921904"/>
          </a:xfrm>
        </p:spPr>
        <p:txBody>
          <a:bodyPr>
            <a:normAutofit fontScale="25000" lnSpcReduction="20000"/>
          </a:bodyPr>
          <a:lstStyle/>
          <a:p>
            <a:pPr marL="0" indent="0">
              <a:lnSpc>
                <a:spcPct val="120000"/>
              </a:lnSpc>
              <a:spcBef>
                <a:spcPts val="0"/>
              </a:spcBef>
              <a:buNone/>
            </a:pPr>
            <a:r>
              <a:rPr lang="en-GB" sz="8600" dirty="0"/>
              <a:t>You should do all these calculations manually</a:t>
            </a:r>
          </a:p>
          <a:p>
            <a:pPr>
              <a:lnSpc>
                <a:spcPct val="120000"/>
              </a:lnSpc>
              <a:spcBef>
                <a:spcPts val="0"/>
              </a:spcBef>
            </a:pPr>
            <a:endParaRPr lang="en-GB" sz="8600" dirty="0"/>
          </a:p>
          <a:p>
            <a:pPr marL="0" indent="0">
              <a:lnSpc>
                <a:spcPct val="120000"/>
              </a:lnSpc>
              <a:spcBef>
                <a:spcPts val="0"/>
              </a:spcBef>
              <a:buNone/>
            </a:pPr>
            <a:r>
              <a:rPr lang="en-GB" sz="8600" b="1" dirty="0">
                <a:solidFill>
                  <a:schemeClr val="accent1"/>
                </a:solidFill>
              </a:rPr>
              <a:t>Python:</a:t>
            </a:r>
          </a:p>
          <a:p>
            <a:pPr>
              <a:lnSpc>
                <a:spcPct val="120000"/>
              </a:lnSpc>
              <a:spcBef>
                <a:spcPts val="0"/>
              </a:spcBef>
            </a:pPr>
            <a:r>
              <a:rPr lang="en-GB" sz="8600" dirty="0"/>
              <a:t>In the lab you will experiment with </a:t>
            </a:r>
            <a:r>
              <a:rPr lang="en-CA" sz="8600" dirty="0"/>
              <a:t>scikit-learn methods for Binary representation, TF representation and TF-</a:t>
            </a:r>
            <a:r>
              <a:rPr lang="en-CA" sz="8600" dirty="0" err="1"/>
              <a:t>Idf</a:t>
            </a:r>
            <a:r>
              <a:rPr lang="en-CA" sz="8600" dirty="0"/>
              <a:t> representation </a:t>
            </a:r>
          </a:p>
          <a:p>
            <a:pPr>
              <a:lnSpc>
                <a:spcPct val="120000"/>
              </a:lnSpc>
              <a:spcBef>
                <a:spcPts val="0"/>
              </a:spcBef>
            </a:pPr>
            <a:endParaRPr lang="en-CA" sz="8600" dirty="0"/>
          </a:p>
          <a:p>
            <a:pPr>
              <a:lnSpc>
                <a:spcPct val="120000"/>
              </a:lnSpc>
              <a:spcBef>
                <a:spcPts val="0"/>
              </a:spcBef>
            </a:pPr>
            <a:r>
              <a:rPr lang="en-CA" sz="8600" dirty="0"/>
              <a:t>Check the following  functions and see how you could use them to represent the documents of exercise 1:</a:t>
            </a:r>
          </a:p>
          <a:p>
            <a:pPr marL="457200" lvl="1" indent="0">
              <a:lnSpc>
                <a:spcPct val="120000"/>
              </a:lnSpc>
              <a:spcBef>
                <a:spcPts val="0"/>
              </a:spcBef>
              <a:buNone/>
            </a:pPr>
            <a:r>
              <a:rPr lang="en-CA" sz="7600" dirty="0">
                <a:solidFill>
                  <a:schemeClr val="accent1"/>
                </a:solidFill>
                <a:latin typeface="Consolas" panose="020B0609020204030204" pitchFamily="49" charset="0"/>
              </a:rPr>
              <a:t>from </a:t>
            </a:r>
            <a:r>
              <a:rPr lang="en-CA" sz="7600" dirty="0" err="1">
                <a:solidFill>
                  <a:schemeClr val="accent1"/>
                </a:solidFill>
                <a:latin typeface="Consolas" panose="020B0609020204030204" pitchFamily="49" charset="0"/>
              </a:rPr>
              <a:t>sklearn.preprocessing</a:t>
            </a:r>
            <a:r>
              <a:rPr lang="en-CA" sz="7600" dirty="0">
                <a:solidFill>
                  <a:schemeClr val="accent1"/>
                </a:solidFill>
                <a:latin typeface="Consolas" panose="020B0609020204030204" pitchFamily="49" charset="0"/>
              </a:rPr>
              <a:t> import </a:t>
            </a:r>
            <a:r>
              <a:rPr lang="en-CA" sz="7600" dirty="0" err="1">
                <a:solidFill>
                  <a:schemeClr val="accent1"/>
                </a:solidFill>
                <a:latin typeface="Consolas" panose="020B0609020204030204" pitchFamily="49" charset="0"/>
              </a:rPr>
              <a:t>Binarizer</a:t>
            </a:r>
            <a:r>
              <a:rPr lang="en-CA" sz="7600" dirty="0">
                <a:solidFill>
                  <a:schemeClr val="accent1"/>
                </a:solidFill>
                <a:latin typeface="Consolas" panose="020B0609020204030204" pitchFamily="49" charset="0"/>
              </a:rPr>
              <a:t> </a:t>
            </a:r>
          </a:p>
          <a:p>
            <a:pPr marL="457200" lvl="1" indent="0">
              <a:lnSpc>
                <a:spcPct val="120000"/>
              </a:lnSpc>
              <a:spcBef>
                <a:spcPts val="0"/>
              </a:spcBef>
              <a:buNone/>
            </a:pPr>
            <a:r>
              <a:rPr lang="en-CA" sz="7600" dirty="0">
                <a:solidFill>
                  <a:schemeClr val="accent1"/>
                </a:solidFill>
                <a:latin typeface="Consolas" panose="020B0609020204030204" pitchFamily="49" charset="0"/>
              </a:rPr>
              <a:t>	Binarize()</a:t>
            </a:r>
          </a:p>
          <a:p>
            <a:pPr marL="457200" lvl="1" indent="0">
              <a:lnSpc>
                <a:spcPct val="120000"/>
              </a:lnSpc>
              <a:spcBef>
                <a:spcPts val="0"/>
              </a:spcBef>
              <a:buNone/>
            </a:pPr>
            <a:r>
              <a:rPr lang="en-CA" sz="7600" dirty="0">
                <a:solidFill>
                  <a:schemeClr val="accent1"/>
                </a:solidFill>
                <a:latin typeface="Consolas" panose="020B0609020204030204" pitchFamily="49" charset="0"/>
              </a:rPr>
              <a:t>from </a:t>
            </a:r>
            <a:r>
              <a:rPr lang="en-CA" sz="7600" dirty="0" err="1">
                <a:solidFill>
                  <a:schemeClr val="accent1"/>
                </a:solidFill>
                <a:latin typeface="Consolas" panose="020B0609020204030204" pitchFamily="49" charset="0"/>
              </a:rPr>
              <a:t>sklearn.feature_extraction.text</a:t>
            </a:r>
            <a:r>
              <a:rPr lang="en-CA" sz="7600" dirty="0">
                <a:solidFill>
                  <a:schemeClr val="accent1"/>
                </a:solidFill>
                <a:latin typeface="Consolas" panose="020B0609020204030204" pitchFamily="49" charset="0"/>
              </a:rPr>
              <a:t> import </a:t>
            </a:r>
            <a:r>
              <a:rPr lang="en-CA" sz="7600" dirty="0" err="1">
                <a:solidFill>
                  <a:schemeClr val="accent1"/>
                </a:solidFill>
                <a:latin typeface="Consolas" panose="020B0609020204030204" pitchFamily="49" charset="0"/>
              </a:rPr>
              <a:t>CountVectorizer</a:t>
            </a:r>
            <a:endParaRPr lang="en-CA" sz="7600" dirty="0">
              <a:solidFill>
                <a:schemeClr val="accent1"/>
              </a:solidFill>
              <a:latin typeface="Consolas" panose="020B0609020204030204" pitchFamily="49" charset="0"/>
            </a:endParaRPr>
          </a:p>
          <a:p>
            <a:pPr marL="457200" lvl="1" indent="0">
              <a:lnSpc>
                <a:spcPct val="120000"/>
              </a:lnSpc>
              <a:spcBef>
                <a:spcPts val="0"/>
              </a:spcBef>
              <a:buNone/>
            </a:pPr>
            <a:r>
              <a:rPr lang="en-GB" sz="7600" dirty="0">
                <a:solidFill>
                  <a:schemeClr val="accent1"/>
                </a:solidFill>
                <a:latin typeface="Consolas" panose="020B0609020204030204" pitchFamily="49" charset="0"/>
              </a:rPr>
              <a:t>	</a:t>
            </a:r>
            <a:r>
              <a:rPr lang="en-GB" sz="7600" dirty="0" err="1">
                <a:solidFill>
                  <a:schemeClr val="accent1"/>
                </a:solidFill>
                <a:latin typeface="Consolas" panose="020B0609020204030204" pitchFamily="49" charset="0"/>
              </a:rPr>
              <a:t>CountVectorizer</a:t>
            </a:r>
            <a:r>
              <a:rPr lang="en-GB" sz="7600" dirty="0">
                <a:solidFill>
                  <a:schemeClr val="accent1"/>
                </a:solidFill>
                <a:latin typeface="Consolas" panose="020B0609020204030204" pitchFamily="49" charset="0"/>
              </a:rPr>
              <a:t>()</a:t>
            </a:r>
            <a:endParaRPr lang="en-CA" sz="7600" dirty="0">
              <a:solidFill>
                <a:schemeClr val="accent1"/>
              </a:solidFill>
              <a:latin typeface="Consolas" panose="020B0609020204030204" pitchFamily="49" charset="0"/>
            </a:endParaRPr>
          </a:p>
          <a:p>
            <a:pPr marL="457200" lvl="1" indent="0">
              <a:lnSpc>
                <a:spcPct val="120000"/>
              </a:lnSpc>
              <a:spcBef>
                <a:spcPts val="0"/>
              </a:spcBef>
              <a:buNone/>
            </a:pPr>
            <a:r>
              <a:rPr lang="en-CA" sz="7600" dirty="0">
                <a:solidFill>
                  <a:schemeClr val="accent1"/>
                </a:solidFill>
                <a:latin typeface="Consolas" panose="020B0609020204030204" pitchFamily="49" charset="0"/>
              </a:rPr>
              <a:t>from </a:t>
            </a:r>
            <a:r>
              <a:rPr lang="en-CA" sz="7600" dirty="0" err="1">
                <a:solidFill>
                  <a:schemeClr val="accent1"/>
                </a:solidFill>
                <a:latin typeface="Consolas" panose="020B0609020204030204" pitchFamily="49" charset="0"/>
              </a:rPr>
              <a:t>sklearn.feature_extraction.text</a:t>
            </a:r>
            <a:r>
              <a:rPr lang="en-CA" sz="7600" dirty="0">
                <a:solidFill>
                  <a:schemeClr val="accent1"/>
                </a:solidFill>
                <a:latin typeface="Consolas" panose="020B0609020204030204" pitchFamily="49" charset="0"/>
              </a:rPr>
              <a:t> import </a:t>
            </a:r>
            <a:r>
              <a:rPr lang="en-CA" sz="7600" dirty="0" err="1">
                <a:solidFill>
                  <a:schemeClr val="accent1"/>
                </a:solidFill>
                <a:latin typeface="Consolas" panose="020B0609020204030204" pitchFamily="49" charset="0"/>
              </a:rPr>
              <a:t>TfidfVectorizer</a:t>
            </a:r>
            <a:endParaRPr lang="en-CA" sz="7600" dirty="0">
              <a:solidFill>
                <a:schemeClr val="accent1"/>
              </a:solidFill>
              <a:latin typeface="Consolas" panose="020B0609020204030204" pitchFamily="49" charset="0"/>
            </a:endParaRPr>
          </a:p>
          <a:p>
            <a:pPr marL="457200" lvl="1" indent="0">
              <a:lnSpc>
                <a:spcPct val="120000"/>
              </a:lnSpc>
              <a:spcBef>
                <a:spcPts val="0"/>
              </a:spcBef>
              <a:buNone/>
            </a:pPr>
            <a:r>
              <a:rPr lang="en-GB" sz="7600" dirty="0">
                <a:solidFill>
                  <a:schemeClr val="accent1"/>
                </a:solidFill>
                <a:latin typeface="Consolas" panose="020B0609020204030204" pitchFamily="49" charset="0"/>
              </a:rPr>
              <a:t>   </a:t>
            </a:r>
            <a:r>
              <a:rPr lang="en-GB" sz="7600" dirty="0" err="1">
                <a:solidFill>
                  <a:schemeClr val="accent1"/>
                </a:solidFill>
                <a:latin typeface="Consolas" panose="020B0609020204030204" pitchFamily="49" charset="0"/>
              </a:rPr>
              <a:t>TfidfVectorizer</a:t>
            </a:r>
            <a:r>
              <a:rPr lang="en-GB" sz="7600" dirty="0">
                <a:solidFill>
                  <a:schemeClr val="accent1"/>
                </a:solidFill>
                <a:latin typeface="Consolas" panose="020B0609020204030204" pitchFamily="49" charset="0"/>
              </a:rPr>
              <a:t>()</a:t>
            </a:r>
            <a:endParaRPr lang="en-CA" sz="7600" dirty="0">
              <a:solidFill>
                <a:schemeClr val="accent1"/>
              </a:solidFill>
              <a:latin typeface="Consolas" panose="020B0609020204030204" pitchFamily="49" charset="0"/>
            </a:endParaRPr>
          </a:p>
          <a:p>
            <a:pPr>
              <a:lnSpc>
                <a:spcPct val="120000"/>
              </a:lnSpc>
              <a:spcBef>
                <a:spcPts val="0"/>
              </a:spcBef>
            </a:pPr>
            <a:endParaRPr lang="en-GB" dirty="0"/>
          </a:p>
        </p:txBody>
      </p:sp>
      <p:sp>
        <p:nvSpPr>
          <p:cNvPr id="4" name="Footer Placeholder 3">
            <a:extLst>
              <a:ext uri="{FF2B5EF4-FFF2-40B4-BE49-F238E27FC236}">
                <a16:creationId xmlns:a16="http://schemas.microsoft.com/office/drawing/2014/main" id="{B7B5EBC3-EC1E-CE4F-9286-4040C25B13E7}"/>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BA19BD97-EC9D-8F4E-A442-363E86845D06}"/>
              </a:ext>
            </a:extLst>
          </p:cNvPr>
          <p:cNvSpPr>
            <a:spLocks noGrp="1"/>
          </p:cNvSpPr>
          <p:nvPr>
            <p:ph type="sldNum" sz="quarter" idx="12"/>
          </p:nvPr>
        </p:nvSpPr>
        <p:spPr/>
        <p:txBody>
          <a:bodyPr/>
          <a:lstStyle/>
          <a:p>
            <a:fld id="{F60C5306-BD03-444F-81BE-8A5A1865DBD2}" type="slidenum">
              <a:rPr lang="en-US" smtClean="0"/>
              <a:t>20</a:t>
            </a:fld>
            <a:endParaRPr lang="en-US"/>
          </a:p>
        </p:txBody>
      </p:sp>
    </p:spTree>
    <p:extLst>
      <p:ext uri="{BB962C8B-B14F-4D97-AF65-F5344CB8AC3E}">
        <p14:creationId xmlns:p14="http://schemas.microsoft.com/office/powerpoint/2010/main" val="290031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CA30-709D-574A-9AD3-8A850FFCAE63}"/>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Take Home Week 2</a:t>
            </a:r>
          </a:p>
        </p:txBody>
      </p:sp>
      <p:sp>
        <p:nvSpPr>
          <p:cNvPr id="3" name="Content Placeholder 2">
            <a:extLst>
              <a:ext uri="{FF2B5EF4-FFF2-40B4-BE49-F238E27FC236}">
                <a16:creationId xmlns:a16="http://schemas.microsoft.com/office/drawing/2014/main" id="{B81211E3-2833-C94E-A836-855AE784F568}"/>
              </a:ext>
            </a:extLst>
          </p:cNvPr>
          <p:cNvSpPr>
            <a:spLocks noGrp="1"/>
          </p:cNvSpPr>
          <p:nvPr>
            <p:ph idx="1"/>
          </p:nvPr>
        </p:nvSpPr>
        <p:spPr/>
        <p:txBody>
          <a:bodyPr/>
          <a:lstStyle/>
          <a:p>
            <a:r>
              <a:rPr lang="en-GB" dirty="0"/>
              <a:t>Install NLTK and experiment with tokenization, stemming and lemmatization</a:t>
            </a:r>
          </a:p>
          <a:p>
            <a:endParaRPr lang="en-GB" dirty="0"/>
          </a:p>
          <a:p>
            <a:r>
              <a:rPr lang="en-GB" dirty="0"/>
              <a:t>Solve Exercise 1 (part 1)</a:t>
            </a:r>
          </a:p>
          <a:p>
            <a:endParaRPr lang="en-GB" dirty="0"/>
          </a:p>
          <a:p>
            <a:r>
              <a:rPr lang="en-GB" dirty="0"/>
              <a:t>Readings lec1 </a:t>
            </a:r>
            <a:r>
              <a:rPr lang="en-GB"/>
              <a:t>&amp;lec2 </a:t>
            </a:r>
            <a:endParaRPr lang="en-GB" dirty="0"/>
          </a:p>
          <a:p>
            <a:endParaRPr lang="en-GB" dirty="0"/>
          </a:p>
          <a:p>
            <a:endParaRPr lang="en-GB" dirty="0"/>
          </a:p>
          <a:p>
            <a:pPr marL="0" indent="0">
              <a:buNone/>
            </a:pPr>
            <a:endParaRPr lang="en-GB" dirty="0"/>
          </a:p>
          <a:p>
            <a:endParaRPr lang="en-GB" dirty="0"/>
          </a:p>
        </p:txBody>
      </p:sp>
      <p:sp>
        <p:nvSpPr>
          <p:cNvPr id="4" name="Footer Placeholder 3">
            <a:extLst>
              <a:ext uri="{FF2B5EF4-FFF2-40B4-BE49-F238E27FC236}">
                <a16:creationId xmlns:a16="http://schemas.microsoft.com/office/drawing/2014/main" id="{C0D4E82E-7DC1-BD43-BB47-E777572D5158}"/>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091779BC-6566-7149-B04C-CC8A3F3FD5D6}"/>
              </a:ext>
            </a:extLst>
          </p:cNvPr>
          <p:cNvSpPr>
            <a:spLocks noGrp="1"/>
          </p:cNvSpPr>
          <p:nvPr>
            <p:ph type="sldNum" sz="quarter" idx="12"/>
          </p:nvPr>
        </p:nvSpPr>
        <p:spPr/>
        <p:txBody>
          <a:bodyPr/>
          <a:lstStyle/>
          <a:p>
            <a:fld id="{F60C5306-BD03-444F-81BE-8A5A1865DBD2}" type="slidenum">
              <a:rPr lang="en-US" smtClean="0"/>
              <a:t>21</a:t>
            </a:fld>
            <a:endParaRPr lang="en-US"/>
          </a:p>
        </p:txBody>
      </p:sp>
    </p:spTree>
    <p:extLst>
      <p:ext uri="{BB962C8B-B14F-4D97-AF65-F5344CB8AC3E}">
        <p14:creationId xmlns:p14="http://schemas.microsoft.com/office/powerpoint/2010/main" val="428156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DD79-43A6-924E-83CB-73EFB7F2B40A}"/>
              </a:ext>
            </a:extLst>
          </p:cNvPr>
          <p:cNvSpPr>
            <a:spLocks noGrp="1"/>
          </p:cNvSpPr>
          <p:nvPr>
            <p:ph type="title"/>
          </p:nvPr>
        </p:nvSpPr>
        <p:spPr/>
        <p:txBody>
          <a:bodyPr>
            <a:normAutofit/>
          </a:bodyPr>
          <a:lstStyle/>
          <a:p>
            <a:r>
              <a:rPr lang="en-GB" sz="4000" dirty="0">
                <a:solidFill>
                  <a:schemeClr val="accent2">
                    <a:lumMod val="75000"/>
                  </a:schemeClr>
                </a:solidFill>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AC16727F-049D-104E-8C9A-C4D75A6364B0}"/>
              </a:ext>
            </a:extLst>
          </p:cNvPr>
          <p:cNvSpPr>
            <a:spLocks noGrp="1"/>
          </p:cNvSpPr>
          <p:nvPr>
            <p:ph idx="1"/>
          </p:nvPr>
        </p:nvSpPr>
        <p:spPr/>
        <p:txBody>
          <a:bodyPr/>
          <a:lstStyle/>
          <a:p>
            <a:r>
              <a:rPr lang="en-US" dirty="0" err="1"/>
              <a:t>Charu</a:t>
            </a:r>
            <a:r>
              <a:rPr lang="en-US" dirty="0"/>
              <a:t> C. Aggarwal. “Machine Learning for Text.” Apple Books</a:t>
            </a:r>
          </a:p>
          <a:p>
            <a:endParaRPr lang="en-US" dirty="0"/>
          </a:p>
          <a:p>
            <a:r>
              <a:rPr lang="en-CA" dirty="0"/>
              <a:t>An Introduction to Natural Language Processing, Computational Linguistics, and Speech Recognition, Third Edition draft , Daniel </a:t>
            </a:r>
            <a:r>
              <a:rPr lang="en-CA" dirty="0" err="1"/>
              <a:t>Jurafsky</a:t>
            </a:r>
            <a:r>
              <a:rPr lang="en-CA" dirty="0"/>
              <a:t> &amp; James H. Martin (Chapter 2). </a:t>
            </a:r>
          </a:p>
          <a:p>
            <a:endParaRPr lang="en-US" dirty="0"/>
          </a:p>
          <a:p>
            <a:r>
              <a:rPr lang="en-GB" dirty="0"/>
              <a:t>More technical details on building custom corpus. Chapter 2 Benjamin Bengfort, Rebecca </a:t>
            </a:r>
            <a:r>
              <a:rPr lang="en-GB" dirty="0" err="1"/>
              <a:t>Bilbro</a:t>
            </a:r>
            <a:r>
              <a:rPr lang="en-GB" dirty="0"/>
              <a:t>, Tony Ojeda. “Applied Text Analysis with Python.” Apple Books. </a:t>
            </a:r>
          </a:p>
          <a:p>
            <a:endParaRPr lang="en-US" dirty="0"/>
          </a:p>
          <a:p>
            <a:endParaRPr lang="en-GB" dirty="0"/>
          </a:p>
        </p:txBody>
      </p:sp>
      <p:sp>
        <p:nvSpPr>
          <p:cNvPr id="4" name="Footer Placeholder 3">
            <a:extLst>
              <a:ext uri="{FF2B5EF4-FFF2-40B4-BE49-F238E27FC236}">
                <a16:creationId xmlns:a16="http://schemas.microsoft.com/office/drawing/2014/main" id="{10E8198C-CB8C-5C44-BABC-CBDB4EE81A19}"/>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0B936628-92E7-7C48-BC8E-6054B6571E31}"/>
              </a:ext>
            </a:extLst>
          </p:cNvPr>
          <p:cNvSpPr>
            <a:spLocks noGrp="1"/>
          </p:cNvSpPr>
          <p:nvPr>
            <p:ph type="sldNum" sz="quarter" idx="12"/>
          </p:nvPr>
        </p:nvSpPr>
        <p:spPr/>
        <p:txBody>
          <a:bodyPr/>
          <a:lstStyle/>
          <a:p>
            <a:fld id="{F60C5306-BD03-444F-81BE-8A5A1865DBD2}" type="slidenum">
              <a:rPr lang="en-US" smtClean="0"/>
              <a:t>22</a:t>
            </a:fld>
            <a:endParaRPr lang="en-US"/>
          </a:p>
        </p:txBody>
      </p:sp>
    </p:spTree>
    <p:extLst>
      <p:ext uri="{BB962C8B-B14F-4D97-AF65-F5344CB8AC3E}">
        <p14:creationId xmlns:p14="http://schemas.microsoft.com/office/powerpoint/2010/main" val="141860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41F6-93B6-324F-B727-027AA38A7B7B}"/>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Lab today</a:t>
            </a:r>
          </a:p>
        </p:txBody>
      </p:sp>
      <p:sp>
        <p:nvSpPr>
          <p:cNvPr id="3" name="Content Placeholder 2">
            <a:extLst>
              <a:ext uri="{FF2B5EF4-FFF2-40B4-BE49-F238E27FC236}">
                <a16:creationId xmlns:a16="http://schemas.microsoft.com/office/drawing/2014/main" id="{5067118F-613E-4F4E-8C89-08848CE3F741}"/>
              </a:ext>
            </a:extLst>
          </p:cNvPr>
          <p:cNvSpPr>
            <a:spLocks noGrp="1"/>
          </p:cNvSpPr>
          <p:nvPr>
            <p:ph idx="1"/>
          </p:nvPr>
        </p:nvSpPr>
        <p:spPr/>
        <p:txBody>
          <a:bodyPr/>
          <a:lstStyle/>
          <a:p>
            <a:r>
              <a:rPr lang="en-GB" dirty="0"/>
              <a:t>You will experiment with different libraries ( text processing : tokenization and stemming/lemmatization)</a:t>
            </a:r>
          </a:p>
          <a:p>
            <a:endParaRPr lang="en-GB" dirty="0"/>
          </a:p>
          <a:p>
            <a:r>
              <a:rPr lang="en-GB" dirty="0"/>
              <a:t>You will use Scikit-learn , NLTL &amp; Spacy functions</a:t>
            </a:r>
          </a:p>
          <a:p>
            <a:endParaRPr lang="en-GB" dirty="0"/>
          </a:p>
          <a:p>
            <a:r>
              <a:rPr lang="en-GB" dirty="0"/>
              <a:t>You will generate your first document representation ( Binary/TF-</a:t>
            </a:r>
            <a:r>
              <a:rPr lang="en-GB" dirty="0" err="1"/>
              <a:t>IdF</a:t>
            </a:r>
            <a:r>
              <a:rPr lang="en-GB" dirty="0"/>
              <a:t>)</a:t>
            </a:r>
          </a:p>
          <a:p>
            <a:endParaRPr lang="en-GB" dirty="0"/>
          </a:p>
          <a:p>
            <a:r>
              <a:rPr lang="en-GB" dirty="0"/>
              <a:t>References: Check </a:t>
            </a:r>
            <a:r>
              <a:rPr lang="en-GB" dirty="0">
                <a:hlinkClick r:id="rId3"/>
              </a:rPr>
              <a:t>Lemmatization with Python</a:t>
            </a:r>
            <a:endParaRPr lang="en-GB" dirty="0"/>
          </a:p>
          <a:p>
            <a:endParaRPr lang="en-GB" dirty="0"/>
          </a:p>
        </p:txBody>
      </p:sp>
      <p:sp>
        <p:nvSpPr>
          <p:cNvPr id="4" name="Footer Placeholder 3">
            <a:extLst>
              <a:ext uri="{FF2B5EF4-FFF2-40B4-BE49-F238E27FC236}">
                <a16:creationId xmlns:a16="http://schemas.microsoft.com/office/drawing/2014/main" id="{2DA006CA-2104-644D-A2BB-3CFB67073BA0}"/>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787EA769-7BC3-9142-A400-E120A465ACA7}"/>
              </a:ext>
            </a:extLst>
          </p:cNvPr>
          <p:cNvSpPr>
            <a:spLocks noGrp="1"/>
          </p:cNvSpPr>
          <p:nvPr>
            <p:ph type="sldNum" sz="quarter" idx="12"/>
          </p:nvPr>
        </p:nvSpPr>
        <p:spPr/>
        <p:txBody>
          <a:bodyPr/>
          <a:lstStyle/>
          <a:p>
            <a:fld id="{F60C5306-BD03-444F-81BE-8A5A1865DBD2}" type="slidenum">
              <a:rPr lang="en-US" smtClean="0"/>
              <a:t>23</a:t>
            </a:fld>
            <a:endParaRPr lang="en-US"/>
          </a:p>
        </p:txBody>
      </p:sp>
    </p:spTree>
    <p:extLst>
      <p:ext uri="{BB962C8B-B14F-4D97-AF65-F5344CB8AC3E}">
        <p14:creationId xmlns:p14="http://schemas.microsoft.com/office/powerpoint/2010/main" val="378071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13A4-91B6-D14B-8FD0-B8D7BCDFBB09}"/>
              </a:ext>
            </a:extLst>
          </p:cNvPr>
          <p:cNvSpPr>
            <a:spLocks noGrp="1"/>
          </p:cNvSpPr>
          <p:nvPr>
            <p:ph type="title"/>
          </p:nvPr>
        </p:nvSpPr>
        <p:spPr>
          <a:xfrm>
            <a:off x="1255059" y="699864"/>
            <a:ext cx="10683933" cy="998984"/>
          </a:xfrm>
        </p:spPr>
        <p:txBody>
          <a:bodyPr>
            <a:noAutofit/>
          </a:bodyPr>
          <a:lstStyle/>
          <a:p>
            <a:r>
              <a:rPr lang="en-GB" sz="4000" dirty="0">
                <a:solidFill>
                  <a:schemeClr val="accent2">
                    <a:lumMod val="75000"/>
                  </a:schemeClr>
                </a:solidFill>
                <a:effectLst>
                  <a:outerShdw blurRad="38100" dist="38100" dir="2700000" algn="tl">
                    <a:srgbClr val="000000">
                      <a:alpha val="43137"/>
                    </a:srgbClr>
                  </a:outerShdw>
                </a:effectLst>
              </a:rPr>
              <a:t>Python Libraries:</a:t>
            </a:r>
            <a:br>
              <a:rPr lang="en-GB" sz="4000" dirty="0">
                <a:solidFill>
                  <a:schemeClr val="accent2">
                    <a:lumMod val="75000"/>
                  </a:schemeClr>
                </a:solidFill>
                <a:effectLst>
                  <a:outerShdw blurRad="38100" dist="38100" dir="2700000" algn="tl">
                    <a:srgbClr val="000000">
                      <a:alpha val="43137"/>
                    </a:srgbClr>
                  </a:outerShdw>
                </a:effectLst>
              </a:rPr>
            </a:br>
            <a:r>
              <a:rPr lang="en-GB" sz="4000" dirty="0">
                <a:solidFill>
                  <a:schemeClr val="accent2">
                    <a:lumMod val="75000"/>
                  </a:schemeClr>
                </a:solidFill>
                <a:effectLst>
                  <a:outerShdw blurRad="38100" dist="38100" dir="2700000" algn="tl">
                    <a:srgbClr val="000000">
                      <a:alpha val="43137"/>
                    </a:srgbClr>
                  </a:outerShdw>
                </a:effectLst>
              </a:rPr>
              <a:t>Text Analytics &amp; NLP</a:t>
            </a:r>
          </a:p>
        </p:txBody>
      </p:sp>
      <p:sp>
        <p:nvSpPr>
          <p:cNvPr id="3" name="Content Placeholder 2">
            <a:extLst>
              <a:ext uri="{FF2B5EF4-FFF2-40B4-BE49-F238E27FC236}">
                <a16:creationId xmlns:a16="http://schemas.microsoft.com/office/drawing/2014/main" id="{F441C8C6-ABBE-A64C-8FB3-FFAAA762C664}"/>
              </a:ext>
            </a:extLst>
          </p:cNvPr>
          <p:cNvSpPr>
            <a:spLocks noGrp="1"/>
          </p:cNvSpPr>
          <p:nvPr>
            <p:ph idx="1"/>
          </p:nvPr>
        </p:nvSpPr>
        <p:spPr>
          <a:xfrm>
            <a:off x="770965" y="1988841"/>
            <a:ext cx="9439835" cy="4447818"/>
          </a:xfrm>
        </p:spPr>
        <p:txBody>
          <a:bodyPr>
            <a:normAutofit fontScale="92500"/>
          </a:bodyPr>
          <a:lstStyle/>
          <a:p>
            <a:r>
              <a:rPr lang="en-CA" sz="2400" dirty="0">
                <a:hlinkClick r:id="rId2"/>
              </a:rPr>
              <a:t>Scikit-learn</a:t>
            </a:r>
            <a:r>
              <a:rPr lang="en-CA" sz="2400" dirty="0"/>
              <a:t>: Tools for text processing and  a large library for machine learning. </a:t>
            </a:r>
          </a:p>
          <a:p>
            <a:endParaRPr lang="en-CA" sz="2400" dirty="0"/>
          </a:p>
          <a:p>
            <a:r>
              <a:rPr lang="en-CA" sz="2400" dirty="0">
                <a:hlinkClick r:id="rId3"/>
              </a:rPr>
              <a:t>NLTK</a:t>
            </a:r>
            <a:r>
              <a:rPr lang="en-CA" sz="2400" dirty="0"/>
              <a:t> : Most comprehensive toolkit for NLP functions with user interface </a:t>
            </a:r>
            <a:r>
              <a:rPr lang="en-CA" sz="2400" dirty="0">
                <a:hlinkClick r:id="rId4"/>
              </a:rPr>
              <a:t>TextBlob</a:t>
            </a:r>
            <a:r>
              <a:rPr lang="en-CA" sz="2400" dirty="0"/>
              <a:t> for sentiment analysis</a:t>
            </a:r>
          </a:p>
          <a:p>
            <a:endParaRPr lang="en-CA" sz="2400" dirty="0"/>
          </a:p>
          <a:p>
            <a:r>
              <a:rPr lang="en-CA" sz="2400" dirty="0">
                <a:hlinkClick r:id="rId5"/>
              </a:rPr>
              <a:t>SpaCy</a:t>
            </a:r>
            <a:r>
              <a:rPr lang="en-CA" sz="2400" dirty="0"/>
              <a:t> library built for performance</a:t>
            </a:r>
          </a:p>
          <a:p>
            <a:endParaRPr lang="en-CA" sz="2400" dirty="0"/>
          </a:p>
          <a:p>
            <a:r>
              <a:rPr lang="en-CA" sz="2400" dirty="0">
                <a:hlinkClick r:id="rId6"/>
              </a:rPr>
              <a:t>Gensim</a:t>
            </a:r>
            <a:r>
              <a:rPr lang="en-CA" sz="2400" dirty="0"/>
              <a:t> provides good implementations for topic modeling and  document similarity.</a:t>
            </a:r>
          </a:p>
          <a:p>
            <a:pPr marL="0" indent="0">
              <a:buNone/>
            </a:pPr>
            <a:br>
              <a:rPr lang="en-CA" dirty="0"/>
            </a:br>
            <a:endParaRPr lang="en-CA" dirty="0"/>
          </a:p>
          <a:p>
            <a:pPr lvl="1"/>
            <a:endParaRPr lang="en-GB" dirty="0"/>
          </a:p>
        </p:txBody>
      </p:sp>
      <p:sp>
        <p:nvSpPr>
          <p:cNvPr id="4" name="Footer Placeholder 3">
            <a:extLst>
              <a:ext uri="{FF2B5EF4-FFF2-40B4-BE49-F238E27FC236}">
                <a16:creationId xmlns:a16="http://schemas.microsoft.com/office/drawing/2014/main" id="{EFC06125-1625-C1B9-0EEC-511C9FF0C2AE}"/>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3D60D5A8-DBE3-B769-855E-D03551E4A5B3}"/>
              </a:ext>
            </a:extLst>
          </p:cNvPr>
          <p:cNvSpPr>
            <a:spLocks noGrp="1"/>
          </p:cNvSpPr>
          <p:nvPr>
            <p:ph type="sldNum" sz="quarter" idx="12"/>
          </p:nvPr>
        </p:nvSpPr>
        <p:spPr/>
        <p:txBody>
          <a:bodyPr/>
          <a:lstStyle/>
          <a:p>
            <a:fld id="{F60C5306-BD03-444F-81BE-8A5A1865DBD2}" type="slidenum">
              <a:rPr lang="en-US" smtClean="0"/>
              <a:t>24</a:t>
            </a:fld>
            <a:endParaRPr lang="en-US"/>
          </a:p>
        </p:txBody>
      </p:sp>
    </p:spTree>
    <p:extLst>
      <p:ext uri="{BB962C8B-B14F-4D97-AF65-F5344CB8AC3E}">
        <p14:creationId xmlns:p14="http://schemas.microsoft.com/office/powerpoint/2010/main" val="1501583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E994C3-5CEF-6641-8F0E-68554B78E55B}"/>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4DD12564-D2C8-C343-A2A0-30F53A4EA5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708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08E2-F435-604C-8BCA-5491C1242AB5}"/>
              </a:ext>
            </a:extLst>
          </p:cNvPr>
          <p:cNvSpPr>
            <a:spLocks noGrp="1"/>
          </p:cNvSpPr>
          <p:nvPr>
            <p:ph type="title"/>
          </p:nvPr>
        </p:nvSpPr>
        <p:spPr/>
        <p:txBody>
          <a:bodyPr/>
          <a:lstStyle/>
          <a:p>
            <a:r>
              <a:rPr lang="en-GB" dirty="0"/>
              <a:t>Text Representation</a:t>
            </a:r>
          </a:p>
        </p:txBody>
      </p:sp>
      <p:sp>
        <p:nvSpPr>
          <p:cNvPr id="3" name="Text Placeholder 2">
            <a:extLst>
              <a:ext uri="{FF2B5EF4-FFF2-40B4-BE49-F238E27FC236}">
                <a16:creationId xmlns:a16="http://schemas.microsoft.com/office/drawing/2014/main" id="{7BB95C1A-8385-FB4C-AD98-A33BB1564B07}"/>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C370BEDF-0625-9A4E-A0F6-B25FC8F2F35F}"/>
              </a:ext>
            </a:extLst>
          </p:cNvPr>
          <p:cNvSpPr>
            <a:spLocks noGrp="1"/>
          </p:cNvSpPr>
          <p:nvPr>
            <p:ph type="ftr" sz="quarter" idx="11"/>
          </p:nvPr>
        </p:nvSpPr>
        <p:spPr/>
        <p:txBody>
          <a:bodyPr/>
          <a:lstStyle/>
          <a:p>
            <a:r>
              <a:rPr lang="en-CA"/>
              <a:t>F21 AA  Applied Text Analytics</a:t>
            </a:r>
            <a:endParaRPr lang="en-US"/>
          </a:p>
        </p:txBody>
      </p:sp>
      <p:sp>
        <p:nvSpPr>
          <p:cNvPr id="5" name="Slide Number Placeholder 4">
            <a:extLst>
              <a:ext uri="{FF2B5EF4-FFF2-40B4-BE49-F238E27FC236}">
                <a16:creationId xmlns:a16="http://schemas.microsoft.com/office/drawing/2014/main" id="{5796C64A-B1A1-4842-9486-C9D1A9EA956C}"/>
              </a:ext>
            </a:extLst>
          </p:cNvPr>
          <p:cNvSpPr>
            <a:spLocks noGrp="1"/>
          </p:cNvSpPr>
          <p:nvPr>
            <p:ph type="sldNum" sz="quarter" idx="12"/>
          </p:nvPr>
        </p:nvSpPr>
        <p:spPr/>
        <p:txBody>
          <a:bodyPr/>
          <a:lstStyle/>
          <a:p>
            <a:fld id="{F60C5306-BD03-444F-81BE-8A5A1865DBD2}" type="slidenum">
              <a:rPr lang="en-US" smtClean="0"/>
              <a:t>3</a:t>
            </a:fld>
            <a:endParaRPr lang="en-US"/>
          </a:p>
        </p:txBody>
      </p:sp>
    </p:spTree>
    <p:extLst>
      <p:ext uri="{BB962C8B-B14F-4D97-AF65-F5344CB8AC3E}">
        <p14:creationId xmlns:p14="http://schemas.microsoft.com/office/powerpoint/2010/main" val="382190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755D-1A42-EA40-8A82-8F5866755E86}"/>
              </a:ext>
            </a:extLst>
          </p:cNvPr>
          <p:cNvSpPr>
            <a:spLocks noGrp="1"/>
          </p:cNvSpPr>
          <p:nvPr>
            <p:ph type="title"/>
          </p:nvPr>
        </p:nvSpPr>
        <p:spPr>
          <a:xfrm>
            <a:off x="3755739" y="404664"/>
            <a:ext cx="8075240" cy="998984"/>
          </a:xfrm>
        </p:spPr>
        <p:txBody>
          <a:bodyPr/>
          <a:lstStyle/>
          <a:p>
            <a:r>
              <a:rPr lang="en-GB" dirty="0"/>
              <a:t>Bag of words example</a:t>
            </a:r>
          </a:p>
        </p:txBody>
      </p:sp>
      <p:sp>
        <p:nvSpPr>
          <p:cNvPr id="4" name="Content Placeholder 3">
            <a:extLst>
              <a:ext uri="{FF2B5EF4-FFF2-40B4-BE49-F238E27FC236}">
                <a16:creationId xmlns:a16="http://schemas.microsoft.com/office/drawing/2014/main" id="{FB75DE0A-FB60-4448-8FD2-48C4582F86D0}"/>
              </a:ext>
            </a:extLst>
          </p:cNvPr>
          <p:cNvSpPr>
            <a:spLocks noGrp="1"/>
          </p:cNvSpPr>
          <p:nvPr>
            <p:ph sz="half" idx="2"/>
          </p:nvPr>
        </p:nvSpPr>
        <p:spPr>
          <a:xfrm>
            <a:off x="7495365" y="1810682"/>
            <a:ext cx="3585864" cy="3396416"/>
          </a:xfrm>
        </p:spPr>
        <p:txBody>
          <a:bodyPr/>
          <a:lstStyle/>
          <a:p>
            <a:r>
              <a:rPr lang="en-CA" dirty="0"/>
              <a:t>Most simple but effective and commonly used ways to represent text for machine learning</a:t>
            </a:r>
            <a:endParaRPr lang="en-GB" dirty="0"/>
          </a:p>
        </p:txBody>
      </p:sp>
      <p:pic>
        <p:nvPicPr>
          <p:cNvPr id="5" name="Content Placeholder 4">
            <a:extLst>
              <a:ext uri="{FF2B5EF4-FFF2-40B4-BE49-F238E27FC236}">
                <a16:creationId xmlns:a16="http://schemas.microsoft.com/office/drawing/2014/main" id="{9E0B4012-97AB-4848-8137-7282532D60F5}"/>
              </a:ext>
            </a:extLst>
          </p:cNvPr>
          <p:cNvPicPr>
            <a:picLocks noGrp="1" noChangeAspect="1"/>
          </p:cNvPicPr>
          <p:nvPr>
            <p:ph sz="half" idx="1"/>
          </p:nvPr>
        </p:nvPicPr>
        <p:blipFill rotWithShape="1">
          <a:blip r:embed="rId3"/>
          <a:srcRect l="18872" t="27227" r="22888" b="23730"/>
          <a:stretch/>
        </p:blipFill>
        <p:spPr>
          <a:xfrm>
            <a:off x="143435" y="2110755"/>
            <a:ext cx="7199277" cy="3096343"/>
          </a:xfrm>
        </p:spPr>
      </p:pic>
      <p:sp>
        <p:nvSpPr>
          <p:cNvPr id="7" name="TextBox 6">
            <a:extLst>
              <a:ext uri="{FF2B5EF4-FFF2-40B4-BE49-F238E27FC236}">
                <a16:creationId xmlns:a16="http://schemas.microsoft.com/office/drawing/2014/main" id="{D794E1C7-40B6-C54F-82FF-3CB55F9E5170}"/>
              </a:ext>
            </a:extLst>
          </p:cNvPr>
          <p:cNvSpPr txBox="1"/>
          <p:nvPr/>
        </p:nvSpPr>
        <p:spPr>
          <a:xfrm>
            <a:off x="2657618" y="5502135"/>
            <a:ext cx="6822759" cy="707886"/>
          </a:xfrm>
          <a:prstGeom prst="rect">
            <a:avLst/>
          </a:prstGeom>
          <a:solidFill>
            <a:srgbClr val="FFD579"/>
          </a:solidFill>
        </p:spPr>
        <p:txBody>
          <a:bodyPr wrap="square" rtlCol="0">
            <a:spAutoFit/>
          </a:bodyPr>
          <a:lstStyle/>
          <a:p>
            <a:r>
              <a:rPr lang="en-CA" sz="2000" dirty="0"/>
              <a:t>For applications such as classification, topic-modeling, and recommender systems, this type of representation is sufficient.</a:t>
            </a:r>
            <a:endParaRPr lang="en-GB" sz="2000" dirty="0"/>
          </a:p>
        </p:txBody>
      </p:sp>
      <p:sp>
        <p:nvSpPr>
          <p:cNvPr id="3" name="Footer Placeholder 2">
            <a:extLst>
              <a:ext uri="{FF2B5EF4-FFF2-40B4-BE49-F238E27FC236}">
                <a16:creationId xmlns:a16="http://schemas.microsoft.com/office/drawing/2014/main" id="{F3AAEC54-4B8E-F89D-0EFA-7E554BAAE3FF}"/>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F5624F42-4277-A54A-7B7D-7DA24524C1A2}"/>
              </a:ext>
            </a:extLst>
          </p:cNvPr>
          <p:cNvSpPr>
            <a:spLocks noGrp="1"/>
          </p:cNvSpPr>
          <p:nvPr>
            <p:ph type="sldNum" sz="quarter" idx="12"/>
          </p:nvPr>
        </p:nvSpPr>
        <p:spPr/>
        <p:txBody>
          <a:bodyPr/>
          <a:lstStyle/>
          <a:p>
            <a:fld id="{F60C5306-BD03-444F-81BE-8A5A1865DBD2}" type="slidenum">
              <a:rPr lang="en-US" smtClean="0"/>
              <a:t>4</a:t>
            </a:fld>
            <a:endParaRPr lang="en-US"/>
          </a:p>
        </p:txBody>
      </p:sp>
    </p:spTree>
    <p:extLst>
      <p:ext uri="{BB962C8B-B14F-4D97-AF65-F5344CB8AC3E}">
        <p14:creationId xmlns:p14="http://schemas.microsoft.com/office/powerpoint/2010/main" val="360900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935943" y="405890"/>
            <a:ext cx="8075240" cy="998984"/>
          </a:xfrm>
        </p:spPr>
        <p:txBody>
          <a:bodyPr/>
          <a:lstStyle/>
          <a:p>
            <a:r>
              <a:rPr lang="en-US" altLang="en-US" dirty="0"/>
              <a:t>Vector space model</a:t>
            </a:r>
          </a:p>
        </p:txBody>
      </p:sp>
      <p:sp>
        <p:nvSpPr>
          <p:cNvPr id="2" name="Content Placeholder 1"/>
          <p:cNvSpPr>
            <a:spLocks noGrp="1"/>
          </p:cNvSpPr>
          <p:nvPr>
            <p:ph idx="1"/>
          </p:nvPr>
        </p:nvSpPr>
        <p:spPr>
          <a:xfrm>
            <a:off x="932329" y="1826234"/>
            <a:ext cx="3183665" cy="4497363"/>
          </a:xfrm>
        </p:spPr>
        <p:txBody>
          <a:bodyPr>
            <a:normAutofit/>
          </a:bodyPr>
          <a:lstStyle/>
          <a:p>
            <a:r>
              <a:rPr lang="en-US" altLang="en-US" sz="2000" b="1" dirty="0">
                <a:solidFill>
                  <a:schemeClr val="tx2"/>
                </a:solidFill>
              </a:rPr>
              <a:t>Each document is represented as a vector. </a:t>
            </a:r>
            <a:r>
              <a:rPr lang="en-US" sz="2000" b="1" dirty="0">
                <a:solidFill>
                  <a:schemeClr val="tx2"/>
                </a:solidFill>
              </a:rPr>
              <a:t>All documents are projected into the space.</a:t>
            </a:r>
          </a:p>
          <a:p>
            <a:endParaRPr lang="en-US" sz="2000" dirty="0">
              <a:solidFill>
                <a:schemeClr val="tx2"/>
              </a:solidFill>
            </a:endParaRPr>
          </a:p>
          <a:p>
            <a:r>
              <a:rPr lang="en-US" sz="2000" b="1" dirty="0">
                <a:solidFill>
                  <a:schemeClr val="tx2"/>
                </a:solidFill>
              </a:rPr>
              <a:t>One dimension for every unique term in space(axes)</a:t>
            </a:r>
          </a:p>
          <a:p>
            <a:endParaRPr lang="en-US" sz="2000" b="1" dirty="0">
              <a:solidFill>
                <a:schemeClr val="bg2"/>
              </a:solidFill>
            </a:endParaRPr>
          </a:p>
          <a:p>
            <a:endParaRPr lang="en-US" sz="2000" b="1" dirty="0">
              <a:solidFill>
                <a:schemeClr val="bg2"/>
              </a:solidFill>
            </a:endParaRPr>
          </a:p>
          <a:p>
            <a:endParaRPr lang="en-US" sz="2000" dirty="0"/>
          </a:p>
        </p:txBody>
      </p:sp>
      <p:sp>
        <p:nvSpPr>
          <p:cNvPr id="315395" name="AutoShape 3"/>
          <p:cNvSpPr>
            <a:spLocks noChangeArrowheads="1"/>
          </p:cNvSpPr>
          <p:nvPr/>
        </p:nvSpPr>
        <p:spPr bwMode="auto">
          <a:xfrm>
            <a:off x="4610102" y="2971801"/>
            <a:ext cx="2914651" cy="2228850"/>
          </a:xfrm>
          <a:prstGeom prst="cube">
            <a:avLst>
              <a:gd name="adj" fmla="val 25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315421" name="Group 29"/>
          <p:cNvGrpSpPr>
            <a:grpSpLocks/>
          </p:cNvGrpSpPr>
          <p:nvPr/>
        </p:nvGrpSpPr>
        <p:grpSpPr bwMode="auto">
          <a:xfrm>
            <a:off x="3713560" y="2571752"/>
            <a:ext cx="4763692" cy="3217069"/>
            <a:chOff x="879" y="1152"/>
            <a:chExt cx="4001" cy="2702"/>
          </a:xfrm>
        </p:grpSpPr>
        <p:sp>
          <p:nvSpPr>
            <p:cNvPr id="315396" name="Line 4"/>
            <p:cNvSpPr>
              <a:spLocks noChangeShapeType="1"/>
            </p:cNvSpPr>
            <p:nvPr/>
          </p:nvSpPr>
          <p:spPr bwMode="auto">
            <a:xfrm flipH="1">
              <a:off x="1440" y="2880"/>
              <a:ext cx="672"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397" name="Line 5"/>
            <p:cNvSpPr>
              <a:spLocks noChangeShapeType="1"/>
            </p:cNvSpPr>
            <p:nvPr/>
          </p:nvSpPr>
          <p:spPr bwMode="auto">
            <a:xfrm>
              <a:off x="2112" y="2880"/>
              <a:ext cx="20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398" name="Line 6"/>
            <p:cNvSpPr>
              <a:spLocks noChangeShapeType="1"/>
            </p:cNvSpPr>
            <p:nvPr/>
          </p:nvSpPr>
          <p:spPr bwMode="auto">
            <a:xfrm flipV="1">
              <a:off x="2112" y="1344"/>
              <a:ext cx="0" cy="15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403" name="Text Box 11"/>
            <p:cNvSpPr txBox="1">
              <a:spLocks noChangeArrowheads="1"/>
            </p:cNvSpPr>
            <p:nvPr/>
          </p:nvSpPr>
          <p:spPr bwMode="auto">
            <a:xfrm>
              <a:off x="4224" y="2733"/>
              <a:ext cx="656" cy="31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3333FF"/>
                  </a:solidFill>
                </a:rPr>
                <a:t>Sports</a:t>
              </a:r>
              <a:endParaRPr lang="en-US" altLang="en-US" dirty="0">
                <a:solidFill>
                  <a:srgbClr val="008000"/>
                </a:solidFill>
              </a:endParaRPr>
            </a:p>
          </p:txBody>
        </p:sp>
        <p:sp>
          <p:nvSpPr>
            <p:cNvPr id="315404" name="Text Box 12"/>
            <p:cNvSpPr txBox="1">
              <a:spLocks noChangeArrowheads="1"/>
            </p:cNvSpPr>
            <p:nvPr/>
          </p:nvSpPr>
          <p:spPr bwMode="auto">
            <a:xfrm>
              <a:off x="879" y="3544"/>
              <a:ext cx="936" cy="31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00B050"/>
                  </a:solidFill>
                </a:rPr>
                <a:t>Education</a:t>
              </a:r>
            </a:p>
          </p:txBody>
        </p:sp>
        <p:sp>
          <p:nvSpPr>
            <p:cNvPr id="315405" name="Text Box 13"/>
            <p:cNvSpPr txBox="1">
              <a:spLocks noChangeArrowheads="1"/>
            </p:cNvSpPr>
            <p:nvPr/>
          </p:nvSpPr>
          <p:spPr bwMode="auto">
            <a:xfrm>
              <a:off x="2208" y="1152"/>
              <a:ext cx="663" cy="27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dirty="0">
                  <a:solidFill>
                    <a:srgbClr val="CC0000"/>
                  </a:solidFill>
                </a:rPr>
                <a:t>Finance</a:t>
              </a:r>
              <a:endParaRPr lang="en-US" altLang="en-US" dirty="0">
                <a:solidFill>
                  <a:srgbClr val="CC0000"/>
                </a:solidFill>
              </a:endParaRPr>
            </a:p>
          </p:txBody>
        </p:sp>
      </p:grpSp>
      <p:grpSp>
        <p:nvGrpSpPr>
          <p:cNvPr id="315428" name="Group 36"/>
          <p:cNvGrpSpPr>
            <a:grpSpLocks/>
          </p:cNvGrpSpPr>
          <p:nvPr/>
        </p:nvGrpSpPr>
        <p:grpSpPr bwMode="auto">
          <a:xfrm>
            <a:off x="5010151" y="3217071"/>
            <a:ext cx="2097881" cy="2155031"/>
            <a:chOff x="1968" y="1694"/>
            <a:chExt cx="1762" cy="1810"/>
          </a:xfrm>
        </p:grpSpPr>
        <p:sp>
          <p:nvSpPr>
            <p:cNvPr id="315402" name="Line 10"/>
            <p:cNvSpPr>
              <a:spLocks noChangeShapeType="1"/>
            </p:cNvSpPr>
            <p:nvPr/>
          </p:nvSpPr>
          <p:spPr bwMode="auto">
            <a:xfrm flipV="1">
              <a:off x="2112" y="1949"/>
              <a:ext cx="1440" cy="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414" name="Text Box 22"/>
            <p:cNvSpPr txBox="1">
              <a:spLocks noChangeArrowheads="1"/>
            </p:cNvSpPr>
            <p:nvPr/>
          </p:nvSpPr>
          <p:spPr bwMode="auto">
            <a:xfrm>
              <a:off x="3435" y="1694"/>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b="1" dirty="0"/>
                <a:t>D</a:t>
              </a:r>
              <a:r>
                <a:rPr lang="en-US" altLang="en-US" sz="1350" b="1" baseline="-25000" dirty="0"/>
                <a:t>4</a:t>
              </a:r>
              <a:endParaRPr lang="en-US" altLang="en-US" dirty="0"/>
            </a:p>
          </p:txBody>
        </p:sp>
        <p:sp>
          <p:nvSpPr>
            <p:cNvPr id="39" name="Line 10"/>
            <p:cNvSpPr>
              <a:spLocks noChangeShapeType="1"/>
            </p:cNvSpPr>
            <p:nvPr/>
          </p:nvSpPr>
          <p:spPr bwMode="auto">
            <a:xfrm flipH="1">
              <a:off x="1968" y="2880"/>
              <a:ext cx="144" cy="62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315423" name="Group 31"/>
          <p:cNvGrpSpPr>
            <a:grpSpLocks/>
          </p:cNvGrpSpPr>
          <p:nvPr/>
        </p:nvGrpSpPr>
        <p:grpSpPr bwMode="auto">
          <a:xfrm>
            <a:off x="5181601" y="2682480"/>
            <a:ext cx="1559719" cy="1946672"/>
            <a:chOff x="2112" y="1245"/>
            <a:chExt cx="1310" cy="1635"/>
          </a:xfrm>
        </p:grpSpPr>
        <p:sp>
          <p:nvSpPr>
            <p:cNvPr id="315399" name="Line 7"/>
            <p:cNvSpPr>
              <a:spLocks noChangeShapeType="1"/>
            </p:cNvSpPr>
            <p:nvPr/>
          </p:nvSpPr>
          <p:spPr bwMode="auto">
            <a:xfrm flipV="1">
              <a:off x="2112" y="1488"/>
              <a:ext cx="1032" cy="139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406" name="Text Box 14"/>
            <p:cNvSpPr txBox="1">
              <a:spLocks noChangeArrowheads="1"/>
            </p:cNvSpPr>
            <p:nvPr/>
          </p:nvSpPr>
          <p:spPr bwMode="auto">
            <a:xfrm>
              <a:off x="3127" y="1245"/>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b="1" dirty="0"/>
                <a:t>D</a:t>
              </a:r>
              <a:r>
                <a:rPr lang="en-US" altLang="en-US" sz="1350" b="1" baseline="-25000" dirty="0"/>
                <a:t>2</a:t>
              </a:r>
              <a:endParaRPr lang="en-US" altLang="en-US" dirty="0"/>
            </a:p>
          </p:txBody>
        </p:sp>
      </p:grpSp>
      <p:grpSp>
        <p:nvGrpSpPr>
          <p:cNvPr id="315427" name="Group 35"/>
          <p:cNvGrpSpPr>
            <a:grpSpLocks/>
          </p:cNvGrpSpPr>
          <p:nvPr/>
        </p:nvGrpSpPr>
        <p:grpSpPr bwMode="auto">
          <a:xfrm>
            <a:off x="5010152" y="4629149"/>
            <a:ext cx="2419350" cy="1020365"/>
            <a:chOff x="1968" y="2880"/>
            <a:chExt cx="2032" cy="857"/>
          </a:xfrm>
        </p:grpSpPr>
        <p:sp>
          <p:nvSpPr>
            <p:cNvPr id="315401" name="Line 9"/>
            <p:cNvSpPr>
              <a:spLocks noChangeShapeType="1"/>
            </p:cNvSpPr>
            <p:nvPr/>
          </p:nvSpPr>
          <p:spPr bwMode="auto">
            <a:xfrm>
              <a:off x="2112" y="2880"/>
              <a:ext cx="1512" cy="686"/>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416" name="Text Box 24"/>
            <p:cNvSpPr txBox="1">
              <a:spLocks noChangeArrowheads="1"/>
            </p:cNvSpPr>
            <p:nvPr/>
          </p:nvSpPr>
          <p:spPr bwMode="auto">
            <a:xfrm>
              <a:off x="3705" y="3485"/>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b="1" dirty="0"/>
                <a:t>D</a:t>
              </a:r>
              <a:r>
                <a:rPr lang="en-US" altLang="en-US" sz="1350" b="1" baseline="-25000" dirty="0"/>
                <a:t>1</a:t>
              </a:r>
              <a:endParaRPr lang="en-US" altLang="en-US" dirty="0"/>
            </a:p>
          </p:txBody>
        </p:sp>
        <p:sp>
          <p:nvSpPr>
            <p:cNvPr id="40" name="Text Box 24"/>
            <p:cNvSpPr txBox="1">
              <a:spLocks noChangeArrowheads="1"/>
            </p:cNvSpPr>
            <p:nvPr/>
          </p:nvSpPr>
          <p:spPr bwMode="auto">
            <a:xfrm>
              <a:off x="1968" y="3456"/>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b="1" dirty="0"/>
                <a:t>D</a:t>
              </a:r>
              <a:r>
                <a:rPr lang="en-US" altLang="en-US" sz="1350" b="1" baseline="-25000" dirty="0"/>
                <a:t>5</a:t>
              </a:r>
              <a:endParaRPr lang="en-US" altLang="en-US" dirty="0"/>
            </a:p>
          </p:txBody>
        </p:sp>
      </p:grpSp>
      <p:grpSp>
        <p:nvGrpSpPr>
          <p:cNvPr id="315425" name="Group 33"/>
          <p:cNvGrpSpPr>
            <a:grpSpLocks/>
          </p:cNvGrpSpPr>
          <p:nvPr/>
        </p:nvGrpSpPr>
        <p:grpSpPr bwMode="auto">
          <a:xfrm>
            <a:off x="4221961" y="3663557"/>
            <a:ext cx="959645" cy="965597"/>
            <a:chOff x="1306" y="2069"/>
            <a:chExt cx="806" cy="811"/>
          </a:xfrm>
        </p:grpSpPr>
        <p:sp>
          <p:nvSpPr>
            <p:cNvPr id="315400" name="Line 8"/>
            <p:cNvSpPr>
              <a:spLocks noChangeShapeType="1"/>
            </p:cNvSpPr>
            <p:nvPr/>
          </p:nvSpPr>
          <p:spPr bwMode="auto">
            <a:xfrm flipH="1" flipV="1">
              <a:off x="1440" y="2300"/>
              <a:ext cx="672" cy="580"/>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5409" name="Text Box 17"/>
            <p:cNvSpPr txBox="1">
              <a:spLocks noChangeArrowheads="1"/>
            </p:cNvSpPr>
            <p:nvPr/>
          </p:nvSpPr>
          <p:spPr bwMode="auto">
            <a:xfrm>
              <a:off x="1306" y="2069"/>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b="1" dirty="0"/>
                <a:t>D</a:t>
              </a:r>
              <a:r>
                <a:rPr lang="en-US" altLang="en-US" sz="1350" b="1" baseline="-25000" dirty="0"/>
                <a:t>3</a:t>
              </a:r>
              <a:endParaRPr lang="en-US" altLang="en-US" dirty="0"/>
            </a:p>
          </p:txBody>
        </p:sp>
      </p:grpSp>
      <p:sp>
        <p:nvSpPr>
          <p:cNvPr id="4" name="Footer Placeholder 3"/>
          <p:cNvSpPr>
            <a:spLocks noGrp="1"/>
          </p:cNvSpPr>
          <p:nvPr>
            <p:ph type="ftr" sz="quarter" idx="11"/>
          </p:nvPr>
        </p:nvSpPr>
        <p:spPr/>
        <p:txBody>
          <a:bodyPr/>
          <a:lstStyle/>
          <a:p>
            <a:r>
              <a:rPr lang="en-US"/>
              <a:t>F21 AA  Applied Text Analytics</a:t>
            </a:r>
          </a:p>
        </p:txBody>
      </p:sp>
      <p:sp>
        <p:nvSpPr>
          <p:cNvPr id="5" name="Slide Number Placeholder 4"/>
          <p:cNvSpPr>
            <a:spLocks noGrp="1"/>
          </p:cNvSpPr>
          <p:nvPr>
            <p:ph type="sldNum" sz="quarter" idx="12"/>
          </p:nvPr>
        </p:nvSpPr>
        <p:spPr/>
        <p:txBody>
          <a:bodyPr/>
          <a:lstStyle/>
          <a:p>
            <a:fld id="{2A9F8BE9-47C8-4C45-B88F-68A848B0515F}" type="slidenum">
              <a:rPr lang="en-US" smtClean="0"/>
              <a:t>5</a:t>
            </a:fld>
            <a:endParaRPr lang="en-US"/>
          </a:p>
        </p:txBody>
      </p:sp>
      <p:cxnSp>
        <p:nvCxnSpPr>
          <p:cNvPr id="7" name="Straight Arrow Connector 6"/>
          <p:cNvCxnSpPr>
            <a:endCxn id="315402" idx="1"/>
          </p:cNvCxnSpPr>
          <p:nvPr/>
        </p:nvCxnSpPr>
        <p:spPr>
          <a:xfrm>
            <a:off x="6410327" y="2971801"/>
            <a:ext cx="485775" cy="548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680004" y="2624137"/>
            <a:ext cx="959048" cy="566738"/>
            <a:chOff x="5350672" y="2355850"/>
            <a:chExt cx="1278730" cy="755650"/>
          </a:xfrm>
        </p:grpSpPr>
        <p:sp>
          <p:nvSpPr>
            <p:cNvPr id="8" name="TextBox 7"/>
            <p:cNvSpPr txBox="1"/>
            <p:nvPr/>
          </p:nvSpPr>
          <p:spPr>
            <a:xfrm>
              <a:off x="5715002" y="2355850"/>
              <a:ext cx="914400" cy="677107"/>
            </a:xfrm>
            <a:prstGeom prst="rect">
              <a:avLst/>
            </a:prstGeom>
            <a:noFill/>
          </p:spPr>
          <p:txBody>
            <a:bodyPr wrap="square" rtlCol="0">
              <a:spAutoFit/>
            </a:bodyPr>
            <a:lstStyle/>
            <a:p>
              <a:r>
                <a:rPr lang="en-US" sz="1350" dirty="0"/>
                <a:t>|D</a:t>
              </a:r>
              <a:r>
                <a:rPr lang="en-US" sz="1350" baseline="-25000" dirty="0"/>
                <a:t>2</a:t>
              </a:r>
              <a:r>
                <a:rPr lang="en-US" sz="1350" dirty="0"/>
                <a:t>-D</a:t>
              </a:r>
              <a:r>
                <a:rPr lang="en-US" sz="1350" baseline="-25000" dirty="0"/>
                <a:t>4</a:t>
              </a:r>
              <a:r>
                <a:rPr lang="en-US" sz="1350" dirty="0"/>
                <a:t>|</a:t>
              </a:r>
            </a:p>
          </p:txBody>
        </p:sp>
        <p:cxnSp>
          <p:nvCxnSpPr>
            <p:cNvPr id="10" name="Straight Arrow Connector 9"/>
            <p:cNvCxnSpPr/>
            <p:nvPr/>
          </p:nvCxnSpPr>
          <p:spPr>
            <a:xfrm flipH="1">
              <a:off x="5350672" y="2597147"/>
              <a:ext cx="403222" cy="514353"/>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6B215E90-39C3-134B-80A1-06DCB1175CD6}"/>
              </a:ext>
            </a:extLst>
          </p:cNvPr>
          <p:cNvSpPr txBox="1"/>
          <p:nvPr/>
        </p:nvSpPr>
        <p:spPr>
          <a:xfrm>
            <a:off x="7824192" y="1736762"/>
            <a:ext cx="1798890" cy="646331"/>
          </a:xfrm>
          <a:prstGeom prst="rect">
            <a:avLst/>
          </a:prstGeom>
          <a:solidFill>
            <a:srgbClr val="FFD579"/>
          </a:solidFill>
        </p:spPr>
        <p:txBody>
          <a:bodyPr wrap="none" rtlCol="0">
            <a:spAutoFit/>
          </a:bodyPr>
          <a:lstStyle/>
          <a:p>
            <a:r>
              <a:rPr lang="en-US" dirty="0"/>
              <a:t>Cosine similarity</a:t>
            </a:r>
          </a:p>
          <a:p>
            <a:r>
              <a:rPr lang="en-US" dirty="0"/>
              <a:t>Jaccard Similarity</a:t>
            </a:r>
            <a:endParaRPr lang="en-GB" dirty="0"/>
          </a:p>
        </p:txBody>
      </p:sp>
      <p:sp>
        <p:nvSpPr>
          <p:cNvPr id="9" name="TextBox 8">
            <a:extLst>
              <a:ext uri="{FF2B5EF4-FFF2-40B4-BE49-F238E27FC236}">
                <a16:creationId xmlns:a16="http://schemas.microsoft.com/office/drawing/2014/main" id="{FAE00713-4E73-C047-95E6-E0516426B6C4}"/>
              </a:ext>
            </a:extLst>
          </p:cNvPr>
          <p:cNvSpPr txBox="1"/>
          <p:nvPr/>
        </p:nvSpPr>
        <p:spPr>
          <a:xfrm>
            <a:off x="7696203" y="2738261"/>
            <a:ext cx="2914651" cy="923330"/>
          </a:xfrm>
          <a:prstGeom prst="rect">
            <a:avLst/>
          </a:prstGeom>
          <a:solidFill>
            <a:srgbClr val="FFD579"/>
          </a:solidFill>
        </p:spPr>
        <p:txBody>
          <a:bodyPr wrap="square" rtlCol="0">
            <a:spAutoFit/>
          </a:bodyPr>
          <a:lstStyle/>
          <a:p>
            <a:r>
              <a:rPr lang="en-US" dirty="0"/>
              <a:t>High-dimensional vector space: 10,000+ dimensions, or even 100,000+</a:t>
            </a:r>
          </a:p>
        </p:txBody>
      </p:sp>
    </p:spTree>
    <p:extLst>
      <p:ext uri="{BB962C8B-B14F-4D97-AF65-F5344CB8AC3E}">
        <p14:creationId xmlns:p14="http://schemas.microsoft.com/office/powerpoint/2010/main" val="4127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9C09B9-698C-774C-8C13-4D2E0B6C602D}"/>
              </a:ext>
            </a:extLst>
          </p:cNvPr>
          <p:cNvSpPr>
            <a:spLocks noGrp="1"/>
          </p:cNvSpPr>
          <p:nvPr>
            <p:ph type="ftr" sz="quarter" idx="10"/>
          </p:nvPr>
        </p:nvSpPr>
        <p:spPr/>
        <p:txBody>
          <a:bodyPr/>
          <a:lstStyle/>
          <a:p>
            <a:r>
              <a:rPr lang="en-CA" altLang="en-US"/>
              <a:t>F21 AA  Applied Text Analytics</a:t>
            </a:r>
            <a:endParaRPr lang="en-US" altLang="en-US"/>
          </a:p>
        </p:txBody>
      </p:sp>
      <p:sp>
        <p:nvSpPr>
          <p:cNvPr id="5" name="Slide Number Placeholder 4">
            <a:extLst>
              <a:ext uri="{FF2B5EF4-FFF2-40B4-BE49-F238E27FC236}">
                <a16:creationId xmlns:a16="http://schemas.microsoft.com/office/drawing/2014/main" id="{739F67AE-012B-7B4C-81D2-5D77F7A20459}"/>
              </a:ext>
            </a:extLst>
          </p:cNvPr>
          <p:cNvSpPr>
            <a:spLocks noGrp="1"/>
          </p:cNvSpPr>
          <p:nvPr>
            <p:ph type="sldNum" sz="quarter" idx="11"/>
          </p:nvPr>
        </p:nvSpPr>
        <p:spPr/>
        <p:txBody>
          <a:bodyPr/>
          <a:lstStyle/>
          <a:p>
            <a:pPr>
              <a:defRPr/>
            </a:pPr>
            <a:fld id="{2FE69CA5-D3DD-3445-9F88-8CEB41629A02}" type="slidenum">
              <a:rPr lang="en-US" altLang="en-US"/>
              <a:pPr>
                <a:defRPr/>
              </a:pPr>
              <a:t>6</a:t>
            </a:fld>
            <a:endParaRPr lang="en-US" altLang="en-US"/>
          </a:p>
        </p:txBody>
      </p:sp>
      <p:sp>
        <p:nvSpPr>
          <p:cNvPr id="13315" name="Rectangle 2">
            <a:extLst>
              <a:ext uri="{FF2B5EF4-FFF2-40B4-BE49-F238E27FC236}">
                <a16:creationId xmlns:a16="http://schemas.microsoft.com/office/drawing/2014/main" id="{0366D1D4-A286-F647-93C1-6D1B1F3FC7FA}"/>
              </a:ext>
            </a:extLst>
          </p:cNvPr>
          <p:cNvSpPr>
            <a:spLocks noGrp="1" noChangeArrowheads="1"/>
          </p:cNvSpPr>
          <p:nvPr>
            <p:ph type="title"/>
          </p:nvPr>
        </p:nvSpPr>
        <p:spPr/>
        <p:txBody>
          <a:bodyPr>
            <a:normAutofit/>
          </a:bodyPr>
          <a:lstStyle/>
          <a:p>
            <a:r>
              <a:rPr lang="en-US" altLang="en-US" sz="4000" dirty="0">
                <a:solidFill>
                  <a:schemeClr val="accent2">
                    <a:lumMod val="75000"/>
                  </a:schemeClr>
                </a:solidFill>
                <a:effectLst>
                  <a:outerShdw blurRad="38100" dist="38100" dir="2700000" algn="tl">
                    <a:srgbClr val="000000">
                      <a:alpha val="43137"/>
                    </a:srgbClr>
                  </a:outerShdw>
                </a:effectLst>
              </a:rPr>
              <a:t>Vector space model ( to represent text/document)</a:t>
            </a:r>
          </a:p>
        </p:txBody>
      </p:sp>
      <p:sp>
        <p:nvSpPr>
          <p:cNvPr id="13316" name="Rectangle 3">
            <a:extLst>
              <a:ext uri="{FF2B5EF4-FFF2-40B4-BE49-F238E27FC236}">
                <a16:creationId xmlns:a16="http://schemas.microsoft.com/office/drawing/2014/main" id="{0E249281-1B36-3842-B753-49532F025F97}"/>
              </a:ext>
            </a:extLst>
          </p:cNvPr>
          <p:cNvSpPr>
            <a:spLocks noGrp="1" noChangeArrowheads="1"/>
          </p:cNvSpPr>
          <p:nvPr>
            <p:ph type="body" idx="1"/>
          </p:nvPr>
        </p:nvSpPr>
        <p:spPr>
          <a:xfrm>
            <a:off x="838200" y="1690688"/>
            <a:ext cx="10287000" cy="4727575"/>
          </a:xfrm>
        </p:spPr>
        <p:txBody>
          <a:bodyPr>
            <a:normAutofit/>
          </a:bodyPr>
          <a:lstStyle/>
          <a:p>
            <a:pPr eaLnBrk="1" hangingPunct="1"/>
            <a:r>
              <a:rPr lang="en-US" altLang="en-US" dirty="0"/>
              <a:t>Each document is represented as a vector.  (weight of term)</a:t>
            </a:r>
            <a:endParaRPr lang="en-US" altLang="en-US" sz="2600" dirty="0"/>
          </a:p>
          <a:p>
            <a:pPr lvl="1"/>
            <a:r>
              <a:rPr lang="en-CA" dirty="0"/>
              <a:t>Binary vector ( 0 if term occurs , 1 otherwise)</a:t>
            </a:r>
          </a:p>
          <a:p>
            <a:pPr lvl="1"/>
            <a:r>
              <a:rPr lang="en-US" altLang="en-US" dirty="0"/>
              <a:t>Frequency of each term occurrence: </a:t>
            </a:r>
            <a:r>
              <a:rPr lang="en-US" altLang="en-US" dirty="0">
                <a:solidFill>
                  <a:srgbClr val="FF0000"/>
                </a:solidFill>
              </a:rPr>
              <a:t>TF</a:t>
            </a:r>
            <a:r>
              <a:rPr lang="en-US" altLang="en-US" dirty="0"/>
              <a:t> </a:t>
            </a:r>
          </a:p>
          <a:p>
            <a:pPr lvl="1"/>
            <a:r>
              <a:rPr lang="en-US" altLang="en-US" dirty="0"/>
              <a:t>Each term weight is computed based on some variations of  </a:t>
            </a:r>
            <a:r>
              <a:rPr lang="en-US" altLang="en-US" dirty="0">
                <a:solidFill>
                  <a:srgbClr val="FF0000"/>
                </a:solidFill>
              </a:rPr>
              <a:t>TF-IDF</a:t>
            </a:r>
            <a:r>
              <a:rPr lang="en-US" altLang="en-US" dirty="0"/>
              <a:t> scheme.</a:t>
            </a:r>
          </a:p>
          <a:p>
            <a:pPr marL="0" indent="0">
              <a:buNone/>
            </a:pPr>
            <a:endParaRPr lang="en-CA" dirty="0"/>
          </a:p>
          <a:p>
            <a:r>
              <a:rPr lang="en-CA" i="1" dirty="0"/>
              <a:t>term frequency–inverse document frequency </a:t>
            </a:r>
            <a:r>
              <a:rPr lang="en-CA" b="1" dirty="0">
                <a:solidFill>
                  <a:srgbClr val="C00000"/>
                </a:solidFill>
              </a:rPr>
              <a:t>(</a:t>
            </a:r>
            <a:r>
              <a:rPr lang="en-CA" b="1" dirty="0" err="1">
                <a:solidFill>
                  <a:srgbClr val="C00000"/>
                </a:solidFill>
              </a:rPr>
              <a:t>tf</a:t>
            </a:r>
            <a:r>
              <a:rPr lang="en-CA" b="1" dirty="0">
                <a:solidFill>
                  <a:srgbClr val="C00000"/>
                </a:solidFill>
              </a:rPr>
              <a:t>–</a:t>
            </a:r>
            <a:r>
              <a:rPr lang="en-CA" b="1" dirty="0" err="1">
                <a:solidFill>
                  <a:srgbClr val="C00000"/>
                </a:solidFill>
              </a:rPr>
              <a:t>idf</a:t>
            </a:r>
            <a:r>
              <a:rPr lang="en-CA" b="1" dirty="0">
                <a:solidFill>
                  <a:srgbClr val="C00000"/>
                </a:solidFill>
              </a:rPr>
              <a:t>) </a:t>
            </a:r>
            <a:r>
              <a:rPr lang="en-CA" dirty="0"/>
              <a:t>method:</a:t>
            </a:r>
          </a:p>
          <a:p>
            <a:pPr lvl="1"/>
            <a:r>
              <a:rPr lang="en-CA" dirty="0"/>
              <a:t>Give high weight to any term that appears often in a particular document, but not in many documents in the corpus.</a:t>
            </a:r>
          </a:p>
          <a:p>
            <a:pPr lvl="1"/>
            <a:r>
              <a:rPr lang="en-CA" dirty="0"/>
              <a:t> If a word appears often in a particular document, but not in very many documents, it is likely to be </a:t>
            </a:r>
            <a:r>
              <a:rPr lang="en-CA" i="1" dirty="0"/>
              <a:t>very </a:t>
            </a:r>
            <a:r>
              <a:rPr lang="en-CA" b="1" i="1" dirty="0"/>
              <a:t>descriptive of the content of that document. </a:t>
            </a:r>
            <a:endParaRPr lang="en-CA" sz="2000" b="1" i="1" dirty="0"/>
          </a:p>
          <a:p>
            <a:pPr eaLnBrk="1" hangingPunct="1"/>
            <a:endParaRPr lang="en-US" altLang="en-US" sz="2600" dirty="0"/>
          </a:p>
        </p:txBody>
      </p:sp>
    </p:spTree>
    <p:extLst>
      <p:ext uri="{BB962C8B-B14F-4D97-AF65-F5344CB8AC3E}">
        <p14:creationId xmlns:p14="http://schemas.microsoft.com/office/powerpoint/2010/main" val="338894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BF5417-CA75-7F42-95A1-E90CCAC46608}"/>
              </a:ext>
            </a:extLst>
          </p:cNvPr>
          <p:cNvSpPr>
            <a:spLocks noGrp="1"/>
          </p:cNvSpPr>
          <p:nvPr>
            <p:ph type="ftr" sz="quarter" idx="10"/>
          </p:nvPr>
        </p:nvSpPr>
        <p:spPr/>
        <p:txBody>
          <a:bodyPr/>
          <a:lstStyle/>
          <a:p>
            <a:r>
              <a:rPr lang="en-CA" altLang="en-US"/>
              <a:t>F21 AA  Applied Text Analytics</a:t>
            </a:r>
            <a:endParaRPr lang="en-US" altLang="en-US"/>
          </a:p>
        </p:txBody>
      </p:sp>
      <p:sp>
        <p:nvSpPr>
          <p:cNvPr id="5" name="Slide Number Placeholder 4">
            <a:extLst>
              <a:ext uri="{FF2B5EF4-FFF2-40B4-BE49-F238E27FC236}">
                <a16:creationId xmlns:a16="http://schemas.microsoft.com/office/drawing/2014/main" id="{5A78CFA6-9A78-2947-A14E-90901ABFE9D0}"/>
              </a:ext>
            </a:extLst>
          </p:cNvPr>
          <p:cNvSpPr>
            <a:spLocks noGrp="1"/>
          </p:cNvSpPr>
          <p:nvPr>
            <p:ph type="sldNum" sz="quarter" idx="11"/>
          </p:nvPr>
        </p:nvSpPr>
        <p:spPr/>
        <p:txBody>
          <a:bodyPr/>
          <a:lstStyle/>
          <a:p>
            <a:pPr>
              <a:defRPr/>
            </a:pPr>
            <a:fld id="{A4C98F1A-93C5-CD45-9B88-794743CCAB28}" type="slidenum">
              <a:rPr lang="en-US" altLang="en-US"/>
              <a:pPr>
                <a:defRPr/>
              </a:pPr>
              <a:t>7</a:t>
            </a:fld>
            <a:endParaRPr lang="en-US" altLang="en-US"/>
          </a:p>
        </p:txBody>
      </p:sp>
      <p:sp>
        <p:nvSpPr>
          <p:cNvPr id="26627" name="Rectangle 2">
            <a:extLst>
              <a:ext uri="{FF2B5EF4-FFF2-40B4-BE49-F238E27FC236}">
                <a16:creationId xmlns:a16="http://schemas.microsoft.com/office/drawing/2014/main" id="{19D00AD9-B601-7F4A-9AF7-F81BE0FC338E}"/>
              </a:ext>
            </a:extLst>
          </p:cNvPr>
          <p:cNvSpPr>
            <a:spLocks noGrp="1" noChangeArrowheads="1"/>
          </p:cNvSpPr>
          <p:nvPr>
            <p:ph type="title"/>
          </p:nvPr>
        </p:nvSpPr>
        <p:spPr>
          <a:xfrm>
            <a:off x="1049866" y="345546"/>
            <a:ext cx="7905750" cy="798512"/>
          </a:xfrm>
        </p:spPr>
        <p:txBody>
          <a:bodyPr/>
          <a:lstStyle/>
          <a:p>
            <a:r>
              <a:rPr lang="en-US" sz="4000" dirty="0">
                <a:solidFill>
                  <a:schemeClr val="accent2">
                    <a:lumMod val="75000"/>
                  </a:schemeClr>
                </a:solidFill>
                <a:effectLst>
                  <a:outerShdw blurRad="38100" dist="38100" dir="2700000" algn="tl">
                    <a:srgbClr val="000000">
                      <a:alpha val="43137"/>
                    </a:srgbClr>
                  </a:outerShdw>
                </a:effectLst>
              </a:rPr>
              <a:t>Term frequency TF</a:t>
            </a:r>
            <a:endParaRPr lang="en-US" altLang="en-US" sz="4000" dirty="0">
              <a:solidFill>
                <a:schemeClr val="accent2">
                  <a:lumMod val="75000"/>
                </a:schemeClr>
              </a:solidFill>
              <a:effectLst>
                <a:outerShdw blurRad="38100" dist="38100" dir="2700000" algn="tl">
                  <a:srgbClr val="000000">
                    <a:alpha val="43137"/>
                  </a:srgbClr>
                </a:outerShdw>
              </a:effectLst>
            </a:endParaRPr>
          </a:p>
        </p:txBody>
      </p:sp>
      <p:sp>
        <p:nvSpPr>
          <p:cNvPr id="26628" name="Rectangle 3">
            <a:extLst>
              <a:ext uri="{FF2B5EF4-FFF2-40B4-BE49-F238E27FC236}">
                <a16:creationId xmlns:a16="http://schemas.microsoft.com/office/drawing/2014/main" id="{396E01DB-74D1-2E4D-A9C1-9EFD2544046A}"/>
              </a:ext>
            </a:extLst>
          </p:cNvPr>
          <p:cNvSpPr>
            <a:spLocks noGrp="1" noChangeArrowheads="1"/>
          </p:cNvSpPr>
          <p:nvPr>
            <p:ph type="body" idx="1"/>
          </p:nvPr>
        </p:nvSpPr>
        <p:spPr>
          <a:xfrm>
            <a:off x="1049866" y="1300162"/>
            <a:ext cx="9865784" cy="5212292"/>
          </a:xfrm>
          <a:solidFill>
            <a:schemeClr val="bg1"/>
          </a:solidFill>
        </p:spPr>
        <p:txBody>
          <a:bodyPr>
            <a:normAutofit/>
          </a:bodyPr>
          <a:lstStyle/>
          <a:p>
            <a:pPr eaLnBrk="1" hangingPunct="1"/>
            <a:r>
              <a:rPr lang="en-US" altLang="en-US" dirty="0"/>
              <a:t>Term Frequency: Counts the number of times a word occurred in a document.</a:t>
            </a:r>
          </a:p>
          <a:p>
            <a:pPr marL="742950" lvl="1" indent="-285750"/>
            <a:r>
              <a:rPr lang="en-US" altLang="en-US" dirty="0"/>
              <a:t>Using occurrence frequencies to indicate relative importance of a word in a document.</a:t>
            </a:r>
          </a:p>
          <a:p>
            <a:pPr marL="742950" lvl="1" indent="-285750"/>
            <a:endParaRPr lang="en-US" altLang="en-US" dirty="0"/>
          </a:p>
          <a:p>
            <a:pPr marL="285750" indent="-285750"/>
            <a:r>
              <a:rPr lang="en-US" dirty="0">
                <a:ea typeface="ＭＳ Ｐゴシック" charset="-128"/>
              </a:rPr>
              <a:t>the term frequency </a:t>
            </a:r>
            <a:r>
              <a:rPr lang="en-US" dirty="0" err="1">
                <a:ea typeface="ＭＳ Ｐゴシック" charset="-128"/>
              </a:rPr>
              <a:t>tf</a:t>
            </a:r>
            <a:r>
              <a:rPr lang="en-US" i="1" baseline="-25000" dirty="0" err="1">
                <a:ea typeface="ＭＳ Ｐゴシック" charset="-128"/>
              </a:rPr>
              <a:t>t,d</a:t>
            </a:r>
            <a:r>
              <a:rPr lang="en-US" dirty="0">
                <a:ea typeface="ＭＳ Ｐゴシック" charset="-128"/>
              </a:rPr>
              <a:t> of term </a:t>
            </a:r>
            <a:r>
              <a:rPr lang="en-US" i="1" dirty="0">
                <a:ea typeface="ＭＳ Ｐゴシック" charset="-128"/>
              </a:rPr>
              <a:t>t</a:t>
            </a:r>
            <a:r>
              <a:rPr lang="en-US" dirty="0">
                <a:ea typeface="ＭＳ Ｐゴシック" charset="-128"/>
              </a:rPr>
              <a:t> in document </a:t>
            </a:r>
            <a:r>
              <a:rPr lang="en-US" i="1" dirty="0">
                <a:ea typeface="ＭＳ Ｐゴシック" charset="-128"/>
              </a:rPr>
              <a:t>d</a:t>
            </a:r>
            <a:r>
              <a:rPr lang="en-US" dirty="0">
                <a:ea typeface="ＭＳ Ｐゴシック" charset="-128"/>
              </a:rPr>
              <a:t> is defined as </a:t>
            </a:r>
            <a:r>
              <a:rPr lang="en-US" b="1" dirty="0">
                <a:ea typeface="ＭＳ Ｐゴシック" charset="-128"/>
              </a:rPr>
              <a:t>the number of times that </a:t>
            </a:r>
            <a:r>
              <a:rPr lang="en-US" b="1" i="1" dirty="0">
                <a:ea typeface="ＭＳ Ｐゴシック" charset="-128"/>
              </a:rPr>
              <a:t>t </a:t>
            </a:r>
            <a:r>
              <a:rPr lang="en-US" b="1" dirty="0">
                <a:ea typeface="ＭＳ Ｐゴシック" charset="-128"/>
              </a:rPr>
              <a:t>occurs in </a:t>
            </a:r>
            <a:r>
              <a:rPr lang="en-US" b="1" i="1" dirty="0">
                <a:ea typeface="ＭＳ Ｐゴシック" charset="-128"/>
              </a:rPr>
              <a:t>d</a:t>
            </a:r>
            <a:r>
              <a:rPr lang="en-US" b="1" dirty="0">
                <a:ea typeface="ＭＳ Ｐゴシック" charset="-128"/>
              </a:rPr>
              <a:t>.</a:t>
            </a:r>
          </a:p>
          <a:p>
            <a:pPr lvl="1">
              <a:buNone/>
            </a:pPr>
            <a:endParaRPr lang="en-US" dirty="0"/>
          </a:p>
          <a:p>
            <a:r>
              <a:rPr lang="en-US" dirty="0"/>
              <a:t>The term frequency may optionally be normalized.</a:t>
            </a:r>
          </a:p>
          <a:p>
            <a:pPr marL="285750" indent="-285750"/>
            <a:endParaRPr lang="en-US" b="1" dirty="0">
              <a:ea typeface="ＭＳ Ｐゴシック" charset="-128"/>
            </a:endParaRPr>
          </a:p>
          <a:p>
            <a:pPr marL="742950" lvl="1" indent="-285750"/>
            <a:endParaRPr lang="en-US" altLang="en-US" dirty="0"/>
          </a:p>
        </p:txBody>
      </p:sp>
    </p:spTree>
    <p:extLst>
      <p:ext uri="{BB962C8B-B14F-4D97-AF65-F5344CB8AC3E}">
        <p14:creationId xmlns:p14="http://schemas.microsoft.com/office/powerpoint/2010/main" val="404675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C4E2-C5CF-3C45-B8DB-3DA1BFEBD5F8}"/>
              </a:ext>
            </a:extLst>
          </p:cNvPr>
          <p:cNvSpPr>
            <a:spLocks noGrp="1"/>
          </p:cNvSpPr>
          <p:nvPr>
            <p:ph type="title"/>
          </p:nvPr>
        </p:nvSpPr>
        <p:spPr>
          <a:xfrm>
            <a:off x="4307565" y="232345"/>
            <a:ext cx="8075240" cy="998984"/>
          </a:xfrm>
        </p:spPr>
        <p:txBody>
          <a:bodyPr/>
          <a:lstStyle/>
          <a:p>
            <a:r>
              <a:rPr lang="en-GB" dirty="0"/>
              <a:t>TF-IDF</a:t>
            </a:r>
          </a:p>
        </p:txBody>
      </p:sp>
      <p:sp>
        <p:nvSpPr>
          <p:cNvPr id="3" name="Content Placeholder 2">
            <a:extLst>
              <a:ext uri="{FF2B5EF4-FFF2-40B4-BE49-F238E27FC236}">
                <a16:creationId xmlns:a16="http://schemas.microsoft.com/office/drawing/2014/main" id="{0B430A2F-129A-0B45-B48A-5C4103C1809A}"/>
              </a:ext>
            </a:extLst>
          </p:cNvPr>
          <p:cNvSpPr>
            <a:spLocks noGrp="1"/>
          </p:cNvSpPr>
          <p:nvPr>
            <p:ph idx="1"/>
          </p:nvPr>
        </p:nvSpPr>
        <p:spPr>
          <a:xfrm>
            <a:off x="1093694" y="1412777"/>
            <a:ext cx="9117106" cy="4713387"/>
          </a:xfrm>
        </p:spPr>
        <p:txBody>
          <a:bodyPr>
            <a:normAutofit lnSpcReduction="10000"/>
          </a:bodyPr>
          <a:lstStyle/>
          <a:p>
            <a:r>
              <a:rPr lang="en-CA" sz="2400" dirty="0"/>
              <a:t>TF= occurrence of a term in document</a:t>
            </a:r>
          </a:p>
          <a:p>
            <a:pPr marL="0" indent="0" algn="ctr">
              <a:buNone/>
            </a:pPr>
            <a:r>
              <a:rPr lang="en-CA" sz="2000" b="1" dirty="0">
                <a:solidFill>
                  <a:srgbClr val="C00000"/>
                </a:solidFill>
              </a:rPr>
              <a:t>(</a:t>
            </a:r>
            <a:r>
              <a:rPr lang="en-US" sz="2000" b="1" dirty="0">
                <a:solidFill>
                  <a:srgbClr val="C00000"/>
                </a:solidFill>
              </a:rPr>
              <a:t>considers</a:t>
            </a:r>
            <a:r>
              <a:rPr lang="en-US" altLang="en-US" sz="2000" b="1" dirty="0">
                <a:solidFill>
                  <a:srgbClr val="C00000"/>
                </a:solidFill>
              </a:rPr>
              <a:t> relative importance of a word in a document</a:t>
            </a:r>
            <a:r>
              <a:rPr lang="en-CA" sz="2000" b="1" dirty="0">
                <a:solidFill>
                  <a:srgbClr val="C00000"/>
                </a:solidFill>
              </a:rPr>
              <a:t>)</a:t>
            </a:r>
          </a:p>
          <a:p>
            <a:pPr marL="0" indent="0" algn="ctr">
              <a:buNone/>
            </a:pPr>
            <a:endParaRPr lang="en-CA" sz="2000" b="1" dirty="0">
              <a:solidFill>
                <a:srgbClr val="C00000"/>
              </a:solidFill>
            </a:endParaRPr>
          </a:p>
          <a:p>
            <a:r>
              <a:rPr lang="en-CA" sz="2400" dirty="0"/>
              <a:t>IDF= Inverse document frequency</a:t>
            </a:r>
          </a:p>
          <a:p>
            <a:pPr marL="0" indent="0" algn="ctr">
              <a:buNone/>
            </a:pPr>
            <a:r>
              <a:rPr lang="en-CA" sz="2000" b="1" dirty="0">
                <a:solidFill>
                  <a:srgbClr val="C00000"/>
                </a:solidFill>
              </a:rPr>
              <a:t>(considers how rare the term is among the collection )</a:t>
            </a:r>
            <a:r>
              <a:rPr lang="en-US" sz="2000" dirty="0"/>
              <a:t> </a:t>
            </a:r>
          </a:p>
          <a:p>
            <a:pPr marL="0" indent="0" algn="ctr">
              <a:buNone/>
            </a:pPr>
            <a:r>
              <a:rPr lang="en-US" sz="2400" i="1" dirty="0">
                <a:solidFill>
                  <a:schemeClr val="accent5">
                    <a:lumMod val="75000"/>
                  </a:schemeClr>
                </a:solidFill>
              </a:rPr>
              <a:t>”movie" vs. ”Titanic”</a:t>
            </a:r>
          </a:p>
          <a:p>
            <a:pPr marL="0" indent="0" algn="ctr">
              <a:buNone/>
            </a:pPr>
            <a:endParaRPr lang="en-CA" sz="2000" b="1" dirty="0">
              <a:solidFill>
                <a:srgbClr val="C00000"/>
              </a:solidFill>
            </a:endParaRPr>
          </a:p>
          <a:p>
            <a:pPr marL="0" indent="0" algn="ctr">
              <a:buNone/>
            </a:pPr>
            <a:endParaRPr lang="en-CA" sz="2000" b="1" dirty="0">
              <a:solidFill>
                <a:srgbClr val="C00000"/>
              </a:solidFill>
            </a:endParaRPr>
          </a:p>
          <a:p>
            <a:pPr lvl="1"/>
            <a:r>
              <a:rPr lang="en-CA" dirty="0" err="1"/>
              <a:t>DF</a:t>
            </a:r>
            <a:r>
              <a:rPr lang="en-CA" baseline="-25000" dirty="0" err="1"/>
              <a:t>t</a:t>
            </a:r>
            <a:r>
              <a:rPr lang="en-CA" dirty="0"/>
              <a:t>= </a:t>
            </a:r>
            <a:r>
              <a:rPr lang="en-US" dirty="0">
                <a:ea typeface="ＭＳ Ｐゴシック" charset="-128"/>
              </a:rPr>
              <a:t>the number of documents that contain </a:t>
            </a:r>
            <a:r>
              <a:rPr lang="en-US" i="1" dirty="0">
                <a:ea typeface="ＭＳ Ｐゴシック" charset="-128"/>
              </a:rPr>
              <a:t>t </a:t>
            </a:r>
          </a:p>
          <a:p>
            <a:pPr lvl="1"/>
            <a:r>
              <a:rPr lang="en-US" i="1" dirty="0">
                <a:ea typeface="ＭＳ Ｐゴシック" charset="-128"/>
              </a:rPr>
              <a:t>N is the number of documents in the corpus </a:t>
            </a:r>
          </a:p>
          <a:p>
            <a:pPr lvl="1"/>
            <a:endParaRPr lang="en-US" sz="2000" b="1" i="1" dirty="0">
              <a:solidFill>
                <a:srgbClr val="C00000"/>
              </a:solidFill>
              <a:ea typeface="ＭＳ Ｐゴシック" charset="-128"/>
            </a:endParaRPr>
          </a:p>
          <a:p>
            <a:pPr marL="0" indent="0">
              <a:buNone/>
            </a:pPr>
            <a:r>
              <a:rPr lang="en-US" sz="2000" b="1" i="1" dirty="0">
                <a:solidFill>
                  <a:schemeClr val="tx2"/>
                </a:solidFill>
                <a:ea typeface="ＭＳ Ｐゴシック" charset="-128"/>
              </a:rPr>
              <a:t>Main Idea: </a:t>
            </a:r>
            <a:r>
              <a:rPr lang="en-CA" sz="2000" b="1" dirty="0">
                <a:solidFill>
                  <a:schemeClr val="tx2"/>
                </a:solidFill>
              </a:rPr>
              <a:t>If a word appears often in a particular document, but not in other documents, it is likely to be </a:t>
            </a:r>
            <a:r>
              <a:rPr lang="en-CA" sz="2000" b="1" i="1" dirty="0">
                <a:solidFill>
                  <a:schemeClr val="tx2"/>
                </a:solidFill>
              </a:rPr>
              <a:t>very </a:t>
            </a:r>
            <a:r>
              <a:rPr lang="en-CA" sz="2000" b="1" i="1" u="sng" dirty="0">
                <a:solidFill>
                  <a:schemeClr val="tx2"/>
                </a:solidFill>
              </a:rPr>
              <a:t>descriptive of the content of that document</a:t>
            </a:r>
            <a:r>
              <a:rPr lang="en-CA" sz="2000" b="1" i="1" dirty="0">
                <a:solidFill>
                  <a:schemeClr val="tx2"/>
                </a:solidFill>
              </a:rPr>
              <a:t>. </a:t>
            </a:r>
          </a:p>
          <a:p>
            <a:endParaRPr lang="en-GB" dirty="0"/>
          </a:p>
        </p:txBody>
      </p:sp>
      <p:graphicFrame>
        <p:nvGraphicFramePr>
          <p:cNvPr id="4" name="Object 2">
            <a:extLst>
              <a:ext uri="{FF2B5EF4-FFF2-40B4-BE49-F238E27FC236}">
                <a16:creationId xmlns:a16="http://schemas.microsoft.com/office/drawing/2014/main" id="{F77B440C-F3D4-FD44-97C7-0752D5989E7F}"/>
              </a:ext>
            </a:extLst>
          </p:cNvPr>
          <p:cNvGraphicFramePr>
            <a:graphicFrameLocks noChangeAspect="1"/>
          </p:cNvGraphicFramePr>
          <p:nvPr/>
        </p:nvGraphicFramePr>
        <p:xfrm>
          <a:off x="4307565" y="3922614"/>
          <a:ext cx="2727722" cy="539353"/>
        </p:xfrm>
        <a:graphic>
          <a:graphicData uri="http://schemas.openxmlformats.org/presentationml/2006/ole">
            <mc:AlternateContent xmlns:mc="http://schemas.openxmlformats.org/markup-compatibility/2006">
              <mc:Choice xmlns:v="urn:schemas-microsoft-com:vml" Requires="v">
                <p:oleObj name="Equation" r:id="rId3" imgW="1155600" imgH="228600" progId="Equation.3">
                  <p:embed/>
                </p:oleObj>
              </mc:Choice>
              <mc:Fallback>
                <p:oleObj name="Equation" r:id="rId3" imgW="1155600" imgH="228600" progId="Equation.3">
                  <p:embed/>
                  <p:pic>
                    <p:nvPicPr>
                      <p:cNvPr id="4" name="Object 2">
                        <a:extLst>
                          <a:ext uri="{FF2B5EF4-FFF2-40B4-BE49-F238E27FC236}">
                            <a16:creationId xmlns:a16="http://schemas.microsoft.com/office/drawing/2014/main" id="{F77B440C-F3D4-FD44-97C7-0752D5989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7565" y="3922614"/>
                        <a:ext cx="2727722" cy="539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ooter Placeholder 4">
            <a:extLst>
              <a:ext uri="{FF2B5EF4-FFF2-40B4-BE49-F238E27FC236}">
                <a16:creationId xmlns:a16="http://schemas.microsoft.com/office/drawing/2014/main" id="{68B560EB-5BE3-7B65-A7BE-E16DAE289B51}"/>
              </a:ext>
            </a:extLst>
          </p:cNvPr>
          <p:cNvSpPr>
            <a:spLocks noGrp="1"/>
          </p:cNvSpPr>
          <p:nvPr>
            <p:ph type="ftr" sz="quarter" idx="11"/>
          </p:nvPr>
        </p:nvSpPr>
        <p:spPr/>
        <p:txBody>
          <a:bodyPr/>
          <a:lstStyle/>
          <a:p>
            <a:r>
              <a:rPr lang="en-CA"/>
              <a:t>F21 AA  Applied Text Analytics</a:t>
            </a:r>
            <a:endParaRPr lang="en-US"/>
          </a:p>
        </p:txBody>
      </p:sp>
      <p:sp>
        <p:nvSpPr>
          <p:cNvPr id="6" name="Slide Number Placeholder 5">
            <a:extLst>
              <a:ext uri="{FF2B5EF4-FFF2-40B4-BE49-F238E27FC236}">
                <a16:creationId xmlns:a16="http://schemas.microsoft.com/office/drawing/2014/main" id="{84DD1BF5-8648-2378-632E-DEFF68E4BCFE}"/>
              </a:ext>
            </a:extLst>
          </p:cNvPr>
          <p:cNvSpPr>
            <a:spLocks noGrp="1"/>
          </p:cNvSpPr>
          <p:nvPr>
            <p:ph type="sldNum" sz="quarter" idx="12"/>
          </p:nvPr>
        </p:nvSpPr>
        <p:spPr/>
        <p:txBody>
          <a:bodyPr/>
          <a:lstStyle/>
          <a:p>
            <a:fld id="{F60C5306-BD03-444F-81BE-8A5A1865DBD2}" type="slidenum">
              <a:rPr lang="en-US" smtClean="0"/>
              <a:t>8</a:t>
            </a:fld>
            <a:endParaRPr lang="en-US"/>
          </a:p>
        </p:txBody>
      </p:sp>
    </p:spTree>
    <p:extLst>
      <p:ext uri="{BB962C8B-B14F-4D97-AF65-F5344CB8AC3E}">
        <p14:creationId xmlns:p14="http://schemas.microsoft.com/office/powerpoint/2010/main" val="85978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effectLst>
                  <a:outerShdw blurRad="38100" dist="38100" dir="2700000" algn="tl">
                    <a:srgbClr val="000000">
                      <a:alpha val="43137"/>
                    </a:srgbClr>
                  </a:outerShdw>
                </a:effectLst>
              </a:rPr>
              <a:t>Inverse Document Frequency (idf)</a:t>
            </a:r>
          </a:p>
        </p:txBody>
      </p:sp>
      <p:sp>
        <p:nvSpPr>
          <p:cNvPr id="3" name="Content Placeholder 2"/>
          <p:cNvSpPr>
            <a:spLocks noGrp="1"/>
          </p:cNvSpPr>
          <p:nvPr>
            <p:ph idx="1"/>
          </p:nvPr>
        </p:nvSpPr>
        <p:spPr>
          <a:xfrm>
            <a:off x="838200" y="1538288"/>
            <a:ext cx="10515600" cy="4486275"/>
          </a:xfrm>
        </p:spPr>
        <p:txBody>
          <a:bodyPr/>
          <a:lstStyle/>
          <a:p>
            <a:endParaRPr lang="en-US" i="1" dirty="0"/>
          </a:p>
          <a:p>
            <a:pPr algn="ctr">
              <a:buNone/>
            </a:pPr>
            <a:r>
              <a:rPr lang="en-US" i="1" dirty="0" err="1"/>
              <a:t>idf</a:t>
            </a:r>
            <a:r>
              <a:rPr lang="en-US" dirty="0"/>
              <a:t>(t) = </a:t>
            </a:r>
            <a:r>
              <a:rPr lang="en-US" i="1" dirty="0"/>
              <a:t>log</a:t>
            </a:r>
            <a:r>
              <a:rPr lang="en-US" dirty="0"/>
              <a:t> [N </a:t>
            </a:r>
            <a:r>
              <a:rPr lang="en-US" i="1" dirty="0"/>
              <a:t>/ </a:t>
            </a:r>
            <a:r>
              <a:rPr lang="en-US" i="1" dirty="0" err="1"/>
              <a:t>df</a:t>
            </a:r>
            <a:r>
              <a:rPr lang="en-US" i="1" dirty="0"/>
              <a:t>(</a:t>
            </a:r>
            <a:r>
              <a:rPr lang="en-US" dirty="0"/>
              <a:t>t)]</a:t>
            </a:r>
          </a:p>
          <a:p>
            <a:pPr lvl="1"/>
            <a:r>
              <a:rPr lang="en-US" i="1" dirty="0"/>
              <a:t>N</a:t>
            </a:r>
            <a:r>
              <a:rPr lang="en-US" dirty="0"/>
              <a:t>: Number of documents in the corpus</a:t>
            </a:r>
          </a:p>
          <a:p>
            <a:pPr lvl="1"/>
            <a:r>
              <a:rPr lang="en-US" i="1" dirty="0" err="1"/>
              <a:t>df</a:t>
            </a:r>
            <a:r>
              <a:rPr lang="en-US" dirty="0"/>
              <a:t>(t): Number of documents in the corpus that contain a term </a:t>
            </a:r>
            <a:r>
              <a:rPr lang="en-US" i="1" dirty="0"/>
              <a:t>t</a:t>
            </a:r>
            <a:r>
              <a:rPr lang="en-US" dirty="0"/>
              <a:t> </a:t>
            </a:r>
          </a:p>
          <a:p>
            <a:endParaRPr lang="en-US" dirty="0"/>
          </a:p>
          <a:p>
            <a:r>
              <a:rPr lang="en-US" dirty="0"/>
              <a:t>Measures term uniqueness in corpus</a:t>
            </a:r>
          </a:p>
          <a:p>
            <a:pPr lvl="1"/>
            <a:r>
              <a:rPr lang="en-US" dirty="0"/>
              <a:t>”movie" vs. ”Titanic”</a:t>
            </a:r>
          </a:p>
          <a:p>
            <a:pPr lvl="1"/>
            <a:endParaRPr lang="en-US" dirty="0"/>
          </a:p>
          <a:p>
            <a:r>
              <a:rPr lang="en-US" dirty="0"/>
              <a:t>Indicates the importance of the term</a:t>
            </a:r>
          </a:p>
          <a:p>
            <a:pPr lvl="1"/>
            <a:r>
              <a:rPr lang="en-US" dirty="0"/>
              <a:t>Classification (discriminatory power)</a:t>
            </a:r>
          </a:p>
          <a:p>
            <a:pPr lvl="1"/>
            <a:endParaRPr lang="en-US" dirty="0"/>
          </a:p>
          <a:p>
            <a:endParaRPr lang="en-US" dirty="0"/>
          </a:p>
        </p:txBody>
      </p:sp>
      <p:sp>
        <p:nvSpPr>
          <p:cNvPr id="10" name="Slide Number Placeholder 9"/>
          <p:cNvSpPr>
            <a:spLocks noGrp="1"/>
          </p:cNvSpPr>
          <p:nvPr>
            <p:ph type="sldNum" sz="quarter" idx="11"/>
          </p:nvPr>
        </p:nvSpPr>
        <p:spPr/>
        <p:txBody>
          <a:bodyPr/>
          <a:lstStyle/>
          <a:p>
            <a:pPr>
              <a:defRPr/>
            </a:pPr>
            <a:fld id="{5BA1DFFF-3F85-458B-986A-7762775E0CEF}" type="slidenum">
              <a:rPr lang="en-US" smtClean="0"/>
              <a:pPr>
                <a:defRPr/>
              </a:pPr>
              <a:t>9</a:t>
            </a:fld>
            <a:endParaRPr lang="en-US" dirty="0"/>
          </a:p>
        </p:txBody>
      </p:sp>
      <p:sp>
        <p:nvSpPr>
          <p:cNvPr id="11" name="Footer Placeholder 10"/>
          <p:cNvSpPr>
            <a:spLocks noGrp="1"/>
          </p:cNvSpPr>
          <p:nvPr>
            <p:ph type="ftr" sz="quarter" idx="10"/>
          </p:nvPr>
        </p:nvSpPr>
        <p:spPr/>
        <p:txBody>
          <a:bodyPr/>
          <a:lstStyle/>
          <a:p>
            <a:r>
              <a:rPr lang="en-CA"/>
              <a:t>F21 AA  Applied Text Analytics</a:t>
            </a:r>
            <a:endParaRPr lang="en-US" dirty="0"/>
          </a:p>
        </p:txBody>
      </p:sp>
    </p:spTree>
    <p:custDataLst>
      <p:tags r:id="rId1"/>
    </p:custDataLst>
    <p:extLst>
      <p:ext uri="{BB962C8B-B14F-4D97-AF65-F5344CB8AC3E}">
        <p14:creationId xmlns:p14="http://schemas.microsoft.com/office/powerpoint/2010/main" val="14098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6701</TotalTime>
  <Words>2390</Words>
  <Application>Microsoft Office PowerPoint</Application>
  <PresentationFormat>Widescreen</PresentationFormat>
  <Paragraphs>431</Paragraphs>
  <Slides>25</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6" baseType="lpstr">
      <vt:lpstr>Bookshelf Symbol 4</vt:lpstr>
      <vt:lpstr>ＭＳ Ｐゴシック</vt:lpstr>
      <vt:lpstr>Arial</vt:lpstr>
      <vt:lpstr>Calibri</vt:lpstr>
      <vt:lpstr>Calibri Light</vt:lpstr>
      <vt:lpstr>Consolas</vt:lpstr>
      <vt:lpstr>Palatino Linotype</vt:lpstr>
      <vt:lpstr>Wingdings</vt:lpstr>
      <vt:lpstr>Office Theme</vt:lpstr>
      <vt:lpstr>Equation</vt:lpstr>
      <vt:lpstr>Worksheet</vt:lpstr>
      <vt:lpstr>Applied Text Analytics ( F20/F21AA ) Text Representation  Heriot Watt University , Dubai Campus    </vt:lpstr>
      <vt:lpstr>Plan for today</vt:lpstr>
      <vt:lpstr>Text Representation</vt:lpstr>
      <vt:lpstr>Bag of words example</vt:lpstr>
      <vt:lpstr>Vector space model</vt:lpstr>
      <vt:lpstr>Vector space model ( to represent text/document)</vt:lpstr>
      <vt:lpstr>Term frequency TF</vt:lpstr>
      <vt:lpstr>TF-IDF</vt:lpstr>
      <vt:lpstr>Inverse Document Frequency (idf)</vt:lpstr>
      <vt:lpstr>Document Frequency df</vt:lpstr>
      <vt:lpstr>idf example, suppose N = 1 million</vt:lpstr>
      <vt:lpstr>TF-IDF term weighting scheme (version 1)</vt:lpstr>
      <vt:lpstr>Version 2: tf-idf weighting</vt:lpstr>
      <vt:lpstr>Binary → count → weight matrix</vt:lpstr>
      <vt:lpstr>Document Vectorization</vt:lpstr>
      <vt:lpstr>Exercise 1</vt:lpstr>
      <vt:lpstr>Exercise 1 (part 1)</vt:lpstr>
      <vt:lpstr>Exrecise 1 (part 1)</vt:lpstr>
      <vt:lpstr>Exercise 1 (part 1)</vt:lpstr>
      <vt:lpstr>Exrecise1 (part 1)</vt:lpstr>
      <vt:lpstr>Take Home Week 2</vt:lpstr>
      <vt:lpstr>References</vt:lpstr>
      <vt:lpstr>Lab today</vt:lpstr>
      <vt:lpstr>Python Libraries: Text Analytics &amp; NLP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Data Mining  CIT 653 Fall2018 Nile University, Egypt   Lecture 5 </dc:title>
  <dc:creator>Neamat Elgayar</dc:creator>
  <cp:lastModifiedBy>See, John</cp:lastModifiedBy>
  <cp:revision>118</cp:revision>
  <dcterms:created xsi:type="dcterms:W3CDTF">2018-11-20T07:29:25Z</dcterms:created>
  <dcterms:modified xsi:type="dcterms:W3CDTF">2024-01-21T23:34:45Z</dcterms:modified>
</cp:coreProperties>
</file>