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67" r:id="rId6"/>
    <p:sldId id="293" r:id="rId7"/>
    <p:sldId id="277" r:id="rId8"/>
    <p:sldId id="278" r:id="rId9"/>
    <p:sldId id="279" r:id="rId10"/>
    <p:sldId id="280" r:id="rId11"/>
    <p:sldId id="282" r:id="rId12"/>
    <p:sldId id="281" r:id="rId13"/>
    <p:sldId id="283" r:id="rId14"/>
    <p:sldId id="284" r:id="rId15"/>
    <p:sldId id="285" r:id="rId16"/>
    <p:sldId id="286" r:id="rId17"/>
    <p:sldId id="287" r:id="rId18"/>
    <p:sldId id="288" r:id="rId19"/>
    <p:sldId id="289" r:id="rId20"/>
    <p:sldId id="290" r:id="rId21"/>
    <p:sldId id="291" r:id="rId22"/>
    <p:sldId id="292" r:id="rId23"/>
    <p:sldId id="266"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15" autoAdjust="0"/>
  </p:normalViewPr>
  <p:slideViewPr>
    <p:cSldViewPr snapToGrid="0">
      <p:cViewPr varScale="1">
        <p:scale>
          <a:sx n="148" d="100"/>
          <a:sy n="148" d="100"/>
        </p:scale>
        <p:origin x="3030"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9" d="100"/>
          <a:sy n="119" d="100"/>
        </p:scale>
        <p:origin x="77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10/11/2022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ough_Guid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Fairly large set of Business Questions hope I have enough time to do them justice.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9 is more about modelling and will be dealt with last. An extra section on additional international data will be also discussed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Quick note – Data is pre-summarized?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225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159899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16</a:t>
            </a:fld>
            <a:endParaRPr lang="en-US" dirty="0"/>
          </a:p>
        </p:txBody>
      </p:sp>
    </p:spTree>
    <p:extLst>
      <p:ext uri="{BB962C8B-B14F-4D97-AF65-F5344CB8AC3E}">
        <p14:creationId xmlns:p14="http://schemas.microsoft.com/office/powerpoint/2010/main" val="462393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17</a:t>
            </a:fld>
            <a:endParaRPr lang="en-US" dirty="0"/>
          </a:p>
        </p:txBody>
      </p:sp>
    </p:spTree>
    <p:extLst>
      <p:ext uri="{BB962C8B-B14F-4D97-AF65-F5344CB8AC3E}">
        <p14:creationId xmlns:p14="http://schemas.microsoft.com/office/powerpoint/2010/main" val="290081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18</a:t>
            </a:fld>
            <a:endParaRPr lang="en-US" dirty="0"/>
          </a:p>
        </p:txBody>
      </p:sp>
    </p:spTree>
    <p:extLst>
      <p:ext uri="{BB962C8B-B14F-4D97-AF65-F5344CB8AC3E}">
        <p14:creationId xmlns:p14="http://schemas.microsoft.com/office/powerpoint/2010/main" val="43364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Domestic tourism statistics by region and year. All figures come from the Great Britain Tourism Survey (GBTS) and represent 3-year annual averages due to small sample sizes on regional level.</a:t>
            </a:r>
          </a:p>
        </p:txBody>
      </p:sp>
      <p:sp>
        <p:nvSpPr>
          <p:cNvPr id="4" name="Slide Number Placeholder 3"/>
          <p:cNvSpPr>
            <a:spLocks noGrp="1"/>
          </p:cNvSpPr>
          <p:nvPr>
            <p:ph type="sldNum" sz="quarter" idx="5"/>
          </p:nvPr>
        </p:nvSpPr>
        <p:spPr/>
        <p:txBody>
          <a:bodyPr/>
          <a:lstStyle/>
          <a:p>
            <a:fld id="{798C5307-140F-447F-BCBA-BB92E3A2906B}" type="slidenum">
              <a:rPr lang="en-US" smtClean="0"/>
              <a:t>19</a:t>
            </a:fld>
            <a:endParaRPr lang="en-US" dirty="0"/>
          </a:p>
        </p:txBody>
      </p:sp>
    </p:spTree>
    <p:extLst>
      <p:ext uri="{BB962C8B-B14F-4D97-AF65-F5344CB8AC3E}">
        <p14:creationId xmlns:p14="http://schemas.microsoft.com/office/powerpoint/2010/main" val="2537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8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 Massive jump in visiting friends and family 2016 – 2017 of </a:t>
            </a:r>
            <a:r>
              <a:rPr lang="en-GB" dirty="0" err="1"/>
              <a:t>approx</a:t>
            </a:r>
            <a:r>
              <a:rPr lang="en-GB" dirty="0"/>
              <a:t> 1 billion! Look at </a:t>
            </a:r>
            <a:r>
              <a:rPr lang="en-GB" dirty="0" err="1"/>
              <a:t>unsummarised</a:t>
            </a:r>
            <a:r>
              <a:rPr lang="en-GB" dirty="0"/>
              <a:t> data, ideally by region to see where this occurred.</a:t>
            </a:r>
          </a:p>
        </p:txBody>
      </p:sp>
      <p:sp>
        <p:nvSpPr>
          <p:cNvPr id="4" name="Slide Number Placeholder 3"/>
          <p:cNvSpPr>
            <a:spLocks noGrp="1"/>
          </p:cNvSpPr>
          <p:nvPr>
            <p:ph type="sldNum" sz="quarter" idx="5"/>
          </p:nvPr>
        </p:nvSpPr>
        <p:spPr/>
        <p:txBody>
          <a:bodyPr/>
          <a:lstStyle/>
          <a:p>
            <a:fld id="{798C5307-140F-447F-BCBA-BB92E3A2906B}" type="slidenum">
              <a:rPr lang="en-US" smtClean="0"/>
              <a:t>5</a:t>
            </a:fld>
            <a:endParaRPr lang="en-US" dirty="0"/>
          </a:p>
        </p:txBody>
      </p:sp>
    </p:spTree>
    <p:extLst>
      <p:ext uri="{BB962C8B-B14F-4D97-AF65-F5344CB8AC3E}">
        <p14:creationId xmlns:p14="http://schemas.microsoft.com/office/powerpoint/2010/main" val="18511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a:t>
            </a:r>
          </a:p>
          <a:p>
            <a:r>
              <a:rPr lang="en-GB" dirty="0"/>
              <a:t>Visits on all but nights out at bars are going up over time so the increase </a:t>
            </a:r>
            <a:r>
              <a:rPr lang="en-GB" dirty="0" err="1"/>
              <a:t>expensiture</a:t>
            </a:r>
            <a:r>
              <a:rPr lang="en-GB" dirty="0"/>
              <a:t> we saw cant all be associated with inflation. Big drop (10m!) in Outdoor </a:t>
            </a:r>
            <a:r>
              <a:rPr lang="en-GB" dirty="0" err="1"/>
              <a:t>leaisure</a:t>
            </a:r>
            <a:r>
              <a:rPr lang="en-GB" dirty="0"/>
              <a:t> activities 2017-2018 despite was the UK’s warmest summer since 2006,</a:t>
            </a:r>
          </a:p>
          <a:p>
            <a:r>
              <a:rPr lang="en-GB" dirty="0"/>
              <a:t>the driest since 2003 and the sunniest since 1995.Was it too nice a summer? Look at non - summarised data would be good.</a:t>
            </a:r>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81791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404152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645AD"/>
                </a:solidFill>
                <a:effectLst/>
                <a:latin typeface="Arial" panose="020B0604020202020204" pitchFamily="34" charset="0"/>
                <a:hlinkClick r:id="rId3" tooltip="Rough Guides"/>
              </a:rPr>
              <a:t>Rough Guides</a:t>
            </a:r>
            <a:r>
              <a:rPr lang="en-GB" b="0" i="0" dirty="0">
                <a:solidFill>
                  <a:srgbClr val="202122"/>
                </a:solidFill>
                <a:effectLst/>
                <a:latin typeface="Arial" panose="020B0604020202020204" pitchFamily="34" charset="0"/>
              </a:rPr>
              <a:t> names Scotland as the world's most beautiful country in 2017 – could this be a reason for the increase in city visits? Nearly a 10m increase? Worth a further look at non summarised data</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305329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347289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77461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not posted number of visits. These are roughly equal between England and Scotland</a:t>
            </a:r>
          </a:p>
          <a:p>
            <a:r>
              <a:rPr lang="en-GB" dirty="0"/>
              <a:t>English stay longer and spend more</a:t>
            </a:r>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156715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103763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6600" dirty="0"/>
              <a:t>Visit Scotland</a:t>
            </a:r>
            <a:br>
              <a:rPr lang="en-US" sz="6600" dirty="0"/>
            </a:br>
            <a:r>
              <a:rPr lang="en-US" sz="6600" dirty="0"/>
              <a:t>CodeClan</a:t>
            </a:r>
            <a:br>
              <a:rPr lang="en-US" sz="6600" dirty="0"/>
            </a:br>
            <a:r>
              <a:rPr lang="en-US" sz="6600" dirty="0"/>
              <a:t>Final Project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Neil Plenderleith</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descr="Logo, company name&#10;&#10;Description automatically generated">
            <a:extLst>
              <a:ext uri="{FF2B5EF4-FFF2-40B4-BE49-F238E27FC236}">
                <a16:creationId xmlns:a16="http://schemas.microsoft.com/office/drawing/2014/main" id="{C1AD12B6-4558-093B-F0A6-CACFFA26AB98}"/>
              </a:ext>
            </a:extLst>
          </p:cNvPr>
          <p:cNvPicPr>
            <a:picLocks noChangeAspect="1"/>
          </p:cNvPicPr>
          <p:nvPr/>
        </p:nvPicPr>
        <p:blipFill>
          <a:blip r:embed="rId3"/>
          <a:stretch>
            <a:fillRect/>
          </a:stretch>
        </p:blipFill>
        <p:spPr>
          <a:xfrm>
            <a:off x="8565955" y="215075"/>
            <a:ext cx="3178137" cy="2284286"/>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000" dirty="0"/>
              <a:t>4. What type of locations receive the most visits? </a:t>
            </a:r>
            <a:br>
              <a:rPr lang="en-GB" sz="2000" dirty="0"/>
            </a:br>
            <a:r>
              <a:rPr lang="en-GB" sz="2000" dirty="0"/>
              <a:t>	What kinds of locations do people spend the most in? </a:t>
            </a:r>
            <a:br>
              <a:rPr lang="en-GB" sz="2000" dirty="0"/>
            </a:br>
            <a:endParaRPr lang="en-GB" sz="2000" dirty="0"/>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36683141-890E-1BBA-C310-575505B2D61A}"/>
              </a:ext>
            </a:extLst>
          </p:cNvPr>
          <p:cNvPicPr>
            <a:picLocks noChangeAspect="1"/>
          </p:cNvPicPr>
          <p:nvPr/>
        </p:nvPicPr>
        <p:blipFill>
          <a:blip r:embed="rId3"/>
          <a:stretch>
            <a:fillRect/>
          </a:stretch>
        </p:blipFill>
        <p:spPr>
          <a:xfrm>
            <a:off x="138796" y="1246859"/>
            <a:ext cx="7164529" cy="4666714"/>
          </a:xfrm>
          <a:prstGeom prst="rect">
            <a:avLst/>
          </a:prstGeom>
        </p:spPr>
      </p:pic>
      <p:sp>
        <p:nvSpPr>
          <p:cNvPr id="15" name="Flowchart: Connector 14">
            <a:extLst>
              <a:ext uri="{FF2B5EF4-FFF2-40B4-BE49-F238E27FC236}">
                <a16:creationId xmlns:a16="http://schemas.microsoft.com/office/drawing/2014/main" id="{44939BDB-324C-117B-BA38-A1DEDC96C3D8}"/>
              </a:ext>
            </a:extLst>
          </p:cNvPr>
          <p:cNvSpPr/>
          <p:nvPr/>
        </p:nvSpPr>
        <p:spPr>
          <a:xfrm>
            <a:off x="2692010" y="1560766"/>
            <a:ext cx="1751527" cy="1438809"/>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FDABDA0-8409-9BEA-670A-5F87504004F8}"/>
              </a:ext>
            </a:extLst>
          </p:cNvPr>
          <p:cNvPicPr>
            <a:picLocks noChangeAspect="1"/>
          </p:cNvPicPr>
          <p:nvPr/>
        </p:nvPicPr>
        <p:blipFill>
          <a:blip r:embed="rId4"/>
          <a:stretch>
            <a:fillRect/>
          </a:stretch>
        </p:blipFill>
        <p:spPr>
          <a:xfrm>
            <a:off x="5237081" y="1246859"/>
            <a:ext cx="6816123" cy="4652919"/>
          </a:xfrm>
          <a:prstGeom prst="rect">
            <a:avLst/>
          </a:prstGeom>
        </p:spPr>
      </p:pic>
      <p:pic>
        <p:nvPicPr>
          <p:cNvPr id="16" name="Picture 15">
            <a:extLst>
              <a:ext uri="{FF2B5EF4-FFF2-40B4-BE49-F238E27FC236}">
                <a16:creationId xmlns:a16="http://schemas.microsoft.com/office/drawing/2014/main" id="{E814E2D2-FB77-E58C-34D4-F5A04877C4BC}"/>
              </a:ext>
            </a:extLst>
          </p:cNvPr>
          <p:cNvPicPr>
            <a:picLocks noChangeAspect="1"/>
          </p:cNvPicPr>
          <p:nvPr/>
        </p:nvPicPr>
        <p:blipFill>
          <a:blip r:embed="rId5"/>
          <a:stretch>
            <a:fillRect/>
          </a:stretch>
        </p:blipFill>
        <p:spPr>
          <a:xfrm>
            <a:off x="7648869" y="1554683"/>
            <a:ext cx="1767993" cy="1450974"/>
          </a:xfrm>
          <a:prstGeom prst="rect">
            <a:avLst/>
          </a:prstGeom>
        </p:spPr>
      </p:pic>
    </p:spTree>
    <p:extLst>
      <p:ext uri="{BB962C8B-B14F-4D97-AF65-F5344CB8AC3E}">
        <p14:creationId xmlns:p14="http://schemas.microsoft.com/office/powerpoint/2010/main" val="258939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Transport Type</a:t>
            </a:r>
          </a:p>
          <a:p>
            <a:r>
              <a:rPr lang="en-GB" dirty="0"/>
              <a:t>Car massively predominant means of transport – 2/3 of all visits.</a:t>
            </a:r>
          </a:p>
          <a:p>
            <a:r>
              <a:rPr lang="en-GB" dirty="0"/>
              <a:t>Don’t need to worry about remote sites!</a:t>
            </a:r>
          </a:p>
          <a:p>
            <a:r>
              <a:rPr lang="en-GB" dirty="0"/>
              <a:t>Grouped “Other” category includes planes, ferries, tube, bike, tram etc.</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Tourist Transport</a:t>
            </a:r>
          </a:p>
        </p:txBody>
      </p:sp>
      <p:pic>
        <p:nvPicPr>
          <p:cNvPr id="4" name="Picture 3">
            <a:extLst>
              <a:ext uri="{FF2B5EF4-FFF2-40B4-BE49-F238E27FC236}">
                <a16:creationId xmlns:a16="http://schemas.microsoft.com/office/drawing/2014/main" id="{B1D6FCF6-3314-3F98-ADF2-07D18D53E618}"/>
              </a:ext>
            </a:extLst>
          </p:cNvPr>
          <p:cNvPicPr>
            <a:picLocks noChangeAspect="1"/>
          </p:cNvPicPr>
          <p:nvPr/>
        </p:nvPicPr>
        <p:blipFill>
          <a:blip r:embed="rId3"/>
          <a:stretch>
            <a:fillRect/>
          </a:stretch>
        </p:blipFill>
        <p:spPr>
          <a:xfrm>
            <a:off x="4609629" y="1168670"/>
            <a:ext cx="7161661" cy="5051826"/>
          </a:xfrm>
          <a:prstGeom prst="rect">
            <a:avLst/>
          </a:prstGeom>
        </p:spPr>
      </p:pic>
    </p:spTree>
    <p:extLst>
      <p:ext uri="{BB962C8B-B14F-4D97-AF65-F5344CB8AC3E}">
        <p14:creationId xmlns:p14="http://schemas.microsoft.com/office/powerpoint/2010/main" val="322116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Car is King</a:t>
            </a:r>
          </a:p>
          <a:p>
            <a:r>
              <a:rPr lang="en-GB" dirty="0"/>
              <a:t>Little yearly variation</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85000" lnSpcReduction="10000"/>
          </a:bodyPr>
          <a:lstStyle/>
          <a:p>
            <a:r>
              <a:rPr lang="en-GB" dirty="0">
                <a:solidFill>
                  <a:schemeClr val="bg2">
                    <a:lumMod val="50000"/>
                  </a:schemeClr>
                </a:solidFill>
              </a:rPr>
              <a:t>Tourist Transport over time</a:t>
            </a:r>
          </a:p>
        </p:txBody>
      </p:sp>
      <p:pic>
        <p:nvPicPr>
          <p:cNvPr id="9" name="Picture 8">
            <a:extLst>
              <a:ext uri="{FF2B5EF4-FFF2-40B4-BE49-F238E27FC236}">
                <a16:creationId xmlns:a16="http://schemas.microsoft.com/office/drawing/2014/main" id="{C05FE6C7-D87F-D2BC-BFD7-8AB1E8F828A7}"/>
              </a:ext>
            </a:extLst>
          </p:cNvPr>
          <p:cNvPicPr>
            <a:picLocks noChangeAspect="1"/>
          </p:cNvPicPr>
          <p:nvPr/>
        </p:nvPicPr>
        <p:blipFill>
          <a:blip r:embed="rId3"/>
          <a:stretch>
            <a:fillRect/>
          </a:stretch>
        </p:blipFill>
        <p:spPr>
          <a:xfrm>
            <a:off x="4004660" y="1190078"/>
            <a:ext cx="8036919" cy="4963069"/>
          </a:xfrm>
          <a:prstGeom prst="rect">
            <a:avLst/>
          </a:prstGeom>
        </p:spPr>
      </p:pic>
    </p:spTree>
    <p:extLst>
      <p:ext uri="{BB962C8B-B14F-4D97-AF65-F5344CB8AC3E}">
        <p14:creationId xmlns:p14="http://schemas.microsoft.com/office/powerpoint/2010/main" val="18480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5" name="Picture 14">
            <a:extLst>
              <a:ext uri="{FF2B5EF4-FFF2-40B4-BE49-F238E27FC236}">
                <a16:creationId xmlns:a16="http://schemas.microsoft.com/office/drawing/2014/main" id="{45EA83AC-487E-AA3B-CAA5-5901282CCF29}"/>
              </a:ext>
            </a:extLst>
          </p:cNvPr>
          <p:cNvPicPr>
            <a:picLocks noChangeAspect="1"/>
          </p:cNvPicPr>
          <p:nvPr/>
        </p:nvPicPr>
        <p:blipFill>
          <a:blip r:embed="rId3"/>
          <a:stretch>
            <a:fillRect/>
          </a:stretch>
        </p:blipFill>
        <p:spPr>
          <a:xfrm>
            <a:off x="201169" y="1285082"/>
            <a:ext cx="6490576" cy="4907900"/>
          </a:xfrm>
          <a:prstGeom prst="rect">
            <a:avLst/>
          </a:prstGeom>
        </p:spPr>
      </p:pic>
      <p:pic>
        <p:nvPicPr>
          <p:cNvPr id="16" name="Picture 15">
            <a:extLst>
              <a:ext uri="{FF2B5EF4-FFF2-40B4-BE49-F238E27FC236}">
                <a16:creationId xmlns:a16="http://schemas.microsoft.com/office/drawing/2014/main" id="{5A85A560-57AD-76F5-F45D-FC9970465EE0}"/>
              </a:ext>
            </a:extLst>
          </p:cNvPr>
          <p:cNvPicPr>
            <a:picLocks noChangeAspect="1"/>
          </p:cNvPicPr>
          <p:nvPr/>
        </p:nvPicPr>
        <p:blipFill>
          <a:blip r:embed="rId4"/>
          <a:stretch>
            <a:fillRect/>
          </a:stretch>
        </p:blipFill>
        <p:spPr>
          <a:xfrm>
            <a:off x="5455373" y="1285082"/>
            <a:ext cx="6437765" cy="4907900"/>
          </a:xfrm>
          <a:prstGeom prst="rect">
            <a:avLst/>
          </a:prstGeom>
        </p:spPr>
      </p:pic>
    </p:spTree>
    <p:extLst>
      <p:ext uri="{BB962C8B-B14F-4D97-AF65-F5344CB8AC3E}">
        <p14:creationId xmlns:p14="http://schemas.microsoft.com/office/powerpoint/2010/main" val="70710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Largely skewed towards Cities of Edinburgh and Glasgow</a:t>
            </a:r>
          </a:p>
          <a:p>
            <a:r>
              <a:rPr lang="en-GB" dirty="0"/>
              <a:t>Highland and Argyll largely rural areas also popular</a:t>
            </a:r>
          </a:p>
          <a:p>
            <a:r>
              <a:rPr lang="en-GB" dirty="0"/>
              <a:t>Some regions especially East Ren and East Dumbarton almost zero visits.</a:t>
            </a:r>
          </a:p>
          <a:p>
            <a:r>
              <a:rPr lang="en-GB" dirty="0"/>
              <a:t>Expenditure almost a mirror image of this graph</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Visits by Region</a:t>
            </a:r>
          </a:p>
        </p:txBody>
      </p:sp>
      <p:pic>
        <p:nvPicPr>
          <p:cNvPr id="2" name="Picture 1">
            <a:extLst>
              <a:ext uri="{FF2B5EF4-FFF2-40B4-BE49-F238E27FC236}">
                <a16:creationId xmlns:a16="http://schemas.microsoft.com/office/drawing/2014/main" id="{C0CD3681-476C-D3D3-18E6-FE377D831AF8}"/>
              </a:ext>
            </a:extLst>
          </p:cNvPr>
          <p:cNvPicPr>
            <a:picLocks noChangeAspect="1"/>
          </p:cNvPicPr>
          <p:nvPr/>
        </p:nvPicPr>
        <p:blipFill>
          <a:blip r:embed="rId3"/>
          <a:stretch>
            <a:fillRect/>
          </a:stretch>
        </p:blipFill>
        <p:spPr>
          <a:xfrm>
            <a:off x="4655113" y="1217221"/>
            <a:ext cx="7374799" cy="5070763"/>
          </a:xfrm>
          <a:prstGeom prst="rect">
            <a:avLst/>
          </a:prstGeom>
        </p:spPr>
      </p:pic>
    </p:spTree>
    <p:extLst>
      <p:ext uri="{BB962C8B-B14F-4D97-AF65-F5344CB8AC3E}">
        <p14:creationId xmlns:p14="http://schemas.microsoft.com/office/powerpoint/2010/main" val="281723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For nights stayed, Highland overtakes the cities, Argyll and Bute also moves up</a:t>
            </a:r>
          </a:p>
          <a:p>
            <a:r>
              <a:rPr lang="en-GB" dirty="0"/>
              <a:t>Seems more remote areas invite longer stays from visitors.</a:t>
            </a:r>
          </a:p>
          <a:p>
            <a:r>
              <a:rPr lang="en-GB" dirty="0"/>
              <a:t>Some regions especially East Ren and East Dumbarton almost zero nights stayed.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Nights by Region</a:t>
            </a:r>
          </a:p>
        </p:txBody>
      </p:sp>
      <p:pic>
        <p:nvPicPr>
          <p:cNvPr id="4" name="Picture 3">
            <a:extLst>
              <a:ext uri="{FF2B5EF4-FFF2-40B4-BE49-F238E27FC236}">
                <a16:creationId xmlns:a16="http://schemas.microsoft.com/office/drawing/2014/main" id="{1F8C96EC-3BD5-FB20-5887-A88AF79E723B}"/>
              </a:ext>
            </a:extLst>
          </p:cNvPr>
          <p:cNvPicPr>
            <a:picLocks noChangeAspect="1"/>
          </p:cNvPicPr>
          <p:nvPr/>
        </p:nvPicPr>
        <p:blipFill>
          <a:blip r:embed="rId3"/>
          <a:stretch>
            <a:fillRect/>
          </a:stretch>
        </p:blipFill>
        <p:spPr>
          <a:xfrm>
            <a:off x="4727317" y="1243518"/>
            <a:ext cx="7269611" cy="5068217"/>
          </a:xfrm>
          <a:prstGeom prst="rect">
            <a:avLst/>
          </a:prstGeom>
        </p:spPr>
      </p:pic>
    </p:spTree>
    <p:extLst>
      <p:ext uri="{BB962C8B-B14F-4D97-AF65-F5344CB8AC3E}">
        <p14:creationId xmlns:p14="http://schemas.microsoft.com/office/powerpoint/2010/main" val="398032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r>
              <a:rPr lang="en-GB" dirty="0"/>
              <a:t>Hotels most popular accommodation across the board.</a:t>
            </a:r>
          </a:p>
          <a:p>
            <a:r>
              <a:rPr lang="en-GB" dirty="0"/>
              <a:t>Other types vary according to location, e.g. the more remote the more popular camping and caravanning. </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Location and Mean Occupancy</a:t>
            </a:r>
          </a:p>
        </p:txBody>
      </p:sp>
      <p:pic>
        <p:nvPicPr>
          <p:cNvPr id="11" name="Picture 10">
            <a:extLst>
              <a:ext uri="{FF2B5EF4-FFF2-40B4-BE49-F238E27FC236}">
                <a16:creationId xmlns:a16="http://schemas.microsoft.com/office/drawing/2014/main" id="{6BE5F77D-9591-2A38-0D01-49A0CC3FFC05}"/>
              </a:ext>
            </a:extLst>
          </p:cNvPr>
          <p:cNvPicPr>
            <a:picLocks noChangeAspect="1"/>
          </p:cNvPicPr>
          <p:nvPr/>
        </p:nvPicPr>
        <p:blipFill>
          <a:blip r:embed="rId3"/>
          <a:stretch>
            <a:fillRect/>
          </a:stretch>
        </p:blipFill>
        <p:spPr>
          <a:xfrm>
            <a:off x="4531181" y="1187533"/>
            <a:ext cx="7459651" cy="5305724"/>
          </a:xfrm>
          <a:prstGeom prst="rect">
            <a:avLst/>
          </a:prstGeom>
        </p:spPr>
      </p:pic>
    </p:spTree>
    <p:extLst>
      <p:ext uri="{BB962C8B-B14F-4D97-AF65-F5344CB8AC3E}">
        <p14:creationId xmlns:p14="http://schemas.microsoft.com/office/powerpoint/2010/main" val="106939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r>
              <a:rPr lang="en-GB" dirty="0"/>
              <a:t>Hotel mean occupancy rises with hotel size. </a:t>
            </a:r>
          </a:p>
          <a:p>
            <a:r>
              <a:rPr lang="en-GB" dirty="0"/>
              <a:t>Guest house and B&amp;B </a:t>
            </a:r>
            <a:r>
              <a:rPr lang="en-GB" dirty="0" err="1"/>
              <a:t>occupany</a:t>
            </a:r>
            <a:r>
              <a:rPr lang="en-GB" dirty="0"/>
              <a:t> follows same trend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Location and Mean Occupancy</a:t>
            </a:r>
          </a:p>
        </p:txBody>
      </p:sp>
      <p:pic>
        <p:nvPicPr>
          <p:cNvPr id="4" name="Picture 3">
            <a:extLst>
              <a:ext uri="{FF2B5EF4-FFF2-40B4-BE49-F238E27FC236}">
                <a16:creationId xmlns:a16="http://schemas.microsoft.com/office/drawing/2014/main" id="{21329DBC-CA0A-F232-5A4C-BBBED031C6AC}"/>
              </a:ext>
            </a:extLst>
          </p:cNvPr>
          <p:cNvPicPr>
            <a:picLocks noChangeAspect="1"/>
          </p:cNvPicPr>
          <p:nvPr/>
        </p:nvPicPr>
        <p:blipFill>
          <a:blip r:embed="rId3"/>
          <a:stretch>
            <a:fillRect/>
          </a:stretch>
        </p:blipFill>
        <p:spPr>
          <a:xfrm>
            <a:off x="4453248" y="1264629"/>
            <a:ext cx="7635834" cy="5089181"/>
          </a:xfrm>
          <a:prstGeom prst="rect">
            <a:avLst/>
          </a:prstGeom>
        </p:spPr>
      </p:pic>
    </p:spTree>
    <p:extLst>
      <p:ext uri="{BB962C8B-B14F-4D97-AF65-F5344CB8AC3E}">
        <p14:creationId xmlns:p14="http://schemas.microsoft.com/office/powerpoint/2010/main" val="212981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7. What type of </a:t>
            </a:r>
            <a:r>
              <a:rPr lang="en-GB" sz="2400" b="1" dirty="0"/>
              <a:t>accommodation</a:t>
            </a:r>
            <a:r>
              <a:rPr lang="en-GB" sz="2400" dirty="0"/>
              <a:t> is most popular? Is there a difference by location?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012310" cy="3979545"/>
          </a:xfrm>
        </p:spPr>
        <p:txBody>
          <a:bodyPr/>
          <a:lstStyle/>
          <a:p>
            <a:endParaRPr lang="en-GB" dirty="0"/>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70000" lnSpcReduction="20000"/>
          </a:bodyPr>
          <a:lstStyle/>
          <a:p>
            <a:r>
              <a:rPr lang="en-GB" dirty="0">
                <a:solidFill>
                  <a:schemeClr val="bg2">
                    <a:lumMod val="50000"/>
                  </a:schemeClr>
                </a:solidFill>
              </a:rPr>
              <a:t>Accommodation by Location and Mean Occupancy</a:t>
            </a:r>
          </a:p>
        </p:txBody>
      </p:sp>
      <p:pic>
        <p:nvPicPr>
          <p:cNvPr id="4" name="Picture 3">
            <a:extLst>
              <a:ext uri="{FF2B5EF4-FFF2-40B4-BE49-F238E27FC236}">
                <a16:creationId xmlns:a16="http://schemas.microsoft.com/office/drawing/2014/main" id="{44E3130E-9272-C9AA-1137-A973EB5621B2}"/>
              </a:ext>
            </a:extLst>
          </p:cNvPr>
          <p:cNvPicPr>
            <a:picLocks noChangeAspect="1"/>
          </p:cNvPicPr>
          <p:nvPr/>
        </p:nvPicPr>
        <p:blipFill>
          <a:blip r:embed="rId3"/>
          <a:stretch>
            <a:fillRect/>
          </a:stretch>
        </p:blipFill>
        <p:spPr>
          <a:xfrm>
            <a:off x="4441371" y="1199406"/>
            <a:ext cx="7549461" cy="5258223"/>
          </a:xfrm>
          <a:prstGeom prst="rect">
            <a:avLst/>
          </a:prstGeom>
        </p:spPr>
      </p:pic>
    </p:spTree>
    <p:extLst>
      <p:ext uri="{BB962C8B-B14F-4D97-AF65-F5344CB8AC3E}">
        <p14:creationId xmlns:p14="http://schemas.microsoft.com/office/powerpoint/2010/main" val="348961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8. Additional International Data</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3922500" cy="3979545"/>
          </a:xfrm>
        </p:spPr>
        <p:txBody>
          <a:bodyPr/>
          <a:lstStyle/>
          <a:p>
            <a:r>
              <a:rPr lang="en-GB" dirty="0"/>
              <a:t>American visits have more than doubled in 12 years!</a:t>
            </a:r>
          </a:p>
          <a:p>
            <a:r>
              <a:rPr lang="en-GB" dirty="0"/>
              <a:t>All other nationalities trending upwards but more slowly.</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a:bodyPr>
          <a:lstStyle/>
          <a:p>
            <a:r>
              <a:rPr lang="en-GB" dirty="0">
                <a:solidFill>
                  <a:schemeClr val="bg2">
                    <a:lumMod val="50000"/>
                  </a:schemeClr>
                </a:solidFill>
              </a:rPr>
              <a:t>International Visits</a:t>
            </a:r>
          </a:p>
        </p:txBody>
      </p:sp>
      <p:pic>
        <p:nvPicPr>
          <p:cNvPr id="12" name="Picture 11">
            <a:extLst>
              <a:ext uri="{FF2B5EF4-FFF2-40B4-BE49-F238E27FC236}">
                <a16:creationId xmlns:a16="http://schemas.microsoft.com/office/drawing/2014/main" id="{78519731-CD04-7A09-7AB9-EC89B21EC1CF}"/>
              </a:ext>
            </a:extLst>
          </p:cNvPr>
          <p:cNvPicPr>
            <a:picLocks noChangeAspect="1"/>
          </p:cNvPicPr>
          <p:nvPr/>
        </p:nvPicPr>
        <p:blipFill>
          <a:blip r:embed="rId3"/>
          <a:stretch>
            <a:fillRect/>
          </a:stretch>
        </p:blipFill>
        <p:spPr>
          <a:xfrm>
            <a:off x="4684816" y="1214815"/>
            <a:ext cx="7355278" cy="5044317"/>
          </a:xfrm>
          <a:prstGeom prst="rect">
            <a:avLst/>
          </a:prstGeom>
        </p:spPr>
      </p:pic>
    </p:spTree>
    <p:extLst>
      <p:ext uri="{BB962C8B-B14F-4D97-AF65-F5344CB8AC3E}">
        <p14:creationId xmlns:p14="http://schemas.microsoft.com/office/powerpoint/2010/main" val="282707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3511296"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r>
              <a:rPr lang="en-GB" b="1" dirty="0"/>
              <a:t>Brief: </a:t>
            </a:r>
            <a:r>
              <a:rPr lang="en-GB" dirty="0"/>
              <a:t>We would like gain more understanding about our tourism data for Scotland.</a:t>
            </a:r>
          </a:p>
          <a:p>
            <a:r>
              <a:rPr lang="en-GB" dirty="0"/>
              <a:t>6 datasets, all </a:t>
            </a:r>
            <a:r>
              <a:rPr lang="en-GB" dirty="0" err="1"/>
              <a:t>presummarised</a:t>
            </a:r>
            <a:endParaRPr lang="en-GB"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a:bodyPr>
          <a:lstStyle/>
          <a:p>
            <a:r>
              <a:rPr lang="en-US" sz="2000" dirty="0"/>
              <a:t>9. Modelling - </a:t>
            </a:r>
            <a:r>
              <a:rPr lang="en-GB" sz="2000" dirty="0"/>
              <a:t>Is there any way to</a:t>
            </a:r>
            <a:r>
              <a:rPr lang="en-GB" sz="2000" b="1" dirty="0"/>
              <a:t> predict </a:t>
            </a:r>
            <a:r>
              <a:rPr lang="en-GB" sz="2000" dirty="0"/>
              <a:t>spending and visits for Visit Scotland? </a:t>
            </a:r>
            <a:endParaRPr lang="en-US" sz="2000"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20</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0" indent="0">
              <a:buNone/>
            </a:pPr>
            <a:r>
              <a:rPr lang="en-US" dirty="0"/>
              <a:t>The summarized data did not lend itself brilliantly to model building (is this the equivalent of a bad workman blaming his tools?)</a:t>
            </a:r>
          </a:p>
          <a:p>
            <a:pPr marL="0" indent="0">
              <a:buNone/>
            </a:pPr>
            <a:r>
              <a:rPr lang="en-US" dirty="0"/>
              <a:t>I tried a number of models in python.</a:t>
            </a:r>
          </a:p>
          <a:p>
            <a:pPr marL="0" indent="0">
              <a:buNone/>
            </a:pPr>
            <a:r>
              <a:rPr lang="en-US" dirty="0"/>
              <a:t>Had limited success with the location dataset – was limited by the number of rows and the model was overfit – meaning that it would be useless on other data as it was trained ‘too well’ with the meagre data we had.  </a:t>
            </a:r>
          </a:p>
          <a:p>
            <a:pPr marL="0" indent="0">
              <a:buNone/>
            </a:pPr>
            <a:r>
              <a:rPr lang="en-US" dirty="0"/>
              <a:t>I had slightly better success with the international dataset and achieved an R2 value of 68, meaning that the model could explain 68% of the data. Again, not brilliant but it’s a start. Perhaps with more work this could be improved but It may also be the case that its difficult to predict exactly the visitor numbers on a year-by-year basis based on available data.</a:t>
            </a:r>
          </a:p>
          <a:p>
            <a:pPr marL="0" indent="0">
              <a:buNone/>
            </a:pPr>
            <a:endParaRPr lang="en-US" dirty="0"/>
          </a:p>
          <a:p>
            <a:pPr marL="0" indent="0">
              <a:buNone/>
            </a:pPr>
            <a:r>
              <a:rPr lang="en-GB" b="0" i="0" dirty="0">
                <a:solidFill>
                  <a:srgbClr val="1D1C1D"/>
                </a:solidFill>
                <a:effectLst/>
                <a:latin typeface="Slack-Lato"/>
              </a:rPr>
              <a:t>Presentation-wise, just refer to what you tried to do with the models, why they weren’t successful, how the data could be collected to make model building better, and maybe an anecdotal example of an explanatory model, e.g. the location model is not good for predicting future visits and expenditure, but as an explanatory model it shows that visits to a City increase by x-amount if all other factors were held constant</a:t>
            </a:r>
            <a:r>
              <a:rPr lang="en-GB" b="0" i="0" dirty="0">
                <a:effectLst/>
                <a:latin typeface="Slack-Lato"/>
              </a:rPr>
              <a:t> (edited) </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Autofit/>
          </a:bodyPr>
          <a:lstStyle/>
          <a:p>
            <a:r>
              <a:rPr lang="en-GB" sz="4400" dirty="0"/>
              <a:t>Summary</a:t>
            </a:r>
            <a:endParaRPr lang="en-US" sz="4400"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21</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0" indent="0">
              <a:buNone/>
            </a:pPr>
            <a:r>
              <a:rPr lang="en-GB" dirty="0"/>
              <a:t>All tourism is generally trending upwards over time in visits, expenditure and nights stayed.</a:t>
            </a:r>
          </a:p>
          <a:p>
            <a:pPr marL="0" indent="0">
              <a:buNone/>
            </a:pPr>
            <a:r>
              <a:rPr lang="en-GB" dirty="0"/>
              <a:t>This is particularly apparent in USA visitors which have more than doubled since 2010. Use this marketing campaign in other countries?</a:t>
            </a:r>
          </a:p>
          <a:p>
            <a:pPr marL="0" indent="0">
              <a:buNone/>
            </a:pPr>
            <a:r>
              <a:rPr lang="en-GB" dirty="0"/>
              <a:t>2017 was a peak year – this would be worth investigating if Rough Guide rating Scotland worlds most beautiful country had an impact (and trying to get in again!)</a:t>
            </a:r>
          </a:p>
          <a:p>
            <a:pPr marL="0" indent="0">
              <a:buNone/>
            </a:pPr>
            <a:r>
              <a:rPr lang="en-GB" dirty="0"/>
              <a:t>Data used was already summarised – it would be useful to apply this analysis on the original data.</a:t>
            </a:r>
          </a:p>
          <a:p>
            <a:pPr marL="0" indent="0">
              <a:buNone/>
            </a:pPr>
            <a:r>
              <a:rPr lang="en-GB" dirty="0"/>
              <a:t>COVID is going to wreck all this data – almost starting at zero again regarding trends etc.</a:t>
            </a:r>
          </a:p>
          <a:p>
            <a:pPr marL="0" indent="0">
              <a:buNone/>
            </a:pPr>
            <a:endParaRPr lang="en-GB" dirty="0"/>
          </a:p>
          <a:p>
            <a:pPr marL="0" indent="0">
              <a:buNone/>
            </a:pPr>
            <a:r>
              <a:rPr lang="en-GB" b="1" dirty="0"/>
              <a:t>Next Steps/Ideas:</a:t>
            </a:r>
          </a:p>
          <a:p>
            <a:pPr marL="0" indent="0">
              <a:buNone/>
            </a:pPr>
            <a:r>
              <a:rPr lang="en-GB" dirty="0"/>
              <a:t>Scrape twitter for tweets regarding visit </a:t>
            </a:r>
            <a:r>
              <a:rPr lang="en-GB" dirty="0" err="1"/>
              <a:t>scotland</a:t>
            </a:r>
            <a:r>
              <a:rPr lang="en-GB" dirty="0"/>
              <a:t> mentions.</a:t>
            </a:r>
          </a:p>
          <a:p>
            <a:pPr marL="0" indent="0">
              <a:buNone/>
            </a:pPr>
            <a:r>
              <a:rPr lang="en-GB" dirty="0"/>
              <a:t>Geospatial analysis of regional data.</a:t>
            </a:r>
          </a:p>
          <a:p>
            <a:pPr marL="0" indent="0">
              <a:buNone/>
            </a:pPr>
            <a:r>
              <a:rPr lang="en-GB" dirty="0"/>
              <a:t>Better models with un-summarised data.</a:t>
            </a:r>
          </a:p>
          <a:p>
            <a:pPr marL="0" indent="0">
              <a:buNone/>
            </a:pPr>
            <a:r>
              <a:rPr lang="en-GB" dirty="0"/>
              <a:t>Review data for accuracy - totals haven't always added up.</a:t>
            </a:r>
          </a:p>
          <a:p>
            <a:pPr marL="0" indent="0">
              <a:buNone/>
            </a:pPr>
            <a:r>
              <a:rPr lang="en-GB" dirty="0"/>
              <a:t>Better data collection!</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46296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fontScale="90000"/>
          </a:bodyPr>
          <a:lstStyle/>
          <a:p>
            <a:r>
              <a:rPr lang="en-US" dirty="0"/>
              <a:t>Business Questions</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3</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457200" indent="-457200">
              <a:buFont typeface="+mj-lt"/>
              <a:buAutoNum type="arabicPeriod"/>
            </a:pPr>
            <a:r>
              <a:rPr lang="en-GB" dirty="0"/>
              <a:t>What kind of </a:t>
            </a:r>
            <a:r>
              <a:rPr lang="en-GB" b="1" dirty="0"/>
              <a:t>tourism activity</a:t>
            </a:r>
            <a:r>
              <a:rPr lang="en-GB" dirty="0"/>
              <a:t> generates the </a:t>
            </a:r>
            <a:r>
              <a:rPr lang="en-GB" b="1" dirty="0"/>
              <a:t>highest income </a:t>
            </a:r>
            <a:r>
              <a:rPr lang="en-GB" dirty="0"/>
              <a:t>for Scotland? </a:t>
            </a:r>
          </a:p>
          <a:p>
            <a:pPr marL="457200" indent="-457200">
              <a:buFont typeface="+mj-lt"/>
              <a:buAutoNum type="arabicPeriod"/>
            </a:pPr>
            <a:r>
              <a:rPr lang="en-GB" dirty="0"/>
              <a:t>Which kind of activity generates the </a:t>
            </a:r>
            <a:r>
              <a:rPr lang="en-GB" b="1" dirty="0"/>
              <a:t>most visits to sites</a:t>
            </a:r>
            <a:r>
              <a:rPr lang="en-GB" dirty="0"/>
              <a:t>?</a:t>
            </a:r>
          </a:p>
          <a:p>
            <a:pPr marL="457200" indent="-457200">
              <a:buFont typeface="+mj-lt"/>
              <a:buAutoNum type="arabicPeriod"/>
            </a:pPr>
            <a:r>
              <a:rPr lang="en-GB" dirty="0"/>
              <a:t>Is there a particular key </a:t>
            </a:r>
            <a:r>
              <a:rPr lang="en-GB" b="1" dirty="0"/>
              <a:t>demographic</a:t>
            </a:r>
            <a:r>
              <a:rPr lang="en-GB" dirty="0"/>
              <a:t> of visitors we should be focusing on? </a:t>
            </a:r>
            <a:r>
              <a:rPr lang="en-GB" b="1" dirty="0"/>
              <a:t>Who spends the most? Who visits the most?</a:t>
            </a:r>
            <a:r>
              <a:rPr lang="en-GB" dirty="0"/>
              <a:t> </a:t>
            </a:r>
          </a:p>
          <a:p>
            <a:pPr marL="457200" indent="-457200">
              <a:buFont typeface="+mj-lt"/>
              <a:buAutoNum type="arabicPeriod"/>
            </a:pPr>
            <a:r>
              <a:rPr lang="en-GB" dirty="0"/>
              <a:t>What type of </a:t>
            </a:r>
            <a:r>
              <a:rPr lang="en-GB" b="1" dirty="0"/>
              <a:t>locations</a:t>
            </a:r>
            <a:r>
              <a:rPr lang="en-GB" dirty="0"/>
              <a:t> receive the </a:t>
            </a:r>
            <a:r>
              <a:rPr lang="en-GB" b="1" dirty="0"/>
              <a:t>most visits</a:t>
            </a:r>
            <a:r>
              <a:rPr lang="en-GB" dirty="0"/>
              <a:t>? What kinds of </a:t>
            </a:r>
            <a:r>
              <a:rPr lang="en-GB" b="1" dirty="0"/>
              <a:t>locations</a:t>
            </a:r>
            <a:r>
              <a:rPr lang="en-GB" dirty="0"/>
              <a:t> do people </a:t>
            </a:r>
            <a:r>
              <a:rPr lang="en-GB" b="1" dirty="0"/>
              <a:t>spend</a:t>
            </a:r>
            <a:r>
              <a:rPr lang="en-GB" dirty="0"/>
              <a:t> the most in? </a:t>
            </a:r>
          </a:p>
          <a:p>
            <a:pPr marL="457200" indent="-457200">
              <a:buFont typeface="+mj-lt"/>
              <a:buAutoNum type="arabicPeriod"/>
            </a:pPr>
            <a:r>
              <a:rPr lang="en-GB" dirty="0"/>
              <a:t>Is there a particular </a:t>
            </a:r>
            <a:r>
              <a:rPr lang="en-GB" b="1" dirty="0"/>
              <a:t>method of travel</a:t>
            </a:r>
            <a:r>
              <a:rPr lang="en-GB" dirty="0"/>
              <a:t> our visitors arrive by? Some of our locations are remote and not easily accessible by public transport, so this would be good information to have. </a:t>
            </a:r>
          </a:p>
          <a:p>
            <a:pPr marL="457200" indent="-457200">
              <a:buFont typeface="+mj-lt"/>
              <a:buAutoNum type="arabicPeriod"/>
            </a:pPr>
            <a:r>
              <a:rPr lang="en-GB" dirty="0"/>
              <a:t>When looking at </a:t>
            </a:r>
            <a:r>
              <a:rPr lang="en-GB" b="1" dirty="0"/>
              <a:t>regional tourism</a:t>
            </a:r>
            <a:r>
              <a:rPr lang="en-GB" dirty="0"/>
              <a:t>, what insights can we gain? Where are our visitors from? How do they differ in the money they spend, nights they spend in Scotland, or number of visits they do? </a:t>
            </a:r>
          </a:p>
          <a:p>
            <a:pPr marL="457200" indent="-457200">
              <a:buFont typeface="+mj-lt"/>
              <a:buAutoNum type="arabicPeriod"/>
            </a:pPr>
            <a:r>
              <a:rPr lang="en-GB" dirty="0"/>
              <a:t>What type of </a:t>
            </a:r>
            <a:r>
              <a:rPr lang="en-GB" b="1" dirty="0"/>
              <a:t>accommodation</a:t>
            </a:r>
            <a:r>
              <a:rPr lang="en-GB" dirty="0"/>
              <a:t> is most popular? Is there a difference by location? </a:t>
            </a:r>
          </a:p>
          <a:p>
            <a:pPr marL="457200" indent="-457200">
              <a:buFont typeface="+mj-lt"/>
              <a:buAutoNum type="arabicPeriod"/>
            </a:pPr>
            <a:r>
              <a:rPr lang="en-GB" dirty="0"/>
              <a:t>How have general tourism rates changed </a:t>
            </a:r>
            <a:r>
              <a:rPr lang="en-GB" b="1" dirty="0"/>
              <a:t>over time</a:t>
            </a:r>
            <a:r>
              <a:rPr lang="en-GB" dirty="0"/>
              <a:t>? </a:t>
            </a:r>
          </a:p>
          <a:p>
            <a:pPr marL="457200" indent="-457200">
              <a:buFont typeface="+mj-lt"/>
              <a:buAutoNum type="arabicPeriod"/>
            </a:pPr>
            <a:r>
              <a:rPr lang="en-GB" dirty="0"/>
              <a:t>Is there any way to</a:t>
            </a:r>
            <a:r>
              <a:rPr lang="en-GB" b="1" dirty="0"/>
              <a:t> predict </a:t>
            </a:r>
            <a:r>
              <a:rPr lang="en-GB" dirty="0"/>
              <a:t>spending and visits for Visit Scotland? </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192193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645866" y="1658112"/>
            <a:ext cx="4756714" cy="597604"/>
          </a:xfrm>
        </p:spPr>
        <p:txBody>
          <a:bodyPr/>
          <a:lstStyle/>
          <a:p>
            <a:r>
              <a:rPr lang="en-GB" dirty="0">
                <a:solidFill>
                  <a:schemeClr val="bg2">
                    <a:lumMod val="50000"/>
                  </a:schemeClr>
                </a:solidFill>
              </a:rPr>
              <a:t>Activity by Revenue</a:t>
            </a:r>
          </a:p>
        </p:txBody>
      </p:sp>
      <p:pic>
        <p:nvPicPr>
          <p:cNvPr id="12" name="Picture 11">
            <a:extLst>
              <a:ext uri="{FF2B5EF4-FFF2-40B4-BE49-F238E27FC236}">
                <a16:creationId xmlns:a16="http://schemas.microsoft.com/office/drawing/2014/main" id="{9D3510BB-147C-6FAB-E2D8-B7716C8FFD42}"/>
              </a:ext>
            </a:extLst>
          </p:cNvPr>
          <p:cNvPicPr>
            <a:picLocks noChangeAspect="1"/>
          </p:cNvPicPr>
          <p:nvPr/>
        </p:nvPicPr>
        <p:blipFill>
          <a:blip r:embed="rId2"/>
          <a:stretch>
            <a:fillRect/>
          </a:stretch>
        </p:blipFill>
        <p:spPr>
          <a:xfrm>
            <a:off x="5766816" y="1267714"/>
            <a:ext cx="6230112" cy="5086731"/>
          </a:xfrm>
          <a:prstGeom prst="rect">
            <a:avLst/>
          </a:prstGeom>
        </p:spPr>
      </p:pic>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645866" y="2374900"/>
            <a:ext cx="4557573" cy="3979545"/>
          </a:xfrm>
        </p:spPr>
        <p:txBody>
          <a:bodyPr/>
          <a:lstStyle/>
          <a:p>
            <a:r>
              <a:rPr lang="en-GB" dirty="0"/>
              <a:t>2019 Tourism Activities by Revenue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6046419" y="1658112"/>
            <a:ext cx="5950509"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373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EF34511F-7D69-CB8E-FB85-6598BD90745F}"/>
              </a:ext>
            </a:extLst>
          </p:cNvPr>
          <p:cNvPicPr>
            <a:picLocks noChangeAspect="1"/>
          </p:cNvPicPr>
          <p:nvPr/>
        </p:nvPicPr>
        <p:blipFill>
          <a:blip r:embed="rId3"/>
          <a:stretch>
            <a:fillRect/>
          </a:stretch>
        </p:blipFill>
        <p:spPr>
          <a:xfrm>
            <a:off x="1025652" y="1328737"/>
            <a:ext cx="10655808" cy="5208905"/>
          </a:xfrm>
          <a:prstGeom prst="rect">
            <a:avLst/>
          </a:prstGeom>
        </p:spPr>
      </p:pic>
    </p:spTree>
    <p:extLst>
      <p:ext uri="{BB962C8B-B14F-4D97-AF65-F5344CB8AC3E}">
        <p14:creationId xmlns:p14="http://schemas.microsoft.com/office/powerpoint/2010/main" val="175440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400" dirty="0"/>
              <a:t>2. Which kind of activity generates the most visits to sites?</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417535" y="2078953"/>
            <a:ext cx="4557573" cy="3979545"/>
          </a:xfrm>
        </p:spPr>
        <p:txBody>
          <a:bodyPr/>
          <a:lstStyle/>
          <a:p>
            <a:r>
              <a:rPr lang="en-GB" dirty="0"/>
              <a:t>2019 Tourism Visit Activities</a:t>
            </a:r>
          </a:p>
          <a:p>
            <a:r>
              <a:rPr lang="en-GB" dirty="0"/>
              <a:t>Similar ‘top 6’ to tourism expenditure</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9D49B94B-922A-62F1-39B9-643C01334DC7}"/>
              </a:ext>
            </a:extLst>
          </p:cNvPr>
          <p:cNvPicPr>
            <a:picLocks noChangeAspect="1"/>
          </p:cNvPicPr>
          <p:nvPr/>
        </p:nvPicPr>
        <p:blipFill>
          <a:blip r:embed="rId2"/>
          <a:stretch>
            <a:fillRect/>
          </a:stretch>
        </p:blipFill>
        <p:spPr>
          <a:xfrm>
            <a:off x="4971245" y="1262128"/>
            <a:ext cx="7019586" cy="5175853"/>
          </a:xfrm>
          <a:prstGeom prst="rect">
            <a:avLst/>
          </a:prstGeom>
        </p:spPr>
      </p:pic>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417535" y="1482299"/>
            <a:ext cx="3687637" cy="597604"/>
          </a:xfrm>
        </p:spPr>
        <p:txBody>
          <a:bodyPr/>
          <a:lstStyle/>
          <a:p>
            <a:r>
              <a:rPr lang="en-GB" dirty="0">
                <a:solidFill>
                  <a:schemeClr val="bg2">
                    <a:lumMod val="50000"/>
                  </a:schemeClr>
                </a:solidFill>
              </a:rPr>
              <a:t>Activity by Visits</a:t>
            </a: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5203065" y="1631968"/>
            <a:ext cx="6713401"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46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2. Which kind of activity generates the most visits to sites?</a:t>
            </a: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14949AF8-F696-7D42-B0E6-F8FBE011E02B}"/>
              </a:ext>
            </a:extLst>
          </p:cNvPr>
          <p:cNvPicPr>
            <a:picLocks noChangeAspect="1"/>
          </p:cNvPicPr>
          <p:nvPr/>
        </p:nvPicPr>
        <p:blipFill>
          <a:blip r:embed="rId3"/>
          <a:stretch>
            <a:fillRect/>
          </a:stretch>
        </p:blipFill>
        <p:spPr>
          <a:xfrm>
            <a:off x="1025652" y="1328737"/>
            <a:ext cx="10649047" cy="5208905"/>
          </a:xfrm>
          <a:prstGeom prst="rect">
            <a:avLst/>
          </a:prstGeom>
        </p:spPr>
      </p:pic>
    </p:spTree>
    <p:extLst>
      <p:ext uri="{BB962C8B-B14F-4D97-AF65-F5344CB8AC3E}">
        <p14:creationId xmlns:p14="http://schemas.microsoft.com/office/powerpoint/2010/main" val="100619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Demographic</a:t>
            </a:r>
          </a:p>
          <a:p>
            <a:r>
              <a:rPr lang="en-GB" dirty="0"/>
              <a:t>Access to car, married, employed with no kids – primary market</a:t>
            </a:r>
          </a:p>
          <a:p>
            <a:r>
              <a:rPr lang="en-GB" dirty="0"/>
              <a:t>Age group 45-54, social group C2 both under represented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visits the most?</a:t>
            </a:r>
          </a:p>
        </p:txBody>
      </p:sp>
      <p:pic>
        <p:nvPicPr>
          <p:cNvPr id="2" name="Picture 1">
            <a:extLst>
              <a:ext uri="{FF2B5EF4-FFF2-40B4-BE49-F238E27FC236}">
                <a16:creationId xmlns:a16="http://schemas.microsoft.com/office/drawing/2014/main" id="{C976095E-3C48-71F2-BE16-3B388D4267AD}"/>
              </a:ext>
            </a:extLst>
          </p:cNvPr>
          <p:cNvPicPr>
            <a:picLocks noChangeAspect="1"/>
          </p:cNvPicPr>
          <p:nvPr/>
        </p:nvPicPr>
        <p:blipFill>
          <a:blip r:embed="rId3"/>
          <a:stretch>
            <a:fillRect/>
          </a:stretch>
        </p:blipFill>
        <p:spPr>
          <a:xfrm>
            <a:off x="4597758" y="1228661"/>
            <a:ext cx="7393073" cy="5247958"/>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776872" y="1649035"/>
            <a:ext cx="7092200" cy="8172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326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Expenditure by Demographic</a:t>
            </a:r>
          </a:p>
          <a:p>
            <a:r>
              <a:rPr lang="en-GB" dirty="0"/>
              <a:t>Access to car, married, employed with no kids – primary market</a:t>
            </a:r>
          </a:p>
          <a:p>
            <a:r>
              <a:rPr lang="en-GB" dirty="0"/>
              <a:t>Social grade AB overspend compared to other groups</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spends the most?</a:t>
            </a:r>
          </a:p>
        </p:txBody>
      </p:sp>
      <p:pic>
        <p:nvPicPr>
          <p:cNvPr id="4" name="Picture 3">
            <a:extLst>
              <a:ext uri="{FF2B5EF4-FFF2-40B4-BE49-F238E27FC236}">
                <a16:creationId xmlns:a16="http://schemas.microsoft.com/office/drawing/2014/main" id="{2BB7401A-9D6A-57F4-20C5-B3DB051C49CD}"/>
              </a:ext>
            </a:extLst>
          </p:cNvPr>
          <p:cNvPicPr>
            <a:picLocks noChangeAspect="1"/>
          </p:cNvPicPr>
          <p:nvPr/>
        </p:nvPicPr>
        <p:blipFill>
          <a:blip r:embed="rId2"/>
          <a:stretch>
            <a:fillRect/>
          </a:stretch>
        </p:blipFill>
        <p:spPr>
          <a:xfrm>
            <a:off x="4578440" y="1229931"/>
            <a:ext cx="7419734" cy="5215761"/>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846515" y="1588329"/>
            <a:ext cx="7092200" cy="8522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0376968"/>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529</TotalTime>
  <Words>1733</Words>
  <Application>Microsoft Office PowerPoint</Application>
  <PresentationFormat>Widescreen</PresentationFormat>
  <Paragraphs>197</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Slack-Lato</vt:lpstr>
      <vt:lpstr>ColorBlockVTI</vt:lpstr>
      <vt:lpstr>Visit Scotland CodeClan Final Project</vt:lpstr>
      <vt:lpstr>Introduction</vt:lpstr>
      <vt:lpstr>Business Questions</vt:lpstr>
      <vt:lpstr>1. What kind of tourism activity generates the highest income for Scotland?  </vt:lpstr>
      <vt:lpstr>1. What kind of tourism activity generates the highest income for Scotland?  </vt:lpstr>
      <vt:lpstr>2. Which kind of activity generates the most visits to sites?</vt:lpstr>
      <vt:lpstr>2. Which kind of activity generates the most visits to sites?</vt:lpstr>
      <vt:lpstr>3. Is there a particular key demographic of visitors we should be focusing on?</vt:lpstr>
      <vt:lpstr>3. Is there a particular key demographic of visitors we should be focusing on?</vt:lpstr>
      <vt:lpstr>4. What type of locations receive the most visits?   What kinds of locations do people spend the most in?  </vt:lpstr>
      <vt:lpstr>5. Is there a particular method of travel our visitors arrive by?  </vt:lpstr>
      <vt:lpstr>5. Is there a particular method of travel our visitors arrive by?  </vt:lpstr>
      <vt:lpstr>6. When looking at regional tourism, what insights can we gain? </vt:lpstr>
      <vt:lpstr>6. When looking at regional tourism, what insights can we gain? </vt:lpstr>
      <vt:lpstr>6. When looking at regional tourism, what insights can we gain? </vt:lpstr>
      <vt:lpstr>7. What type of accommodation is most popular? Is there a difference by location? </vt:lpstr>
      <vt:lpstr>7. What type of accommodation is most popular? Is there a difference by location? </vt:lpstr>
      <vt:lpstr>7. What type of accommodation is most popular? Is there a difference by location? </vt:lpstr>
      <vt:lpstr>8. Additional International Data</vt:lpstr>
      <vt:lpstr>9. Modelling - Is there any way to predict spending and visits for Visit Scotland?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neil Plenderleith</dc:creator>
  <cp:lastModifiedBy>neil Plenderleith</cp:lastModifiedBy>
  <cp:revision>9</cp:revision>
  <dcterms:created xsi:type="dcterms:W3CDTF">2022-10-10T09:09:40Z</dcterms:created>
  <dcterms:modified xsi:type="dcterms:W3CDTF">2022-10-11T11:15:52Z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