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67" r:id="rId6"/>
    <p:sldId id="266" r:id="rId7"/>
    <p:sldId id="277" r:id="rId8"/>
    <p:sldId id="278" r:id="rId9"/>
    <p:sldId id="279" r:id="rId10"/>
    <p:sldId id="280" r:id="rId11"/>
    <p:sldId id="282" r:id="rId12"/>
    <p:sldId id="281" r:id="rId13"/>
    <p:sldId id="283" r:id="rId14"/>
    <p:sldId id="284" r:id="rId15"/>
    <p:sldId id="285" r:id="rId16"/>
    <p:sldId id="286" r:id="rId17"/>
    <p:sldId id="287" r:id="rId18"/>
    <p:sldId id="288" r:id="rId19"/>
    <p:sldId id="263" r:id="rId20"/>
    <p:sldId id="268" r:id="rId21"/>
    <p:sldId id="269" r:id="rId22"/>
    <p:sldId id="270" r:id="rId23"/>
    <p:sldId id="271" r:id="rId24"/>
    <p:sldId id="272" r:id="rId25"/>
    <p:sldId id="273" r:id="rId26"/>
    <p:sldId id="274"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15" autoAdjust="0"/>
  </p:normalViewPr>
  <p:slideViewPr>
    <p:cSldViewPr snapToGrid="0">
      <p:cViewPr varScale="1">
        <p:scale>
          <a:sx n="161" d="100"/>
          <a:sy n="161" d="100"/>
        </p:scale>
        <p:origin x="2550"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9" d="100"/>
          <a:sy n="119" d="100"/>
        </p:scale>
        <p:origin x="77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 Id="rId4" Type="http://schemas.openxmlformats.org/officeDocument/2006/relationships/image" Target="../media/image2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 Id="rId4" Type="http://schemas.openxmlformats.org/officeDocument/2006/relationships/image" Target="../media/image28.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10/10/2022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ough_Guid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look at 1-7 individually. Question 8 regarding change over time will be dealt with in my answers to questions 1-7. Question 9 is more about modelling and will be dealt with last. An extra section on additional international data will be also discussed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159899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 Massive jump in visiting friends and family 2016 – 2017 of </a:t>
            </a:r>
            <a:r>
              <a:rPr lang="en-GB" dirty="0" err="1"/>
              <a:t>approx</a:t>
            </a:r>
            <a:r>
              <a:rPr lang="en-GB" dirty="0"/>
              <a:t> 1 billion! Look at </a:t>
            </a:r>
            <a:r>
              <a:rPr lang="en-GB" dirty="0" err="1"/>
              <a:t>unsummarised</a:t>
            </a:r>
            <a:r>
              <a:rPr lang="en-GB" dirty="0"/>
              <a:t> data, ideally by region to see where this occurred.</a:t>
            </a:r>
          </a:p>
        </p:txBody>
      </p:sp>
      <p:sp>
        <p:nvSpPr>
          <p:cNvPr id="4" name="Slide Number Placeholder 3"/>
          <p:cNvSpPr>
            <a:spLocks noGrp="1"/>
          </p:cNvSpPr>
          <p:nvPr>
            <p:ph type="sldNum" sz="quarter" idx="5"/>
          </p:nvPr>
        </p:nvSpPr>
        <p:spPr/>
        <p:txBody>
          <a:bodyPr/>
          <a:lstStyle/>
          <a:p>
            <a:fld id="{798C5307-140F-447F-BCBA-BB92E3A2906B}" type="slidenum">
              <a:rPr lang="en-US" smtClean="0"/>
              <a:t>5</a:t>
            </a:fld>
            <a:endParaRPr lang="en-US" dirty="0"/>
          </a:p>
        </p:txBody>
      </p:sp>
    </p:spTree>
    <p:extLst>
      <p:ext uri="{BB962C8B-B14F-4D97-AF65-F5344CB8AC3E}">
        <p14:creationId xmlns:p14="http://schemas.microsoft.com/office/powerpoint/2010/main" val="1851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trend upwards over time</a:t>
            </a:r>
          </a:p>
          <a:p>
            <a:r>
              <a:rPr lang="en-GB" dirty="0"/>
              <a:t>Visits on all but nights out at bars are going up over time so the increase </a:t>
            </a:r>
            <a:r>
              <a:rPr lang="en-GB" dirty="0" err="1"/>
              <a:t>expensiture</a:t>
            </a:r>
            <a:r>
              <a:rPr lang="en-GB" dirty="0"/>
              <a:t> we saw cant all be associated with inflation. Big drop (10m!) in Outdoor </a:t>
            </a:r>
            <a:r>
              <a:rPr lang="en-GB" dirty="0" err="1"/>
              <a:t>leaisure</a:t>
            </a:r>
            <a:r>
              <a:rPr lang="en-GB" dirty="0"/>
              <a:t> activities 2017-2018 despite was the UK’s warmest summer since 2006,</a:t>
            </a:r>
          </a:p>
          <a:p>
            <a:r>
              <a:rPr lang="en-GB" dirty="0"/>
              <a:t>the driest since 2003 and the sunniest since 1995.Was it too nice a summer? Look at non - summarised data would be good.</a:t>
            </a:r>
          </a:p>
        </p:txBody>
      </p:sp>
      <p:sp>
        <p:nvSpPr>
          <p:cNvPr id="4" name="Slide Number Placeholder 3"/>
          <p:cNvSpPr>
            <a:spLocks noGrp="1"/>
          </p:cNvSpPr>
          <p:nvPr>
            <p:ph type="sldNum" sz="quarter" idx="5"/>
          </p:nvPr>
        </p:nvSpPr>
        <p:spPr/>
        <p:txBody>
          <a:bodyPr/>
          <a:lstStyle/>
          <a:p>
            <a:fld id="{798C5307-140F-447F-BCBA-BB92E3A2906B}" type="slidenum">
              <a:rPr lang="en-US" smtClean="0"/>
              <a:t>7</a:t>
            </a:fld>
            <a:endParaRPr lang="en-US" dirty="0"/>
          </a:p>
        </p:txBody>
      </p:sp>
    </p:spTree>
    <p:extLst>
      <p:ext uri="{BB962C8B-B14F-4D97-AF65-F5344CB8AC3E}">
        <p14:creationId xmlns:p14="http://schemas.microsoft.com/office/powerpoint/2010/main" val="81791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8</a:t>
            </a:fld>
            <a:endParaRPr lang="en-US" dirty="0"/>
          </a:p>
        </p:txBody>
      </p:sp>
    </p:spTree>
    <p:extLst>
      <p:ext uri="{BB962C8B-B14F-4D97-AF65-F5344CB8AC3E}">
        <p14:creationId xmlns:p14="http://schemas.microsoft.com/office/powerpoint/2010/main" val="404152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645AD"/>
                </a:solidFill>
                <a:effectLst/>
                <a:latin typeface="Arial" panose="020B0604020202020204" pitchFamily="34" charset="0"/>
                <a:hlinkClick r:id="rId3" tooltip="Rough Guides"/>
              </a:rPr>
              <a:t>Rough Guides</a:t>
            </a:r>
            <a:r>
              <a:rPr lang="en-GB" b="0" i="0" dirty="0">
                <a:solidFill>
                  <a:srgbClr val="202122"/>
                </a:solidFill>
                <a:effectLst/>
                <a:latin typeface="Arial" panose="020B0604020202020204" pitchFamily="34" charset="0"/>
              </a:rPr>
              <a:t> names Scotland as the world's most beautiful country in 2017 – could this be a reason for the increase in city visits? Nearly a 10m increase? Worth a further look at non summarised data</a:t>
            </a:r>
          </a:p>
          <a:p>
            <a:endParaRPr lang="en-GB" dirty="0"/>
          </a:p>
        </p:txBody>
      </p:sp>
      <p:sp>
        <p:nvSpPr>
          <p:cNvPr id="4" name="Slide Number Placeholder 3"/>
          <p:cNvSpPr>
            <a:spLocks noGrp="1"/>
          </p:cNvSpPr>
          <p:nvPr>
            <p:ph type="sldNum" sz="quarter" idx="5"/>
          </p:nvPr>
        </p:nvSpPr>
        <p:spPr/>
        <p:txBody>
          <a:bodyPr/>
          <a:lstStyle/>
          <a:p>
            <a:fld id="{798C5307-140F-447F-BCBA-BB92E3A2906B}" type="slidenum">
              <a:rPr lang="en-US" smtClean="0"/>
              <a:t>10</a:t>
            </a:fld>
            <a:endParaRPr lang="en-US" dirty="0"/>
          </a:p>
        </p:txBody>
      </p:sp>
    </p:spTree>
    <p:extLst>
      <p:ext uri="{BB962C8B-B14F-4D97-AF65-F5344CB8AC3E}">
        <p14:creationId xmlns:p14="http://schemas.microsoft.com/office/powerpoint/2010/main" val="305329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47289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77461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not posted number of visits. These are roughly equal between England and Scotland</a:t>
            </a:r>
          </a:p>
          <a:p>
            <a:r>
              <a:rPr lang="en-GB" dirty="0"/>
              <a:t>English stay longer and spend more</a:t>
            </a:r>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156715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Flipped this round and done visits first.</a:t>
            </a:r>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103763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6600" dirty="0"/>
              <a:t>Visit Scotland</a:t>
            </a:r>
            <a:br>
              <a:rPr lang="en-US" sz="6600" dirty="0"/>
            </a:br>
            <a:r>
              <a:rPr lang="en-US" sz="6600" dirty="0"/>
              <a:t>CodeClan</a:t>
            </a:r>
            <a:br>
              <a:rPr lang="en-US" sz="6600" dirty="0"/>
            </a:br>
            <a:r>
              <a:rPr lang="en-US" sz="6600" dirty="0"/>
              <a:t>Final Project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Neil Plenderleith</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descr="Logo, company name&#10;&#10;Description automatically generated">
            <a:extLst>
              <a:ext uri="{FF2B5EF4-FFF2-40B4-BE49-F238E27FC236}">
                <a16:creationId xmlns:a16="http://schemas.microsoft.com/office/drawing/2014/main" id="{C1AD12B6-4558-093B-F0A6-CACFFA26AB98}"/>
              </a:ext>
            </a:extLst>
          </p:cNvPr>
          <p:cNvPicPr>
            <a:picLocks noChangeAspect="1"/>
          </p:cNvPicPr>
          <p:nvPr/>
        </p:nvPicPr>
        <p:blipFill>
          <a:blip r:embed="rId3"/>
          <a:stretch>
            <a:fillRect/>
          </a:stretch>
        </p:blipFill>
        <p:spPr>
          <a:xfrm>
            <a:off x="8565955" y="215075"/>
            <a:ext cx="3178137" cy="2284286"/>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000" dirty="0"/>
              <a:t>4. What type of locations receive the most visits? </a:t>
            </a:r>
            <a:br>
              <a:rPr lang="en-GB" sz="2000" dirty="0"/>
            </a:br>
            <a:r>
              <a:rPr lang="en-GB" sz="2000" dirty="0"/>
              <a:t>	What kinds of locations do people spend the most in? </a:t>
            </a:r>
            <a:br>
              <a:rPr lang="en-GB" sz="2000" dirty="0"/>
            </a:br>
            <a:endParaRPr lang="en-GB" sz="2000" dirty="0"/>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3" name="Picture 12">
            <a:extLst>
              <a:ext uri="{FF2B5EF4-FFF2-40B4-BE49-F238E27FC236}">
                <a16:creationId xmlns:a16="http://schemas.microsoft.com/office/drawing/2014/main" id="{E4F4B1DC-7DD6-6BCF-EDA8-FFF18FE009BF}"/>
              </a:ext>
            </a:extLst>
          </p:cNvPr>
          <p:cNvPicPr>
            <a:picLocks noChangeAspect="1"/>
          </p:cNvPicPr>
          <p:nvPr/>
        </p:nvPicPr>
        <p:blipFill>
          <a:blip r:embed="rId3"/>
          <a:stretch>
            <a:fillRect/>
          </a:stretch>
        </p:blipFill>
        <p:spPr>
          <a:xfrm>
            <a:off x="138797" y="1246436"/>
            <a:ext cx="6970341" cy="4667137"/>
          </a:xfrm>
          <a:prstGeom prst="rect">
            <a:avLst/>
          </a:prstGeom>
        </p:spPr>
      </p:pic>
      <p:sp>
        <p:nvSpPr>
          <p:cNvPr id="15" name="Flowchart: Connector 14">
            <a:extLst>
              <a:ext uri="{FF2B5EF4-FFF2-40B4-BE49-F238E27FC236}">
                <a16:creationId xmlns:a16="http://schemas.microsoft.com/office/drawing/2014/main" id="{44939BDB-324C-117B-BA38-A1DEDC96C3D8}"/>
              </a:ext>
            </a:extLst>
          </p:cNvPr>
          <p:cNvSpPr/>
          <p:nvPr/>
        </p:nvSpPr>
        <p:spPr>
          <a:xfrm>
            <a:off x="2672366" y="1246436"/>
            <a:ext cx="1751527" cy="143880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0FD247A-C18B-7097-203B-C0CE48A15944}"/>
              </a:ext>
            </a:extLst>
          </p:cNvPr>
          <p:cNvPicPr>
            <a:picLocks noChangeAspect="1"/>
          </p:cNvPicPr>
          <p:nvPr/>
        </p:nvPicPr>
        <p:blipFill>
          <a:blip r:embed="rId4"/>
          <a:stretch>
            <a:fillRect/>
          </a:stretch>
        </p:blipFill>
        <p:spPr>
          <a:xfrm>
            <a:off x="5214894" y="1246859"/>
            <a:ext cx="6838310" cy="4666714"/>
          </a:xfrm>
          <a:prstGeom prst="rect">
            <a:avLst/>
          </a:prstGeom>
        </p:spPr>
      </p:pic>
      <p:pic>
        <p:nvPicPr>
          <p:cNvPr id="16" name="Picture 15">
            <a:extLst>
              <a:ext uri="{FF2B5EF4-FFF2-40B4-BE49-F238E27FC236}">
                <a16:creationId xmlns:a16="http://schemas.microsoft.com/office/drawing/2014/main" id="{E814E2D2-FB77-E58C-34D4-F5A04877C4BC}"/>
              </a:ext>
            </a:extLst>
          </p:cNvPr>
          <p:cNvPicPr>
            <a:picLocks noChangeAspect="1"/>
          </p:cNvPicPr>
          <p:nvPr/>
        </p:nvPicPr>
        <p:blipFill>
          <a:blip r:embed="rId5"/>
          <a:stretch>
            <a:fillRect/>
          </a:stretch>
        </p:blipFill>
        <p:spPr>
          <a:xfrm>
            <a:off x="7731997" y="1245589"/>
            <a:ext cx="1767993" cy="1450974"/>
          </a:xfrm>
          <a:prstGeom prst="rect">
            <a:avLst/>
          </a:prstGeom>
        </p:spPr>
      </p:pic>
    </p:spTree>
    <p:extLst>
      <p:ext uri="{BB962C8B-B14F-4D97-AF65-F5344CB8AC3E}">
        <p14:creationId xmlns:p14="http://schemas.microsoft.com/office/powerpoint/2010/main" val="2589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Transport Type</a:t>
            </a:r>
          </a:p>
          <a:p>
            <a:r>
              <a:rPr lang="en-GB" dirty="0"/>
              <a:t>Car massively predominant means of transport – 2/3 of all visits.</a:t>
            </a:r>
          </a:p>
          <a:p>
            <a:r>
              <a:rPr lang="en-GB" dirty="0"/>
              <a:t>Don’t need to worry about remote sites!</a:t>
            </a:r>
          </a:p>
          <a:p>
            <a:r>
              <a:rPr lang="en-GB" dirty="0"/>
              <a:t>Grouped “Other” category includes planes, ferries, tube, bike, tram etc.</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Tourist Transport</a:t>
            </a:r>
          </a:p>
        </p:txBody>
      </p:sp>
      <p:pic>
        <p:nvPicPr>
          <p:cNvPr id="4" name="Picture 3">
            <a:extLst>
              <a:ext uri="{FF2B5EF4-FFF2-40B4-BE49-F238E27FC236}">
                <a16:creationId xmlns:a16="http://schemas.microsoft.com/office/drawing/2014/main" id="{B1D6FCF6-3314-3F98-ADF2-07D18D53E618}"/>
              </a:ext>
            </a:extLst>
          </p:cNvPr>
          <p:cNvPicPr>
            <a:picLocks noChangeAspect="1"/>
          </p:cNvPicPr>
          <p:nvPr/>
        </p:nvPicPr>
        <p:blipFill>
          <a:blip r:embed="rId3"/>
          <a:stretch>
            <a:fillRect/>
          </a:stretch>
        </p:blipFill>
        <p:spPr>
          <a:xfrm>
            <a:off x="4609629" y="1168670"/>
            <a:ext cx="7161661" cy="5051826"/>
          </a:xfrm>
          <a:prstGeom prst="rect">
            <a:avLst/>
          </a:prstGeom>
        </p:spPr>
      </p:pic>
    </p:spTree>
    <p:extLst>
      <p:ext uri="{BB962C8B-B14F-4D97-AF65-F5344CB8AC3E}">
        <p14:creationId xmlns:p14="http://schemas.microsoft.com/office/powerpoint/2010/main" val="322116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5. Is there a particular </a:t>
            </a:r>
            <a:r>
              <a:rPr lang="en-GB" sz="2400" b="1" dirty="0"/>
              <a:t>method of travel</a:t>
            </a:r>
            <a:r>
              <a:rPr lang="en-GB" sz="2400" dirty="0"/>
              <a:t> our visitors arrive by? </a:t>
            </a:r>
            <a:br>
              <a:rPr lang="en-GB" sz="1100" dirty="0"/>
            </a:br>
            <a:endParaRPr lang="en-GB" sz="2400"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Car is King</a:t>
            </a:r>
          </a:p>
          <a:p>
            <a:r>
              <a:rPr lang="en-GB" dirty="0"/>
              <a:t>Little yearly variation</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85000" lnSpcReduction="10000"/>
          </a:bodyPr>
          <a:lstStyle/>
          <a:p>
            <a:r>
              <a:rPr lang="en-GB" dirty="0">
                <a:solidFill>
                  <a:schemeClr val="bg2">
                    <a:lumMod val="50000"/>
                  </a:schemeClr>
                </a:solidFill>
              </a:rPr>
              <a:t>Tourist Transport over time</a:t>
            </a:r>
          </a:p>
        </p:txBody>
      </p:sp>
      <p:pic>
        <p:nvPicPr>
          <p:cNvPr id="9" name="Picture 8">
            <a:extLst>
              <a:ext uri="{FF2B5EF4-FFF2-40B4-BE49-F238E27FC236}">
                <a16:creationId xmlns:a16="http://schemas.microsoft.com/office/drawing/2014/main" id="{C05FE6C7-D87F-D2BC-BFD7-8AB1E8F828A7}"/>
              </a:ext>
            </a:extLst>
          </p:cNvPr>
          <p:cNvPicPr>
            <a:picLocks noChangeAspect="1"/>
          </p:cNvPicPr>
          <p:nvPr/>
        </p:nvPicPr>
        <p:blipFill>
          <a:blip r:embed="rId3"/>
          <a:stretch>
            <a:fillRect/>
          </a:stretch>
        </p:blipFill>
        <p:spPr>
          <a:xfrm>
            <a:off x="4004660" y="1190078"/>
            <a:ext cx="8036919" cy="4963069"/>
          </a:xfrm>
          <a:prstGeom prst="rect">
            <a:avLst/>
          </a:prstGeom>
        </p:spPr>
      </p:pic>
    </p:spTree>
    <p:extLst>
      <p:ext uri="{BB962C8B-B14F-4D97-AF65-F5344CB8AC3E}">
        <p14:creationId xmlns:p14="http://schemas.microsoft.com/office/powerpoint/2010/main" val="18480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15" name="Picture 14">
            <a:extLst>
              <a:ext uri="{FF2B5EF4-FFF2-40B4-BE49-F238E27FC236}">
                <a16:creationId xmlns:a16="http://schemas.microsoft.com/office/drawing/2014/main" id="{45EA83AC-487E-AA3B-CAA5-5901282CCF29}"/>
              </a:ext>
            </a:extLst>
          </p:cNvPr>
          <p:cNvPicPr>
            <a:picLocks noChangeAspect="1"/>
          </p:cNvPicPr>
          <p:nvPr/>
        </p:nvPicPr>
        <p:blipFill>
          <a:blip r:embed="rId3"/>
          <a:stretch>
            <a:fillRect/>
          </a:stretch>
        </p:blipFill>
        <p:spPr>
          <a:xfrm>
            <a:off x="201169" y="1285082"/>
            <a:ext cx="6490576" cy="4907900"/>
          </a:xfrm>
          <a:prstGeom prst="rect">
            <a:avLst/>
          </a:prstGeom>
        </p:spPr>
      </p:pic>
      <p:pic>
        <p:nvPicPr>
          <p:cNvPr id="16" name="Picture 15">
            <a:extLst>
              <a:ext uri="{FF2B5EF4-FFF2-40B4-BE49-F238E27FC236}">
                <a16:creationId xmlns:a16="http://schemas.microsoft.com/office/drawing/2014/main" id="{5A85A560-57AD-76F5-F45D-FC9970465EE0}"/>
              </a:ext>
            </a:extLst>
          </p:cNvPr>
          <p:cNvPicPr>
            <a:picLocks noChangeAspect="1"/>
          </p:cNvPicPr>
          <p:nvPr/>
        </p:nvPicPr>
        <p:blipFill>
          <a:blip r:embed="rId4"/>
          <a:stretch>
            <a:fillRect/>
          </a:stretch>
        </p:blipFill>
        <p:spPr>
          <a:xfrm>
            <a:off x="5455373" y="1285082"/>
            <a:ext cx="6437765" cy="4907900"/>
          </a:xfrm>
          <a:prstGeom prst="rect">
            <a:avLst/>
          </a:prstGeom>
        </p:spPr>
      </p:pic>
    </p:spTree>
    <p:extLst>
      <p:ext uri="{BB962C8B-B14F-4D97-AF65-F5344CB8AC3E}">
        <p14:creationId xmlns:p14="http://schemas.microsoft.com/office/powerpoint/2010/main" val="7071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Largely skewed towards Cities of Edinburgh and Glasgow</a:t>
            </a:r>
          </a:p>
          <a:p>
            <a:r>
              <a:rPr lang="en-GB" dirty="0"/>
              <a:t>Highland and Argyll largely rural areas also popular</a:t>
            </a:r>
          </a:p>
          <a:p>
            <a:r>
              <a:rPr lang="en-GB" dirty="0"/>
              <a:t>Some regions especially East Ren and East Dumbarton almost zero visits.</a:t>
            </a:r>
          </a:p>
          <a:p>
            <a:r>
              <a:rPr lang="en-GB" dirty="0"/>
              <a:t>Expenditure almost a mirror image of this graph</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Visits by Region</a:t>
            </a:r>
          </a:p>
        </p:txBody>
      </p:sp>
      <p:pic>
        <p:nvPicPr>
          <p:cNvPr id="2" name="Picture 1">
            <a:extLst>
              <a:ext uri="{FF2B5EF4-FFF2-40B4-BE49-F238E27FC236}">
                <a16:creationId xmlns:a16="http://schemas.microsoft.com/office/drawing/2014/main" id="{C0CD3681-476C-D3D3-18E6-FE377D831AF8}"/>
              </a:ext>
            </a:extLst>
          </p:cNvPr>
          <p:cNvPicPr>
            <a:picLocks noChangeAspect="1"/>
          </p:cNvPicPr>
          <p:nvPr/>
        </p:nvPicPr>
        <p:blipFill>
          <a:blip r:embed="rId3"/>
          <a:stretch>
            <a:fillRect/>
          </a:stretch>
        </p:blipFill>
        <p:spPr>
          <a:xfrm>
            <a:off x="4655113" y="1217221"/>
            <a:ext cx="7374799" cy="5070763"/>
          </a:xfrm>
          <a:prstGeom prst="rect">
            <a:avLst/>
          </a:prstGeom>
        </p:spPr>
      </p:pic>
    </p:spTree>
    <p:extLst>
      <p:ext uri="{BB962C8B-B14F-4D97-AF65-F5344CB8AC3E}">
        <p14:creationId xmlns:p14="http://schemas.microsoft.com/office/powerpoint/2010/main" val="28172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6. When looking at </a:t>
            </a:r>
            <a:r>
              <a:rPr lang="en-GB" sz="2400" b="1" dirty="0"/>
              <a:t>regional tourism</a:t>
            </a:r>
            <a:r>
              <a:rPr lang="en-GB" sz="2400" dirty="0"/>
              <a:t>, what insights can we gain? </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For nights stayed, Highland overtakes the cities, Argyll and Bute also moves up</a:t>
            </a:r>
          </a:p>
          <a:p>
            <a:r>
              <a:rPr lang="en-GB" dirty="0"/>
              <a:t>Seems more remote areas invite </a:t>
            </a:r>
            <a:r>
              <a:rPr lang="en-GB" dirty="0" err="1"/>
              <a:t>longers</a:t>
            </a:r>
            <a:r>
              <a:rPr lang="en-GB" dirty="0"/>
              <a:t> stays from visitors.</a:t>
            </a:r>
          </a:p>
          <a:p>
            <a:r>
              <a:rPr lang="en-GB" dirty="0"/>
              <a:t>Some regions especially East Ren and East Dumbarton almost zero nights stayed.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normAutofit fontScale="92500"/>
          </a:bodyPr>
          <a:lstStyle/>
          <a:p>
            <a:r>
              <a:rPr lang="en-GB" dirty="0">
                <a:solidFill>
                  <a:schemeClr val="bg2">
                    <a:lumMod val="50000"/>
                  </a:schemeClr>
                </a:solidFill>
              </a:rPr>
              <a:t>Tourist Nights by Region</a:t>
            </a:r>
          </a:p>
        </p:txBody>
      </p:sp>
      <p:pic>
        <p:nvPicPr>
          <p:cNvPr id="4" name="Picture 3">
            <a:extLst>
              <a:ext uri="{FF2B5EF4-FFF2-40B4-BE49-F238E27FC236}">
                <a16:creationId xmlns:a16="http://schemas.microsoft.com/office/drawing/2014/main" id="{1F8C96EC-3BD5-FB20-5887-A88AF79E723B}"/>
              </a:ext>
            </a:extLst>
          </p:cNvPr>
          <p:cNvPicPr>
            <a:picLocks noChangeAspect="1"/>
          </p:cNvPicPr>
          <p:nvPr/>
        </p:nvPicPr>
        <p:blipFill>
          <a:blip r:embed="rId3"/>
          <a:stretch>
            <a:fillRect/>
          </a:stretch>
        </p:blipFill>
        <p:spPr>
          <a:xfrm>
            <a:off x="4727317" y="1243518"/>
            <a:ext cx="7269611" cy="5068217"/>
          </a:xfrm>
          <a:prstGeom prst="rect">
            <a:avLst/>
          </a:prstGeom>
        </p:spPr>
      </p:pic>
    </p:spTree>
    <p:extLst>
      <p:ext uri="{BB962C8B-B14F-4D97-AF65-F5344CB8AC3E}">
        <p14:creationId xmlns:p14="http://schemas.microsoft.com/office/powerpoint/2010/main" val="398032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title"/>
          </p:nvPr>
        </p:nvSpPr>
        <p:spPr/>
        <p:txBody>
          <a:bodyPr/>
          <a:lstStyle/>
          <a:p>
            <a:r>
              <a:rPr lang="en-US" dirty="0"/>
              <a:t>Topic one</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p:txBody>
          <a:bodyPr/>
          <a:lstStyle/>
          <a:p>
            <a:pPr lvl="0"/>
            <a:r>
              <a:rPr lang="en-US" noProof="0" dirty="0"/>
              <a:t>Presentation title</a:t>
            </a:r>
          </a:p>
        </p:txBody>
      </p:sp>
      <p:sp>
        <p:nvSpPr>
          <p:cNvPr id="12" name="Subtitle 11">
            <a:extLst>
              <a:ext uri="{FF2B5EF4-FFF2-40B4-BE49-F238E27FC236}">
                <a16:creationId xmlns:a16="http://schemas.microsoft.com/office/drawing/2014/main" id="{AEAC0465-1751-47C8-9200-CF24EEB5E133}"/>
              </a:ext>
            </a:extLst>
          </p:cNvPr>
          <p:cNvSpPr>
            <a:spLocks noGrp="1"/>
          </p:cNvSpPr>
          <p:nvPr>
            <p:ph sz="quarter" idx="14"/>
          </p:nvPr>
        </p:nvSpPr>
        <p:spPr/>
        <p:txBody>
          <a:bodyPr/>
          <a:lstStyle/>
          <a:p>
            <a:r>
              <a:rPr lang="en-US" dirty="0"/>
              <a:t>Subtitle</a:t>
            </a:r>
          </a:p>
        </p:txBody>
      </p:sp>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p:txBody>
          <a:bodyPr/>
          <a:lstStyle/>
          <a:p>
            <a:pPr lvl="0"/>
            <a:fld id="{2722F022-211C-4882-844C-086FEA6806AA}" type="slidenum">
              <a:rPr lang="en-US" noProof="0" smtClean="0"/>
              <a:pPr lvl="0"/>
              <a:t>16</a:t>
            </a:fld>
            <a:endParaRPr lang="en-US" noProof="0"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4533900"/>
            <a:ext cx="7086600" cy="2324100"/>
          </a:xfrm>
        </p:spPr>
      </p:pic>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a:stretch/>
        </p:blipFill>
        <p:spPr>
          <a:xfrm>
            <a:off x="7086600" y="4533900"/>
            <a:ext cx="5105400" cy="2324100"/>
          </a:xfrm>
        </p:spPr>
      </p:pic>
    </p:spTree>
    <p:extLst>
      <p:ext uri="{BB962C8B-B14F-4D97-AF65-F5344CB8AC3E}">
        <p14:creationId xmlns:p14="http://schemas.microsoft.com/office/powerpoint/2010/main" val="282602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17</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18</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19</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3511296"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r>
              <a:rPr lang="en-GB" dirty="0"/>
              <a:t>We would like gain more understanding about our tourism data for Scotland.</a:t>
            </a:r>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20</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21</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22</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23</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24</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25</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p:txBody>
          <a:bodyPr>
            <a:normAutofit fontScale="90000"/>
          </a:bodyPr>
          <a:lstStyle/>
          <a:p>
            <a:r>
              <a:rPr lang="en-US" dirty="0"/>
              <a:t>Business Questions</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sz="quarter" idx="14"/>
          </p:nvPr>
        </p:nvPicPr>
        <p:blipFill rotWithShape="1">
          <a:blip r:embed="rId3" cstate="screen">
            <a:extLst>
              <a:ext uri="{28A0092B-C50C-407E-A947-70E740481C1C}">
                <a14:useLocalDpi xmlns:a14="http://schemas.microsoft.com/office/drawing/2010/main" val="0"/>
              </a:ext>
            </a:extLst>
          </a:blip>
          <a:stretch/>
        </p:blipFill>
        <p:spPr>
          <a:xfrm>
            <a:off x="0" y="1150457"/>
            <a:ext cx="3243072" cy="2861311"/>
          </a:xfrm>
        </p:spPr>
      </p:pic>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a:lstStyle/>
          <a:p>
            <a:pPr lvl="0"/>
            <a:fld id="{244D815C-8BF3-4ECF-A945-A2A7C2983AF9}" type="slidenum">
              <a:rPr lang="en-US" noProof="0" smtClean="0"/>
              <a:pPr lvl="0"/>
              <a:t>3</a:t>
            </a:fld>
            <a:endParaRPr lang="en-US" noProof="0"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4294967295"/>
          </p:nvPr>
        </p:nvSpPr>
        <p:spPr>
          <a:xfrm>
            <a:off x="3700273" y="1621536"/>
            <a:ext cx="8491728" cy="4515739"/>
          </a:xfrm>
        </p:spPr>
        <p:txBody>
          <a:bodyPr>
            <a:normAutofit fontScale="62500" lnSpcReduction="20000"/>
          </a:bodyPr>
          <a:lstStyle/>
          <a:p>
            <a:pPr marL="457200" indent="-457200">
              <a:buFont typeface="+mj-lt"/>
              <a:buAutoNum type="arabicPeriod"/>
            </a:pPr>
            <a:r>
              <a:rPr lang="en-GB" dirty="0"/>
              <a:t>What kind of </a:t>
            </a:r>
            <a:r>
              <a:rPr lang="en-GB" b="1" dirty="0"/>
              <a:t>tourism activity</a:t>
            </a:r>
            <a:r>
              <a:rPr lang="en-GB" dirty="0"/>
              <a:t> generates the </a:t>
            </a:r>
            <a:r>
              <a:rPr lang="en-GB" b="1" dirty="0"/>
              <a:t>highest income </a:t>
            </a:r>
            <a:r>
              <a:rPr lang="en-GB" dirty="0"/>
              <a:t>for Scotland? </a:t>
            </a:r>
          </a:p>
          <a:p>
            <a:pPr marL="457200" indent="-457200">
              <a:buFont typeface="+mj-lt"/>
              <a:buAutoNum type="arabicPeriod"/>
            </a:pPr>
            <a:r>
              <a:rPr lang="en-GB" dirty="0"/>
              <a:t>Which kind of activity generates the </a:t>
            </a:r>
            <a:r>
              <a:rPr lang="en-GB" b="1" dirty="0"/>
              <a:t>most visits to sites</a:t>
            </a:r>
            <a:r>
              <a:rPr lang="en-GB" dirty="0"/>
              <a:t>?</a:t>
            </a:r>
          </a:p>
          <a:p>
            <a:pPr marL="457200" indent="-457200">
              <a:buFont typeface="+mj-lt"/>
              <a:buAutoNum type="arabicPeriod"/>
            </a:pPr>
            <a:r>
              <a:rPr lang="en-GB" dirty="0"/>
              <a:t>Is there a particular key </a:t>
            </a:r>
            <a:r>
              <a:rPr lang="en-GB" b="1" dirty="0"/>
              <a:t>demographic</a:t>
            </a:r>
            <a:r>
              <a:rPr lang="en-GB" dirty="0"/>
              <a:t> of visitors we should be focusing on? </a:t>
            </a:r>
            <a:r>
              <a:rPr lang="en-GB" b="1" dirty="0"/>
              <a:t>Who spends the most? Who visits the most?</a:t>
            </a:r>
            <a:r>
              <a:rPr lang="en-GB" dirty="0"/>
              <a:t> </a:t>
            </a:r>
          </a:p>
          <a:p>
            <a:pPr marL="457200" indent="-457200">
              <a:buFont typeface="+mj-lt"/>
              <a:buAutoNum type="arabicPeriod"/>
            </a:pPr>
            <a:r>
              <a:rPr lang="en-GB" dirty="0"/>
              <a:t>What type of </a:t>
            </a:r>
            <a:r>
              <a:rPr lang="en-GB" b="1" dirty="0"/>
              <a:t>locations</a:t>
            </a:r>
            <a:r>
              <a:rPr lang="en-GB" dirty="0"/>
              <a:t> receive the </a:t>
            </a:r>
            <a:r>
              <a:rPr lang="en-GB" b="1" dirty="0"/>
              <a:t>most visits</a:t>
            </a:r>
            <a:r>
              <a:rPr lang="en-GB" dirty="0"/>
              <a:t>? What kinds of </a:t>
            </a:r>
            <a:r>
              <a:rPr lang="en-GB" b="1" dirty="0"/>
              <a:t>locations</a:t>
            </a:r>
            <a:r>
              <a:rPr lang="en-GB" dirty="0"/>
              <a:t> do people </a:t>
            </a:r>
            <a:r>
              <a:rPr lang="en-GB" b="1" dirty="0"/>
              <a:t>spend</a:t>
            </a:r>
            <a:r>
              <a:rPr lang="en-GB" dirty="0"/>
              <a:t> the most in? </a:t>
            </a:r>
          </a:p>
          <a:p>
            <a:pPr marL="457200" indent="-457200">
              <a:buFont typeface="+mj-lt"/>
              <a:buAutoNum type="arabicPeriod"/>
            </a:pPr>
            <a:r>
              <a:rPr lang="en-GB" dirty="0"/>
              <a:t>Is there a particular </a:t>
            </a:r>
            <a:r>
              <a:rPr lang="en-GB" b="1" dirty="0"/>
              <a:t>method of travel</a:t>
            </a:r>
            <a:r>
              <a:rPr lang="en-GB" dirty="0"/>
              <a:t> our visitors arrive by? Some of our locations are remote and not easily accessible by public transport, so this would be good information to have. </a:t>
            </a:r>
          </a:p>
          <a:p>
            <a:pPr marL="457200" indent="-457200">
              <a:buFont typeface="+mj-lt"/>
              <a:buAutoNum type="arabicPeriod"/>
            </a:pPr>
            <a:r>
              <a:rPr lang="en-GB" dirty="0"/>
              <a:t>When looking at </a:t>
            </a:r>
            <a:r>
              <a:rPr lang="en-GB" b="1" dirty="0"/>
              <a:t>regional tourism</a:t>
            </a:r>
            <a:r>
              <a:rPr lang="en-GB" dirty="0"/>
              <a:t>, what insights can we gain? Where are our visitors from? How do they differ in the money they spend, nights they spend in Scotland, or number of visits they do? </a:t>
            </a:r>
          </a:p>
          <a:p>
            <a:pPr marL="457200" indent="-457200">
              <a:buFont typeface="+mj-lt"/>
              <a:buAutoNum type="arabicPeriod"/>
            </a:pPr>
            <a:r>
              <a:rPr lang="en-GB" dirty="0"/>
              <a:t>What type of </a:t>
            </a:r>
            <a:r>
              <a:rPr lang="en-GB" b="1" dirty="0"/>
              <a:t>accommodation</a:t>
            </a:r>
            <a:r>
              <a:rPr lang="en-GB" dirty="0"/>
              <a:t> is most popular? Is there a difference by location? </a:t>
            </a:r>
          </a:p>
          <a:p>
            <a:pPr marL="457200" indent="-457200">
              <a:buFont typeface="+mj-lt"/>
              <a:buAutoNum type="arabicPeriod"/>
            </a:pPr>
            <a:r>
              <a:rPr lang="en-GB" dirty="0"/>
              <a:t>How have general tourism rates changed </a:t>
            </a:r>
            <a:r>
              <a:rPr lang="en-GB" b="1" dirty="0"/>
              <a:t>over time</a:t>
            </a:r>
            <a:r>
              <a:rPr lang="en-GB" dirty="0"/>
              <a:t>? </a:t>
            </a:r>
          </a:p>
          <a:p>
            <a:pPr marL="457200" indent="-457200">
              <a:buFont typeface="+mj-lt"/>
              <a:buAutoNum type="arabicPeriod"/>
            </a:pPr>
            <a:r>
              <a:rPr lang="en-GB" dirty="0"/>
              <a:t>Is there any way to</a:t>
            </a:r>
            <a:r>
              <a:rPr lang="en-GB" b="1" dirty="0"/>
              <a:t> predict </a:t>
            </a:r>
            <a:r>
              <a:rPr lang="en-GB" dirty="0"/>
              <a:t>spending and visits for Visit Scotland? </a:t>
            </a:r>
            <a:endParaRPr lang="en-US" dirty="0"/>
          </a:p>
        </p:txBody>
      </p:sp>
      <p:pic>
        <p:nvPicPr>
          <p:cNvPr id="7" name="Picture 6">
            <a:extLst>
              <a:ext uri="{FF2B5EF4-FFF2-40B4-BE49-F238E27FC236}">
                <a16:creationId xmlns:a16="http://schemas.microsoft.com/office/drawing/2014/main" id="{879B7126-0742-B559-05F4-13DD322EED2B}"/>
              </a:ext>
            </a:extLst>
          </p:cNvPr>
          <p:cNvPicPr>
            <a:picLocks noChangeAspect="1"/>
          </p:cNvPicPr>
          <p:nvPr/>
        </p:nvPicPr>
        <p:blipFill>
          <a:blip r:embed="rId4"/>
          <a:stretch>
            <a:fillRect/>
          </a:stretch>
        </p:blipFill>
        <p:spPr>
          <a:xfrm>
            <a:off x="0" y="4011768"/>
            <a:ext cx="3243916" cy="2861311"/>
          </a:xfrm>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645866" y="1658112"/>
            <a:ext cx="4756714" cy="597604"/>
          </a:xfrm>
        </p:spPr>
        <p:txBody>
          <a:bodyPr/>
          <a:lstStyle/>
          <a:p>
            <a:r>
              <a:rPr lang="en-GB" dirty="0">
                <a:solidFill>
                  <a:schemeClr val="bg2">
                    <a:lumMod val="50000"/>
                  </a:schemeClr>
                </a:solidFill>
              </a:rPr>
              <a:t>Activity by Revenue</a:t>
            </a:r>
          </a:p>
        </p:txBody>
      </p:sp>
      <p:pic>
        <p:nvPicPr>
          <p:cNvPr id="12" name="Picture 11">
            <a:extLst>
              <a:ext uri="{FF2B5EF4-FFF2-40B4-BE49-F238E27FC236}">
                <a16:creationId xmlns:a16="http://schemas.microsoft.com/office/drawing/2014/main" id="{9D3510BB-147C-6FAB-E2D8-B7716C8FFD42}"/>
              </a:ext>
            </a:extLst>
          </p:cNvPr>
          <p:cNvPicPr>
            <a:picLocks noChangeAspect="1"/>
          </p:cNvPicPr>
          <p:nvPr/>
        </p:nvPicPr>
        <p:blipFill>
          <a:blip r:embed="rId2"/>
          <a:stretch>
            <a:fillRect/>
          </a:stretch>
        </p:blipFill>
        <p:spPr>
          <a:xfrm>
            <a:off x="5766816" y="1267714"/>
            <a:ext cx="6230112" cy="5086731"/>
          </a:xfrm>
          <a:prstGeom prst="rect">
            <a:avLst/>
          </a:prstGeom>
        </p:spPr>
      </p:pic>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645866" y="2374900"/>
            <a:ext cx="4557573" cy="3979545"/>
          </a:xfrm>
        </p:spPr>
        <p:txBody>
          <a:bodyPr/>
          <a:lstStyle/>
          <a:p>
            <a:r>
              <a:rPr lang="en-GB" dirty="0"/>
              <a:t>2019 Tourism Activities by Revenue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6046419" y="1658112"/>
            <a:ext cx="5950509"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373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1. What kind of tourism activity generates the highest income for Scotland? </a:t>
            </a:r>
            <a:br>
              <a:rPr lang="en-GB" sz="2000" dirty="0"/>
            </a:br>
            <a:endParaRPr lang="en-GB" sz="2000" dirty="0"/>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EF34511F-7D69-CB8E-FB85-6598BD90745F}"/>
              </a:ext>
            </a:extLst>
          </p:cNvPr>
          <p:cNvPicPr>
            <a:picLocks noChangeAspect="1"/>
          </p:cNvPicPr>
          <p:nvPr/>
        </p:nvPicPr>
        <p:blipFill>
          <a:blip r:embed="rId3"/>
          <a:stretch>
            <a:fillRect/>
          </a:stretch>
        </p:blipFill>
        <p:spPr>
          <a:xfrm>
            <a:off x="1025652" y="1328737"/>
            <a:ext cx="10655808" cy="5208905"/>
          </a:xfrm>
          <a:prstGeom prst="rect">
            <a:avLst/>
          </a:prstGeom>
        </p:spPr>
      </p:pic>
    </p:spTree>
    <p:extLst>
      <p:ext uri="{BB962C8B-B14F-4D97-AF65-F5344CB8AC3E}">
        <p14:creationId xmlns:p14="http://schemas.microsoft.com/office/powerpoint/2010/main" val="175440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400" dirty="0"/>
              <a:t>2. Which kind of activity generates the most visits to sites?</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417535" y="2078953"/>
            <a:ext cx="4557573" cy="3979545"/>
          </a:xfrm>
        </p:spPr>
        <p:txBody>
          <a:bodyPr/>
          <a:lstStyle/>
          <a:p>
            <a:r>
              <a:rPr lang="en-GB" dirty="0"/>
              <a:t>2019 Tourism Visit Activities</a:t>
            </a:r>
          </a:p>
          <a:p>
            <a:r>
              <a:rPr lang="en-GB" dirty="0"/>
              <a:t>Similar ‘top 6’ to tourism expenditure</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 name="Picture 1">
            <a:extLst>
              <a:ext uri="{FF2B5EF4-FFF2-40B4-BE49-F238E27FC236}">
                <a16:creationId xmlns:a16="http://schemas.microsoft.com/office/drawing/2014/main" id="{9D49B94B-922A-62F1-39B9-643C01334DC7}"/>
              </a:ext>
            </a:extLst>
          </p:cNvPr>
          <p:cNvPicPr>
            <a:picLocks noChangeAspect="1"/>
          </p:cNvPicPr>
          <p:nvPr/>
        </p:nvPicPr>
        <p:blipFill>
          <a:blip r:embed="rId2"/>
          <a:stretch>
            <a:fillRect/>
          </a:stretch>
        </p:blipFill>
        <p:spPr>
          <a:xfrm>
            <a:off x="4971245" y="1262128"/>
            <a:ext cx="7019586" cy="5175853"/>
          </a:xfrm>
          <a:prstGeom prst="rect">
            <a:avLst/>
          </a:prstGeom>
        </p:spPr>
      </p:pic>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417535" y="1482299"/>
            <a:ext cx="3687637" cy="597604"/>
          </a:xfrm>
        </p:spPr>
        <p:txBody>
          <a:bodyPr/>
          <a:lstStyle/>
          <a:p>
            <a:r>
              <a:rPr lang="en-GB" dirty="0">
                <a:solidFill>
                  <a:schemeClr val="bg2">
                    <a:lumMod val="50000"/>
                  </a:schemeClr>
                </a:solidFill>
              </a:rPr>
              <a:t>Activity by Visits</a:t>
            </a:r>
          </a:p>
        </p:txBody>
      </p:sp>
      <p:sp>
        <p:nvSpPr>
          <p:cNvPr id="16" name="Rectangle: Rounded Corners 15">
            <a:extLst>
              <a:ext uri="{FF2B5EF4-FFF2-40B4-BE49-F238E27FC236}">
                <a16:creationId xmlns:a16="http://schemas.microsoft.com/office/drawing/2014/main" id="{A9CC9961-AB34-B9A8-487A-BCFEFB9DC9F7}"/>
              </a:ext>
            </a:extLst>
          </p:cNvPr>
          <p:cNvSpPr/>
          <p:nvPr/>
        </p:nvSpPr>
        <p:spPr>
          <a:xfrm>
            <a:off x="5203065" y="1631968"/>
            <a:ext cx="6713401" cy="17068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46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rmAutofit/>
          </a:bodyPr>
          <a:lstStyle/>
          <a:p>
            <a:pPr algn="ctr"/>
            <a:r>
              <a:rPr lang="en-GB" sz="2000" dirty="0"/>
              <a:t>2. Which kind of activity generates the most visits to sites?</a:t>
            </a: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p:txBody>
          <a:bodyPr/>
          <a:lstStyle/>
          <a:p>
            <a:endParaRPr lang="en-GB" dirty="0"/>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1209243" y="2374899"/>
            <a:ext cx="4557573" cy="3979545"/>
          </a:xfrm>
        </p:spPr>
        <p:txBody>
          <a:bodyPr/>
          <a:lstStyle/>
          <a:p>
            <a:r>
              <a:rPr lang="en-GB" dirty="0"/>
              <a:t>Top 6 Tourism Activities over time</a:t>
            </a:r>
          </a:p>
          <a:p>
            <a:r>
              <a:rPr lang="en-GB" dirty="0"/>
              <a:t>Appear to be a ‘top 6’</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14949AF8-F696-7D42-B0E6-F8FBE011E02B}"/>
              </a:ext>
            </a:extLst>
          </p:cNvPr>
          <p:cNvPicPr>
            <a:picLocks noChangeAspect="1"/>
          </p:cNvPicPr>
          <p:nvPr/>
        </p:nvPicPr>
        <p:blipFill>
          <a:blip r:embed="rId3"/>
          <a:stretch>
            <a:fillRect/>
          </a:stretch>
        </p:blipFill>
        <p:spPr>
          <a:xfrm>
            <a:off x="1025652" y="1328737"/>
            <a:ext cx="10649047" cy="5208905"/>
          </a:xfrm>
          <a:prstGeom prst="rect">
            <a:avLst/>
          </a:prstGeom>
        </p:spPr>
      </p:pic>
    </p:spTree>
    <p:extLst>
      <p:ext uri="{BB962C8B-B14F-4D97-AF65-F5344CB8AC3E}">
        <p14:creationId xmlns:p14="http://schemas.microsoft.com/office/powerpoint/2010/main" val="100619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Visits by Demographic</a:t>
            </a:r>
          </a:p>
          <a:p>
            <a:r>
              <a:rPr lang="en-GB" dirty="0"/>
              <a:t>Access to car, married, employed with no kids – primary market</a:t>
            </a:r>
          </a:p>
          <a:p>
            <a:r>
              <a:rPr lang="en-GB" dirty="0"/>
              <a:t>Age group 45-54, social group C2 both under represented</a:t>
            </a:r>
          </a:p>
          <a:p>
            <a:r>
              <a:rPr lang="en-GB" dirty="0"/>
              <a:t>Social group C2 under represented</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a:t>Presentation title</a:t>
            </a:r>
            <a:endParaRPr lang="en-US" dirty="0"/>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visits the most?</a:t>
            </a:r>
          </a:p>
        </p:txBody>
      </p:sp>
      <p:pic>
        <p:nvPicPr>
          <p:cNvPr id="2" name="Picture 1">
            <a:extLst>
              <a:ext uri="{FF2B5EF4-FFF2-40B4-BE49-F238E27FC236}">
                <a16:creationId xmlns:a16="http://schemas.microsoft.com/office/drawing/2014/main" id="{C976095E-3C48-71F2-BE16-3B388D4267AD}"/>
              </a:ext>
            </a:extLst>
          </p:cNvPr>
          <p:cNvPicPr>
            <a:picLocks noChangeAspect="1"/>
          </p:cNvPicPr>
          <p:nvPr/>
        </p:nvPicPr>
        <p:blipFill>
          <a:blip r:embed="rId3"/>
          <a:stretch>
            <a:fillRect/>
          </a:stretch>
        </p:blipFill>
        <p:spPr>
          <a:xfrm>
            <a:off x="4597758" y="1228661"/>
            <a:ext cx="7393073" cy="5247958"/>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776872" y="1649035"/>
            <a:ext cx="7092200" cy="8172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26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A38B78-9BCA-02A5-CC2C-6473F5145906}"/>
              </a:ext>
            </a:extLst>
          </p:cNvPr>
          <p:cNvSpPr>
            <a:spLocks noGrp="1"/>
          </p:cNvSpPr>
          <p:nvPr>
            <p:ph type="title"/>
          </p:nvPr>
        </p:nvSpPr>
        <p:spPr/>
        <p:txBody>
          <a:bodyPr>
            <a:noAutofit/>
          </a:bodyPr>
          <a:lstStyle/>
          <a:p>
            <a:pPr algn="ctr"/>
            <a:r>
              <a:rPr lang="en-GB" sz="2400" dirty="0"/>
              <a:t>3. Is there a particular key demographic of visitors we should be focusing on?</a:t>
            </a:r>
          </a:p>
        </p:txBody>
      </p:sp>
      <p:sp>
        <p:nvSpPr>
          <p:cNvPr id="10" name="Text Placeholder 9">
            <a:extLst>
              <a:ext uri="{FF2B5EF4-FFF2-40B4-BE49-F238E27FC236}">
                <a16:creationId xmlns:a16="http://schemas.microsoft.com/office/drawing/2014/main" id="{B28232F7-7CAA-896A-742C-2332190C00A0}"/>
              </a:ext>
            </a:extLst>
          </p:cNvPr>
          <p:cNvSpPr>
            <a:spLocks noGrp="1"/>
          </p:cNvSpPr>
          <p:nvPr>
            <p:ph type="body" sz="quarter" idx="17"/>
          </p:nvPr>
        </p:nvSpPr>
        <p:spPr>
          <a:xfrm>
            <a:off x="512775" y="2027238"/>
            <a:ext cx="4142338" cy="3979545"/>
          </a:xfrm>
        </p:spPr>
        <p:txBody>
          <a:bodyPr/>
          <a:lstStyle/>
          <a:p>
            <a:r>
              <a:rPr lang="en-GB" dirty="0"/>
              <a:t>2019 Tourism Expenditure by Demographic</a:t>
            </a:r>
          </a:p>
          <a:p>
            <a:r>
              <a:rPr lang="en-GB" dirty="0"/>
              <a:t>Access to car, married, employed with no kids – primary market</a:t>
            </a:r>
          </a:p>
          <a:p>
            <a:r>
              <a:rPr lang="en-GB" dirty="0"/>
              <a:t>Social grade AB overspend compared to other groups</a:t>
            </a:r>
          </a:p>
        </p:txBody>
      </p:sp>
      <p:sp>
        <p:nvSpPr>
          <p:cNvPr id="3" name="Footer Placeholder 2">
            <a:extLst>
              <a:ext uri="{FF2B5EF4-FFF2-40B4-BE49-F238E27FC236}">
                <a16:creationId xmlns:a16="http://schemas.microsoft.com/office/drawing/2014/main" id="{EECC0E9B-6686-4AA4-E450-60D48C23437A}"/>
              </a:ext>
            </a:extLst>
          </p:cNvPr>
          <p:cNvSpPr>
            <a:spLocks noGrp="1"/>
          </p:cNvSpPr>
          <p:nvPr>
            <p:ph type="ftr" sz="quarter" idx="11"/>
          </p:nvPr>
        </p:nvSpPr>
        <p:spPr/>
        <p:txBody>
          <a:bodyPr/>
          <a:lstStyle/>
          <a:p>
            <a:pPr>
              <a:defRPr/>
            </a:pPr>
            <a:r>
              <a:rPr lang="en-US" dirty="0"/>
              <a:t>Presentation title</a:t>
            </a:r>
          </a:p>
        </p:txBody>
      </p:sp>
      <p:sp>
        <p:nvSpPr>
          <p:cNvPr id="5" name="Date Placeholder 4">
            <a:extLst>
              <a:ext uri="{FF2B5EF4-FFF2-40B4-BE49-F238E27FC236}">
                <a16:creationId xmlns:a16="http://schemas.microsoft.com/office/drawing/2014/main" id="{BE2095D8-C0A2-D1C3-012E-23A2CCF5FD5B}"/>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594C54A4-7E70-3852-8F24-591084F197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Text Placeholder 7">
            <a:extLst>
              <a:ext uri="{FF2B5EF4-FFF2-40B4-BE49-F238E27FC236}">
                <a16:creationId xmlns:a16="http://schemas.microsoft.com/office/drawing/2014/main" id="{D7FE465C-939D-A626-C43A-B1152679D798}"/>
              </a:ext>
            </a:extLst>
          </p:cNvPr>
          <p:cNvSpPr>
            <a:spLocks noGrp="1"/>
          </p:cNvSpPr>
          <p:nvPr>
            <p:ph type="body" sz="quarter" idx="14"/>
          </p:nvPr>
        </p:nvSpPr>
        <p:spPr>
          <a:xfrm>
            <a:off x="512774" y="1477540"/>
            <a:ext cx="3491886" cy="597604"/>
          </a:xfrm>
        </p:spPr>
        <p:txBody>
          <a:bodyPr/>
          <a:lstStyle/>
          <a:p>
            <a:r>
              <a:rPr lang="en-GB" dirty="0">
                <a:solidFill>
                  <a:schemeClr val="bg2">
                    <a:lumMod val="50000"/>
                  </a:schemeClr>
                </a:solidFill>
              </a:rPr>
              <a:t>Who spends the most?</a:t>
            </a:r>
          </a:p>
        </p:txBody>
      </p:sp>
      <p:pic>
        <p:nvPicPr>
          <p:cNvPr id="4" name="Picture 3">
            <a:extLst>
              <a:ext uri="{FF2B5EF4-FFF2-40B4-BE49-F238E27FC236}">
                <a16:creationId xmlns:a16="http://schemas.microsoft.com/office/drawing/2014/main" id="{2BB7401A-9D6A-57F4-20C5-B3DB051C49CD}"/>
              </a:ext>
            </a:extLst>
          </p:cNvPr>
          <p:cNvPicPr>
            <a:picLocks noChangeAspect="1"/>
          </p:cNvPicPr>
          <p:nvPr/>
        </p:nvPicPr>
        <p:blipFill>
          <a:blip r:embed="rId2"/>
          <a:stretch>
            <a:fillRect/>
          </a:stretch>
        </p:blipFill>
        <p:spPr>
          <a:xfrm>
            <a:off x="4578440" y="1229931"/>
            <a:ext cx="7419734" cy="5215761"/>
          </a:xfrm>
          <a:prstGeom prst="rect">
            <a:avLst/>
          </a:prstGeom>
        </p:spPr>
      </p:pic>
      <p:sp>
        <p:nvSpPr>
          <p:cNvPr id="16" name="Rectangle: Rounded Corners 15">
            <a:extLst>
              <a:ext uri="{FF2B5EF4-FFF2-40B4-BE49-F238E27FC236}">
                <a16:creationId xmlns:a16="http://schemas.microsoft.com/office/drawing/2014/main" id="{A9CC9961-AB34-B9A8-487A-BCFEFB9DC9F7}"/>
              </a:ext>
            </a:extLst>
          </p:cNvPr>
          <p:cNvSpPr/>
          <p:nvPr/>
        </p:nvSpPr>
        <p:spPr>
          <a:xfrm>
            <a:off x="4846515" y="1588329"/>
            <a:ext cx="7092200" cy="8522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0376968"/>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337</TotalTime>
  <Words>1442</Words>
  <Application>Microsoft Office PowerPoint</Application>
  <PresentationFormat>Widescreen</PresentationFormat>
  <Paragraphs>231</Paragraphs>
  <Slides>25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Avenir Next LT Pro</vt:lpstr>
      <vt:lpstr>Calibri</vt:lpstr>
      <vt:lpstr>ColorBlockVTI</vt:lpstr>
      <vt:lpstr>Visit Scotland CodeClan Final Project</vt:lpstr>
      <vt:lpstr>Introduction</vt:lpstr>
      <vt:lpstr>Business Questions</vt:lpstr>
      <vt:lpstr>1. What kind of tourism activity generates the highest income for Scotland?  </vt:lpstr>
      <vt:lpstr>1. What kind of tourism activity generates the highest income for Scotland?  </vt:lpstr>
      <vt:lpstr>2. Which kind of activity generates the most visits to sites?</vt:lpstr>
      <vt:lpstr>2. Which kind of activity generates the most visits to sites?</vt:lpstr>
      <vt:lpstr>3. Is there a particular key demographic of visitors we should be focusing on?</vt:lpstr>
      <vt:lpstr>3. Is there a particular key demographic of visitors we should be focusing on?</vt:lpstr>
      <vt:lpstr>4. What type of locations receive the most visits?   What kinds of locations do people spend the most in?  </vt:lpstr>
      <vt:lpstr>5. Is there a particular method of travel our visitors arrive by?  </vt:lpstr>
      <vt:lpstr>5. Is there a particular method of travel our visitors arrive by?  </vt:lpstr>
      <vt:lpstr>6. When looking at regional tourism, what insights can we gain? </vt:lpstr>
      <vt:lpstr>6. When looking at regional tourism, what insights can we gain? </vt:lpstr>
      <vt:lpstr>6. When looking at regional tourism, what insights can we gain? </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neil Plenderleith</dc:creator>
  <cp:lastModifiedBy>neil Plenderleith</cp:lastModifiedBy>
  <cp:revision>5</cp:revision>
  <dcterms:created xsi:type="dcterms:W3CDTF">2022-10-10T09:09:40Z</dcterms:created>
  <dcterms:modified xsi:type="dcterms:W3CDTF">2022-10-10T15:10:42Z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