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56" r:id="rId5"/>
    <p:sldId id="267" r:id="rId6"/>
    <p:sldId id="293" r:id="rId7"/>
    <p:sldId id="277" r:id="rId8"/>
    <p:sldId id="278" r:id="rId9"/>
    <p:sldId id="279" r:id="rId10"/>
    <p:sldId id="280" r:id="rId11"/>
    <p:sldId id="282" r:id="rId12"/>
    <p:sldId id="281" r:id="rId13"/>
    <p:sldId id="283" r:id="rId14"/>
    <p:sldId id="284" r:id="rId15"/>
    <p:sldId id="285" r:id="rId16"/>
    <p:sldId id="286" r:id="rId17"/>
    <p:sldId id="287" r:id="rId18"/>
    <p:sldId id="288" r:id="rId19"/>
    <p:sldId id="289" r:id="rId20"/>
    <p:sldId id="291" r:id="rId21"/>
    <p:sldId id="292" r:id="rId22"/>
    <p:sldId id="266" r:id="rId23"/>
    <p:sldId id="29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5897" autoAdjust="0"/>
  </p:normalViewPr>
  <p:slideViewPr>
    <p:cSldViewPr snapToGrid="0">
      <p:cViewPr>
        <p:scale>
          <a:sx n="130" d="100"/>
          <a:sy n="130" d="100"/>
        </p:scale>
        <p:origin x="606"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19" d="100"/>
          <a:sy n="119" d="100"/>
        </p:scale>
        <p:origin x="77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10/11/2022</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10/11/2022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Rough_Guid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Fairly large set of Business Questions.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look at 1-7 individually. Question 8 regarding change over time will be dealt with in my answers to questions 1-7.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9 is more about modelling and will be dealt with last. An extra section on additional international data will be also discussed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5225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Part of the Scottish Governments journey towards net zero by 2045 as a country there is a dilemma here about transport use and carbon neutral commitments.</a:t>
            </a:r>
          </a:p>
          <a:p>
            <a:endParaRPr lang="en-GB" dirty="0"/>
          </a:p>
        </p:txBody>
      </p:sp>
      <p:sp>
        <p:nvSpPr>
          <p:cNvPr id="4" name="Slide Number Placeholder 3"/>
          <p:cNvSpPr>
            <a:spLocks noGrp="1"/>
          </p:cNvSpPr>
          <p:nvPr>
            <p:ph type="sldNum" sz="quarter" idx="5"/>
          </p:nvPr>
        </p:nvSpPr>
        <p:spPr/>
        <p:txBody>
          <a:bodyPr/>
          <a:lstStyle/>
          <a:p>
            <a:fld id="{798C5307-140F-447F-BCBA-BB92E3A2906B}" type="slidenum">
              <a:rPr lang="en-US" smtClean="0"/>
              <a:t>12</a:t>
            </a:fld>
            <a:endParaRPr lang="en-US" dirty="0"/>
          </a:p>
        </p:txBody>
      </p:sp>
    </p:spTree>
    <p:extLst>
      <p:ext uri="{BB962C8B-B14F-4D97-AF65-F5344CB8AC3E}">
        <p14:creationId xmlns:p14="http://schemas.microsoft.com/office/powerpoint/2010/main" val="1774610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6. When looking at </a:t>
            </a:r>
            <a:r>
              <a:rPr lang="en-GB" sz="1200" b="1" dirty="0"/>
              <a:t>regional tourism</a:t>
            </a:r>
            <a:r>
              <a:rPr lang="en-GB" sz="1200" dirty="0"/>
              <a:t>, what insights can we gain? </a:t>
            </a:r>
            <a:r>
              <a:rPr lang="en-GB" dirty="0"/>
              <a:t>Where are our visitors from? How do they differ in the money they spend, nights they spend in Scotland, or number of visits they do? </a:t>
            </a:r>
          </a:p>
          <a:p>
            <a:endParaRPr lang="en-GB" b="1" dirty="0"/>
          </a:p>
          <a:p>
            <a:r>
              <a:rPr lang="en-GB" dirty="0"/>
              <a:t>Have not posted number of visits. These are roughly equal between England and Scotland</a:t>
            </a:r>
          </a:p>
          <a:p>
            <a:endParaRPr lang="en-GB" dirty="0"/>
          </a:p>
          <a:p>
            <a:r>
              <a:rPr lang="en-GB" dirty="0"/>
              <a:t>As you can see English tourists stay longer and spend more. This makes sense, more Scottish visits will be day trips whereas English are more likely to stay overnight.</a:t>
            </a:r>
          </a:p>
        </p:txBody>
      </p:sp>
      <p:sp>
        <p:nvSpPr>
          <p:cNvPr id="4" name="Slide Number Placeholder 3"/>
          <p:cNvSpPr>
            <a:spLocks noGrp="1"/>
          </p:cNvSpPr>
          <p:nvPr>
            <p:ph type="sldNum" sz="quarter" idx="5"/>
          </p:nvPr>
        </p:nvSpPr>
        <p:spPr/>
        <p:txBody>
          <a:bodyPr/>
          <a:lstStyle/>
          <a:p>
            <a:fld id="{798C5307-140F-447F-BCBA-BB92E3A2906B}" type="slidenum">
              <a:rPr lang="en-US" smtClean="0"/>
              <a:t>13</a:t>
            </a:fld>
            <a:endParaRPr lang="en-US" dirty="0"/>
          </a:p>
        </p:txBody>
      </p:sp>
    </p:spTree>
    <p:extLst>
      <p:ext uri="{BB962C8B-B14F-4D97-AF65-F5344CB8AC3E}">
        <p14:creationId xmlns:p14="http://schemas.microsoft.com/office/powerpoint/2010/main" val="1567159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Ie</a:t>
            </a:r>
            <a:r>
              <a:rPr lang="en-GB" dirty="0"/>
              <a:t> listed here all regions to get the broad picture </a:t>
            </a:r>
          </a:p>
          <a:p>
            <a:endParaRPr lang="en-GB" dirty="0"/>
          </a:p>
          <a:p>
            <a:r>
              <a:rPr lang="en-GB" dirty="0"/>
              <a:t>Largely skewed towards Cities of Edinburgh and Glasgow</a:t>
            </a:r>
          </a:p>
          <a:p>
            <a:endParaRPr lang="en-GB" dirty="0"/>
          </a:p>
          <a:p>
            <a:r>
              <a:rPr lang="en-GB" dirty="0"/>
              <a:t>Visit Scotland I know a big part of their events strategy is putting money into big international events such as </a:t>
            </a:r>
            <a:r>
              <a:rPr lang="en-GB" dirty="0" err="1"/>
              <a:t>Glasgows</a:t>
            </a:r>
            <a:r>
              <a:rPr lang="en-GB" dirty="0"/>
              <a:t> Celtic connections and </a:t>
            </a:r>
            <a:r>
              <a:rPr lang="en-GB" dirty="0" err="1"/>
              <a:t>Edinburghs</a:t>
            </a:r>
            <a:r>
              <a:rPr lang="en-GB" dirty="0"/>
              <a:t> International Festival.</a:t>
            </a:r>
          </a:p>
          <a:p>
            <a:endParaRPr lang="en-GB" dirty="0"/>
          </a:p>
          <a:p>
            <a:r>
              <a:rPr lang="en-GB" dirty="0"/>
              <a:t>Highland and Argyll largely rural areas also popular</a:t>
            </a:r>
          </a:p>
          <a:p>
            <a:endParaRPr lang="en-GB" dirty="0"/>
          </a:p>
          <a:p>
            <a:r>
              <a:rPr lang="en-GB" dirty="0"/>
              <a:t>Some regions especially East Ren and East Dumbarton almost zero visits.</a:t>
            </a:r>
          </a:p>
          <a:p>
            <a:endParaRPr lang="en-GB" dirty="0"/>
          </a:p>
          <a:p>
            <a:r>
              <a:rPr lang="en-GB" dirty="0"/>
              <a:t>Expenditure almost a mirror image of this graph so </a:t>
            </a:r>
            <a:r>
              <a:rPr lang="en-GB" dirty="0" err="1"/>
              <a:t>ive</a:t>
            </a:r>
            <a:r>
              <a:rPr lang="en-GB" dirty="0"/>
              <a:t> excluded it.</a:t>
            </a:r>
          </a:p>
          <a:p>
            <a:endParaRPr lang="en-GB" dirty="0"/>
          </a:p>
        </p:txBody>
      </p:sp>
      <p:sp>
        <p:nvSpPr>
          <p:cNvPr id="4" name="Slide Number Placeholder 3"/>
          <p:cNvSpPr>
            <a:spLocks noGrp="1"/>
          </p:cNvSpPr>
          <p:nvPr>
            <p:ph type="sldNum" sz="quarter" idx="5"/>
          </p:nvPr>
        </p:nvSpPr>
        <p:spPr/>
        <p:txBody>
          <a:bodyPr/>
          <a:lstStyle/>
          <a:p>
            <a:fld id="{798C5307-140F-447F-BCBA-BB92E3A2906B}" type="slidenum">
              <a:rPr lang="en-US" smtClean="0"/>
              <a:t>14</a:t>
            </a:fld>
            <a:endParaRPr lang="en-US" dirty="0"/>
          </a:p>
        </p:txBody>
      </p:sp>
    </p:spTree>
    <p:extLst>
      <p:ext uri="{BB962C8B-B14F-4D97-AF65-F5344CB8AC3E}">
        <p14:creationId xmlns:p14="http://schemas.microsoft.com/office/powerpoint/2010/main" val="1037635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nights stayed, Highland overtakes the cities, Argyll and Bute also moves up</a:t>
            </a:r>
          </a:p>
          <a:p>
            <a:endParaRPr lang="en-GB" dirty="0"/>
          </a:p>
          <a:p>
            <a:r>
              <a:rPr lang="en-GB" dirty="0"/>
              <a:t>Seems more remote areas invite longer stays from visitors.</a:t>
            </a:r>
          </a:p>
          <a:p>
            <a:endParaRPr lang="en-GB" dirty="0"/>
          </a:p>
          <a:p>
            <a:r>
              <a:rPr lang="en-GB" dirty="0"/>
              <a:t>Some regions especially East Ren and East Dumbarton again almost zero nights stayed.</a:t>
            </a:r>
          </a:p>
        </p:txBody>
      </p:sp>
      <p:sp>
        <p:nvSpPr>
          <p:cNvPr id="4" name="Slide Number Placeholder 3"/>
          <p:cNvSpPr>
            <a:spLocks noGrp="1"/>
          </p:cNvSpPr>
          <p:nvPr>
            <p:ph type="sldNum" sz="quarter" idx="5"/>
          </p:nvPr>
        </p:nvSpPr>
        <p:spPr/>
        <p:txBody>
          <a:bodyPr/>
          <a:lstStyle/>
          <a:p>
            <a:fld id="{798C5307-140F-447F-BCBA-BB92E3A2906B}" type="slidenum">
              <a:rPr lang="en-US" smtClean="0"/>
              <a:t>15</a:t>
            </a:fld>
            <a:endParaRPr lang="en-US" dirty="0"/>
          </a:p>
        </p:txBody>
      </p:sp>
    </p:spTree>
    <p:extLst>
      <p:ext uri="{BB962C8B-B14F-4D97-AF65-F5344CB8AC3E}">
        <p14:creationId xmlns:p14="http://schemas.microsoft.com/office/powerpoint/2010/main" val="1598997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7. What type of </a:t>
            </a:r>
            <a:r>
              <a:rPr lang="en-GB" sz="1200" b="1" dirty="0"/>
              <a:t>accommodation</a:t>
            </a:r>
            <a:r>
              <a:rPr lang="en-GB" sz="1200" dirty="0"/>
              <a:t> is most popular? Is there a difference by location? </a:t>
            </a:r>
            <a:endParaRPr lang="en-GB" dirty="0"/>
          </a:p>
          <a:p>
            <a:endParaRPr lang="en-GB" dirty="0"/>
          </a:p>
          <a:p>
            <a:r>
              <a:rPr lang="en-GB" dirty="0"/>
              <a:t>Hotels most popular accommodation across the board.</a:t>
            </a:r>
          </a:p>
          <a:p>
            <a:endParaRPr lang="en-GB" dirty="0"/>
          </a:p>
          <a:p>
            <a:r>
              <a:rPr lang="en-GB" dirty="0"/>
              <a:t>Other types vary according to location, e.g. the more remote the more popular camping and caravanning. </a:t>
            </a:r>
          </a:p>
          <a:p>
            <a:endParaRPr lang="en-GB" dirty="0"/>
          </a:p>
        </p:txBody>
      </p:sp>
      <p:sp>
        <p:nvSpPr>
          <p:cNvPr id="4" name="Slide Number Placeholder 3"/>
          <p:cNvSpPr>
            <a:spLocks noGrp="1"/>
          </p:cNvSpPr>
          <p:nvPr>
            <p:ph type="sldNum" sz="quarter" idx="5"/>
          </p:nvPr>
        </p:nvSpPr>
        <p:spPr/>
        <p:txBody>
          <a:bodyPr/>
          <a:lstStyle/>
          <a:p>
            <a:fld id="{798C5307-140F-447F-BCBA-BB92E3A2906B}" type="slidenum">
              <a:rPr lang="en-US" smtClean="0"/>
              <a:t>16</a:t>
            </a:fld>
            <a:endParaRPr lang="en-US" dirty="0"/>
          </a:p>
        </p:txBody>
      </p:sp>
    </p:spTree>
    <p:extLst>
      <p:ext uri="{BB962C8B-B14F-4D97-AF65-F5344CB8AC3E}">
        <p14:creationId xmlns:p14="http://schemas.microsoft.com/office/powerpoint/2010/main" val="462393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Again all tourism types generally trend upwards.</a:t>
            </a:r>
          </a:p>
          <a:p>
            <a:endParaRPr lang="en-GB" dirty="0"/>
          </a:p>
          <a:p>
            <a:r>
              <a:rPr lang="en-GB" dirty="0"/>
              <a:t>Still have the 2017 spike here – camping and </a:t>
            </a:r>
            <a:r>
              <a:rPr lang="en-GB" dirty="0" err="1"/>
              <a:t>carvanning</a:t>
            </a:r>
            <a:r>
              <a:rPr lang="en-GB" dirty="0"/>
              <a:t> seeing a massive drop in favour of guest houses and B&amp;Bs</a:t>
            </a:r>
          </a:p>
          <a:p>
            <a:endParaRPr lang="en-GB" dirty="0"/>
          </a:p>
          <a:p>
            <a:r>
              <a:rPr lang="en-GB" dirty="0"/>
              <a:t>It would be interesting to look at the rise of Air B&amp;B use and if this could be a factor for this spike. </a:t>
            </a:r>
          </a:p>
          <a:p>
            <a:endParaRPr lang="en-GB" dirty="0"/>
          </a:p>
          <a:p>
            <a:r>
              <a:rPr lang="en-GB" dirty="0"/>
              <a:t>This also raises the question of the rise of second homes as air </a:t>
            </a:r>
            <a:r>
              <a:rPr lang="en-GB" dirty="0" err="1"/>
              <a:t>b&amp;b</a:t>
            </a:r>
            <a:r>
              <a:rPr lang="en-GB" dirty="0"/>
              <a:t> and the affordability for local residents to won homes.</a:t>
            </a:r>
          </a:p>
          <a:p>
            <a:endParaRPr lang="en-GB" dirty="0"/>
          </a:p>
          <a:p>
            <a:r>
              <a:rPr lang="en-GB" dirty="0"/>
              <a:t>I know form my experience of staying in Tobermory on the Isle of Mull for 4 years some streets were largely deserted outside of peak tourist times as they were second homes.</a:t>
            </a:r>
          </a:p>
        </p:txBody>
      </p:sp>
      <p:sp>
        <p:nvSpPr>
          <p:cNvPr id="4" name="Slide Number Placeholder 3"/>
          <p:cNvSpPr>
            <a:spLocks noGrp="1"/>
          </p:cNvSpPr>
          <p:nvPr>
            <p:ph type="sldNum" sz="quarter" idx="5"/>
          </p:nvPr>
        </p:nvSpPr>
        <p:spPr/>
        <p:txBody>
          <a:bodyPr/>
          <a:lstStyle/>
          <a:p>
            <a:fld id="{798C5307-140F-447F-BCBA-BB92E3A2906B}" type="slidenum">
              <a:rPr lang="en-US" smtClean="0"/>
              <a:t>17</a:t>
            </a:fld>
            <a:endParaRPr lang="en-US" dirty="0"/>
          </a:p>
        </p:txBody>
      </p:sp>
    </p:spTree>
    <p:extLst>
      <p:ext uri="{BB962C8B-B14F-4D97-AF65-F5344CB8AC3E}">
        <p14:creationId xmlns:p14="http://schemas.microsoft.com/office/powerpoint/2010/main" val="433641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shows us our additional international visits data.  </a:t>
            </a:r>
            <a:r>
              <a:rPr lang="en-GB" dirty="0" err="1"/>
              <a:t>Ive</a:t>
            </a:r>
            <a:r>
              <a:rPr lang="en-GB" dirty="0"/>
              <a:t> done the top 6 countries.</a:t>
            </a:r>
          </a:p>
          <a:p>
            <a:endParaRPr lang="en-GB" dirty="0"/>
          </a:p>
          <a:p>
            <a:r>
              <a:rPr lang="en-GB" dirty="0"/>
              <a:t>All figures come from the Great Britain Tourism Survey (GBTS) and represent 3-year annual averages due to small sample sizes on regional level.</a:t>
            </a:r>
          </a:p>
          <a:p>
            <a:endParaRPr lang="en-GB" dirty="0"/>
          </a:p>
          <a:p>
            <a:r>
              <a:rPr lang="en-GB" dirty="0"/>
              <a:t>You can see that the American visitors have more than doubled since 2010 – Has there been targeted marketing at this.</a:t>
            </a:r>
          </a:p>
          <a:p>
            <a:endParaRPr lang="en-GB" dirty="0"/>
          </a:p>
          <a:p>
            <a:r>
              <a:rPr lang="en-GB" dirty="0"/>
              <a:t>I know Visit Scotland have concentrated some marketing work on Scottish Clans and the Scottish Diaspora which may explain some of this increase in US visits.</a:t>
            </a:r>
          </a:p>
          <a:p>
            <a:endParaRPr lang="en-GB" dirty="0"/>
          </a:p>
          <a:p>
            <a:r>
              <a:rPr lang="en-GB" dirty="0"/>
              <a:t>There are no noticeable downward trends from Brexit vote of 2016, perhaps visit Scotland had a targeted campaign in Europe to maintain visits into Scotland.</a:t>
            </a:r>
          </a:p>
        </p:txBody>
      </p:sp>
      <p:sp>
        <p:nvSpPr>
          <p:cNvPr id="4" name="Slide Number Placeholder 3"/>
          <p:cNvSpPr>
            <a:spLocks noGrp="1"/>
          </p:cNvSpPr>
          <p:nvPr>
            <p:ph type="sldNum" sz="quarter" idx="5"/>
          </p:nvPr>
        </p:nvSpPr>
        <p:spPr/>
        <p:txBody>
          <a:bodyPr/>
          <a:lstStyle/>
          <a:p>
            <a:fld id="{798C5307-140F-447F-BCBA-BB92E3A2906B}" type="slidenum">
              <a:rPr lang="en-US" smtClean="0"/>
              <a:t>18</a:t>
            </a:fld>
            <a:endParaRPr lang="en-US" dirty="0"/>
          </a:p>
        </p:txBody>
      </p:sp>
    </p:spTree>
    <p:extLst>
      <p:ext uri="{BB962C8B-B14F-4D97-AF65-F5344CB8AC3E}">
        <p14:creationId xmlns:p14="http://schemas.microsoft.com/office/powerpoint/2010/main" val="25372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look at 1-7 individually. Question 8 regarding change over time will be dealt with in my answers to questions 1-7. Question 9 is more about modelling and will be dealt with last. An extra section on additional international data will be also discussed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look at 1-7 individually. Question 8 regarding change over time will be dealt with in my answers to questions 1-7. Question 9 is more about modelling and will be dealt with last. An extra section on additional international data will be also discussed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3781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p>
          <a:p>
            <a:r>
              <a:rPr lang="en-GB" sz="1200" dirty="0"/>
              <a:t>I've listed all Tourism activities for 2019 here to get an idea of the overall tourism picture.</a:t>
            </a:r>
          </a:p>
          <a:p>
            <a:endParaRPr lang="en-GB" sz="1200" dirty="0"/>
          </a:p>
          <a:p>
            <a:r>
              <a:rPr lang="en-GB" sz="1200" dirty="0"/>
              <a:t>I've highlighted the “Top 6” as the most popular. Namely going out for a meal, visiting, shopping, nights out, leisure activities, general day out.</a:t>
            </a:r>
          </a:p>
          <a:p>
            <a:endParaRPr lang="en-GB" sz="1200" dirty="0"/>
          </a:p>
          <a:p>
            <a:r>
              <a:rPr lang="en-GB" sz="1200" dirty="0"/>
              <a:t>Lets move on to looking at the change of these over time</a:t>
            </a:r>
            <a:endParaRPr lang="en-GB" dirty="0"/>
          </a:p>
        </p:txBody>
      </p:sp>
      <p:sp>
        <p:nvSpPr>
          <p:cNvPr id="4" name="Slide Number Placeholder 3"/>
          <p:cNvSpPr>
            <a:spLocks noGrp="1"/>
          </p:cNvSpPr>
          <p:nvPr>
            <p:ph type="sldNum" sz="quarter" idx="5"/>
          </p:nvPr>
        </p:nvSpPr>
        <p:spPr/>
        <p:txBody>
          <a:bodyPr/>
          <a:lstStyle/>
          <a:p>
            <a:fld id="{798C5307-140F-447F-BCBA-BB92E3A2906B}" type="slidenum">
              <a:rPr lang="en-US" smtClean="0"/>
              <a:t>4</a:t>
            </a:fld>
            <a:endParaRPr lang="en-US" dirty="0"/>
          </a:p>
        </p:txBody>
      </p:sp>
    </p:spTree>
    <p:extLst>
      <p:ext uri="{BB962C8B-B14F-4D97-AF65-F5344CB8AC3E}">
        <p14:creationId xmlns:p14="http://schemas.microsoft.com/office/powerpoint/2010/main" val="360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of these trend upwards over time. </a:t>
            </a:r>
          </a:p>
          <a:p>
            <a:endParaRPr lang="en-GB" dirty="0"/>
          </a:p>
          <a:p>
            <a:r>
              <a:rPr lang="en-GB" dirty="0"/>
              <a:t>Massive jump in visiting friends and family 2016 – 2017 of nearly 1 billion pounds in expenditure! In fact most of the activities peak for 2017 . </a:t>
            </a:r>
          </a:p>
          <a:p>
            <a:endParaRPr lang="en-GB" dirty="0"/>
          </a:p>
          <a:p>
            <a:r>
              <a:rPr lang="en-GB" dirty="0"/>
              <a:t>Will have a look at this later.</a:t>
            </a:r>
          </a:p>
          <a:p>
            <a:endParaRPr lang="en-GB" dirty="0"/>
          </a:p>
          <a:p>
            <a:r>
              <a:rPr lang="en-GB" dirty="0"/>
              <a:t>Good to Look at </a:t>
            </a:r>
            <a:r>
              <a:rPr lang="en-GB" dirty="0" err="1"/>
              <a:t>unsummarised</a:t>
            </a:r>
            <a:r>
              <a:rPr lang="en-GB" dirty="0"/>
              <a:t> data, ideally by region to see where this occurred.</a:t>
            </a:r>
          </a:p>
        </p:txBody>
      </p:sp>
      <p:sp>
        <p:nvSpPr>
          <p:cNvPr id="4" name="Slide Number Placeholder 3"/>
          <p:cNvSpPr>
            <a:spLocks noGrp="1"/>
          </p:cNvSpPr>
          <p:nvPr>
            <p:ph type="sldNum" sz="quarter" idx="5"/>
          </p:nvPr>
        </p:nvSpPr>
        <p:spPr/>
        <p:txBody>
          <a:bodyPr/>
          <a:lstStyle/>
          <a:p>
            <a:fld id="{798C5307-140F-447F-BCBA-BB92E3A2906B}" type="slidenum">
              <a:rPr lang="en-US" smtClean="0"/>
              <a:t>5</a:t>
            </a:fld>
            <a:endParaRPr lang="en-US" dirty="0"/>
          </a:p>
        </p:txBody>
      </p:sp>
    </p:spTree>
    <p:extLst>
      <p:ext uri="{BB962C8B-B14F-4D97-AF65-F5344CB8AC3E}">
        <p14:creationId xmlns:p14="http://schemas.microsoft.com/office/powerpoint/2010/main" val="185117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Q2 </a:t>
            </a:r>
            <a:r>
              <a:rPr lang="en-GB" sz="1200" dirty="0"/>
              <a:t>. Which kind of activity generates the most visits to sites</a:t>
            </a:r>
          </a:p>
          <a:p>
            <a:endParaRPr lang="en-GB" sz="1200" dirty="0"/>
          </a:p>
          <a:p>
            <a:r>
              <a:rPr lang="en-GB" sz="1200" dirty="0"/>
              <a:t>Again we have our “top 6” as we saw on the expenditure chart. Shows the correlation between visits and expenditure. </a:t>
            </a:r>
          </a:p>
          <a:p>
            <a:endParaRPr lang="en-GB" sz="1200" dirty="0"/>
          </a:p>
          <a:p>
            <a:r>
              <a:rPr lang="en-GB" sz="1200" dirty="0"/>
              <a:t>Lets have a look at these over time as well</a:t>
            </a:r>
            <a:endParaRPr lang="en-GB" dirty="0"/>
          </a:p>
        </p:txBody>
      </p:sp>
      <p:sp>
        <p:nvSpPr>
          <p:cNvPr id="4" name="Slide Number Placeholder 3"/>
          <p:cNvSpPr>
            <a:spLocks noGrp="1"/>
          </p:cNvSpPr>
          <p:nvPr>
            <p:ph type="sldNum" sz="quarter" idx="5"/>
          </p:nvPr>
        </p:nvSpPr>
        <p:spPr/>
        <p:txBody>
          <a:bodyPr/>
          <a:lstStyle/>
          <a:p>
            <a:fld id="{798C5307-140F-447F-BCBA-BB92E3A2906B}" type="slidenum">
              <a:rPr lang="en-US" smtClean="0"/>
              <a:t>6</a:t>
            </a:fld>
            <a:endParaRPr lang="en-US" dirty="0"/>
          </a:p>
        </p:txBody>
      </p:sp>
    </p:spTree>
    <p:extLst>
      <p:ext uri="{BB962C8B-B14F-4D97-AF65-F5344CB8AC3E}">
        <p14:creationId xmlns:p14="http://schemas.microsoft.com/office/powerpoint/2010/main" val="1990198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Visits on all but nights out at bars are going up over time so the increase expenditure we saw cant all be associated with inflation.</a:t>
            </a:r>
          </a:p>
          <a:p>
            <a:endParaRPr lang="en-GB" dirty="0"/>
          </a:p>
          <a:p>
            <a:r>
              <a:rPr lang="en-GB" dirty="0"/>
              <a:t>Big drop (10m!) in Outdoor </a:t>
            </a:r>
            <a:r>
              <a:rPr lang="en-GB" dirty="0" err="1"/>
              <a:t>leaisure</a:t>
            </a:r>
            <a:r>
              <a:rPr lang="en-GB" dirty="0"/>
              <a:t> activities 2017-2018 despite was the UK’s warmest summer since 2006,</a:t>
            </a:r>
          </a:p>
          <a:p>
            <a:r>
              <a:rPr lang="en-GB" dirty="0"/>
              <a:t>the driest since 2003 and the sunniest since 1995.</a:t>
            </a:r>
          </a:p>
          <a:p>
            <a:endParaRPr lang="en-GB" dirty="0"/>
          </a:p>
          <a:p>
            <a:r>
              <a:rPr lang="en-GB" dirty="0"/>
              <a:t>Was it too nice a summer? </a:t>
            </a:r>
          </a:p>
        </p:txBody>
      </p:sp>
      <p:sp>
        <p:nvSpPr>
          <p:cNvPr id="4" name="Slide Number Placeholder 3"/>
          <p:cNvSpPr>
            <a:spLocks noGrp="1"/>
          </p:cNvSpPr>
          <p:nvPr>
            <p:ph type="sldNum" sz="quarter" idx="5"/>
          </p:nvPr>
        </p:nvSpPr>
        <p:spPr/>
        <p:txBody>
          <a:bodyPr/>
          <a:lstStyle/>
          <a:p>
            <a:fld id="{798C5307-140F-447F-BCBA-BB92E3A2906B}" type="slidenum">
              <a:rPr lang="en-US" smtClean="0"/>
              <a:t>7</a:t>
            </a:fld>
            <a:endParaRPr lang="en-US" dirty="0"/>
          </a:p>
        </p:txBody>
      </p:sp>
    </p:spTree>
    <p:extLst>
      <p:ext uri="{BB962C8B-B14F-4D97-AF65-F5344CB8AC3E}">
        <p14:creationId xmlns:p14="http://schemas.microsoft.com/office/powerpoint/2010/main" val="817912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Q3. </a:t>
            </a:r>
            <a:r>
              <a:rPr lang="en-GB" sz="1200" dirty="0"/>
              <a:t>Is there a particular key demographic of visitors we should be focusing on?</a:t>
            </a:r>
            <a:endParaRPr lang="en-GB" dirty="0"/>
          </a:p>
          <a:p>
            <a:endParaRPr lang="en-GB" dirty="0"/>
          </a:p>
          <a:p>
            <a:r>
              <a:rPr lang="en-GB" dirty="0"/>
              <a:t>Here I have listed all of the demographics so we get a broad picture.</a:t>
            </a:r>
          </a:p>
          <a:p>
            <a:endParaRPr lang="en-GB" dirty="0"/>
          </a:p>
          <a:p>
            <a:r>
              <a:rPr lang="en-GB" dirty="0"/>
              <a:t>Can see our top 4 – our primary market namely people with a car, no kids, married, employed in some way.</a:t>
            </a:r>
          </a:p>
          <a:p>
            <a:endParaRPr lang="en-GB" dirty="0"/>
          </a:p>
          <a:p>
            <a:r>
              <a:rPr lang="en-GB" dirty="0"/>
              <a:t>Under represented groups would be 45-54 age bracket and social grade of C2 Skilled manual occupations</a:t>
            </a:r>
          </a:p>
        </p:txBody>
      </p:sp>
      <p:sp>
        <p:nvSpPr>
          <p:cNvPr id="4" name="Slide Number Placeholder 3"/>
          <p:cNvSpPr>
            <a:spLocks noGrp="1"/>
          </p:cNvSpPr>
          <p:nvPr>
            <p:ph type="sldNum" sz="quarter" idx="5"/>
          </p:nvPr>
        </p:nvSpPr>
        <p:spPr/>
        <p:txBody>
          <a:bodyPr/>
          <a:lstStyle/>
          <a:p>
            <a:fld id="{798C5307-140F-447F-BCBA-BB92E3A2906B}" type="slidenum">
              <a:rPr lang="en-US" smtClean="0"/>
              <a:t>8</a:t>
            </a:fld>
            <a:endParaRPr lang="en-US" dirty="0"/>
          </a:p>
        </p:txBody>
      </p:sp>
    </p:spTree>
    <p:extLst>
      <p:ext uri="{BB962C8B-B14F-4D97-AF65-F5344CB8AC3E}">
        <p14:creationId xmlns:p14="http://schemas.microsoft.com/office/powerpoint/2010/main" val="4041522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have the expenditure graph which is broadly similar to the last  - we can see our same top 4 quite clearly</a:t>
            </a:r>
          </a:p>
          <a:p>
            <a:endParaRPr lang="en-GB" dirty="0"/>
          </a:p>
          <a:p>
            <a:r>
              <a:rPr lang="en-GB" dirty="0"/>
              <a:t>But we can see that social grade AB has moved up perhaps showing more disposable income</a:t>
            </a:r>
          </a:p>
        </p:txBody>
      </p:sp>
      <p:sp>
        <p:nvSpPr>
          <p:cNvPr id="4" name="Slide Number Placeholder 3"/>
          <p:cNvSpPr>
            <a:spLocks noGrp="1"/>
          </p:cNvSpPr>
          <p:nvPr>
            <p:ph type="sldNum" sz="quarter" idx="5"/>
          </p:nvPr>
        </p:nvSpPr>
        <p:spPr/>
        <p:txBody>
          <a:bodyPr/>
          <a:lstStyle/>
          <a:p>
            <a:fld id="{798C5307-140F-447F-BCBA-BB92E3A2906B}" type="slidenum">
              <a:rPr lang="en-US" smtClean="0"/>
              <a:t>9</a:t>
            </a:fld>
            <a:endParaRPr lang="en-US" dirty="0"/>
          </a:p>
        </p:txBody>
      </p:sp>
    </p:spTree>
    <p:extLst>
      <p:ext uri="{BB962C8B-B14F-4D97-AF65-F5344CB8AC3E}">
        <p14:creationId xmlns:p14="http://schemas.microsoft.com/office/powerpoint/2010/main" val="2798737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4. What type of locations receive the most visits? </a:t>
            </a:r>
            <a:br>
              <a:rPr lang="en-GB" sz="1200" dirty="0"/>
            </a:br>
            <a:r>
              <a:rPr lang="en-GB" sz="1200" dirty="0"/>
              <a:t>	What kinds of locations do people spend the most in? </a:t>
            </a:r>
          </a:p>
          <a:p>
            <a:r>
              <a:rPr lang="en-GB" sz="1200" dirty="0"/>
              <a:t>We can see the peak in 2017 again.</a:t>
            </a:r>
          </a:p>
          <a:p>
            <a:endParaRPr lang="en-GB" sz="1200" b="0" i="0" u="none" strike="noStrike" dirty="0">
              <a:solidFill>
                <a:srgbClr val="0645AD"/>
              </a:solidFill>
              <a:effectLst/>
              <a:latin typeface="Arial" panose="020B0604020202020204" pitchFamily="34" charset="0"/>
              <a:hlinkClick r:id="rId3" tooltip="Rough Guides"/>
            </a:endParaRPr>
          </a:p>
          <a:p>
            <a:endParaRPr lang="en-GB" sz="1200" b="0" i="0" u="none" strike="noStrike" dirty="0">
              <a:solidFill>
                <a:srgbClr val="0645AD"/>
              </a:solidFill>
              <a:effectLst/>
              <a:latin typeface="Arial" panose="020B0604020202020204" pitchFamily="34" charset="0"/>
              <a:hlinkClick r:id="rId3" tooltip="Rough Guides"/>
            </a:endParaRPr>
          </a:p>
          <a:p>
            <a:r>
              <a:rPr lang="en-GB" b="0" i="0" u="none" strike="noStrike" dirty="0">
                <a:solidFill>
                  <a:srgbClr val="0645AD"/>
                </a:solidFill>
                <a:effectLst/>
                <a:latin typeface="Arial" panose="020B0604020202020204" pitchFamily="34" charset="0"/>
                <a:hlinkClick r:id="rId3" tooltip="Rough Guides"/>
              </a:rPr>
              <a:t>Rough Guides</a:t>
            </a:r>
            <a:r>
              <a:rPr lang="en-GB" b="0" i="0" dirty="0">
                <a:solidFill>
                  <a:srgbClr val="202122"/>
                </a:solidFill>
                <a:effectLst/>
                <a:latin typeface="Arial" panose="020B0604020202020204" pitchFamily="34" charset="0"/>
              </a:rPr>
              <a:t> names Scotland as the world's most beautiful country in 2017 – could this be a reason for the increase in city visits? Nearly a 10m increase? Worth a further look at non summarised data</a:t>
            </a:r>
          </a:p>
          <a:p>
            <a:endParaRPr lang="en-GB" dirty="0"/>
          </a:p>
        </p:txBody>
      </p:sp>
      <p:sp>
        <p:nvSpPr>
          <p:cNvPr id="4" name="Slide Number Placeholder 3"/>
          <p:cNvSpPr>
            <a:spLocks noGrp="1"/>
          </p:cNvSpPr>
          <p:nvPr>
            <p:ph type="sldNum" sz="quarter" idx="5"/>
          </p:nvPr>
        </p:nvSpPr>
        <p:spPr/>
        <p:txBody>
          <a:bodyPr/>
          <a:lstStyle/>
          <a:p>
            <a:fld id="{798C5307-140F-447F-BCBA-BB92E3A2906B}" type="slidenum">
              <a:rPr lang="en-US" smtClean="0"/>
              <a:t>10</a:t>
            </a:fld>
            <a:endParaRPr lang="en-US" dirty="0"/>
          </a:p>
        </p:txBody>
      </p:sp>
    </p:spTree>
    <p:extLst>
      <p:ext uri="{BB962C8B-B14F-4D97-AF65-F5344CB8AC3E}">
        <p14:creationId xmlns:p14="http://schemas.microsoft.com/office/powerpoint/2010/main" val="3053291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5. Is there a particular </a:t>
            </a:r>
            <a:r>
              <a:rPr lang="en-GB" sz="1200" b="1" dirty="0"/>
              <a:t>method of travel</a:t>
            </a:r>
            <a:r>
              <a:rPr lang="en-GB" sz="1200" dirty="0"/>
              <a:t> our visitors arrive by? </a:t>
            </a:r>
            <a:endParaRPr lang="en-GB" dirty="0"/>
          </a:p>
          <a:p>
            <a:endParaRPr lang="en-GB" dirty="0"/>
          </a:p>
          <a:p>
            <a:r>
              <a:rPr lang="en-GB" dirty="0"/>
              <a:t>Car massively predominant means of transport – 2/3 of all visits.</a:t>
            </a:r>
          </a:p>
          <a:p>
            <a:endParaRPr lang="en-GB" dirty="0"/>
          </a:p>
          <a:p>
            <a:r>
              <a:rPr lang="en-GB" dirty="0"/>
              <a:t>Don’t need to worry about remote sites!</a:t>
            </a:r>
          </a:p>
          <a:p>
            <a:endParaRPr lang="en-GB" dirty="0"/>
          </a:p>
          <a:p>
            <a:r>
              <a:rPr lang="en-GB" dirty="0"/>
              <a:t>Grouped “Other” category includes planes, ferries, tube, bike, tram etc.</a:t>
            </a:r>
          </a:p>
        </p:txBody>
      </p:sp>
      <p:sp>
        <p:nvSpPr>
          <p:cNvPr id="4" name="Slide Number Placeholder 3"/>
          <p:cNvSpPr>
            <a:spLocks noGrp="1"/>
          </p:cNvSpPr>
          <p:nvPr>
            <p:ph type="sldNum" sz="quarter" idx="5"/>
          </p:nvPr>
        </p:nvSpPr>
        <p:spPr/>
        <p:txBody>
          <a:bodyPr/>
          <a:lstStyle/>
          <a:p>
            <a:fld id="{798C5307-140F-447F-BCBA-BB92E3A2906B}" type="slidenum">
              <a:rPr lang="en-US" smtClean="0"/>
              <a:t>11</a:t>
            </a:fld>
            <a:endParaRPr lang="en-US" dirty="0"/>
          </a:p>
        </p:txBody>
      </p:sp>
    </p:spTree>
    <p:extLst>
      <p:ext uri="{BB962C8B-B14F-4D97-AF65-F5344CB8AC3E}">
        <p14:creationId xmlns:p14="http://schemas.microsoft.com/office/powerpoint/2010/main" val="3472897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a:normAutofit/>
          </a:bodyPr>
          <a:lstStyle/>
          <a:p>
            <a:r>
              <a:rPr lang="en-US" sz="6600" dirty="0"/>
              <a:t>Visit Scotland</a:t>
            </a:r>
            <a:br>
              <a:rPr lang="en-US" sz="6600" dirty="0"/>
            </a:br>
            <a:r>
              <a:rPr lang="en-US" sz="6600" dirty="0"/>
              <a:t>CodeClan</a:t>
            </a:r>
            <a:br>
              <a:rPr lang="en-US" sz="6600" dirty="0"/>
            </a:br>
            <a:r>
              <a:rPr lang="en-US" sz="6600" dirty="0"/>
              <a:t>Final Project</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Neil Plenderleith</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descr="Logo, company name&#10;&#10;Description automatically generated">
            <a:extLst>
              <a:ext uri="{FF2B5EF4-FFF2-40B4-BE49-F238E27FC236}">
                <a16:creationId xmlns:a16="http://schemas.microsoft.com/office/drawing/2014/main" id="{C1AD12B6-4558-093B-F0A6-CACFFA26AB98}"/>
              </a:ext>
            </a:extLst>
          </p:cNvPr>
          <p:cNvPicPr>
            <a:picLocks noChangeAspect="1"/>
          </p:cNvPicPr>
          <p:nvPr/>
        </p:nvPicPr>
        <p:blipFill>
          <a:blip r:embed="rId3"/>
          <a:stretch>
            <a:fillRect/>
          </a:stretch>
        </p:blipFill>
        <p:spPr>
          <a:xfrm>
            <a:off x="8565955" y="215075"/>
            <a:ext cx="3178137" cy="2284286"/>
          </a:xfrm>
          <a:prstGeom prst="rect">
            <a:avLst/>
          </a:prstGeo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000" dirty="0"/>
              <a:t>4. What type of locations receive the most visits? </a:t>
            </a:r>
            <a:br>
              <a:rPr lang="en-GB" sz="2000" dirty="0"/>
            </a:br>
            <a:r>
              <a:rPr lang="en-GB" sz="2000" dirty="0"/>
              <a:t>	What kinds of locations do people spend the most in? </a:t>
            </a:r>
            <a:br>
              <a:rPr lang="en-GB" sz="2000" dirty="0"/>
            </a:br>
            <a:endParaRPr lang="en-GB" sz="2000" dirty="0"/>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2" name="Picture 1">
            <a:extLst>
              <a:ext uri="{FF2B5EF4-FFF2-40B4-BE49-F238E27FC236}">
                <a16:creationId xmlns:a16="http://schemas.microsoft.com/office/drawing/2014/main" id="{36683141-890E-1BBA-C310-575505B2D61A}"/>
              </a:ext>
            </a:extLst>
          </p:cNvPr>
          <p:cNvPicPr>
            <a:picLocks noChangeAspect="1"/>
          </p:cNvPicPr>
          <p:nvPr/>
        </p:nvPicPr>
        <p:blipFill>
          <a:blip r:embed="rId3"/>
          <a:stretch>
            <a:fillRect/>
          </a:stretch>
        </p:blipFill>
        <p:spPr>
          <a:xfrm>
            <a:off x="138796" y="1246859"/>
            <a:ext cx="7164529" cy="4666714"/>
          </a:xfrm>
          <a:prstGeom prst="rect">
            <a:avLst/>
          </a:prstGeom>
        </p:spPr>
      </p:pic>
      <p:sp>
        <p:nvSpPr>
          <p:cNvPr id="15" name="Flowchart: Connector 14">
            <a:extLst>
              <a:ext uri="{FF2B5EF4-FFF2-40B4-BE49-F238E27FC236}">
                <a16:creationId xmlns:a16="http://schemas.microsoft.com/office/drawing/2014/main" id="{44939BDB-324C-117B-BA38-A1DEDC96C3D8}"/>
              </a:ext>
            </a:extLst>
          </p:cNvPr>
          <p:cNvSpPr/>
          <p:nvPr/>
        </p:nvSpPr>
        <p:spPr>
          <a:xfrm>
            <a:off x="2692010" y="1560766"/>
            <a:ext cx="1751527" cy="1438809"/>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EFDABDA0-8409-9BEA-670A-5F87504004F8}"/>
              </a:ext>
            </a:extLst>
          </p:cNvPr>
          <p:cNvPicPr>
            <a:picLocks noChangeAspect="1"/>
          </p:cNvPicPr>
          <p:nvPr/>
        </p:nvPicPr>
        <p:blipFill>
          <a:blip r:embed="rId4"/>
          <a:stretch>
            <a:fillRect/>
          </a:stretch>
        </p:blipFill>
        <p:spPr>
          <a:xfrm>
            <a:off x="5237081" y="1246859"/>
            <a:ext cx="6816123" cy="4652919"/>
          </a:xfrm>
          <a:prstGeom prst="rect">
            <a:avLst/>
          </a:prstGeom>
        </p:spPr>
      </p:pic>
      <p:pic>
        <p:nvPicPr>
          <p:cNvPr id="16" name="Picture 15">
            <a:extLst>
              <a:ext uri="{FF2B5EF4-FFF2-40B4-BE49-F238E27FC236}">
                <a16:creationId xmlns:a16="http://schemas.microsoft.com/office/drawing/2014/main" id="{E814E2D2-FB77-E58C-34D4-F5A04877C4BC}"/>
              </a:ext>
            </a:extLst>
          </p:cNvPr>
          <p:cNvPicPr>
            <a:picLocks noChangeAspect="1"/>
          </p:cNvPicPr>
          <p:nvPr/>
        </p:nvPicPr>
        <p:blipFill>
          <a:blip r:embed="rId5"/>
          <a:stretch>
            <a:fillRect/>
          </a:stretch>
        </p:blipFill>
        <p:spPr>
          <a:xfrm>
            <a:off x="7648869" y="1554683"/>
            <a:ext cx="1767993" cy="1450974"/>
          </a:xfrm>
          <a:prstGeom prst="rect">
            <a:avLst/>
          </a:prstGeom>
        </p:spPr>
      </p:pic>
    </p:spTree>
    <p:extLst>
      <p:ext uri="{BB962C8B-B14F-4D97-AF65-F5344CB8AC3E}">
        <p14:creationId xmlns:p14="http://schemas.microsoft.com/office/powerpoint/2010/main" val="2589399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5. Is there a particular </a:t>
            </a:r>
            <a:r>
              <a:rPr lang="en-GB" sz="2400" b="1" dirty="0"/>
              <a:t>method of travel</a:t>
            </a:r>
            <a:r>
              <a:rPr lang="en-GB" sz="2400" dirty="0"/>
              <a:t> our visitors arrive by? </a:t>
            </a:r>
            <a:br>
              <a:rPr lang="en-GB" sz="1100" dirty="0"/>
            </a:br>
            <a:endParaRPr lang="en-GB" sz="2400" dirty="0"/>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142338" cy="3979545"/>
          </a:xfrm>
        </p:spPr>
        <p:txBody>
          <a:bodyPr/>
          <a:lstStyle/>
          <a:p>
            <a:r>
              <a:rPr lang="en-GB" dirty="0"/>
              <a:t>2019 Tourism Visits by Transport Type</a:t>
            </a:r>
          </a:p>
          <a:p>
            <a:r>
              <a:rPr lang="en-GB" dirty="0"/>
              <a:t>Car massively predominant means of transport – 2/3 of all visits.</a:t>
            </a:r>
          </a:p>
          <a:p>
            <a:r>
              <a:rPr lang="en-GB" dirty="0"/>
              <a:t>Don’t need to worry about remote sites!</a:t>
            </a:r>
          </a:p>
          <a:p>
            <a:r>
              <a:rPr lang="en-GB" dirty="0"/>
              <a:t>Grouped “Other” category includes planes, ferries, tube, bike, tram etc.</a:t>
            </a: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lstStyle/>
          <a:p>
            <a:r>
              <a:rPr lang="en-GB" dirty="0">
                <a:solidFill>
                  <a:schemeClr val="bg2">
                    <a:lumMod val="50000"/>
                  </a:schemeClr>
                </a:solidFill>
              </a:rPr>
              <a:t>Tourist Transport</a:t>
            </a:r>
          </a:p>
        </p:txBody>
      </p:sp>
      <p:pic>
        <p:nvPicPr>
          <p:cNvPr id="4" name="Picture 3">
            <a:extLst>
              <a:ext uri="{FF2B5EF4-FFF2-40B4-BE49-F238E27FC236}">
                <a16:creationId xmlns:a16="http://schemas.microsoft.com/office/drawing/2014/main" id="{B1D6FCF6-3314-3F98-ADF2-07D18D53E618}"/>
              </a:ext>
            </a:extLst>
          </p:cNvPr>
          <p:cNvPicPr>
            <a:picLocks noChangeAspect="1"/>
          </p:cNvPicPr>
          <p:nvPr/>
        </p:nvPicPr>
        <p:blipFill>
          <a:blip r:embed="rId3"/>
          <a:stretch>
            <a:fillRect/>
          </a:stretch>
        </p:blipFill>
        <p:spPr>
          <a:xfrm>
            <a:off x="4609629" y="1168670"/>
            <a:ext cx="7161661" cy="5051826"/>
          </a:xfrm>
          <a:prstGeom prst="rect">
            <a:avLst/>
          </a:prstGeom>
        </p:spPr>
      </p:pic>
    </p:spTree>
    <p:extLst>
      <p:ext uri="{BB962C8B-B14F-4D97-AF65-F5344CB8AC3E}">
        <p14:creationId xmlns:p14="http://schemas.microsoft.com/office/powerpoint/2010/main" val="3221165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5. Is there a particular </a:t>
            </a:r>
            <a:r>
              <a:rPr lang="en-GB" sz="2400" b="1" dirty="0"/>
              <a:t>method of travel</a:t>
            </a:r>
            <a:r>
              <a:rPr lang="en-GB" sz="2400" dirty="0"/>
              <a:t> our visitors arrive by? </a:t>
            </a:r>
            <a:br>
              <a:rPr lang="en-GB" sz="1100" dirty="0"/>
            </a:br>
            <a:endParaRPr lang="en-GB" sz="2400" dirty="0"/>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142338" cy="3979545"/>
          </a:xfrm>
        </p:spPr>
        <p:txBody>
          <a:bodyPr/>
          <a:lstStyle/>
          <a:p>
            <a:r>
              <a:rPr lang="en-GB" dirty="0"/>
              <a:t>Car is King</a:t>
            </a:r>
          </a:p>
          <a:p>
            <a:r>
              <a:rPr lang="en-GB" dirty="0"/>
              <a:t>Little yearly variation</a:t>
            </a: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normAutofit fontScale="85000" lnSpcReduction="10000"/>
          </a:bodyPr>
          <a:lstStyle/>
          <a:p>
            <a:r>
              <a:rPr lang="en-GB" dirty="0">
                <a:solidFill>
                  <a:schemeClr val="bg2">
                    <a:lumMod val="50000"/>
                  </a:schemeClr>
                </a:solidFill>
              </a:rPr>
              <a:t>Tourist Transport over time</a:t>
            </a:r>
          </a:p>
        </p:txBody>
      </p:sp>
      <p:pic>
        <p:nvPicPr>
          <p:cNvPr id="9" name="Picture 8">
            <a:extLst>
              <a:ext uri="{FF2B5EF4-FFF2-40B4-BE49-F238E27FC236}">
                <a16:creationId xmlns:a16="http://schemas.microsoft.com/office/drawing/2014/main" id="{C05FE6C7-D87F-D2BC-BFD7-8AB1E8F828A7}"/>
              </a:ext>
            </a:extLst>
          </p:cNvPr>
          <p:cNvPicPr>
            <a:picLocks noChangeAspect="1"/>
          </p:cNvPicPr>
          <p:nvPr/>
        </p:nvPicPr>
        <p:blipFill>
          <a:blip r:embed="rId3"/>
          <a:stretch>
            <a:fillRect/>
          </a:stretch>
        </p:blipFill>
        <p:spPr>
          <a:xfrm>
            <a:off x="4004660" y="1190078"/>
            <a:ext cx="8036919" cy="4963069"/>
          </a:xfrm>
          <a:prstGeom prst="rect">
            <a:avLst/>
          </a:prstGeom>
        </p:spPr>
      </p:pic>
    </p:spTree>
    <p:extLst>
      <p:ext uri="{BB962C8B-B14F-4D97-AF65-F5344CB8AC3E}">
        <p14:creationId xmlns:p14="http://schemas.microsoft.com/office/powerpoint/2010/main" val="1848053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6. When looking at </a:t>
            </a:r>
            <a:r>
              <a:rPr lang="en-GB" sz="2400" b="1" dirty="0"/>
              <a:t>regional tourism</a:t>
            </a:r>
            <a:r>
              <a:rPr lang="en-GB" sz="2400" dirty="0"/>
              <a:t>, what insights can we gain? </a:t>
            </a: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15" name="Picture 14">
            <a:extLst>
              <a:ext uri="{FF2B5EF4-FFF2-40B4-BE49-F238E27FC236}">
                <a16:creationId xmlns:a16="http://schemas.microsoft.com/office/drawing/2014/main" id="{45EA83AC-487E-AA3B-CAA5-5901282CCF29}"/>
              </a:ext>
            </a:extLst>
          </p:cNvPr>
          <p:cNvPicPr>
            <a:picLocks noChangeAspect="1"/>
          </p:cNvPicPr>
          <p:nvPr/>
        </p:nvPicPr>
        <p:blipFill>
          <a:blip r:embed="rId3"/>
          <a:stretch>
            <a:fillRect/>
          </a:stretch>
        </p:blipFill>
        <p:spPr>
          <a:xfrm>
            <a:off x="201169" y="1285082"/>
            <a:ext cx="6490576" cy="4907900"/>
          </a:xfrm>
          <a:prstGeom prst="rect">
            <a:avLst/>
          </a:prstGeom>
        </p:spPr>
      </p:pic>
      <p:pic>
        <p:nvPicPr>
          <p:cNvPr id="16" name="Picture 15">
            <a:extLst>
              <a:ext uri="{FF2B5EF4-FFF2-40B4-BE49-F238E27FC236}">
                <a16:creationId xmlns:a16="http://schemas.microsoft.com/office/drawing/2014/main" id="{5A85A560-57AD-76F5-F45D-FC9970465EE0}"/>
              </a:ext>
            </a:extLst>
          </p:cNvPr>
          <p:cNvPicPr>
            <a:picLocks noChangeAspect="1"/>
          </p:cNvPicPr>
          <p:nvPr/>
        </p:nvPicPr>
        <p:blipFill>
          <a:blip r:embed="rId4"/>
          <a:stretch>
            <a:fillRect/>
          </a:stretch>
        </p:blipFill>
        <p:spPr>
          <a:xfrm>
            <a:off x="5455373" y="1285082"/>
            <a:ext cx="6437765" cy="4907900"/>
          </a:xfrm>
          <a:prstGeom prst="rect">
            <a:avLst/>
          </a:prstGeom>
        </p:spPr>
      </p:pic>
    </p:spTree>
    <p:extLst>
      <p:ext uri="{BB962C8B-B14F-4D97-AF65-F5344CB8AC3E}">
        <p14:creationId xmlns:p14="http://schemas.microsoft.com/office/powerpoint/2010/main" val="707105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6. When looking at </a:t>
            </a:r>
            <a:r>
              <a:rPr lang="en-GB" sz="2400" b="1" dirty="0"/>
              <a:t>regional tourism</a:t>
            </a:r>
            <a:r>
              <a:rPr lang="en-GB" sz="2400" dirty="0"/>
              <a:t>, what insights can we gain? </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142338" cy="3979545"/>
          </a:xfrm>
        </p:spPr>
        <p:txBody>
          <a:bodyPr/>
          <a:lstStyle/>
          <a:p>
            <a:r>
              <a:rPr lang="en-GB" dirty="0"/>
              <a:t>Largely skewed towards Cities of Edinburgh and Glasgow</a:t>
            </a:r>
          </a:p>
          <a:p>
            <a:r>
              <a:rPr lang="en-GB" dirty="0"/>
              <a:t>Highland and Argyll largely rural areas also popular</a:t>
            </a:r>
          </a:p>
          <a:p>
            <a:r>
              <a:rPr lang="en-GB" dirty="0"/>
              <a:t>Some regions especially East Ren and East Dumbarton almost zero visits.</a:t>
            </a:r>
          </a:p>
          <a:p>
            <a:r>
              <a:rPr lang="en-GB" dirty="0"/>
              <a:t>Expenditure almost a mirror image of this graph</a:t>
            </a: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normAutofit fontScale="92500"/>
          </a:bodyPr>
          <a:lstStyle/>
          <a:p>
            <a:r>
              <a:rPr lang="en-GB" dirty="0">
                <a:solidFill>
                  <a:schemeClr val="bg2">
                    <a:lumMod val="50000"/>
                  </a:schemeClr>
                </a:solidFill>
              </a:rPr>
              <a:t>Tourist Visits by Region</a:t>
            </a:r>
          </a:p>
        </p:txBody>
      </p:sp>
      <p:pic>
        <p:nvPicPr>
          <p:cNvPr id="2" name="Picture 1">
            <a:extLst>
              <a:ext uri="{FF2B5EF4-FFF2-40B4-BE49-F238E27FC236}">
                <a16:creationId xmlns:a16="http://schemas.microsoft.com/office/drawing/2014/main" id="{C0CD3681-476C-D3D3-18E6-FE377D831AF8}"/>
              </a:ext>
            </a:extLst>
          </p:cNvPr>
          <p:cNvPicPr>
            <a:picLocks noChangeAspect="1"/>
          </p:cNvPicPr>
          <p:nvPr/>
        </p:nvPicPr>
        <p:blipFill>
          <a:blip r:embed="rId3"/>
          <a:stretch>
            <a:fillRect/>
          </a:stretch>
        </p:blipFill>
        <p:spPr>
          <a:xfrm>
            <a:off x="4655113" y="1217221"/>
            <a:ext cx="7374799" cy="5070763"/>
          </a:xfrm>
          <a:prstGeom prst="rect">
            <a:avLst/>
          </a:prstGeom>
        </p:spPr>
      </p:pic>
    </p:spTree>
    <p:extLst>
      <p:ext uri="{BB962C8B-B14F-4D97-AF65-F5344CB8AC3E}">
        <p14:creationId xmlns:p14="http://schemas.microsoft.com/office/powerpoint/2010/main" val="2817233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6. When looking at </a:t>
            </a:r>
            <a:r>
              <a:rPr lang="en-GB" sz="2400" b="1" dirty="0"/>
              <a:t>regional tourism</a:t>
            </a:r>
            <a:r>
              <a:rPr lang="en-GB" sz="2400" dirty="0"/>
              <a:t>, what insights can we gain? </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142338" cy="3979545"/>
          </a:xfrm>
        </p:spPr>
        <p:txBody>
          <a:bodyPr/>
          <a:lstStyle/>
          <a:p>
            <a:r>
              <a:rPr lang="en-GB" dirty="0"/>
              <a:t>For nights stayed, Highland overtakes the cities, Argyll and Bute also moves up</a:t>
            </a:r>
          </a:p>
          <a:p>
            <a:r>
              <a:rPr lang="en-GB" dirty="0"/>
              <a:t>Seems more remote areas invite longer stays from visitors.</a:t>
            </a:r>
          </a:p>
          <a:p>
            <a:r>
              <a:rPr lang="en-GB" dirty="0"/>
              <a:t>Some regions especially East Ren and East Dumbarton almost zero nights stayed.</a:t>
            </a: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normAutofit fontScale="92500"/>
          </a:bodyPr>
          <a:lstStyle/>
          <a:p>
            <a:r>
              <a:rPr lang="en-GB" dirty="0">
                <a:solidFill>
                  <a:schemeClr val="bg2">
                    <a:lumMod val="50000"/>
                  </a:schemeClr>
                </a:solidFill>
              </a:rPr>
              <a:t>Tourist Nights by Region</a:t>
            </a:r>
          </a:p>
        </p:txBody>
      </p:sp>
      <p:pic>
        <p:nvPicPr>
          <p:cNvPr id="4" name="Picture 3">
            <a:extLst>
              <a:ext uri="{FF2B5EF4-FFF2-40B4-BE49-F238E27FC236}">
                <a16:creationId xmlns:a16="http://schemas.microsoft.com/office/drawing/2014/main" id="{1F8C96EC-3BD5-FB20-5887-A88AF79E723B}"/>
              </a:ext>
            </a:extLst>
          </p:cNvPr>
          <p:cNvPicPr>
            <a:picLocks noChangeAspect="1"/>
          </p:cNvPicPr>
          <p:nvPr/>
        </p:nvPicPr>
        <p:blipFill>
          <a:blip r:embed="rId3"/>
          <a:stretch>
            <a:fillRect/>
          </a:stretch>
        </p:blipFill>
        <p:spPr>
          <a:xfrm>
            <a:off x="4727317" y="1243518"/>
            <a:ext cx="7269611" cy="5068217"/>
          </a:xfrm>
          <a:prstGeom prst="rect">
            <a:avLst/>
          </a:prstGeom>
        </p:spPr>
      </p:pic>
    </p:spTree>
    <p:extLst>
      <p:ext uri="{BB962C8B-B14F-4D97-AF65-F5344CB8AC3E}">
        <p14:creationId xmlns:p14="http://schemas.microsoft.com/office/powerpoint/2010/main" val="3980320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7. What type of </a:t>
            </a:r>
            <a:r>
              <a:rPr lang="en-GB" sz="2400" b="1" dirty="0"/>
              <a:t>accommodation</a:t>
            </a:r>
            <a:r>
              <a:rPr lang="en-GB" sz="2400" dirty="0"/>
              <a:t> is most popular? Is there a difference by location? </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012310" cy="3979545"/>
          </a:xfrm>
        </p:spPr>
        <p:txBody>
          <a:bodyPr/>
          <a:lstStyle/>
          <a:p>
            <a:r>
              <a:rPr lang="en-GB" dirty="0"/>
              <a:t>Hotels most popular accommodation across the board.</a:t>
            </a:r>
          </a:p>
          <a:p>
            <a:r>
              <a:rPr lang="en-GB" dirty="0"/>
              <a:t>Other types vary according to location, e.g. the more remote the more popular camping and caravanning. </a:t>
            </a: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normAutofit fontScale="70000" lnSpcReduction="20000"/>
          </a:bodyPr>
          <a:lstStyle/>
          <a:p>
            <a:r>
              <a:rPr lang="en-GB" dirty="0">
                <a:solidFill>
                  <a:schemeClr val="bg2">
                    <a:lumMod val="50000"/>
                  </a:schemeClr>
                </a:solidFill>
              </a:rPr>
              <a:t>Accommodation by Location and Mean Occupancy</a:t>
            </a:r>
          </a:p>
        </p:txBody>
      </p:sp>
      <p:pic>
        <p:nvPicPr>
          <p:cNvPr id="11" name="Picture 10">
            <a:extLst>
              <a:ext uri="{FF2B5EF4-FFF2-40B4-BE49-F238E27FC236}">
                <a16:creationId xmlns:a16="http://schemas.microsoft.com/office/drawing/2014/main" id="{6BE5F77D-9591-2A38-0D01-49A0CC3FFC05}"/>
              </a:ext>
            </a:extLst>
          </p:cNvPr>
          <p:cNvPicPr>
            <a:picLocks noChangeAspect="1"/>
          </p:cNvPicPr>
          <p:nvPr/>
        </p:nvPicPr>
        <p:blipFill>
          <a:blip r:embed="rId3"/>
          <a:stretch>
            <a:fillRect/>
          </a:stretch>
        </p:blipFill>
        <p:spPr>
          <a:xfrm>
            <a:off x="4531181" y="1187533"/>
            <a:ext cx="7459651" cy="5305724"/>
          </a:xfrm>
          <a:prstGeom prst="rect">
            <a:avLst/>
          </a:prstGeom>
        </p:spPr>
      </p:pic>
    </p:spTree>
    <p:extLst>
      <p:ext uri="{BB962C8B-B14F-4D97-AF65-F5344CB8AC3E}">
        <p14:creationId xmlns:p14="http://schemas.microsoft.com/office/powerpoint/2010/main" val="1069393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7. What type of </a:t>
            </a:r>
            <a:r>
              <a:rPr lang="en-GB" sz="2400" b="1" dirty="0"/>
              <a:t>accommodation</a:t>
            </a:r>
            <a:r>
              <a:rPr lang="en-GB" sz="2400" dirty="0"/>
              <a:t> is most popular? Is there a difference by location? </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012310" cy="3979545"/>
          </a:xfrm>
        </p:spPr>
        <p:txBody>
          <a:bodyPr/>
          <a:lstStyle/>
          <a:p>
            <a:r>
              <a:rPr lang="en-GB" dirty="0"/>
              <a:t>Again all tourism trends are generally upwards for each accommodation type.</a:t>
            </a:r>
          </a:p>
          <a:p>
            <a:r>
              <a:rPr lang="en-GB" dirty="0"/>
              <a:t>Hostel use increase 20% since 2011.</a:t>
            </a:r>
          </a:p>
          <a:p>
            <a:endParaRPr lang="en-GB" dirty="0"/>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normAutofit fontScale="70000" lnSpcReduction="20000"/>
          </a:bodyPr>
          <a:lstStyle/>
          <a:p>
            <a:r>
              <a:rPr lang="en-GB" dirty="0">
                <a:solidFill>
                  <a:schemeClr val="bg2">
                    <a:lumMod val="50000"/>
                  </a:schemeClr>
                </a:solidFill>
              </a:rPr>
              <a:t>Accommodation by Type and Mean Occupancy over Time</a:t>
            </a:r>
          </a:p>
        </p:txBody>
      </p:sp>
      <p:pic>
        <p:nvPicPr>
          <p:cNvPr id="4" name="Picture 3">
            <a:extLst>
              <a:ext uri="{FF2B5EF4-FFF2-40B4-BE49-F238E27FC236}">
                <a16:creationId xmlns:a16="http://schemas.microsoft.com/office/drawing/2014/main" id="{44E3130E-9272-C9AA-1137-A973EB5621B2}"/>
              </a:ext>
            </a:extLst>
          </p:cNvPr>
          <p:cNvPicPr>
            <a:picLocks noChangeAspect="1"/>
          </p:cNvPicPr>
          <p:nvPr/>
        </p:nvPicPr>
        <p:blipFill>
          <a:blip r:embed="rId3"/>
          <a:stretch>
            <a:fillRect/>
          </a:stretch>
        </p:blipFill>
        <p:spPr>
          <a:xfrm>
            <a:off x="4441371" y="1199406"/>
            <a:ext cx="7549461" cy="5258223"/>
          </a:xfrm>
          <a:prstGeom prst="rect">
            <a:avLst/>
          </a:prstGeom>
        </p:spPr>
      </p:pic>
    </p:spTree>
    <p:extLst>
      <p:ext uri="{BB962C8B-B14F-4D97-AF65-F5344CB8AC3E}">
        <p14:creationId xmlns:p14="http://schemas.microsoft.com/office/powerpoint/2010/main" val="3489612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8. Additional International Data</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3922500" cy="3979545"/>
          </a:xfrm>
        </p:spPr>
        <p:txBody>
          <a:bodyPr/>
          <a:lstStyle/>
          <a:p>
            <a:r>
              <a:rPr lang="en-GB" dirty="0"/>
              <a:t>American visits have more than doubled in 12 years!</a:t>
            </a:r>
          </a:p>
          <a:p>
            <a:r>
              <a:rPr lang="en-GB" dirty="0"/>
              <a:t>All other nationalities trending upwards but more slowly.</a:t>
            </a:r>
          </a:p>
          <a:p>
            <a:r>
              <a:rPr lang="en-GB" dirty="0"/>
              <a:t>Marketing campaign for Americans be mirrored with other nations?</a:t>
            </a: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normAutofit/>
          </a:bodyPr>
          <a:lstStyle/>
          <a:p>
            <a:r>
              <a:rPr lang="en-GB" dirty="0">
                <a:solidFill>
                  <a:schemeClr val="bg2">
                    <a:lumMod val="50000"/>
                  </a:schemeClr>
                </a:solidFill>
              </a:rPr>
              <a:t>International Visits</a:t>
            </a:r>
          </a:p>
        </p:txBody>
      </p:sp>
      <p:pic>
        <p:nvPicPr>
          <p:cNvPr id="12" name="Picture 11">
            <a:extLst>
              <a:ext uri="{FF2B5EF4-FFF2-40B4-BE49-F238E27FC236}">
                <a16:creationId xmlns:a16="http://schemas.microsoft.com/office/drawing/2014/main" id="{78519731-CD04-7A09-7AB9-EC89B21EC1CF}"/>
              </a:ext>
            </a:extLst>
          </p:cNvPr>
          <p:cNvPicPr>
            <a:picLocks noChangeAspect="1"/>
          </p:cNvPicPr>
          <p:nvPr/>
        </p:nvPicPr>
        <p:blipFill>
          <a:blip r:embed="rId3"/>
          <a:stretch>
            <a:fillRect/>
          </a:stretch>
        </p:blipFill>
        <p:spPr>
          <a:xfrm>
            <a:off x="4684816" y="1214815"/>
            <a:ext cx="7355278" cy="5044317"/>
          </a:xfrm>
          <a:prstGeom prst="rect">
            <a:avLst/>
          </a:prstGeom>
        </p:spPr>
      </p:pic>
    </p:spTree>
    <p:extLst>
      <p:ext uri="{BB962C8B-B14F-4D97-AF65-F5344CB8AC3E}">
        <p14:creationId xmlns:p14="http://schemas.microsoft.com/office/powerpoint/2010/main" val="2827072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p:txBody>
          <a:bodyPr>
            <a:normAutofit/>
          </a:bodyPr>
          <a:lstStyle/>
          <a:p>
            <a:r>
              <a:rPr lang="en-US" sz="2000" dirty="0"/>
              <a:t>9. Modelling - </a:t>
            </a:r>
            <a:r>
              <a:rPr lang="en-GB" sz="2000" dirty="0"/>
              <a:t>Is there any way to</a:t>
            </a:r>
            <a:r>
              <a:rPr lang="en-GB" sz="2000" b="1" dirty="0"/>
              <a:t> predict </a:t>
            </a:r>
            <a:r>
              <a:rPr lang="en-GB" sz="2000" dirty="0"/>
              <a:t>spending and visits for Visit Scotland? </a:t>
            </a:r>
            <a:endParaRPr lang="en-US" sz="2000" dirty="0"/>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sz="quarter" idx="14"/>
          </p:nvPr>
        </p:nvPicPr>
        <p:blipFill rotWithShape="1">
          <a:blip r:embed="rId3" cstate="screen">
            <a:extLst>
              <a:ext uri="{28A0092B-C50C-407E-A947-70E740481C1C}">
                <a14:useLocalDpi xmlns:a14="http://schemas.microsoft.com/office/drawing/2010/main" val="0"/>
              </a:ext>
            </a:extLst>
          </a:blip>
          <a:stretch/>
        </p:blipFill>
        <p:spPr>
          <a:xfrm>
            <a:off x="0" y="1150457"/>
            <a:ext cx="3243072" cy="2861311"/>
          </a:xfrm>
        </p:spPr>
      </p:pic>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p:txBody>
          <a:bodyPr/>
          <a:lstStyle/>
          <a:p>
            <a:r>
              <a:rPr lang="en-US" dirty="0"/>
              <a:t>Presentation title</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p:txBody>
          <a:bodyPr/>
          <a:lstStyle/>
          <a:p>
            <a:pPr lvl="0"/>
            <a:fld id="{244D815C-8BF3-4ECF-A945-A2A7C2983AF9}" type="slidenum">
              <a:rPr lang="en-US" noProof="0" smtClean="0"/>
              <a:pPr lvl="0"/>
              <a:t>19</a:t>
            </a:fld>
            <a:endParaRPr lang="en-US" noProof="0" dirty="0"/>
          </a:p>
        </p:txBody>
      </p:sp>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4294967295"/>
          </p:nvPr>
        </p:nvSpPr>
        <p:spPr>
          <a:xfrm>
            <a:off x="3700273" y="1621536"/>
            <a:ext cx="8491728" cy="4515739"/>
          </a:xfrm>
        </p:spPr>
        <p:txBody>
          <a:bodyPr>
            <a:normAutofit fontScale="85000" lnSpcReduction="10000"/>
          </a:bodyPr>
          <a:lstStyle/>
          <a:p>
            <a:r>
              <a:rPr lang="en-US" dirty="0"/>
              <a:t>The summarized data did not lend itself brilliantly to model building </a:t>
            </a:r>
          </a:p>
          <a:p>
            <a:r>
              <a:rPr lang="en-US" dirty="0"/>
              <a:t>I tried a number of models in python.</a:t>
            </a:r>
          </a:p>
          <a:p>
            <a:r>
              <a:rPr lang="en-US" dirty="0"/>
              <a:t>Had limited success with Linear Regression with the location dataset – was limited by the number of rows and the model was overfit. Meaning that it would be useless on other data as it was trained ‘too well’ with the meagre data we had.  </a:t>
            </a:r>
          </a:p>
          <a:p>
            <a:r>
              <a:rPr lang="en-US" dirty="0"/>
              <a:t>I had slightly better success with the international dataset and achieved an R2 value of 68, meaning that the model could explain 68% of the data. This was with Lasso regression. Again, not brilliant but it’s a start. Perhaps with more work this could be improved but It may also be the case that its difficult to predict exactly the visitor numbers on a year-by-year basis based on available data.</a:t>
            </a:r>
          </a:p>
          <a:p>
            <a:pPr marL="0" indent="0">
              <a:buNone/>
            </a:pPr>
            <a:endParaRPr lang="en-US" dirty="0"/>
          </a:p>
        </p:txBody>
      </p:sp>
      <p:pic>
        <p:nvPicPr>
          <p:cNvPr id="7" name="Picture 6">
            <a:extLst>
              <a:ext uri="{FF2B5EF4-FFF2-40B4-BE49-F238E27FC236}">
                <a16:creationId xmlns:a16="http://schemas.microsoft.com/office/drawing/2014/main" id="{879B7126-0742-B559-05F4-13DD322EED2B}"/>
              </a:ext>
            </a:extLst>
          </p:cNvPr>
          <p:cNvPicPr>
            <a:picLocks noChangeAspect="1"/>
          </p:cNvPicPr>
          <p:nvPr/>
        </p:nvPicPr>
        <p:blipFill>
          <a:blip r:embed="rId4"/>
          <a:stretch>
            <a:fillRect/>
          </a:stretch>
        </p:blipFill>
        <p:spPr>
          <a:xfrm>
            <a:off x="0" y="4011768"/>
            <a:ext cx="3243916" cy="2861311"/>
          </a:xfrm>
          <a:prstGeom prst="rect">
            <a:avLst/>
          </a:prstGeom>
        </p:spPr>
      </p:pic>
    </p:spTree>
    <p:extLst>
      <p:ext uri="{BB962C8B-B14F-4D97-AF65-F5344CB8AC3E}">
        <p14:creationId xmlns:p14="http://schemas.microsoft.com/office/powerpoint/2010/main" val="2106347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Introduction</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2286000"/>
            <a:ext cx="3511296" cy="4572000"/>
          </a:xfrm>
        </p:spPr>
      </p:pic>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819887" y="2899186"/>
            <a:ext cx="5610113" cy="3284359"/>
          </a:xfrm>
        </p:spPr>
        <p:txBody>
          <a:bodyPr>
            <a:normAutofit/>
          </a:bodyPr>
          <a:lstStyle/>
          <a:p>
            <a:r>
              <a:rPr lang="en-GB" b="1" dirty="0"/>
              <a:t>Brief: </a:t>
            </a:r>
            <a:r>
              <a:rPr lang="en-GB" dirty="0"/>
              <a:t>We would like gain more understanding about our tourism data for Scotland.</a:t>
            </a:r>
          </a:p>
          <a:p>
            <a:r>
              <a:rPr lang="en-GB" dirty="0"/>
              <a:t>6 datasets, all </a:t>
            </a:r>
            <a:r>
              <a:rPr lang="en-GB" dirty="0" err="1"/>
              <a:t>presummarised</a:t>
            </a:r>
            <a:endParaRPr lang="en-GB" dirty="0"/>
          </a:p>
          <a:p>
            <a:r>
              <a:rPr lang="en-GB" dirty="0"/>
              <a:t>1 additional dataset - international</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a:t>
            </a:fld>
            <a:endParaRPr lang="en-US" noProof="0" dirty="0"/>
          </a:p>
        </p:txBody>
      </p:sp>
    </p:spTree>
    <p:extLst>
      <p:ext uri="{BB962C8B-B14F-4D97-AF65-F5344CB8AC3E}">
        <p14:creationId xmlns:p14="http://schemas.microsoft.com/office/powerpoint/2010/main" val="1074753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p:txBody>
          <a:bodyPr>
            <a:noAutofit/>
          </a:bodyPr>
          <a:lstStyle/>
          <a:p>
            <a:r>
              <a:rPr lang="en-GB" sz="4400" dirty="0"/>
              <a:t>Summary</a:t>
            </a:r>
            <a:endParaRPr lang="en-US" sz="4400" dirty="0"/>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sz="quarter" idx="14"/>
          </p:nvPr>
        </p:nvPicPr>
        <p:blipFill rotWithShape="1">
          <a:blip r:embed="rId3" cstate="screen">
            <a:extLst>
              <a:ext uri="{28A0092B-C50C-407E-A947-70E740481C1C}">
                <a14:useLocalDpi xmlns:a14="http://schemas.microsoft.com/office/drawing/2010/main" val="0"/>
              </a:ext>
            </a:extLst>
          </a:blip>
          <a:stretch/>
        </p:blipFill>
        <p:spPr>
          <a:xfrm>
            <a:off x="0" y="1150457"/>
            <a:ext cx="3243072" cy="2861311"/>
          </a:xfrm>
        </p:spPr>
      </p:pic>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p:txBody>
          <a:bodyPr/>
          <a:lstStyle/>
          <a:p>
            <a:r>
              <a:rPr lang="en-US" dirty="0"/>
              <a:t>Presentation title</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p:txBody>
          <a:bodyPr/>
          <a:lstStyle/>
          <a:p>
            <a:pPr lvl="0"/>
            <a:fld id="{244D815C-8BF3-4ECF-A945-A2A7C2983AF9}" type="slidenum">
              <a:rPr lang="en-US" noProof="0" smtClean="0"/>
              <a:pPr lvl="0"/>
              <a:t>20</a:t>
            </a:fld>
            <a:endParaRPr lang="en-US" noProof="0" dirty="0"/>
          </a:p>
        </p:txBody>
      </p:sp>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4294967295"/>
          </p:nvPr>
        </p:nvSpPr>
        <p:spPr>
          <a:xfrm>
            <a:off x="3700273" y="1621536"/>
            <a:ext cx="8491728" cy="4515739"/>
          </a:xfrm>
        </p:spPr>
        <p:txBody>
          <a:bodyPr>
            <a:normAutofit fontScale="62500" lnSpcReduction="20000"/>
          </a:bodyPr>
          <a:lstStyle/>
          <a:p>
            <a:pPr marL="0" indent="0">
              <a:buNone/>
            </a:pPr>
            <a:r>
              <a:rPr lang="en-GB" dirty="0"/>
              <a:t>All tourism is generally trending upwards over time in visits, expenditure and nights stayed.</a:t>
            </a:r>
          </a:p>
          <a:p>
            <a:pPr marL="0" indent="0">
              <a:buNone/>
            </a:pPr>
            <a:r>
              <a:rPr lang="en-GB" dirty="0"/>
              <a:t>This is particularly apparent in USA visitors which have more than doubled since 2010. Use this marketing campaign in other countries?</a:t>
            </a:r>
          </a:p>
          <a:p>
            <a:pPr marL="0" indent="0">
              <a:buNone/>
            </a:pPr>
            <a:r>
              <a:rPr lang="en-GB" dirty="0"/>
              <a:t>2017 was a peak year – this would be worth investigating if Rough Guide rating Scotland worlds most beautiful country had an impact (and trying to get in again!)</a:t>
            </a:r>
          </a:p>
          <a:p>
            <a:pPr marL="0" indent="0">
              <a:buNone/>
            </a:pPr>
            <a:r>
              <a:rPr lang="en-GB" dirty="0"/>
              <a:t>Data used was already summarised – it would be useful to apply this analysis on the original data.</a:t>
            </a:r>
          </a:p>
          <a:p>
            <a:pPr marL="0" indent="0">
              <a:buNone/>
            </a:pPr>
            <a:r>
              <a:rPr lang="en-GB" dirty="0"/>
              <a:t>COVID is going to wreck all this data – almost starting at zero again regarding trends etc.</a:t>
            </a:r>
          </a:p>
          <a:p>
            <a:pPr marL="0" indent="0">
              <a:buNone/>
            </a:pPr>
            <a:endParaRPr lang="en-GB" dirty="0"/>
          </a:p>
          <a:p>
            <a:pPr marL="0" indent="0">
              <a:buNone/>
            </a:pPr>
            <a:r>
              <a:rPr lang="en-GB" b="1" dirty="0"/>
              <a:t>Next Steps/Ideas:</a:t>
            </a:r>
          </a:p>
          <a:p>
            <a:pPr marL="0" indent="0">
              <a:buNone/>
            </a:pPr>
            <a:r>
              <a:rPr lang="en-GB" dirty="0"/>
              <a:t>Scrape twitter for tweets regarding visit </a:t>
            </a:r>
            <a:r>
              <a:rPr lang="en-GB" dirty="0" err="1"/>
              <a:t>scotland</a:t>
            </a:r>
            <a:r>
              <a:rPr lang="en-GB" dirty="0"/>
              <a:t> mentions.</a:t>
            </a:r>
          </a:p>
          <a:p>
            <a:pPr marL="0" indent="0">
              <a:buNone/>
            </a:pPr>
            <a:r>
              <a:rPr lang="en-GB" dirty="0"/>
              <a:t>Geospatial analysis of regional data.</a:t>
            </a:r>
          </a:p>
          <a:p>
            <a:pPr marL="0" indent="0">
              <a:buNone/>
            </a:pPr>
            <a:r>
              <a:rPr lang="en-GB" dirty="0"/>
              <a:t>Better models with un-summarised data.</a:t>
            </a:r>
          </a:p>
          <a:p>
            <a:pPr marL="0" indent="0">
              <a:buNone/>
            </a:pPr>
            <a:r>
              <a:rPr lang="en-GB" dirty="0"/>
              <a:t>Review data for accuracy - totals haven't always added up.</a:t>
            </a:r>
          </a:p>
          <a:p>
            <a:pPr marL="0" indent="0">
              <a:buNone/>
            </a:pPr>
            <a:r>
              <a:rPr lang="en-GB" dirty="0"/>
              <a:t>Better data collection!</a:t>
            </a:r>
            <a:endParaRPr lang="en-US" dirty="0"/>
          </a:p>
        </p:txBody>
      </p:sp>
      <p:pic>
        <p:nvPicPr>
          <p:cNvPr id="7" name="Picture 6">
            <a:extLst>
              <a:ext uri="{FF2B5EF4-FFF2-40B4-BE49-F238E27FC236}">
                <a16:creationId xmlns:a16="http://schemas.microsoft.com/office/drawing/2014/main" id="{879B7126-0742-B559-05F4-13DD322EED2B}"/>
              </a:ext>
            </a:extLst>
          </p:cNvPr>
          <p:cNvPicPr>
            <a:picLocks noChangeAspect="1"/>
          </p:cNvPicPr>
          <p:nvPr/>
        </p:nvPicPr>
        <p:blipFill>
          <a:blip r:embed="rId4"/>
          <a:stretch>
            <a:fillRect/>
          </a:stretch>
        </p:blipFill>
        <p:spPr>
          <a:xfrm>
            <a:off x="0" y="4011768"/>
            <a:ext cx="3243916" cy="2861311"/>
          </a:xfrm>
          <a:prstGeom prst="rect">
            <a:avLst/>
          </a:prstGeom>
        </p:spPr>
      </p:pic>
    </p:spTree>
    <p:extLst>
      <p:ext uri="{BB962C8B-B14F-4D97-AF65-F5344CB8AC3E}">
        <p14:creationId xmlns:p14="http://schemas.microsoft.com/office/powerpoint/2010/main" val="46296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p:txBody>
          <a:bodyPr>
            <a:normAutofit fontScale="90000"/>
          </a:bodyPr>
          <a:lstStyle/>
          <a:p>
            <a:r>
              <a:rPr lang="en-US" dirty="0"/>
              <a:t>Business Questions</a:t>
            </a:r>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sz="quarter" idx="14"/>
          </p:nvPr>
        </p:nvPicPr>
        <p:blipFill rotWithShape="1">
          <a:blip r:embed="rId3" cstate="screen">
            <a:extLst>
              <a:ext uri="{28A0092B-C50C-407E-A947-70E740481C1C}">
                <a14:useLocalDpi xmlns:a14="http://schemas.microsoft.com/office/drawing/2010/main" val="0"/>
              </a:ext>
            </a:extLst>
          </a:blip>
          <a:stretch/>
        </p:blipFill>
        <p:spPr>
          <a:xfrm>
            <a:off x="0" y="1150457"/>
            <a:ext cx="3243072" cy="2861311"/>
          </a:xfrm>
        </p:spPr>
      </p:pic>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p:txBody>
          <a:bodyPr/>
          <a:lstStyle/>
          <a:p>
            <a:r>
              <a:rPr lang="en-US" dirty="0"/>
              <a:t>Presentation title</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p:txBody>
          <a:bodyPr/>
          <a:lstStyle/>
          <a:p>
            <a:pPr lvl="0"/>
            <a:fld id="{244D815C-8BF3-4ECF-A945-A2A7C2983AF9}" type="slidenum">
              <a:rPr lang="en-US" noProof="0" smtClean="0"/>
              <a:pPr lvl="0"/>
              <a:t>3</a:t>
            </a:fld>
            <a:endParaRPr lang="en-US" noProof="0" dirty="0"/>
          </a:p>
        </p:txBody>
      </p:sp>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4294967295"/>
          </p:nvPr>
        </p:nvSpPr>
        <p:spPr>
          <a:xfrm>
            <a:off x="3700273" y="1621536"/>
            <a:ext cx="8491728" cy="4515739"/>
          </a:xfrm>
        </p:spPr>
        <p:txBody>
          <a:bodyPr>
            <a:normAutofit fontScale="62500" lnSpcReduction="20000"/>
          </a:bodyPr>
          <a:lstStyle/>
          <a:p>
            <a:pPr marL="457200" indent="-457200">
              <a:buFont typeface="+mj-lt"/>
              <a:buAutoNum type="arabicPeriod"/>
            </a:pPr>
            <a:r>
              <a:rPr lang="en-GB" dirty="0"/>
              <a:t>What kind of </a:t>
            </a:r>
            <a:r>
              <a:rPr lang="en-GB" b="1" dirty="0"/>
              <a:t>tourism activity</a:t>
            </a:r>
            <a:r>
              <a:rPr lang="en-GB" dirty="0"/>
              <a:t> generates the </a:t>
            </a:r>
            <a:r>
              <a:rPr lang="en-GB" b="1" dirty="0"/>
              <a:t>highest income </a:t>
            </a:r>
            <a:r>
              <a:rPr lang="en-GB" dirty="0"/>
              <a:t>for Scotland? </a:t>
            </a:r>
          </a:p>
          <a:p>
            <a:pPr marL="457200" indent="-457200">
              <a:buFont typeface="+mj-lt"/>
              <a:buAutoNum type="arabicPeriod"/>
            </a:pPr>
            <a:r>
              <a:rPr lang="en-GB" dirty="0"/>
              <a:t>Which kind of activity generates the </a:t>
            </a:r>
            <a:r>
              <a:rPr lang="en-GB" b="1" dirty="0"/>
              <a:t>most visits to sites</a:t>
            </a:r>
            <a:r>
              <a:rPr lang="en-GB" dirty="0"/>
              <a:t>?</a:t>
            </a:r>
          </a:p>
          <a:p>
            <a:pPr marL="457200" indent="-457200">
              <a:buFont typeface="+mj-lt"/>
              <a:buAutoNum type="arabicPeriod"/>
            </a:pPr>
            <a:r>
              <a:rPr lang="en-GB" dirty="0"/>
              <a:t>Is there a particular key </a:t>
            </a:r>
            <a:r>
              <a:rPr lang="en-GB" b="1" dirty="0"/>
              <a:t>demographic</a:t>
            </a:r>
            <a:r>
              <a:rPr lang="en-GB" dirty="0"/>
              <a:t> of visitors we should be focusing on? </a:t>
            </a:r>
            <a:r>
              <a:rPr lang="en-GB" b="1" dirty="0"/>
              <a:t>Who spends the most? Who visits the most?</a:t>
            </a:r>
            <a:r>
              <a:rPr lang="en-GB" dirty="0"/>
              <a:t> </a:t>
            </a:r>
          </a:p>
          <a:p>
            <a:pPr marL="457200" indent="-457200">
              <a:buFont typeface="+mj-lt"/>
              <a:buAutoNum type="arabicPeriod"/>
            </a:pPr>
            <a:r>
              <a:rPr lang="en-GB" dirty="0"/>
              <a:t>What type of </a:t>
            </a:r>
            <a:r>
              <a:rPr lang="en-GB" b="1" dirty="0"/>
              <a:t>locations</a:t>
            </a:r>
            <a:r>
              <a:rPr lang="en-GB" dirty="0"/>
              <a:t> receive the </a:t>
            </a:r>
            <a:r>
              <a:rPr lang="en-GB" b="1" dirty="0"/>
              <a:t>most visits</a:t>
            </a:r>
            <a:r>
              <a:rPr lang="en-GB" dirty="0"/>
              <a:t>? What kinds of </a:t>
            </a:r>
            <a:r>
              <a:rPr lang="en-GB" b="1" dirty="0"/>
              <a:t>locations</a:t>
            </a:r>
            <a:r>
              <a:rPr lang="en-GB" dirty="0"/>
              <a:t> do people </a:t>
            </a:r>
            <a:r>
              <a:rPr lang="en-GB" b="1" dirty="0"/>
              <a:t>spend</a:t>
            </a:r>
            <a:r>
              <a:rPr lang="en-GB" dirty="0"/>
              <a:t> the most in? </a:t>
            </a:r>
          </a:p>
          <a:p>
            <a:pPr marL="457200" indent="-457200">
              <a:buFont typeface="+mj-lt"/>
              <a:buAutoNum type="arabicPeriod"/>
            </a:pPr>
            <a:r>
              <a:rPr lang="en-GB" dirty="0"/>
              <a:t>Is there a particular </a:t>
            </a:r>
            <a:r>
              <a:rPr lang="en-GB" b="1" dirty="0"/>
              <a:t>method of travel</a:t>
            </a:r>
            <a:r>
              <a:rPr lang="en-GB" dirty="0"/>
              <a:t> our visitors arrive by? Some of our locations are remote and not easily accessible by public transport, so this would be good information to have. </a:t>
            </a:r>
          </a:p>
          <a:p>
            <a:pPr marL="457200" indent="-457200">
              <a:buFont typeface="+mj-lt"/>
              <a:buAutoNum type="arabicPeriod"/>
            </a:pPr>
            <a:r>
              <a:rPr lang="en-GB" dirty="0"/>
              <a:t>When looking at </a:t>
            </a:r>
            <a:r>
              <a:rPr lang="en-GB" b="1" dirty="0"/>
              <a:t>regional tourism</a:t>
            </a:r>
            <a:r>
              <a:rPr lang="en-GB" dirty="0"/>
              <a:t>, what insights can we gain? Where are our visitors from? How do they differ in the money they spend, nights they spend in Scotland, or number of visits they do? </a:t>
            </a:r>
          </a:p>
          <a:p>
            <a:pPr marL="457200" indent="-457200">
              <a:buFont typeface="+mj-lt"/>
              <a:buAutoNum type="arabicPeriod"/>
            </a:pPr>
            <a:r>
              <a:rPr lang="en-GB" dirty="0"/>
              <a:t>What type of </a:t>
            </a:r>
            <a:r>
              <a:rPr lang="en-GB" b="1" dirty="0"/>
              <a:t>accommodation</a:t>
            </a:r>
            <a:r>
              <a:rPr lang="en-GB" dirty="0"/>
              <a:t> is most popular? Is there a difference by location? </a:t>
            </a:r>
          </a:p>
          <a:p>
            <a:pPr marL="457200" indent="-457200">
              <a:buFont typeface="+mj-lt"/>
              <a:buAutoNum type="arabicPeriod"/>
            </a:pPr>
            <a:r>
              <a:rPr lang="en-GB" dirty="0"/>
              <a:t>How have general tourism rates changed </a:t>
            </a:r>
            <a:r>
              <a:rPr lang="en-GB" b="1" dirty="0"/>
              <a:t>over time</a:t>
            </a:r>
            <a:r>
              <a:rPr lang="en-GB" dirty="0"/>
              <a:t>? </a:t>
            </a:r>
          </a:p>
          <a:p>
            <a:pPr marL="457200" indent="-457200">
              <a:buFont typeface="+mj-lt"/>
              <a:buAutoNum type="arabicPeriod"/>
            </a:pPr>
            <a:r>
              <a:rPr lang="en-GB" dirty="0"/>
              <a:t>Is there any way to</a:t>
            </a:r>
            <a:r>
              <a:rPr lang="en-GB" b="1" dirty="0"/>
              <a:t> predict </a:t>
            </a:r>
            <a:r>
              <a:rPr lang="en-GB" dirty="0"/>
              <a:t>spending and visits for Visit Scotland? </a:t>
            </a:r>
            <a:endParaRPr lang="en-US" dirty="0"/>
          </a:p>
        </p:txBody>
      </p:sp>
      <p:pic>
        <p:nvPicPr>
          <p:cNvPr id="7" name="Picture 6">
            <a:extLst>
              <a:ext uri="{FF2B5EF4-FFF2-40B4-BE49-F238E27FC236}">
                <a16:creationId xmlns:a16="http://schemas.microsoft.com/office/drawing/2014/main" id="{879B7126-0742-B559-05F4-13DD322EED2B}"/>
              </a:ext>
            </a:extLst>
          </p:cNvPr>
          <p:cNvPicPr>
            <a:picLocks noChangeAspect="1"/>
          </p:cNvPicPr>
          <p:nvPr/>
        </p:nvPicPr>
        <p:blipFill>
          <a:blip r:embed="rId4"/>
          <a:stretch>
            <a:fillRect/>
          </a:stretch>
        </p:blipFill>
        <p:spPr>
          <a:xfrm>
            <a:off x="0" y="4011768"/>
            <a:ext cx="3243916" cy="2861311"/>
          </a:xfrm>
          <a:prstGeom prst="rect">
            <a:avLst/>
          </a:prstGeom>
        </p:spPr>
      </p:pic>
    </p:spTree>
    <p:extLst>
      <p:ext uri="{BB962C8B-B14F-4D97-AF65-F5344CB8AC3E}">
        <p14:creationId xmlns:p14="http://schemas.microsoft.com/office/powerpoint/2010/main" val="1921936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rmAutofit/>
          </a:bodyPr>
          <a:lstStyle/>
          <a:p>
            <a:pPr algn="ctr"/>
            <a:r>
              <a:rPr lang="en-GB" sz="2000" dirty="0"/>
              <a:t>1. What kind of tourism activity generates the highest income for Scotland? </a:t>
            </a:r>
            <a:br>
              <a:rPr lang="en-GB" sz="2000" dirty="0"/>
            </a:br>
            <a:endParaRPr lang="en-GB" sz="2000" dirty="0"/>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645866" y="1658112"/>
            <a:ext cx="4756714" cy="597604"/>
          </a:xfrm>
        </p:spPr>
        <p:txBody>
          <a:bodyPr/>
          <a:lstStyle/>
          <a:p>
            <a:r>
              <a:rPr lang="en-GB" dirty="0">
                <a:solidFill>
                  <a:schemeClr val="bg2">
                    <a:lumMod val="50000"/>
                  </a:schemeClr>
                </a:solidFill>
              </a:rPr>
              <a:t>Activity by Revenue</a:t>
            </a:r>
          </a:p>
        </p:txBody>
      </p:sp>
      <p:pic>
        <p:nvPicPr>
          <p:cNvPr id="12" name="Picture 11">
            <a:extLst>
              <a:ext uri="{FF2B5EF4-FFF2-40B4-BE49-F238E27FC236}">
                <a16:creationId xmlns:a16="http://schemas.microsoft.com/office/drawing/2014/main" id="{9D3510BB-147C-6FAB-E2D8-B7716C8FFD42}"/>
              </a:ext>
            </a:extLst>
          </p:cNvPr>
          <p:cNvPicPr>
            <a:picLocks noChangeAspect="1"/>
          </p:cNvPicPr>
          <p:nvPr/>
        </p:nvPicPr>
        <p:blipFill>
          <a:blip r:embed="rId3"/>
          <a:stretch>
            <a:fillRect/>
          </a:stretch>
        </p:blipFill>
        <p:spPr>
          <a:xfrm>
            <a:off x="5766816" y="1267714"/>
            <a:ext cx="6230112" cy="5086731"/>
          </a:xfrm>
          <a:prstGeom prst="rect">
            <a:avLst/>
          </a:prstGeom>
        </p:spPr>
      </p:pic>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645866" y="2374900"/>
            <a:ext cx="4557573" cy="3979545"/>
          </a:xfrm>
        </p:spPr>
        <p:txBody>
          <a:bodyPr/>
          <a:lstStyle/>
          <a:p>
            <a:r>
              <a:rPr lang="en-GB" dirty="0"/>
              <a:t>2019 Tourism Activities by Revenue</a:t>
            </a:r>
          </a:p>
          <a:p>
            <a:r>
              <a:rPr lang="en-GB" dirty="0"/>
              <a:t>Appear to be a ‘top 6’</a:t>
            </a: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16" name="Rectangle: Rounded Corners 15">
            <a:extLst>
              <a:ext uri="{FF2B5EF4-FFF2-40B4-BE49-F238E27FC236}">
                <a16:creationId xmlns:a16="http://schemas.microsoft.com/office/drawing/2014/main" id="{A9CC9961-AB34-B9A8-487A-BCFEFB9DC9F7}"/>
              </a:ext>
            </a:extLst>
          </p:cNvPr>
          <p:cNvSpPr/>
          <p:nvPr/>
        </p:nvSpPr>
        <p:spPr>
          <a:xfrm>
            <a:off x="6046419" y="1658112"/>
            <a:ext cx="5950509" cy="17068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53733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rmAutofit/>
          </a:bodyPr>
          <a:lstStyle/>
          <a:p>
            <a:pPr algn="ctr"/>
            <a:r>
              <a:rPr lang="en-GB" sz="2000" dirty="0"/>
              <a:t>1. What kind of tourism activity generates the highest income for Scotland? </a:t>
            </a:r>
            <a:br>
              <a:rPr lang="en-GB" sz="2000" dirty="0"/>
            </a:br>
            <a:endParaRPr lang="en-GB" sz="2000" dirty="0"/>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p:txBody>
          <a:bodyPr/>
          <a:lstStyle/>
          <a:p>
            <a:endParaRPr lang="en-GB" dirty="0"/>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1209243" y="2374899"/>
            <a:ext cx="4557573" cy="3979545"/>
          </a:xfrm>
        </p:spPr>
        <p:txBody>
          <a:bodyPr/>
          <a:lstStyle/>
          <a:p>
            <a:r>
              <a:rPr lang="en-GB" dirty="0"/>
              <a:t>Top 6 Tourism Activities over time</a:t>
            </a:r>
          </a:p>
          <a:p>
            <a:r>
              <a:rPr lang="en-GB" dirty="0"/>
              <a:t>Appear to be a ‘top 6’</a:t>
            </a: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2" name="Picture 1">
            <a:extLst>
              <a:ext uri="{FF2B5EF4-FFF2-40B4-BE49-F238E27FC236}">
                <a16:creationId xmlns:a16="http://schemas.microsoft.com/office/drawing/2014/main" id="{EF34511F-7D69-CB8E-FB85-6598BD90745F}"/>
              </a:ext>
            </a:extLst>
          </p:cNvPr>
          <p:cNvPicPr>
            <a:picLocks noChangeAspect="1"/>
          </p:cNvPicPr>
          <p:nvPr/>
        </p:nvPicPr>
        <p:blipFill>
          <a:blip r:embed="rId3"/>
          <a:stretch>
            <a:fillRect/>
          </a:stretch>
        </p:blipFill>
        <p:spPr>
          <a:xfrm>
            <a:off x="1025652" y="1328737"/>
            <a:ext cx="10655808" cy="5208905"/>
          </a:xfrm>
          <a:prstGeom prst="rect">
            <a:avLst/>
          </a:prstGeom>
        </p:spPr>
      </p:pic>
    </p:spTree>
    <p:extLst>
      <p:ext uri="{BB962C8B-B14F-4D97-AF65-F5344CB8AC3E}">
        <p14:creationId xmlns:p14="http://schemas.microsoft.com/office/powerpoint/2010/main" val="1754406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rmAutofit/>
          </a:bodyPr>
          <a:lstStyle/>
          <a:p>
            <a:pPr algn="ctr"/>
            <a:r>
              <a:rPr lang="en-GB" sz="2400" dirty="0"/>
              <a:t>2. Which kind of activity generates the most visits to sites?</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417535" y="2078953"/>
            <a:ext cx="4557573" cy="3979545"/>
          </a:xfrm>
        </p:spPr>
        <p:txBody>
          <a:bodyPr/>
          <a:lstStyle/>
          <a:p>
            <a:r>
              <a:rPr lang="en-GB" dirty="0"/>
              <a:t>2019 Tourism Visit Activities</a:t>
            </a:r>
          </a:p>
          <a:p>
            <a:r>
              <a:rPr lang="en-GB" dirty="0"/>
              <a:t>Similar ‘top 6’ to tourism expenditure</a:t>
            </a: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2" name="Picture 1">
            <a:extLst>
              <a:ext uri="{FF2B5EF4-FFF2-40B4-BE49-F238E27FC236}">
                <a16:creationId xmlns:a16="http://schemas.microsoft.com/office/drawing/2014/main" id="{9D49B94B-922A-62F1-39B9-643C01334DC7}"/>
              </a:ext>
            </a:extLst>
          </p:cNvPr>
          <p:cNvPicPr>
            <a:picLocks noChangeAspect="1"/>
          </p:cNvPicPr>
          <p:nvPr/>
        </p:nvPicPr>
        <p:blipFill>
          <a:blip r:embed="rId3"/>
          <a:stretch>
            <a:fillRect/>
          </a:stretch>
        </p:blipFill>
        <p:spPr>
          <a:xfrm>
            <a:off x="4971245" y="1262128"/>
            <a:ext cx="7019586" cy="5175853"/>
          </a:xfrm>
          <a:prstGeom prst="rect">
            <a:avLst/>
          </a:prstGeom>
        </p:spPr>
      </p:pic>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417535" y="1482299"/>
            <a:ext cx="3687637" cy="597604"/>
          </a:xfrm>
        </p:spPr>
        <p:txBody>
          <a:bodyPr/>
          <a:lstStyle/>
          <a:p>
            <a:r>
              <a:rPr lang="en-GB" dirty="0">
                <a:solidFill>
                  <a:schemeClr val="bg2">
                    <a:lumMod val="50000"/>
                  </a:schemeClr>
                </a:solidFill>
              </a:rPr>
              <a:t>Activity by Visits</a:t>
            </a:r>
          </a:p>
        </p:txBody>
      </p:sp>
      <p:sp>
        <p:nvSpPr>
          <p:cNvPr id="16" name="Rectangle: Rounded Corners 15">
            <a:extLst>
              <a:ext uri="{FF2B5EF4-FFF2-40B4-BE49-F238E27FC236}">
                <a16:creationId xmlns:a16="http://schemas.microsoft.com/office/drawing/2014/main" id="{A9CC9961-AB34-B9A8-487A-BCFEFB9DC9F7}"/>
              </a:ext>
            </a:extLst>
          </p:cNvPr>
          <p:cNvSpPr/>
          <p:nvPr/>
        </p:nvSpPr>
        <p:spPr>
          <a:xfrm>
            <a:off x="5203065" y="1631968"/>
            <a:ext cx="6713401" cy="17068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8461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rmAutofit/>
          </a:bodyPr>
          <a:lstStyle/>
          <a:p>
            <a:pPr algn="ctr"/>
            <a:r>
              <a:rPr lang="en-GB" sz="2000" dirty="0"/>
              <a:t>2. Which kind of activity generates the most visits to sites?</a:t>
            </a: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p:txBody>
          <a:bodyPr/>
          <a:lstStyle/>
          <a:p>
            <a:endParaRPr lang="en-GB" dirty="0"/>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1209243" y="2374899"/>
            <a:ext cx="4557573" cy="3979545"/>
          </a:xfrm>
        </p:spPr>
        <p:txBody>
          <a:bodyPr/>
          <a:lstStyle/>
          <a:p>
            <a:r>
              <a:rPr lang="en-GB" dirty="0"/>
              <a:t>Top 6 Tourism Activities over time</a:t>
            </a:r>
          </a:p>
          <a:p>
            <a:r>
              <a:rPr lang="en-GB" dirty="0"/>
              <a:t>Appear to be a ‘top 6’</a:t>
            </a: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4" name="Picture 3">
            <a:extLst>
              <a:ext uri="{FF2B5EF4-FFF2-40B4-BE49-F238E27FC236}">
                <a16:creationId xmlns:a16="http://schemas.microsoft.com/office/drawing/2014/main" id="{14949AF8-F696-7D42-B0E6-F8FBE011E02B}"/>
              </a:ext>
            </a:extLst>
          </p:cNvPr>
          <p:cNvPicPr>
            <a:picLocks noChangeAspect="1"/>
          </p:cNvPicPr>
          <p:nvPr/>
        </p:nvPicPr>
        <p:blipFill>
          <a:blip r:embed="rId3"/>
          <a:stretch>
            <a:fillRect/>
          </a:stretch>
        </p:blipFill>
        <p:spPr>
          <a:xfrm>
            <a:off x="1025652" y="1328737"/>
            <a:ext cx="10649047" cy="5208905"/>
          </a:xfrm>
          <a:prstGeom prst="rect">
            <a:avLst/>
          </a:prstGeom>
        </p:spPr>
      </p:pic>
    </p:spTree>
    <p:extLst>
      <p:ext uri="{BB962C8B-B14F-4D97-AF65-F5344CB8AC3E}">
        <p14:creationId xmlns:p14="http://schemas.microsoft.com/office/powerpoint/2010/main" val="1006192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3. Is there a particular key demographic of visitors we should be focusing on?</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142338" cy="3979545"/>
          </a:xfrm>
        </p:spPr>
        <p:txBody>
          <a:bodyPr/>
          <a:lstStyle/>
          <a:p>
            <a:r>
              <a:rPr lang="en-GB" dirty="0"/>
              <a:t>2019 Tourism Visits by Demographic</a:t>
            </a:r>
          </a:p>
          <a:p>
            <a:r>
              <a:rPr lang="en-GB" dirty="0"/>
              <a:t>Access to car, married, employed with no kids – primary market</a:t>
            </a:r>
          </a:p>
          <a:p>
            <a:r>
              <a:rPr lang="en-GB" dirty="0"/>
              <a:t>Age group 45-54, social group C2 (Skilled manual occupations) both under represented</a:t>
            </a: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lstStyle/>
          <a:p>
            <a:r>
              <a:rPr lang="en-GB" dirty="0">
                <a:solidFill>
                  <a:schemeClr val="bg2">
                    <a:lumMod val="50000"/>
                  </a:schemeClr>
                </a:solidFill>
              </a:rPr>
              <a:t>Who visits the most?</a:t>
            </a:r>
          </a:p>
        </p:txBody>
      </p:sp>
      <p:pic>
        <p:nvPicPr>
          <p:cNvPr id="2" name="Picture 1">
            <a:extLst>
              <a:ext uri="{FF2B5EF4-FFF2-40B4-BE49-F238E27FC236}">
                <a16:creationId xmlns:a16="http://schemas.microsoft.com/office/drawing/2014/main" id="{C976095E-3C48-71F2-BE16-3B388D4267AD}"/>
              </a:ext>
            </a:extLst>
          </p:cNvPr>
          <p:cNvPicPr>
            <a:picLocks noChangeAspect="1"/>
          </p:cNvPicPr>
          <p:nvPr/>
        </p:nvPicPr>
        <p:blipFill>
          <a:blip r:embed="rId3"/>
          <a:stretch>
            <a:fillRect/>
          </a:stretch>
        </p:blipFill>
        <p:spPr>
          <a:xfrm>
            <a:off x="4597758" y="1228661"/>
            <a:ext cx="7393073" cy="5247958"/>
          </a:xfrm>
          <a:prstGeom prst="rect">
            <a:avLst/>
          </a:prstGeom>
        </p:spPr>
      </p:pic>
      <p:sp>
        <p:nvSpPr>
          <p:cNvPr id="16" name="Rectangle: Rounded Corners 15">
            <a:extLst>
              <a:ext uri="{FF2B5EF4-FFF2-40B4-BE49-F238E27FC236}">
                <a16:creationId xmlns:a16="http://schemas.microsoft.com/office/drawing/2014/main" id="{A9CC9961-AB34-B9A8-487A-BCFEFB9DC9F7}"/>
              </a:ext>
            </a:extLst>
          </p:cNvPr>
          <p:cNvSpPr/>
          <p:nvPr/>
        </p:nvSpPr>
        <p:spPr>
          <a:xfrm>
            <a:off x="4776872" y="1649035"/>
            <a:ext cx="7092200" cy="81726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13266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3. Is there a particular key demographic of visitors we should be focusing on?</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142338" cy="3979545"/>
          </a:xfrm>
        </p:spPr>
        <p:txBody>
          <a:bodyPr/>
          <a:lstStyle/>
          <a:p>
            <a:r>
              <a:rPr lang="en-GB" dirty="0"/>
              <a:t>2019 Tourism Expenditure by Demographic</a:t>
            </a:r>
          </a:p>
          <a:p>
            <a:r>
              <a:rPr lang="en-GB" dirty="0"/>
              <a:t>Access to car, married, employed with no kids – primary market</a:t>
            </a:r>
          </a:p>
          <a:p>
            <a:r>
              <a:rPr lang="en-GB" dirty="0"/>
              <a:t>Social grade AB overspend compared to other groups</a:t>
            </a: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lstStyle/>
          <a:p>
            <a:r>
              <a:rPr lang="en-GB" dirty="0">
                <a:solidFill>
                  <a:schemeClr val="bg2">
                    <a:lumMod val="50000"/>
                  </a:schemeClr>
                </a:solidFill>
              </a:rPr>
              <a:t>Who spends the most?</a:t>
            </a:r>
          </a:p>
        </p:txBody>
      </p:sp>
      <p:pic>
        <p:nvPicPr>
          <p:cNvPr id="4" name="Picture 3">
            <a:extLst>
              <a:ext uri="{FF2B5EF4-FFF2-40B4-BE49-F238E27FC236}">
                <a16:creationId xmlns:a16="http://schemas.microsoft.com/office/drawing/2014/main" id="{2BB7401A-9D6A-57F4-20C5-B3DB051C49CD}"/>
              </a:ext>
            </a:extLst>
          </p:cNvPr>
          <p:cNvPicPr>
            <a:picLocks noChangeAspect="1"/>
          </p:cNvPicPr>
          <p:nvPr/>
        </p:nvPicPr>
        <p:blipFill>
          <a:blip r:embed="rId3"/>
          <a:stretch>
            <a:fillRect/>
          </a:stretch>
        </p:blipFill>
        <p:spPr>
          <a:xfrm>
            <a:off x="4578440" y="1229931"/>
            <a:ext cx="7419734" cy="5215761"/>
          </a:xfrm>
          <a:prstGeom prst="rect">
            <a:avLst/>
          </a:prstGeom>
        </p:spPr>
      </p:pic>
      <p:sp>
        <p:nvSpPr>
          <p:cNvPr id="16" name="Rectangle: Rounded Corners 15">
            <a:extLst>
              <a:ext uri="{FF2B5EF4-FFF2-40B4-BE49-F238E27FC236}">
                <a16:creationId xmlns:a16="http://schemas.microsoft.com/office/drawing/2014/main" id="{A9CC9961-AB34-B9A8-487A-BCFEFB9DC9F7}"/>
              </a:ext>
            </a:extLst>
          </p:cNvPr>
          <p:cNvSpPr/>
          <p:nvPr/>
        </p:nvSpPr>
        <p:spPr>
          <a:xfrm>
            <a:off x="4846515" y="1588329"/>
            <a:ext cx="7092200" cy="85221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00376968"/>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Color block design</Template>
  <TotalTime>2174</TotalTime>
  <Words>2284</Words>
  <Application>Microsoft Office PowerPoint</Application>
  <PresentationFormat>Widescreen</PresentationFormat>
  <Paragraphs>232</Paragraphs>
  <Slides>20</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Avenir Next LT Pro</vt:lpstr>
      <vt:lpstr>Calibri</vt:lpstr>
      <vt:lpstr>ColorBlockVTI</vt:lpstr>
      <vt:lpstr>Visit Scotland CodeClan Final Project</vt:lpstr>
      <vt:lpstr>Introduction</vt:lpstr>
      <vt:lpstr>Business Questions</vt:lpstr>
      <vt:lpstr>1. What kind of tourism activity generates the highest income for Scotland?  </vt:lpstr>
      <vt:lpstr>1. What kind of tourism activity generates the highest income for Scotland?  </vt:lpstr>
      <vt:lpstr>2. Which kind of activity generates the most visits to sites?</vt:lpstr>
      <vt:lpstr>2. Which kind of activity generates the most visits to sites?</vt:lpstr>
      <vt:lpstr>3. Is there a particular key demographic of visitors we should be focusing on?</vt:lpstr>
      <vt:lpstr>3. Is there a particular key demographic of visitors we should be focusing on?</vt:lpstr>
      <vt:lpstr>4. What type of locations receive the most visits?   What kinds of locations do people spend the most in?  </vt:lpstr>
      <vt:lpstr>5. Is there a particular method of travel our visitors arrive by?  </vt:lpstr>
      <vt:lpstr>5. Is there a particular method of travel our visitors arrive by?  </vt:lpstr>
      <vt:lpstr>6. When looking at regional tourism, what insights can we gain? </vt:lpstr>
      <vt:lpstr>6. When looking at regional tourism, what insights can we gain? </vt:lpstr>
      <vt:lpstr>6. When looking at regional tourism, what insights can we gain? </vt:lpstr>
      <vt:lpstr>7. What type of accommodation is most popular? Is there a difference by location? </vt:lpstr>
      <vt:lpstr>7. What type of accommodation is most popular? Is there a difference by location? </vt:lpstr>
      <vt:lpstr>8. Additional International Data</vt:lpstr>
      <vt:lpstr>9. Modelling - Is there any way to predict spending and visits for Visit Scotland?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neil Plenderleith</dc:creator>
  <cp:lastModifiedBy>neil Plenderleith</cp:lastModifiedBy>
  <cp:revision>15</cp:revision>
  <dcterms:created xsi:type="dcterms:W3CDTF">2022-10-10T09:09:40Z</dcterms:created>
  <dcterms:modified xsi:type="dcterms:W3CDTF">2022-10-12T14:41:06Z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