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58" r:id="rId5"/>
    <p:sldId id="263" r:id="rId6"/>
    <p:sldId id="264" r:id="rId7"/>
    <p:sldId id="269" r:id="rId8"/>
    <p:sldId id="271" r:id="rId9"/>
    <p:sldId id="266" r:id="rId10"/>
    <p:sldId id="259" r:id="rId11"/>
    <p:sldId id="262" r:id="rId12"/>
    <p:sldId id="261" r:id="rId13"/>
    <p:sldId id="267" r:id="rId14"/>
    <p:sldId id="265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9C22D-2BE2-40EA-8E3F-C0B2528156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352DA-C64A-4E03-84DC-398F141FA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Cost calculated when doing inference or cost to the company or Operational Cost or Economic cost</a:t>
          </a:r>
        </a:p>
      </dgm:t>
    </dgm:pt>
    <dgm:pt modelId="{616800F2-D438-4253-9EB3-CD1919AC74AB}" type="parTrans" cxnId="{83C47C95-D53D-4506-9C5D-AF01531015D2}">
      <dgm:prSet/>
      <dgm:spPr/>
      <dgm:t>
        <a:bodyPr/>
        <a:lstStyle/>
        <a:p>
          <a:endParaRPr lang="en-US"/>
        </a:p>
      </dgm:t>
    </dgm:pt>
    <dgm:pt modelId="{4C70796F-AD58-4CA7-8D7C-87E1E26C2B5D}" type="sibTrans" cxnId="{83C47C95-D53D-4506-9C5D-AF01531015D2}">
      <dgm:prSet/>
      <dgm:spPr/>
      <dgm:t>
        <a:bodyPr/>
        <a:lstStyle/>
        <a:p>
          <a:endParaRPr lang="en-US"/>
        </a:p>
      </dgm:t>
    </dgm:pt>
    <dgm:pt modelId="{29C44112-0682-4218-8797-BC68E032E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Cost of each sample while training (for example transaction with large amounts should have higher weightage when training algorithms)</a:t>
          </a:r>
        </a:p>
      </dgm:t>
    </dgm:pt>
    <dgm:pt modelId="{BD9B2C46-E8D3-4BA2-A50B-AF03FDC308B3}" type="parTrans" cxnId="{CD9BB423-90B1-4765-AD6B-919F51859226}">
      <dgm:prSet/>
      <dgm:spPr/>
      <dgm:t>
        <a:bodyPr/>
        <a:lstStyle/>
        <a:p>
          <a:endParaRPr lang="en-US"/>
        </a:p>
      </dgm:t>
    </dgm:pt>
    <dgm:pt modelId="{D25BAEE2-6415-4E62-A0CD-2E7A7B985F79}" type="sibTrans" cxnId="{CD9BB423-90B1-4765-AD6B-919F51859226}">
      <dgm:prSet/>
      <dgm:spPr/>
      <dgm:t>
        <a:bodyPr/>
        <a:lstStyle/>
        <a:p>
          <a:endParaRPr lang="en-US"/>
        </a:p>
      </dgm:t>
    </dgm:pt>
    <dgm:pt modelId="{3E71DBB4-FD5D-4EBB-945E-F5FE2E3AF273}" type="pres">
      <dgm:prSet presAssocID="{A0B9C22D-2BE2-40EA-8E3F-C0B25281562C}" presName="root" presStyleCnt="0">
        <dgm:presLayoutVars>
          <dgm:dir/>
          <dgm:resizeHandles val="exact"/>
        </dgm:presLayoutVars>
      </dgm:prSet>
      <dgm:spPr/>
    </dgm:pt>
    <dgm:pt modelId="{481D09D8-D623-449D-BD63-A24738909812}" type="pres">
      <dgm:prSet presAssocID="{F7B352DA-C64A-4E03-84DC-398F141FAE05}" presName="compNode" presStyleCnt="0"/>
      <dgm:spPr/>
    </dgm:pt>
    <dgm:pt modelId="{FC7FE953-2AF5-4AD9-9661-B5D68B7F04FA}" type="pres">
      <dgm:prSet presAssocID="{F7B352DA-C64A-4E03-84DC-398F141FAE05}" presName="bgRect" presStyleLbl="bgShp" presStyleIdx="0" presStyleCnt="2"/>
      <dgm:spPr/>
    </dgm:pt>
    <dgm:pt modelId="{9F00F30E-4929-4AC7-8ABD-9F2D1C7E9634}" type="pres">
      <dgm:prSet presAssocID="{F7B352DA-C64A-4E03-84DC-398F141FA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34F0DFF-C227-4981-8116-C5E993E3896E}" type="pres">
      <dgm:prSet presAssocID="{F7B352DA-C64A-4E03-84DC-398F141FAE05}" presName="spaceRect" presStyleCnt="0"/>
      <dgm:spPr/>
    </dgm:pt>
    <dgm:pt modelId="{C2F51536-65D2-4CCA-A13A-1AAC20372DA2}" type="pres">
      <dgm:prSet presAssocID="{F7B352DA-C64A-4E03-84DC-398F141FAE05}" presName="parTx" presStyleLbl="revTx" presStyleIdx="0" presStyleCnt="2">
        <dgm:presLayoutVars>
          <dgm:chMax val="0"/>
          <dgm:chPref val="0"/>
        </dgm:presLayoutVars>
      </dgm:prSet>
      <dgm:spPr/>
    </dgm:pt>
    <dgm:pt modelId="{E584AAB5-DBF2-45F9-A4FF-001FA86C04E2}" type="pres">
      <dgm:prSet presAssocID="{4C70796F-AD58-4CA7-8D7C-87E1E26C2B5D}" presName="sibTrans" presStyleCnt="0"/>
      <dgm:spPr/>
    </dgm:pt>
    <dgm:pt modelId="{9DBF4D63-A948-4570-BA35-9EBD9773F859}" type="pres">
      <dgm:prSet presAssocID="{29C44112-0682-4218-8797-BC68E032E8FC}" presName="compNode" presStyleCnt="0"/>
      <dgm:spPr/>
    </dgm:pt>
    <dgm:pt modelId="{C062B655-DAB7-4782-B58A-1E3F42C935A3}" type="pres">
      <dgm:prSet presAssocID="{29C44112-0682-4218-8797-BC68E032E8FC}" presName="bgRect" presStyleLbl="bgShp" presStyleIdx="1" presStyleCnt="2"/>
      <dgm:spPr/>
    </dgm:pt>
    <dgm:pt modelId="{E484295D-B564-4341-A904-6696B4E9FB11}" type="pres">
      <dgm:prSet presAssocID="{29C44112-0682-4218-8797-BC68E032E8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9A41F1D-5AE2-4782-8C1E-3FFFD145BEA0}" type="pres">
      <dgm:prSet presAssocID="{29C44112-0682-4218-8797-BC68E032E8FC}" presName="spaceRect" presStyleCnt="0"/>
      <dgm:spPr/>
    </dgm:pt>
    <dgm:pt modelId="{0D76267A-D05B-4B32-BE23-5B7D1EFDEB92}" type="pres">
      <dgm:prSet presAssocID="{29C44112-0682-4218-8797-BC68E032E8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9BB423-90B1-4765-AD6B-919F51859226}" srcId="{A0B9C22D-2BE2-40EA-8E3F-C0B25281562C}" destId="{29C44112-0682-4218-8797-BC68E032E8FC}" srcOrd="1" destOrd="0" parTransId="{BD9B2C46-E8D3-4BA2-A50B-AF03FDC308B3}" sibTransId="{D25BAEE2-6415-4E62-A0CD-2E7A7B985F79}"/>
    <dgm:cxn modelId="{83004462-1713-42B3-B6EB-5DEE285082B3}" type="presOf" srcId="{29C44112-0682-4218-8797-BC68E032E8FC}" destId="{0D76267A-D05B-4B32-BE23-5B7D1EFDEB92}" srcOrd="0" destOrd="0" presId="urn:microsoft.com/office/officeart/2018/2/layout/IconVerticalSolidList"/>
    <dgm:cxn modelId="{83C47C95-D53D-4506-9C5D-AF01531015D2}" srcId="{A0B9C22D-2BE2-40EA-8E3F-C0B25281562C}" destId="{F7B352DA-C64A-4E03-84DC-398F141FAE05}" srcOrd="0" destOrd="0" parTransId="{616800F2-D438-4253-9EB3-CD1919AC74AB}" sibTransId="{4C70796F-AD58-4CA7-8D7C-87E1E26C2B5D}"/>
    <dgm:cxn modelId="{871539BA-A140-4DB2-872B-E42298823466}" type="presOf" srcId="{A0B9C22D-2BE2-40EA-8E3F-C0B25281562C}" destId="{3E71DBB4-FD5D-4EBB-945E-F5FE2E3AF273}" srcOrd="0" destOrd="0" presId="urn:microsoft.com/office/officeart/2018/2/layout/IconVerticalSolidList"/>
    <dgm:cxn modelId="{B98A72C0-8CF8-4525-BB3E-BF9B39D850D3}" type="presOf" srcId="{F7B352DA-C64A-4E03-84DC-398F141FAE05}" destId="{C2F51536-65D2-4CCA-A13A-1AAC20372DA2}" srcOrd="0" destOrd="0" presId="urn:microsoft.com/office/officeart/2018/2/layout/IconVerticalSolidList"/>
    <dgm:cxn modelId="{E4C4FA0B-3F51-4868-8033-89E3E6A91389}" type="presParOf" srcId="{3E71DBB4-FD5D-4EBB-945E-F5FE2E3AF273}" destId="{481D09D8-D623-449D-BD63-A24738909812}" srcOrd="0" destOrd="0" presId="urn:microsoft.com/office/officeart/2018/2/layout/IconVerticalSolidList"/>
    <dgm:cxn modelId="{C8151239-1A6A-410D-A65A-A7EB5C6DF5D0}" type="presParOf" srcId="{481D09D8-D623-449D-BD63-A24738909812}" destId="{FC7FE953-2AF5-4AD9-9661-B5D68B7F04FA}" srcOrd="0" destOrd="0" presId="urn:microsoft.com/office/officeart/2018/2/layout/IconVerticalSolidList"/>
    <dgm:cxn modelId="{9B0FE8F8-A7E4-4288-98F9-EA7414B4050E}" type="presParOf" srcId="{481D09D8-D623-449D-BD63-A24738909812}" destId="{9F00F30E-4929-4AC7-8ABD-9F2D1C7E9634}" srcOrd="1" destOrd="0" presId="urn:microsoft.com/office/officeart/2018/2/layout/IconVerticalSolidList"/>
    <dgm:cxn modelId="{CF1CC745-1085-495B-957A-8541711EB5AB}" type="presParOf" srcId="{481D09D8-D623-449D-BD63-A24738909812}" destId="{B34F0DFF-C227-4981-8116-C5E993E3896E}" srcOrd="2" destOrd="0" presId="urn:microsoft.com/office/officeart/2018/2/layout/IconVerticalSolidList"/>
    <dgm:cxn modelId="{F312CE47-5FD6-41CA-BDDA-B46E9736F584}" type="presParOf" srcId="{481D09D8-D623-449D-BD63-A24738909812}" destId="{C2F51536-65D2-4CCA-A13A-1AAC20372DA2}" srcOrd="3" destOrd="0" presId="urn:microsoft.com/office/officeart/2018/2/layout/IconVerticalSolidList"/>
    <dgm:cxn modelId="{CEF421DC-7360-40B1-8592-0BDA1B4B1F3B}" type="presParOf" srcId="{3E71DBB4-FD5D-4EBB-945E-F5FE2E3AF273}" destId="{E584AAB5-DBF2-45F9-A4FF-001FA86C04E2}" srcOrd="1" destOrd="0" presId="urn:microsoft.com/office/officeart/2018/2/layout/IconVerticalSolidList"/>
    <dgm:cxn modelId="{66E9057F-CC57-4383-BC72-18B115D9F869}" type="presParOf" srcId="{3E71DBB4-FD5D-4EBB-945E-F5FE2E3AF273}" destId="{9DBF4D63-A948-4570-BA35-9EBD9773F859}" srcOrd="2" destOrd="0" presId="urn:microsoft.com/office/officeart/2018/2/layout/IconVerticalSolidList"/>
    <dgm:cxn modelId="{BDD3D8BA-D401-4132-B7E2-1C4EF7DDD400}" type="presParOf" srcId="{9DBF4D63-A948-4570-BA35-9EBD9773F859}" destId="{C062B655-DAB7-4782-B58A-1E3F42C935A3}" srcOrd="0" destOrd="0" presId="urn:microsoft.com/office/officeart/2018/2/layout/IconVerticalSolidList"/>
    <dgm:cxn modelId="{8FB0989E-BA18-4CA0-91F0-897E08100EA7}" type="presParOf" srcId="{9DBF4D63-A948-4570-BA35-9EBD9773F859}" destId="{E484295D-B564-4341-A904-6696B4E9FB11}" srcOrd="1" destOrd="0" presId="urn:microsoft.com/office/officeart/2018/2/layout/IconVerticalSolidList"/>
    <dgm:cxn modelId="{8204C5CF-0FA7-45CC-9F19-223FD0B9228F}" type="presParOf" srcId="{9DBF4D63-A948-4570-BA35-9EBD9773F859}" destId="{C9A41F1D-5AE2-4782-8C1E-3FFFD145BEA0}" srcOrd="2" destOrd="0" presId="urn:microsoft.com/office/officeart/2018/2/layout/IconVerticalSolidList"/>
    <dgm:cxn modelId="{747AAE3C-3FB6-4AE3-AEE7-28070035C7FB}" type="presParOf" srcId="{9DBF4D63-A948-4570-BA35-9EBD9773F859}" destId="{0D76267A-D05B-4B32-BE23-5B7D1EFDE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0B53E-5FCE-4F2F-96AD-AD3AC7AA5C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BAA63B-CE14-481D-B8F9-ACBBBEB89E79}">
      <dgm:prSet/>
      <dgm:spPr/>
      <dgm:t>
        <a:bodyPr/>
        <a:lstStyle/>
        <a:p>
          <a:r>
            <a:rPr lang="en-US"/>
            <a:t>Cost of verifying a Fraud: False Positives </a:t>
          </a:r>
        </a:p>
      </dgm:t>
    </dgm:pt>
    <dgm:pt modelId="{8E748BD5-782C-404B-8360-EBD1ADBE2D4D}" type="parTrans" cxnId="{D2DFADF3-C112-499A-BCC2-61D677743A5B}">
      <dgm:prSet/>
      <dgm:spPr/>
      <dgm:t>
        <a:bodyPr/>
        <a:lstStyle/>
        <a:p>
          <a:endParaRPr lang="en-US"/>
        </a:p>
      </dgm:t>
    </dgm:pt>
    <dgm:pt modelId="{CD7141B4-B6AD-40AE-836D-F09E92A53D1C}" type="sibTrans" cxnId="{D2DFADF3-C112-499A-BCC2-61D677743A5B}">
      <dgm:prSet/>
      <dgm:spPr/>
      <dgm:t>
        <a:bodyPr/>
        <a:lstStyle/>
        <a:p>
          <a:endParaRPr lang="en-US"/>
        </a:p>
      </dgm:t>
    </dgm:pt>
    <dgm:pt modelId="{A350E6A2-ADF0-40B9-89FA-6610EB17B0B1}">
      <dgm:prSet/>
      <dgm:spPr/>
      <dgm:t>
        <a:bodyPr/>
        <a:lstStyle/>
        <a:p>
          <a:r>
            <a:rPr lang="en-US"/>
            <a:t>Cost of a transaction that is a Fraud but our Algorithm doesn’t detect it: False Negatives</a:t>
          </a:r>
        </a:p>
      </dgm:t>
    </dgm:pt>
    <dgm:pt modelId="{BBAEF506-4211-4B0C-ADF5-B6F42D5F7BA3}" type="parTrans" cxnId="{E1C5494D-2487-4DAF-BE58-6EDFAD03251A}">
      <dgm:prSet/>
      <dgm:spPr/>
      <dgm:t>
        <a:bodyPr/>
        <a:lstStyle/>
        <a:p>
          <a:endParaRPr lang="en-US"/>
        </a:p>
      </dgm:t>
    </dgm:pt>
    <dgm:pt modelId="{B02B7108-5168-48C3-806A-7F7731C05D76}" type="sibTrans" cxnId="{E1C5494D-2487-4DAF-BE58-6EDFAD03251A}">
      <dgm:prSet/>
      <dgm:spPr/>
      <dgm:t>
        <a:bodyPr/>
        <a:lstStyle/>
        <a:p>
          <a:endParaRPr lang="en-US"/>
        </a:p>
      </dgm:t>
    </dgm:pt>
    <dgm:pt modelId="{281BA6D8-668C-4BA0-BA60-F62D951BA9CA}">
      <dgm:prSet/>
      <dgm:spPr/>
      <dgm:t>
        <a:bodyPr/>
        <a:lstStyle/>
        <a:p>
          <a:r>
            <a:rPr lang="en-US"/>
            <a:t>False Negatives should be much more important that False Positives as even though both have costs, the cost of not detecting a Fraud should be very high in comparison to cost of falsely detecting a Fraud. The weightage should depend on Amount of transaction</a:t>
          </a:r>
        </a:p>
      </dgm:t>
    </dgm:pt>
    <dgm:pt modelId="{E7B6FD5D-3439-4191-80AD-87E245ADF2DA}" type="parTrans" cxnId="{68EE4C67-D325-46FE-AAE0-718A82DFB2B8}">
      <dgm:prSet/>
      <dgm:spPr/>
      <dgm:t>
        <a:bodyPr/>
        <a:lstStyle/>
        <a:p>
          <a:endParaRPr lang="en-US"/>
        </a:p>
      </dgm:t>
    </dgm:pt>
    <dgm:pt modelId="{3EA533F2-9316-40A6-86AD-261BC8DC08FD}" type="sibTrans" cxnId="{68EE4C67-D325-46FE-AAE0-718A82DFB2B8}">
      <dgm:prSet/>
      <dgm:spPr/>
      <dgm:t>
        <a:bodyPr/>
        <a:lstStyle/>
        <a:p>
          <a:endParaRPr lang="en-US"/>
        </a:p>
      </dgm:t>
    </dgm:pt>
    <dgm:pt modelId="{F606DD1E-ADE3-4645-B6DC-4D0CE9CE05C5}" type="pres">
      <dgm:prSet presAssocID="{F460B53E-5FCE-4F2F-96AD-AD3AC7AA5C1D}" presName="linear" presStyleCnt="0">
        <dgm:presLayoutVars>
          <dgm:animLvl val="lvl"/>
          <dgm:resizeHandles val="exact"/>
        </dgm:presLayoutVars>
      </dgm:prSet>
      <dgm:spPr/>
    </dgm:pt>
    <dgm:pt modelId="{2C254911-E63F-4D1B-BBF6-CCF72AB64F56}" type="pres">
      <dgm:prSet presAssocID="{4ABAA63B-CE14-481D-B8F9-ACBBBEB89E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5F352-5C92-42B2-B83F-45B44B2F43F4}" type="pres">
      <dgm:prSet presAssocID="{CD7141B4-B6AD-40AE-836D-F09E92A53D1C}" presName="spacer" presStyleCnt="0"/>
      <dgm:spPr/>
    </dgm:pt>
    <dgm:pt modelId="{65409A2F-A9C5-47A3-9A8E-D15E07A7F948}" type="pres">
      <dgm:prSet presAssocID="{A350E6A2-ADF0-40B9-89FA-6610EB17B0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7F74CA-0148-4E4C-BD38-4A5639C809B1}" type="pres">
      <dgm:prSet presAssocID="{B02B7108-5168-48C3-806A-7F7731C05D76}" presName="spacer" presStyleCnt="0"/>
      <dgm:spPr/>
    </dgm:pt>
    <dgm:pt modelId="{1A98075D-267F-493A-93E0-5A87EF25F398}" type="pres">
      <dgm:prSet presAssocID="{281BA6D8-668C-4BA0-BA60-F62D951BA9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1FA6234-A799-4CB6-A3FC-8025BD8D3D80}" type="presOf" srcId="{A350E6A2-ADF0-40B9-89FA-6610EB17B0B1}" destId="{65409A2F-A9C5-47A3-9A8E-D15E07A7F948}" srcOrd="0" destOrd="0" presId="urn:microsoft.com/office/officeart/2005/8/layout/vList2"/>
    <dgm:cxn modelId="{AE733D43-09D5-495E-ACFA-18C45BB070E4}" type="presOf" srcId="{F460B53E-5FCE-4F2F-96AD-AD3AC7AA5C1D}" destId="{F606DD1E-ADE3-4645-B6DC-4D0CE9CE05C5}" srcOrd="0" destOrd="0" presId="urn:microsoft.com/office/officeart/2005/8/layout/vList2"/>
    <dgm:cxn modelId="{68EE4C67-D325-46FE-AAE0-718A82DFB2B8}" srcId="{F460B53E-5FCE-4F2F-96AD-AD3AC7AA5C1D}" destId="{281BA6D8-668C-4BA0-BA60-F62D951BA9CA}" srcOrd="2" destOrd="0" parTransId="{E7B6FD5D-3439-4191-80AD-87E245ADF2DA}" sibTransId="{3EA533F2-9316-40A6-86AD-261BC8DC08FD}"/>
    <dgm:cxn modelId="{E1C5494D-2487-4DAF-BE58-6EDFAD03251A}" srcId="{F460B53E-5FCE-4F2F-96AD-AD3AC7AA5C1D}" destId="{A350E6A2-ADF0-40B9-89FA-6610EB17B0B1}" srcOrd="1" destOrd="0" parTransId="{BBAEF506-4211-4B0C-ADF5-B6F42D5F7BA3}" sibTransId="{B02B7108-5168-48C3-806A-7F7731C05D76}"/>
    <dgm:cxn modelId="{37FD37A9-AF9D-4475-8BE9-1792BF6C8126}" type="presOf" srcId="{281BA6D8-668C-4BA0-BA60-F62D951BA9CA}" destId="{1A98075D-267F-493A-93E0-5A87EF25F398}" srcOrd="0" destOrd="0" presId="urn:microsoft.com/office/officeart/2005/8/layout/vList2"/>
    <dgm:cxn modelId="{0AF4DDB6-8414-467E-93FD-953791E15859}" type="presOf" srcId="{4ABAA63B-CE14-481D-B8F9-ACBBBEB89E79}" destId="{2C254911-E63F-4D1B-BBF6-CCF72AB64F56}" srcOrd="0" destOrd="0" presId="urn:microsoft.com/office/officeart/2005/8/layout/vList2"/>
    <dgm:cxn modelId="{D2DFADF3-C112-499A-BCC2-61D677743A5B}" srcId="{F460B53E-5FCE-4F2F-96AD-AD3AC7AA5C1D}" destId="{4ABAA63B-CE14-481D-B8F9-ACBBBEB89E79}" srcOrd="0" destOrd="0" parTransId="{8E748BD5-782C-404B-8360-EBD1ADBE2D4D}" sibTransId="{CD7141B4-B6AD-40AE-836D-F09E92A53D1C}"/>
    <dgm:cxn modelId="{D88735DF-7A1D-4CA9-AD71-6728C015A502}" type="presParOf" srcId="{F606DD1E-ADE3-4645-B6DC-4D0CE9CE05C5}" destId="{2C254911-E63F-4D1B-BBF6-CCF72AB64F56}" srcOrd="0" destOrd="0" presId="urn:microsoft.com/office/officeart/2005/8/layout/vList2"/>
    <dgm:cxn modelId="{C39C171A-B832-4931-81ED-11F0F1BC6A1C}" type="presParOf" srcId="{F606DD1E-ADE3-4645-B6DC-4D0CE9CE05C5}" destId="{40B5F352-5C92-42B2-B83F-45B44B2F43F4}" srcOrd="1" destOrd="0" presId="urn:microsoft.com/office/officeart/2005/8/layout/vList2"/>
    <dgm:cxn modelId="{E7A8C85B-0409-43E3-98AB-AC5201CD1C98}" type="presParOf" srcId="{F606DD1E-ADE3-4645-B6DC-4D0CE9CE05C5}" destId="{65409A2F-A9C5-47A3-9A8E-D15E07A7F948}" srcOrd="2" destOrd="0" presId="urn:microsoft.com/office/officeart/2005/8/layout/vList2"/>
    <dgm:cxn modelId="{628D3918-91D4-47A7-A792-424BE73EEFC1}" type="presParOf" srcId="{F606DD1E-ADE3-4645-B6DC-4D0CE9CE05C5}" destId="{E87F74CA-0148-4E4C-BD38-4A5639C809B1}" srcOrd="3" destOrd="0" presId="urn:microsoft.com/office/officeart/2005/8/layout/vList2"/>
    <dgm:cxn modelId="{8D03439D-6E12-4574-A7FE-BB634AA49158}" type="presParOf" srcId="{F606DD1E-ADE3-4645-B6DC-4D0CE9CE05C5}" destId="{1A98075D-267F-493A-93E0-5A87EF25F3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FE953-2AF5-4AD9-9661-B5D68B7F04F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0F30E-4929-4AC7-8ABD-9F2D1C7E963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51536-65D2-4CCA-A13A-1AAC20372DA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Cost calculated when doing inference or cost to the company or Operational Cost or Economic cost</a:t>
          </a:r>
        </a:p>
      </dsp:txBody>
      <dsp:txXfrm>
        <a:off x="1507738" y="707092"/>
        <a:ext cx="9007861" cy="1305401"/>
      </dsp:txXfrm>
    </dsp:sp>
    <dsp:sp modelId="{C062B655-DAB7-4782-B58A-1E3F42C935A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4295D-B564-4341-A904-6696B4E9FB1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267A-D05B-4B32-BE23-5B7D1EFDEB9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Cost of each sample while training (for example transaction with large amounts should have higher weightage when training algorithms)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54911-E63F-4D1B-BBF6-CCF72AB64F56}">
      <dsp:nvSpPr>
        <dsp:cNvPr id="0" name=""/>
        <dsp:cNvSpPr/>
      </dsp:nvSpPr>
      <dsp:spPr>
        <a:xfrm>
          <a:off x="0" y="62396"/>
          <a:ext cx="6666833" cy="17379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 of verifying a Fraud: False Positives </a:t>
          </a:r>
        </a:p>
      </dsp:txBody>
      <dsp:txXfrm>
        <a:off x="84841" y="147237"/>
        <a:ext cx="6497151" cy="1568293"/>
      </dsp:txXfrm>
    </dsp:sp>
    <dsp:sp modelId="{65409A2F-A9C5-47A3-9A8E-D15E07A7F948}">
      <dsp:nvSpPr>
        <dsp:cNvPr id="0" name=""/>
        <dsp:cNvSpPr/>
      </dsp:nvSpPr>
      <dsp:spPr>
        <a:xfrm>
          <a:off x="0" y="1857972"/>
          <a:ext cx="6666833" cy="173797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 of a transaction that is a Fraud but our Algorithm doesn’t detect it: False Negatives</a:t>
          </a:r>
        </a:p>
      </dsp:txBody>
      <dsp:txXfrm>
        <a:off x="84841" y="1942813"/>
        <a:ext cx="6497151" cy="1568293"/>
      </dsp:txXfrm>
    </dsp:sp>
    <dsp:sp modelId="{1A98075D-267F-493A-93E0-5A87EF25F398}">
      <dsp:nvSpPr>
        <dsp:cNvPr id="0" name=""/>
        <dsp:cNvSpPr/>
      </dsp:nvSpPr>
      <dsp:spPr>
        <a:xfrm>
          <a:off x="0" y="3653547"/>
          <a:ext cx="6666833" cy="173797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False Negatives should be much more important that False Positives as even though both have costs, the cost of not detecting a Fraud should be very high in comparison to cost of falsely detecting a Fraud. The weightage should depend on Amount of transaction</a:t>
          </a:r>
        </a:p>
      </dsp:txBody>
      <dsp:txXfrm>
        <a:off x="84841" y="3738388"/>
        <a:ext cx="6497151" cy="156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B2755-E4C5-49A8-91FC-63B59E85A228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AA37F-9088-46CB-BE5D-AA06FA6FAE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234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4603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951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82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1260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447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1443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200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1575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27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3112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77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1387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2187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0831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effectLst/>
                <a:latin typeface="Söhne"/>
              </a:rPr>
              <a:t>Limitations: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Parameter Sensitivity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 The choice of parameters like grid size, learning rate, and neighborhood function can greatly affect the SOM's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Lack of Universal Best Practice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 There is no standard rule for setting these parameters, often requiring trial and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Computational Complexity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 For large datasets, the training process can be computationally intensive.</a:t>
            </a:r>
          </a:p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861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247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Limitations</a:t>
            </a:r>
          </a:p>
          <a:p>
            <a:r>
              <a:rPr lang="en-US" b="1" i="0">
                <a:effectLst/>
                <a:latin typeface="Söhne"/>
              </a:rPr>
              <a:t>Only Measures Linear Relationships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r>
              <a:rPr lang="en-US" b="1" i="0">
                <a:effectLst/>
                <a:latin typeface="Söhne"/>
              </a:rPr>
              <a:t>Correlation Does Not Imply Causation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>
                <a:effectLst/>
                <a:latin typeface="Söhne"/>
              </a:rPr>
              <a:t>Sensitive to Outliers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 few extreme values can significantly affect the correlation coefficient, potentially giving a misleading impression of the strength or direction of the relationship</a:t>
            </a:r>
          </a:p>
          <a:p>
            <a:r>
              <a:rPr lang="en-US" b="1" i="0">
                <a:effectLst/>
                <a:latin typeface="Söhne"/>
              </a:rPr>
              <a:t>Difficulty in Interpreting Complex Relationships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>
                <a:effectLst/>
                <a:latin typeface="Söhne"/>
              </a:rPr>
              <a:t>Potential Overemphasis on Small Differences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Requires Bivariate Normality for Accuracy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For the Pearson correlation coefficient to be a valid measure of association, the data should ideally follow a bivariate normal distribution. This is not always the case in real-world data.</a:t>
            </a:r>
          </a:p>
          <a:p>
            <a:pPr algn="l"/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Does Not Account for Confounding Variables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Correlations shown in a heatmap may be the result of confounding variables that are not included in the heatmap. This can lead to incorrect interpretations if not properly accounted for.</a:t>
            </a:r>
          </a:p>
          <a:p>
            <a:r>
              <a:rPr lang="en-US" b="1" i="0">
                <a:effectLst/>
                <a:latin typeface="Söhne"/>
              </a:rPr>
              <a:t>Scale Sensitivity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40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780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687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316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65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406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AA37F-9088-46CB-BE5D-AA06FA6FAEA5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501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858C-EABA-7E6F-F814-F8C1F9DEF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EC176-484E-03F0-EE02-49EB7CAD1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9B5D-2321-83A8-A101-45E8CFE4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AF9-9391-CD42-D681-4824CBF1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C9A8-FCB7-3E86-EB78-B8DC87F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905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EEF-C063-18C1-CDE6-4FA2343D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CB484-9351-D794-46F3-F6146F85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02DB-03AD-75D0-9261-2948F5B0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9C8D-7D30-3F37-9870-28971C96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0DF2-353F-D50A-2B10-BA943B79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43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4485A-BC91-BD78-03AD-F7F3CD702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5709-32AF-4D20-165D-6EEE3556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1B34-07F9-FB4C-F665-B868E079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BCAA-EF34-F56D-818B-DB3DA539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F24C-7E96-431F-2857-C0D0E00F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4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96F1-CCA2-00A5-39F2-7278E671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F0A0-DDBA-65D0-FB9E-7A1737F1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30B2-672D-5E8C-0CB8-DA06D278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87C0-CE57-4A78-099B-78F9D413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DAD3-9BEA-D109-A0E1-E372C5A0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08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F712-4499-5D05-D00B-A492C18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5FDE2-748B-2C57-68A5-F357285F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F622-227C-A9D9-9FAC-B2A4F223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8730-3D97-F4EB-EEC8-090E4523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3A8E-EE8C-F4DB-D6C8-9FA897A6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26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2EA8-6CFA-2E5B-39FF-5CE57BB6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835E-46A6-59CE-9D13-78EFAD485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C6584-6427-375F-2D6B-1D9D24FF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6C9FC-F539-D6ED-D8B7-9D13D6E5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6DE9A-075E-01FE-8C7A-3CE8CA54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2F5F-417E-8436-EC50-49BB6041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9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C60-22A0-D971-4395-6D8B55EA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C63E-6AF2-3785-EBB6-AA2F003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8FEA8-5AAF-C7E1-C7B0-AD55087E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76D11-7D9B-F60B-85DD-B1816FF7D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08D05-5B3D-BE8C-0462-AEE055918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D4A66-D771-E2DC-1FCB-89DE7D8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4676D-FEF3-D873-E7F7-B1D71B5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19079-4DE0-A88E-B98D-56A7E0E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92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16E5-3878-10E6-59AE-A8D14B58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998B-374B-475F-326A-613B674D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68D6-726B-4D49-0D00-52B7535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A0AA8-2AC6-19ED-E8D0-B87F4A3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08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BF5C9-4ED4-4DEF-8105-656DE5C1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7AF2-5936-BB7B-4DF0-9A149AF0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465F-409D-E83E-ED82-FB9AD9CA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68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8FD9-FFDE-B7D9-92D3-7727F9BC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BEB1-1E08-4FEF-433B-6007ACCC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7ADB1-2B09-8BCA-A78D-160540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70F2-7DFE-E140-F09D-183A6E9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E08F-0776-6D3B-7CE0-6DE57DB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9FF0-15FA-8AF0-A4D1-28150E1F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919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85F-D21D-5571-010C-D9F889ED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1F32E-53B1-83CF-4DF8-FA3D9CE9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831FC-E00D-BBE4-1C73-0CF764BB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FD76-1543-6A9E-1A4A-0881E01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99C7-A782-FF5F-F4E4-2E4F2FD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53D4-0C1C-6C34-DE7A-D10BF291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37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E95D4-424E-D2A7-E62B-41F7C227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DEC2-7640-EF68-C17F-54B8F942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8661-D722-FD9C-F75B-35357ECDF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9EB4-9AB8-48A4-BFF7-50B30977BEC1}" type="datetimeFigureOut">
              <a:rPr lang="en-SE" smtClean="0"/>
              <a:t>2023-12-11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374D-0F42-CC89-E184-010B91123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0DDB-2FD2-C079-B47C-65481C1E7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3387-6910-40BE-896F-4D57DBDC62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585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C28E-6C07-F5D5-F2FB-A8858D96F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Creidit card Fraud Detection 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2A6A7-810A-E150-9164-7300BB2E1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Neil Pradhan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7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E8D4-78FE-53DC-1248-5881206F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Cost Benefit Analysis: Cost for the company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B07E2-0651-3D55-37FA-B75E6FD46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158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37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0215-C0B8-4164-F5CF-E080E5AC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sz="3700"/>
              <a:t>To calculate cost to company: Operational cost or Savings cost</a:t>
            </a:r>
            <a:endParaRPr lang="en-SE" sz="3700"/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109A5-B6E6-3147-D8CD-3513C074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" y="1082432"/>
            <a:ext cx="10872172" cy="220161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9A6-5C83-4F43-28B2-9173ACBF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After the Algorithm gives all results, we have True Positive, True Negatives, False Positives and False Negatives</a:t>
            </a:r>
          </a:p>
          <a:p>
            <a:r>
              <a:rPr lang="en-US" sz="2400"/>
              <a:t>For each row, we find the cost by the above formula </a:t>
            </a:r>
          </a:p>
          <a:p>
            <a:r>
              <a:rPr lang="en-US" sz="2400"/>
              <a:t>Cost of True Positive  = 0, Cost of False Negative = Amount , Cost of False Positive = 1, Cost of True Negative = 0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33B-9531-B680-A84D-6DD90F7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Penalizing cost to the Algorithm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A0A2-D600-D6FD-022B-6F8C3404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the cost that is used to train the Machine learning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Inverse class frequency (penalizing more Fraud cases while training)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Custom heuristic weights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Quantile based weights</a:t>
            </a:r>
          </a:p>
          <a:p>
            <a:pPr marL="514350" indent="-514350">
              <a:buAutoNum type="arabicPeriod"/>
            </a:pPr>
            <a:r>
              <a:rPr lang="en-US"/>
              <a:t>Should I Penalize based on Fraud and non-fraud cases or amount of Fraud committed (as in our dataset we have huge standard deviation almost 36% Fraud cases are below 1.0 Amount and 50% percentile of cases are below 9.55 Amount) ?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937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2D1E-B256-FF48-AEFF-A160E4E8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Quantile Based weights</a:t>
            </a:r>
            <a:endParaRPr lang="en-S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5685-CC54-9E62-5E19-EBF8FA9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For every row in training dataset check the amount of transaction: factor = 1e-6</a:t>
            </a:r>
          </a:p>
          <a:p>
            <a:r>
              <a:rPr lang="en-US" sz="1700"/>
              <a:t>In case of Fraud:</a:t>
            </a:r>
          </a:p>
          <a:p>
            <a:pPr lvl="1"/>
            <a:r>
              <a:rPr lang="en-US" sz="1700"/>
              <a:t>If the amount is more than 75</a:t>
            </a:r>
            <a:r>
              <a:rPr lang="en-US" sz="1700" baseline="30000"/>
              <a:t>th</a:t>
            </a:r>
            <a:r>
              <a:rPr lang="en-US" sz="1700"/>
              <a:t> percentile then the sample weight is 10* factor</a:t>
            </a:r>
          </a:p>
          <a:p>
            <a:pPr lvl="1"/>
            <a:r>
              <a:rPr lang="en-US" sz="1700"/>
              <a:t>If the amount is between 50</a:t>
            </a:r>
            <a:r>
              <a:rPr lang="en-US" sz="1700" baseline="30000"/>
              <a:t>th</a:t>
            </a:r>
            <a:r>
              <a:rPr lang="en-US" sz="1700"/>
              <a:t> to 75</a:t>
            </a:r>
            <a:r>
              <a:rPr lang="en-US" sz="1700" baseline="30000"/>
              <a:t>th</a:t>
            </a:r>
            <a:r>
              <a:rPr lang="en-US" sz="1700"/>
              <a:t> percentile then the sample weight is (1.5* factor) and if the amount is less than 50</a:t>
            </a:r>
            <a:r>
              <a:rPr lang="en-US" sz="1700" baseline="30000"/>
              <a:t>th</a:t>
            </a:r>
            <a:r>
              <a:rPr lang="en-US" sz="1700"/>
              <a:t> percentile then the sample weight is (1.05*factor)</a:t>
            </a:r>
          </a:p>
          <a:p>
            <a:pPr lvl="1"/>
            <a:endParaRPr lang="en-US" sz="1700"/>
          </a:p>
          <a:p>
            <a:r>
              <a:rPr lang="en-US" sz="1700"/>
              <a:t>In case of non-fraud:</a:t>
            </a:r>
          </a:p>
          <a:p>
            <a:pPr lvl="1"/>
            <a:r>
              <a:rPr lang="en-US" sz="1700"/>
              <a:t>The constant weight is 0.2</a:t>
            </a:r>
          </a:p>
          <a:p>
            <a:pPr marL="457200" lvl="1" indent="0">
              <a:buNone/>
            </a:pPr>
            <a:endParaRPr lang="en-US" sz="170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31DDBC8-A8D0-9059-E304-EC8F76FA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2124221"/>
            <a:ext cx="3615776" cy="26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2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EEFEA-F276-03B7-7FE4-F4FDC5C0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Performance Analysis of Different Supervised learning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13FB-C1A1-90B9-90F1-3BD85B607A2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Undersampling of the majority class for Imbalanced datasets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logistic regression, normalization of the features before training</a:t>
            </a:r>
          </a:p>
        </p:txBody>
      </p:sp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33376D00-E43F-37DF-6D45-FC620004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972783"/>
            <a:ext cx="5167185" cy="260942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73351-C79F-1600-76CF-7E896DFE4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824456"/>
              </p:ext>
            </p:extLst>
          </p:nvPr>
        </p:nvGraphicFramePr>
        <p:xfrm>
          <a:off x="6198394" y="3383532"/>
          <a:ext cx="5167187" cy="178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60">
                  <a:extLst>
                    <a:ext uri="{9D8B030D-6E8A-4147-A177-3AD203B41FA5}">
                      <a16:colId xmlns:a16="http://schemas.microsoft.com/office/drawing/2014/main" val="833867302"/>
                    </a:ext>
                  </a:extLst>
                </a:gridCol>
                <a:gridCol w="653263">
                  <a:extLst>
                    <a:ext uri="{9D8B030D-6E8A-4147-A177-3AD203B41FA5}">
                      <a16:colId xmlns:a16="http://schemas.microsoft.com/office/drawing/2014/main" val="2156692373"/>
                    </a:ext>
                  </a:extLst>
                </a:gridCol>
                <a:gridCol w="653263">
                  <a:extLst>
                    <a:ext uri="{9D8B030D-6E8A-4147-A177-3AD203B41FA5}">
                      <a16:colId xmlns:a16="http://schemas.microsoft.com/office/drawing/2014/main" val="1187192312"/>
                    </a:ext>
                  </a:extLst>
                </a:gridCol>
                <a:gridCol w="990295">
                  <a:extLst>
                    <a:ext uri="{9D8B030D-6E8A-4147-A177-3AD203B41FA5}">
                      <a16:colId xmlns:a16="http://schemas.microsoft.com/office/drawing/2014/main" val="42653017"/>
                    </a:ext>
                  </a:extLst>
                </a:gridCol>
                <a:gridCol w="1084900">
                  <a:extLst>
                    <a:ext uri="{9D8B030D-6E8A-4147-A177-3AD203B41FA5}">
                      <a16:colId xmlns:a16="http://schemas.microsoft.com/office/drawing/2014/main" val="864015143"/>
                    </a:ext>
                  </a:extLst>
                </a:gridCol>
                <a:gridCol w="914906">
                  <a:extLst>
                    <a:ext uri="{9D8B030D-6E8A-4147-A177-3AD203B41FA5}">
                      <a16:colId xmlns:a16="http://schemas.microsoft.com/office/drawing/2014/main" val="4240293688"/>
                    </a:ext>
                  </a:extLst>
                </a:gridCol>
              </a:tblGrid>
              <a:tr h="641402">
                <a:tc>
                  <a:txBody>
                    <a:bodyPr/>
                    <a:lstStyle/>
                    <a:p>
                      <a:r>
                        <a:rPr lang="en-US" sz="900"/>
                        <a:t>Classification Algorithm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F1 Score (Normal Model)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F1 Score (Cost sensitive Model)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Cost to Company (Normal Model)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Cost to Company (cost sensitive model)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Reduction in cost to company in %</a:t>
                      </a:r>
                      <a:endParaRPr lang="en-SE" sz="900"/>
                    </a:p>
                  </a:txBody>
                  <a:tcPr marL="39711" marR="39711" marT="19856" marB="19856"/>
                </a:tc>
                <a:extLst>
                  <a:ext uri="{0D108BD9-81ED-4DB2-BD59-A6C34878D82A}">
                    <a16:rowId xmlns:a16="http://schemas.microsoft.com/office/drawing/2014/main" val="284000895"/>
                  </a:ext>
                </a:extLst>
              </a:tr>
              <a:tr h="357586">
                <a:tc>
                  <a:txBody>
                    <a:bodyPr/>
                    <a:lstStyle/>
                    <a:p>
                      <a:r>
                        <a:rPr lang="en-US" sz="900"/>
                        <a:t>Logistic Regression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0.95 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0.66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796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116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85%</a:t>
                      </a:r>
                      <a:endParaRPr lang="en-SE" sz="900"/>
                    </a:p>
                  </a:txBody>
                  <a:tcPr marL="39711" marR="39711" marT="19856" marB="19856"/>
                </a:tc>
                <a:extLst>
                  <a:ext uri="{0D108BD9-81ED-4DB2-BD59-A6C34878D82A}">
                    <a16:rowId xmlns:a16="http://schemas.microsoft.com/office/drawing/2014/main" val="1198703752"/>
                  </a:ext>
                </a:extLst>
              </a:tr>
              <a:tr h="215678">
                <a:tc>
                  <a:txBody>
                    <a:bodyPr/>
                    <a:lstStyle/>
                    <a:p>
                      <a:r>
                        <a:rPr lang="en-US" sz="900"/>
                        <a:t>Decision Trees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0.91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0.91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1304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915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29%</a:t>
                      </a:r>
                      <a:endParaRPr lang="en-SE" sz="900"/>
                    </a:p>
                  </a:txBody>
                  <a:tcPr marL="39711" marR="39711" marT="19856" marB="19856"/>
                </a:tc>
                <a:extLst>
                  <a:ext uri="{0D108BD9-81ED-4DB2-BD59-A6C34878D82A}">
                    <a16:rowId xmlns:a16="http://schemas.microsoft.com/office/drawing/2014/main" val="1919225715"/>
                  </a:ext>
                </a:extLst>
              </a:tr>
              <a:tr h="357586">
                <a:tc>
                  <a:txBody>
                    <a:bodyPr/>
                    <a:lstStyle/>
                    <a:p>
                      <a:r>
                        <a:rPr lang="en-US" sz="900"/>
                        <a:t>Random Forests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0.94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0.95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791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798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-0.8%</a:t>
                      </a:r>
                      <a:endParaRPr lang="en-SE" sz="900"/>
                    </a:p>
                  </a:txBody>
                  <a:tcPr marL="39711" marR="39711" marT="19856" marB="19856"/>
                </a:tc>
                <a:extLst>
                  <a:ext uri="{0D108BD9-81ED-4DB2-BD59-A6C34878D82A}">
                    <a16:rowId xmlns:a16="http://schemas.microsoft.com/office/drawing/2014/main" val="1980850513"/>
                  </a:ext>
                </a:extLst>
              </a:tr>
              <a:tr h="215678">
                <a:tc>
                  <a:txBody>
                    <a:bodyPr/>
                    <a:lstStyle/>
                    <a:p>
                      <a:r>
                        <a:rPr lang="en-US" sz="900"/>
                        <a:t>XG Boost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0.94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0.66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785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116</a:t>
                      </a:r>
                      <a:endParaRPr lang="en-SE" sz="900"/>
                    </a:p>
                  </a:txBody>
                  <a:tcPr marL="39711" marR="39711" marT="19856" marB="19856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85.22%</a:t>
                      </a:r>
                    </a:p>
                  </a:txBody>
                  <a:tcPr marL="39711" marR="39711" marT="19856" marB="19856"/>
                </a:tc>
                <a:extLst>
                  <a:ext uri="{0D108BD9-81ED-4DB2-BD59-A6C34878D82A}">
                    <a16:rowId xmlns:a16="http://schemas.microsoft.com/office/drawing/2014/main" val="332404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6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A3A86-21E4-8B50-531D-72B4373C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results on Unseen data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DFE2D1B-2743-DE4E-5D06-327BAB02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" r="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graph showing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51BECC1-1FC6-5908-913C-A82D411078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5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68F7-ECC1-F934-A74F-E2A85CC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Decision Tree results on unseen data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showing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AF58FAD6-419E-3451-E88A-6987ACAA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9" y="2642616"/>
            <a:ext cx="5568777" cy="3605784"/>
          </a:xfrm>
          <a:prstGeom prst="rect">
            <a:avLst/>
          </a:prstGeom>
        </p:spPr>
      </p:pic>
      <p:pic>
        <p:nvPicPr>
          <p:cNvPr id="5" name="Content Placeholder 4" descr="A graph showing a comparison of a model&#10;&#10;Description automatically generated with medium confidence">
            <a:extLst>
              <a:ext uri="{FF2B5EF4-FFF2-40B4-BE49-F238E27FC236}">
                <a16:creationId xmlns:a16="http://schemas.microsoft.com/office/drawing/2014/main" id="{97913241-D82B-6F1D-A499-C1C8D9C8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55912"/>
            <a:ext cx="5614416" cy="35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B7AFD-85AD-9BC1-EA14-F804A560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Results on unseen data</a:t>
            </a:r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02C8F96-36D9-665F-F936-FC8782928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" r="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A86EDC5-C82D-64E9-1CED-096B6A8C1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r="1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2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24AE-544F-E03A-2043-DF828EB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 Boost results on unseen data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5A7BB3E-7E86-36FA-3D30-5A4166287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" r="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graph of a blue and orange bar&#10;&#10;Description automatically generated with medium confidence">
            <a:extLst>
              <a:ext uri="{FF2B5EF4-FFF2-40B4-BE49-F238E27FC236}">
                <a16:creationId xmlns:a16="http://schemas.microsoft.com/office/drawing/2014/main" id="{69D7EECB-2AA1-F048-1677-74502AFD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5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35C4-7BB8-1DBD-B8C9-CB2F922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Algorithms benchmarking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1D23CD-D300-2C97-C47E-FF05E331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50951"/>
            <a:ext cx="7225748" cy="39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0B979-E95E-1944-C45B-9EFEBE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How does the data look like ?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E178-91B8-0369-8FFE-DD8D2C5A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What are types of Credit card Frauds ?</a:t>
            </a:r>
          </a:p>
          <a:p>
            <a:r>
              <a:rPr lang="en-US" sz="2000"/>
              <a:t>What are these features about ?</a:t>
            </a:r>
          </a:p>
          <a:p>
            <a:r>
              <a:rPr lang="en-US" sz="2000"/>
              <a:t>What do we focus on when we do ML training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Data Source: Credit Card Fraud Detetion dataset on Kaggle</a:t>
            </a:r>
          </a:p>
          <a:p>
            <a:pPr marL="0" indent="0">
              <a:buNone/>
            </a:pPr>
            <a:r>
              <a:rPr lang="en-US" sz="2000"/>
              <a:t>https://www.kaggle.com/datasets/mlg-ulb/creditcardfraud</a:t>
            </a:r>
          </a:p>
          <a:p>
            <a:endParaRPr lang="en-SE" sz="2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B61C3D-A5D5-44AA-335A-182968FD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11557"/>
              </p:ext>
            </p:extLst>
          </p:nvPr>
        </p:nvGraphicFramePr>
        <p:xfrm>
          <a:off x="5445457" y="3128581"/>
          <a:ext cx="6155148" cy="624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752">
                  <a:extLst>
                    <a:ext uri="{9D8B030D-6E8A-4147-A177-3AD203B41FA5}">
                      <a16:colId xmlns:a16="http://schemas.microsoft.com/office/drawing/2014/main" val="4003505511"/>
                    </a:ext>
                  </a:extLst>
                </a:gridCol>
                <a:gridCol w="294315">
                  <a:extLst>
                    <a:ext uri="{9D8B030D-6E8A-4147-A177-3AD203B41FA5}">
                      <a16:colId xmlns:a16="http://schemas.microsoft.com/office/drawing/2014/main" val="1845931642"/>
                    </a:ext>
                  </a:extLst>
                </a:gridCol>
                <a:gridCol w="153407">
                  <a:extLst>
                    <a:ext uri="{9D8B030D-6E8A-4147-A177-3AD203B41FA5}">
                      <a16:colId xmlns:a16="http://schemas.microsoft.com/office/drawing/2014/main" val="3695292992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2464438904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80681360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875801182"/>
                    </a:ext>
                  </a:extLst>
                </a:gridCol>
                <a:gridCol w="275752">
                  <a:extLst>
                    <a:ext uri="{9D8B030D-6E8A-4147-A177-3AD203B41FA5}">
                      <a16:colId xmlns:a16="http://schemas.microsoft.com/office/drawing/2014/main" val="2582924538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2185741489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3201509400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4273317520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924644996"/>
                    </a:ext>
                  </a:extLst>
                </a:gridCol>
                <a:gridCol w="190532">
                  <a:extLst>
                    <a:ext uri="{9D8B030D-6E8A-4147-A177-3AD203B41FA5}">
                      <a16:colId xmlns:a16="http://schemas.microsoft.com/office/drawing/2014/main" val="2784416208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203989626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532211124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3409904192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3805847904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3601126367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567712421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27255964"/>
                    </a:ext>
                  </a:extLst>
                </a:gridCol>
                <a:gridCol w="298534">
                  <a:extLst>
                    <a:ext uri="{9D8B030D-6E8A-4147-A177-3AD203B41FA5}">
                      <a16:colId xmlns:a16="http://schemas.microsoft.com/office/drawing/2014/main" val="1684173318"/>
                    </a:ext>
                  </a:extLst>
                </a:gridCol>
                <a:gridCol w="302753">
                  <a:extLst>
                    <a:ext uri="{9D8B030D-6E8A-4147-A177-3AD203B41FA5}">
                      <a16:colId xmlns:a16="http://schemas.microsoft.com/office/drawing/2014/main" val="350949888"/>
                    </a:ext>
                  </a:extLst>
                </a:gridCol>
                <a:gridCol w="238627">
                  <a:extLst>
                    <a:ext uri="{9D8B030D-6E8A-4147-A177-3AD203B41FA5}">
                      <a16:colId xmlns:a16="http://schemas.microsoft.com/office/drawing/2014/main" val="3531702316"/>
                    </a:ext>
                  </a:extLst>
                </a:gridCol>
              </a:tblGrid>
              <a:tr h="189717">
                <a:tc>
                  <a:txBody>
                    <a:bodyPr/>
                    <a:lstStyle/>
                    <a:p>
                      <a:pPr algn="r" fontAlgn="ctr"/>
                      <a:br>
                        <a:rPr lang="en-US" sz="500">
                          <a:effectLst/>
                        </a:rPr>
                      </a:br>
                      <a:r>
                        <a:rPr lang="en-US" sz="500">
                          <a:effectLst/>
                        </a:rPr>
                        <a:t>Time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Fraud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V7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E" sz="500">
                          <a:effectLst/>
                        </a:rPr>
                        <a:t>...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V27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V28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Amount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endParaRPr lang="en-SE" sz="500"/>
                    </a:p>
                  </a:txBody>
                  <a:tcPr marL="14894" marR="14894" marT="7447" marB="7447"/>
                </a:tc>
                <a:extLst>
                  <a:ext uri="{0D108BD9-81ED-4DB2-BD59-A6C34878D82A}">
                    <a16:rowId xmlns:a16="http://schemas.microsoft.com/office/drawing/2014/main" val="702206350"/>
                  </a:ext>
                </a:extLst>
              </a:tr>
              <a:tr h="108716">
                <a:tc>
                  <a:txBody>
                    <a:bodyPr/>
                    <a:lstStyle/>
                    <a:p>
                      <a:pPr algn="r" fontAlgn="ctr"/>
                      <a:r>
                        <a:rPr lang="en-SE" sz="500" b="0">
                          <a:effectLst/>
                        </a:rPr>
                        <a:t>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1000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1.1646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0.2688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0.4837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1.2669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-0.6032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-1.2784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0.2192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-0.2401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...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-0.1543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0.0689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0.1658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-0.0453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0.9155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0.5890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-0.3618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0.0066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0.0283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26.00</a:t>
                      </a:r>
                    </a:p>
                  </a:txBody>
                  <a:tcPr marL="8274" marR="8274" marT="4137" marB="4137" anchor="ctr"/>
                </a:tc>
                <a:extLst>
                  <a:ext uri="{0D108BD9-81ED-4DB2-BD59-A6C34878D82A}">
                    <a16:rowId xmlns:a16="http://schemas.microsoft.com/office/drawing/2014/main" val="117761339"/>
                  </a:ext>
                </a:extLst>
              </a:tr>
              <a:tr h="108716">
                <a:tc>
                  <a:txBody>
                    <a:bodyPr/>
                    <a:lstStyle/>
                    <a:p>
                      <a:pPr algn="r" fontAlgn="ctr"/>
                      <a:r>
                        <a:rPr lang="en-SE" sz="500" b="0">
                          <a:effectLst/>
                        </a:rPr>
                        <a:t>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100004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-0.8044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-0.6389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2.1726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0.3699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0.6768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-0.0729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-0.8398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0.1802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...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0.2084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-0.0858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-0.0964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0.1114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0.5109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-0.6930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0.4495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-0.0893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-0.0534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7.99</a:t>
                      </a:r>
                    </a:p>
                  </a:txBody>
                  <a:tcPr marL="8274" marR="8274" marT="4137" marB="4137" anchor="ctr"/>
                </a:tc>
                <a:extLst>
                  <a:ext uri="{0D108BD9-81ED-4DB2-BD59-A6C34878D82A}">
                    <a16:rowId xmlns:a16="http://schemas.microsoft.com/office/drawing/2014/main" val="3514138840"/>
                  </a:ext>
                </a:extLst>
              </a:tr>
              <a:tr h="108716">
                <a:tc>
                  <a:txBody>
                    <a:bodyPr/>
                    <a:lstStyle/>
                    <a:p>
                      <a:pPr algn="r" fontAlgn="ctr"/>
                      <a:r>
                        <a:rPr lang="en-SE" sz="500" b="0">
                          <a:effectLst/>
                        </a:rPr>
                        <a:t>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100004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1.9701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0.1128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-1.6184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1.4330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0.5694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-0.6166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0.3718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-0.2556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...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-0.3728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-0.0742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0.1108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-0.0444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-0.4894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0.3921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-0.5226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-0.0590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-0.0814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29.70</a:t>
                      </a:r>
                    </a:p>
                  </a:txBody>
                  <a:tcPr marL="8274" marR="8274" marT="4137" marB="4137" anchor="ctr"/>
                </a:tc>
                <a:extLst>
                  <a:ext uri="{0D108BD9-81ED-4DB2-BD59-A6C34878D82A}">
                    <a16:rowId xmlns:a16="http://schemas.microsoft.com/office/drawing/2014/main" val="3224050534"/>
                  </a:ext>
                </a:extLst>
              </a:tr>
              <a:tr h="108716">
                <a:tc>
                  <a:txBody>
                    <a:bodyPr/>
                    <a:lstStyle/>
                    <a:p>
                      <a:pPr algn="r" fontAlgn="ctr"/>
                      <a:r>
                        <a:rPr lang="en-SE" sz="500" b="0">
                          <a:effectLst/>
                        </a:rPr>
                        <a:t>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10002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1.1253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0.0365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1.5509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1.6339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-1.1273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-0.3607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-0.6802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0.0205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...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-0.2189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-0.1959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-0.1486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0.0512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0.6324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0.3265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-0.4659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0.0417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0.0345</a:t>
                      </a:r>
                    </a:p>
                  </a:txBody>
                  <a:tcPr marL="8274" marR="8274" marT="4137" marB="4137" anchor="ctr"/>
                </a:tc>
                <a:tc>
                  <a:txBody>
                    <a:bodyPr/>
                    <a:lstStyle/>
                    <a:p>
                      <a:r>
                        <a:rPr lang="en-SE" sz="500">
                          <a:effectLst/>
                        </a:rPr>
                        <a:t>12.99</a:t>
                      </a:r>
                    </a:p>
                  </a:txBody>
                  <a:tcPr marL="8274" marR="8274" marT="4137" marB="4137" anchor="ctr"/>
                </a:tc>
                <a:extLst>
                  <a:ext uri="{0D108BD9-81ED-4DB2-BD59-A6C34878D82A}">
                    <a16:rowId xmlns:a16="http://schemas.microsoft.com/office/drawing/2014/main" val="90093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5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B08344D-3D62-92DE-01A4-D034BF9B4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" y="457200"/>
            <a:ext cx="108558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49D100-2324-0EDB-FD6E-19CA8136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" y="457200"/>
            <a:ext cx="108558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5FBE80C-4B97-F319-B220-B3715C71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457200"/>
            <a:ext cx="110066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1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EEF48-D793-F392-D638-E7695FC6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sz="4100"/>
              <a:t>Unsupervised Learning: Self Organised Maps</a:t>
            </a:r>
            <a:endParaRPr lang="en-SE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D4AC-2B56-C837-1B83-8B79934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assumptions regarding the distribution of variables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structure among variables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nonlinear structure</a:t>
            </a:r>
          </a:p>
          <a:p>
            <a:pPr marL="0" indent="0" fontAlgn="base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 the images, we see scatter plot of two Features F17 and F12 there is one </a:t>
            </a: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bad-example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of traing and one </a:t>
            </a: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good example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weights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  <a:br>
              <a:rPr lang="en-US" sz="1400"/>
            </a:br>
            <a:endParaRPr lang="en-SE" sz="1400"/>
          </a:p>
        </p:txBody>
      </p:sp>
      <p:pic>
        <p:nvPicPr>
          <p:cNvPr id="11" name="Picture 10" descr="A graph of a graph showing a variety of classes&#10;&#10;Description automatically generated with medium confidence">
            <a:extLst>
              <a:ext uri="{FF2B5EF4-FFF2-40B4-BE49-F238E27FC236}">
                <a16:creationId xmlns:a16="http://schemas.microsoft.com/office/drawing/2014/main" id="{2A3F6DAB-5365-529A-72A7-6B84AB162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70" y="643468"/>
            <a:ext cx="3326803" cy="2545005"/>
          </a:xfrm>
          <a:prstGeom prst="rect">
            <a:avLst/>
          </a:prstGeom>
        </p:spPr>
      </p:pic>
      <p:pic>
        <p:nvPicPr>
          <p:cNvPr id="9" name="Picture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CE477AA-7299-2ABA-0B62-6735B6E4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94" y="3657600"/>
            <a:ext cx="3314755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86774-77F1-79DC-9001-1F173EBA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9" name="Graphic 6" descr="Smiling Face with No Fill">
            <a:extLst>
              <a:ext uri="{FF2B5EF4-FFF2-40B4-BE49-F238E27FC236}">
                <a16:creationId xmlns:a16="http://schemas.microsoft.com/office/drawing/2014/main" id="{C27D1E80-0E58-0BF3-9851-537B4ECE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1D185-73E1-C185-7C32-A3EA527A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238" y="507283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/>
              <a:t>Investigating the Given data</a:t>
            </a:r>
            <a:endParaRPr lang="en-SE" sz="4000"/>
          </a:p>
        </p:txBody>
      </p:sp>
      <p:pic>
        <p:nvPicPr>
          <p:cNvPr id="13" name="Picture 12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84F6D129-A29C-3E8E-3080-D04825F82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0" y="666498"/>
            <a:ext cx="4795285" cy="2181854"/>
          </a:xfrm>
          <a:prstGeom prst="rect">
            <a:avLst/>
          </a:prstGeom>
        </p:spPr>
      </p:pic>
      <p:pic>
        <p:nvPicPr>
          <p:cNvPr id="9" name="Picture 8" descr="A blue circle with a point in the center&#10;&#10;Description automatically generated">
            <a:extLst>
              <a:ext uri="{FF2B5EF4-FFF2-40B4-BE49-F238E27FC236}">
                <a16:creationId xmlns:a16="http://schemas.microsoft.com/office/drawing/2014/main" id="{E8745EBD-999F-D543-1617-4436E42FA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5" y="3589189"/>
            <a:ext cx="2331720" cy="2463590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E22AEE-7182-A56F-3BCA-4E55FCAF3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260" y="3771246"/>
            <a:ext cx="2331720" cy="20994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4755-1B82-4F95-2692-111A78CC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38" y="2230733"/>
            <a:ext cx="6017562" cy="3946229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No Missing values</a:t>
            </a:r>
          </a:p>
          <a:p>
            <a:r>
              <a:rPr lang="en-US" sz="2000"/>
              <a:t>45601 data points are non fraud</a:t>
            </a:r>
          </a:p>
          <a:p>
            <a:r>
              <a:rPr lang="en-US" sz="2000"/>
              <a:t>466 data points with Fraud</a:t>
            </a:r>
          </a:p>
          <a:p>
            <a:pPr lvl="1"/>
            <a:r>
              <a:rPr lang="en-US" sz="2000"/>
              <a:t>25 rows where Amount  is 0.0 [5.3%]</a:t>
            </a:r>
          </a:p>
          <a:p>
            <a:pPr lvl="1"/>
            <a:r>
              <a:rPr lang="en-US" sz="2000"/>
              <a:t>169 rows where Amount is less than and equal to 1.0 [~36.2%]</a:t>
            </a:r>
          </a:p>
          <a:p>
            <a:pPr marL="457200" lvl="1" indent="0">
              <a:buNone/>
            </a:pPr>
            <a:endParaRPr lang="en-US" sz="2000"/>
          </a:p>
          <a:p>
            <a:pPr lvl="1"/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64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AFDB1-150D-F274-92F9-70816AC3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Feature Analysis and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3D3062-74D5-AA56-159E-7BA9493C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Linear Correlational Analysis using Heat Map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B18A130-A729-285B-DFF9-DE54B9F8D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81414-0294-DF17-1A3F-5ABEF794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Feature Importance using Random Forest classifier</a:t>
            </a:r>
            <a:br>
              <a:rPr lang="en-US" sz="3100" b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63C807E5-E4FF-7813-2F01-CAF834CC5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24031"/>
            <a:ext cx="6780700" cy="54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AC60C-9CEA-794A-4224-F8F6DA64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Best Features using highest ANOVA F-values</a:t>
            </a:r>
            <a:br>
              <a:rPr lang="en-US" sz="2600" b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graph of a bar chart&#10;&#10;Description automatically generated">
            <a:extLst>
              <a:ext uri="{FF2B5EF4-FFF2-40B4-BE49-F238E27FC236}">
                <a16:creationId xmlns:a16="http://schemas.microsoft.com/office/drawing/2014/main" id="{D6FA38D1-B777-BC92-DEA4-C8E17E7A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72" y="961812"/>
            <a:ext cx="61830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92CF2-3378-AC3E-9C4D-D1585389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 with Shapley</a:t>
            </a:r>
          </a:p>
        </p:txBody>
      </p:sp>
      <p:pic>
        <p:nvPicPr>
          <p:cNvPr id="5" name="Content Placeholder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94C94C6-B7AC-93E6-DA4E-A94E657C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60" y="492573"/>
            <a:ext cx="493986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1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E04B-8C68-B090-E33E-2F1A919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 8 Feature selection</a:t>
            </a:r>
            <a:endParaRPr lang="en-SE">
              <a:solidFill>
                <a:srgbClr val="FFFFFF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B983-566C-D822-07FE-819165DA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21382"/>
            <a:ext cx="7057858" cy="5955582"/>
          </a:xfrm>
        </p:spPr>
        <p:txBody>
          <a:bodyPr anchor="ctr">
            <a:normAutofit/>
          </a:bodyPr>
          <a:lstStyle/>
          <a:p>
            <a:r>
              <a:rPr lang="en-US" sz="1800" b="1">
                <a:latin typeface="Söhne"/>
              </a:rPr>
              <a:t>F14 and F17 </a:t>
            </a:r>
            <a:r>
              <a:rPr lang="en-US" sz="1800">
                <a:latin typeface="Söhne"/>
              </a:rPr>
              <a:t> have very high importance in both ANOVA and Random Forest Classifier</a:t>
            </a:r>
            <a:endParaRPr lang="en-US" sz="1800" b="1" i="0">
              <a:effectLst/>
              <a:latin typeface="Söhne"/>
            </a:endParaRPr>
          </a:p>
          <a:p>
            <a:r>
              <a:rPr lang="en-US" sz="1800" b="1" i="0">
                <a:effectLst/>
                <a:latin typeface="Söhne"/>
              </a:rPr>
              <a:t>F12</a:t>
            </a:r>
            <a:r>
              <a:rPr lang="en-US" sz="1800" b="0" i="0">
                <a:effectLst/>
                <a:latin typeface="Söhne"/>
              </a:rPr>
              <a:t>: High importance in both Random Forest and ANOVA.</a:t>
            </a:r>
          </a:p>
          <a:p>
            <a:r>
              <a:rPr lang="en-US" sz="1800" b="1" i="0">
                <a:effectLst/>
                <a:latin typeface="Söhne"/>
              </a:rPr>
              <a:t>F10</a:t>
            </a:r>
            <a:r>
              <a:rPr lang="en-US" sz="1800" b="0" i="0">
                <a:effectLst/>
                <a:latin typeface="Söhne"/>
              </a:rPr>
              <a:t>: Similarly high in both metrics.</a:t>
            </a:r>
          </a:p>
          <a:p>
            <a:r>
              <a:rPr lang="en-US" sz="1800" b="1" i="0">
                <a:effectLst/>
                <a:latin typeface="Söhne"/>
              </a:rPr>
              <a:t>F16</a:t>
            </a:r>
            <a:r>
              <a:rPr lang="en-US" sz="1800" b="0" i="0">
                <a:effectLst/>
                <a:latin typeface="Söhne"/>
              </a:rPr>
              <a:t>: Shows significant F value and reasonable importance.</a:t>
            </a:r>
          </a:p>
          <a:p>
            <a:r>
              <a:rPr lang="en-US" sz="1800" b="1" i="0">
                <a:effectLst/>
                <a:latin typeface="Söhne"/>
              </a:rPr>
              <a:t>F3</a:t>
            </a:r>
            <a:r>
              <a:rPr lang="en-US" sz="1800" b="0" i="0">
                <a:effectLst/>
                <a:latin typeface="Söhne"/>
              </a:rPr>
              <a:t>: High ANOVA F value and present in Random Forest importances.</a:t>
            </a:r>
          </a:p>
          <a:p>
            <a:r>
              <a:rPr lang="en-US" sz="1800" b="1" i="0">
                <a:effectLst/>
                <a:latin typeface="Söhne"/>
              </a:rPr>
              <a:t>F11</a:t>
            </a:r>
            <a:r>
              <a:rPr lang="en-US" sz="1800" b="0" i="0">
                <a:effectLst/>
                <a:latin typeface="Söhne"/>
              </a:rPr>
              <a:t>: Good importance score in Random Forest and presence in ANOVA F values.</a:t>
            </a:r>
          </a:p>
          <a:p>
            <a:r>
              <a:rPr lang="en-US" sz="1800" b="1" i="0">
                <a:effectLst/>
                <a:latin typeface="Söhne"/>
              </a:rPr>
              <a:t>F4</a:t>
            </a:r>
            <a:r>
              <a:rPr lang="en-US" sz="1800" b="0" i="0">
                <a:effectLst/>
                <a:latin typeface="Söhne"/>
              </a:rPr>
              <a:t>: Not the highest in ANOVA but has a good importance score in Random Forest.</a:t>
            </a:r>
          </a:p>
          <a:p>
            <a:r>
              <a:rPr lang="en-US" sz="1800" b="1" i="0">
                <a:effectLst/>
                <a:latin typeface="Söhne"/>
              </a:rPr>
              <a:t>F9: </a:t>
            </a:r>
            <a:r>
              <a:rPr lang="en-US" sz="1800" i="0">
                <a:effectLst/>
                <a:latin typeface="Söhne"/>
              </a:rPr>
              <a:t>Similar rank in ANOVA and Random Forest Feature importance</a:t>
            </a:r>
            <a:endParaRPr lang="en-US" sz="1800" b="1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>
                <a:latin typeface="Söhne"/>
              </a:rPr>
              <a:t>While experimenting with different features spot if </a:t>
            </a:r>
            <a:r>
              <a:rPr lang="en-US" sz="1800" b="1">
                <a:highlight>
                  <a:srgbClr val="FFFF00"/>
                </a:highlight>
                <a:latin typeface="Söhne"/>
              </a:rPr>
              <a:t>duplicates</a:t>
            </a:r>
            <a:r>
              <a:rPr lang="en-US" sz="1800" b="1">
                <a:latin typeface="Söhne"/>
              </a:rPr>
              <a:t> are present in data especially checking if the ‘Fraud’ is 1 or 0 based on selected feature choice  for eg rows with same ‘F12’, ‘F17’.. But different value for Fraud or different value of ‘Amount’</a:t>
            </a:r>
          </a:p>
          <a:p>
            <a:pPr marL="0" indent="0">
              <a:buNone/>
            </a:pPr>
            <a:r>
              <a:rPr lang="en-US" sz="1800" b="1" i="0">
                <a:effectLst/>
                <a:latin typeface="Söhne"/>
              </a:rPr>
              <a:t>Wrote Function to check if duplicated rows with features selected not have different value for Frauds or Amount. </a:t>
            </a:r>
            <a:r>
              <a:rPr lang="en-US" sz="1800" b="1" i="0">
                <a:effectLst/>
                <a:highlight>
                  <a:srgbClr val="FFFF00"/>
                </a:highlight>
                <a:latin typeface="Söhne"/>
              </a:rPr>
              <a:t>[This will help us understand if selected features are enough or not]</a:t>
            </a:r>
            <a:endParaRPr lang="en-US" sz="1800" b="0" i="0">
              <a:effectLst/>
              <a:highlight>
                <a:srgbClr val="FFFF00"/>
              </a:highlight>
              <a:latin typeface="Söhne"/>
            </a:endParaRPr>
          </a:p>
          <a:p>
            <a:endParaRPr lang="en-SE" sz="1800"/>
          </a:p>
        </p:txBody>
      </p:sp>
    </p:spTree>
    <p:extLst>
      <p:ext uri="{BB962C8B-B14F-4D97-AF65-F5344CB8AC3E}">
        <p14:creationId xmlns:p14="http://schemas.microsoft.com/office/powerpoint/2010/main" val="405122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077-FF79-D284-9049-53406765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Cost</a:t>
            </a:r>
            <a:endParaRPr lang="en-SE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106118-D903-18BC-B0FA-324FEE856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1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75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1216</Words>
  <Application>Microsoft Office PowerPoint</Application>
  <PresentationFormat>Widescreen</PresentationFormat>
  <Paragraphs>257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Creidit card Fraud Detection </vt:lpstr>
      <vt:lpstr>How does the data look like ?</vt:lpstr>
      <vt:lpstr>Investigating the Given data</vt:lpstr>
      <vt:lpstr>Feature Analysis and Engineering</vt:lpstr>
      <vt:lpstr>Feature Importance using Random Forest classifier </vt:lpstr>
      <vt:lpstr>Best Features using highest ANOVA F-values </vt:lpstr>
      <vt:lpstr>Feature Importance with Shapley</vt:lpstr>
      <vt:lpstr>Top 8 Feature selection</vt:lpstr>
      <vt:lpstr>Two types of Cost</vt:lpstr>
      <vt:lpstr>Cost Benefit Analysis: Cost for the company</vt:lpstr>
      <vt:lpstr>To calculate cost to company: Operational cost or Savings cost</vt:lpstr>
      <vt:lpstr>Penalizing cost to the Algorithm</vt:lpstr>
      <vt:lpstr>Quantile Based weights</vt:lpstr>
      <vt:lpstr>Performance Analysis of Different Supervised learning algorithms</vt:lpstr>
      <vt:lpstr>Logistic Regression results on Unseen data</vt:lpstr>
      <vt:lpstr>Decision Tree results on unseen data</vt:lpstr>
      <vt:lpstr>Random Forest Results on unseen data</vt:lpstr>
      <vt:lpstr>XG Boost results on unseen data</vt:lpstr>
      <vt:lpstr>All Algorithms benchmarking</vt:lpstr>
      <vt:lpstr>PowerPoint Presentation</vt:lpstr>
      <vt:lpstr>PowerPoint Presentation</vt:lpstr>
      <vt:lpstr>PowerPoint Presentation</vt:lpstr>
      <vt:lpstr>Unsupervised Learning: Self Organised Maps</vt:lpstr>
      <vt:lpstr>Thank you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Neil Pradhan</dc:creator>
  <cp:lastModifiedBy>Neil Pradhan</cp:lastModifiedBy>
  <cp:revision>15</cp:revision>
  <dcterms:created xsi:type="dcterms:W3CDTF">2023-12-03T10:09:09Z</dcterms:created>
  <dcterms:modified xsi:type="dcterms:W3CDTF">2023-12-11T16:01:19Z</dcterms:modified>
</cp:coreProperties>
</file>