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61" r:id="rId2"/>
    <p:sldId id="349" r:id="rId3"/>
    <p:sldId id="267" r:id="rId4"/>
    <p:sldId id="290" r:id="rId5"/>
    <p:sldId id="337" r:id="rId6"/>
    <p:sldId id="350" r:id="rId7"/>
    <p:sldId id="338" r:id="rId8"/>
    <p:sldId id="351" r:id="rId9"/>
    <p:sldId id="352" r:id="rId10"/>
    <p:sldId id="339" r:id="rId11"/>
    <p:sldId id="340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70" r:id="rId29"/>
    <p:sldId id="369" r:id="rId30"/>
  </p:sldIdLst>
  <p:sldSz cx="9144000" cy="6858000" type="screen4x3"/>
  <p:notesSz cx="6921500" cy="9423400"/>
  <p:custDataLst>
    <p:tags r:id="rId33"/>
  </p:custDataLst>
  <p:defaultTextStyle>
    <a:defPPr>
      <a:defRPr lang="en-Z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4086"/>
    <a:srgbClr val="DD3F32"/>
    <a:srgbClr val="006666"/>
    <a:srgbClr val="967140"/>
    <a:srgbClr val="60223B"/>
    <a:srgbClr val="8C979A"/>
    <a:srgbClr val="8B7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cat>
            <c:numRef>
              <c:f>Sheet2!$I$4:$I$23</c:f>
              <c:numCache>
                <c:formatCode>General</c:formatCode>
                <c:ptCount val="2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110</c:v>
                </c:pt>
                <c:pt idx="11">
                  <c:v>120</c:v>
                </c:pt>
                <c:pt idx="12">
                  <c:v>130</c:v>
                </c:pt>
                <c:pt idx="13">
                  <c:v>140</c:v>
                </c:pt>
                <c:pt idx="14">
                  <c:v>150</c:v>
                </c:pt>
                <c:pt idx="15">
                  <c:v>160</c:v>
                </c:pt>
                <c:pt idx="16">
                  <c:v>170</c:v>
                </c:pt>
                <c:pt idx="17">
                  <c:v>180</c:v>
                </c:pt>
                <c:pt idx="18">
                  <c:v>190</c:v>
                </c:pt>
                <c:pt idx="19">
                  <c:v>200</c:v>
                </c:pt>
              </c:numCache>
            </c:numRef>
          </c:cat>
          <c:val>
            <c:numRef>
              <c:f>Sheet2!$H$4:$H$23</c:f>
              <c:numCache>
                <c:formatCode>General</c:formatCode>
                <c:ptCount val="20"/>
                <c:pt idx="0">
                  <c:v>1.1316491459489106</c:v>
                </c:pt>
                <c:pt idx="1">
                  <c:v>1.1745747565014744</c:v>
                </c:pt>
                <c:pt idx="2">
                  <c:v>1.2004355310937584</c:v>
                </c:pt>
                <c:pt idx="3">
                  <c:v>1.2191286173362978</c:v>
                </c:pt>
                <c:pt idx="4">
                  <c:v>1.2338283277187294</c:v>
                </c:pt>
                <c:pt idx="5">
                  <c:v>1.2459703404343181</c:v>
                </c:pt>
                <c:pt idx="6">
                  <c:v>1.25632944011943</c:v>
                </c:pt>
                <c:pt idx="7">
                  <c:v>1.2653724910922244</c:v>
                </c:pt>
                <c:pt idx="8">
                  <c:v>1.273403041455935</c:v>
                </c:pt>
                <c:pt idx="9">
                  <c:v>1.2806297895268988</c:v>
                </c:pt>
                <c:pt idx="10">
                  <c:v>1.2872025031112901</c:v>
                </c:pt>
                <c:pt idx="11">
                  <c:v>1.2932323719438115</c:v>
                </c:pt>
                <c:pt idx="12">
                  <c:v>1.2988042544204428</c:v>
                </c:pt>
                <c:pt idx="13">
                  <c:v>1.3039844120383695</c:v>
                </c:pt>
                <c:pt idx="14">
                  <c:v>1.3088255924247603</c:v>
                </c:pt>
                <c:pt idx="15">
                  <c:v>1.313370483182791</c:v>
                </c:pt>
                <c:pt idx="16">
                  <c:v>1.3176541262880639</c:v>
                </c:pt>
                <c:pt idx="17">
                  <c:v>1.3217056476388371</c:v>
                </c:pt>
                <c:pt idx="18">
                  <c:v>1.3255495226815717</c:v>
                </c:pt>
                <c:pt idx="19">
                  <c:v>1.329206520048043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293632"/>
        <c:axId val="46940928"/>
      </c:lineChart>
      <c:catAx>
        <c:axId val="782936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Employment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6940928"/>
        <c:crosses val="autoZero"/>
        <c:auto val="1"/>
        <c:lblAlgn val="ctr"/>
        <c:lblOffset val="100"/>
        <c:noMultiLvlLbl val="0"/>
      </c:catAx>
      <c:valAx>
        <c:axId val="469409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Average labour cost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782936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Proportion of skilled employees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Sheet1!$H$2</c:f>
              <c:strCache>
                <c:ptCount val="1"/>
                <c:pt idx="0">
                  <c:v>mean</c:v>
                </c:pt>
              </c:strCache>
            </c:strRef>
          </c:tx>
          <c:invertIfNegative val="0"/>
          <c:cat>
            <c:strRef>
              <c:f>Sheet1!$G$3:$G$10</c:f>
              <c:strCache>
                <c:ptCount val="8"/>
                <c:pt idx="0">
                  <c:v>&lt;10</c:v>
                </c:pt>
                <c:pt idx="1">
                  <c:v>10-19</c:v>
                </c:pt>
                <c:pt idx="2">
                  <c:v>20-49</c:v>
                </c:pt>
                <c:pt idx="3">
                  <c:v>50-99</c:v>
                </c:pt>
                <c:pt idx="4">
                  <c:v>100-199</c:v>
                </c:pt>
                <c:pt idx="5">
                  <c:v>200-999</c:v>
                </c:pt>
                <c:pt idx="6">
                  <c:v>1000+</c:v>
                </c:pt>
                <c:pt idx="7">
                  <c:v>Total</c:v>
                </c:pt>
              </c:strCache>
            </c:strRef>
          </c:cat>
          <c:val>
            <c:numRef>
              <c:f>Sheet1!$H$3:$H$10</c:f>
              <c:numCache>
                <c:formatCode>0.00</c:formatCode>
                <c:ptCount val="8"/>
                <c:pt idx="0">
                  <c:v>0.26457229999999998</c:v>
                </c:pt>
                <c:pt idx="1">
                  <c:v>0.16130630000000001</c:v>
                </c:pt>
                <c:pt idx="2">
                  <c:v>0.12266639999999999</c:v>
                </c:pt>
                <c:pt idx="3">
                  <c:v>0.12880359999999999</c:v>
                </c:pt>
                <c:pt idx="4">
                  <c:v>0.1236588</c:v>
                </c:pt>
                <c:pt idx="5">
                  <c:v>0.12988369999999999</c:v>
                </c:pt>
                <c:pt idx="6">
                  <c:v>9.5184599999999994E-2</c:v>
                </c:pt>
                <c:pt idx="7">
                  <c:v>0.15565619999999999</c:v>
                </c:pt>
              </c:numCache>
            </c:numRef>
          </c:val>
        </c:ser>
        <c:ser>
          <c:idx val="1"/>
          <c:order val="1"/>
          <c:tx>
            <c:strRef>
              <c:f>Sheet1!$I$2</c:f>
              <c:strCache>
                <c:ptCount val="1"/>
                <c:pt idx="0">
                  <c:v>p50</c:v>
                </c:pt>
              </c:strCache>
            </c:strRef>
          </c:tx>
          <c:invertIfNegative val="0"/>
          <c:cat>
            <c:strRef>
              <c:f>Sheet1!$G$3:$G$10</c:f>
              <c:strCache>
                <c:ptCount val="8"/>
                <c:pt idx="0">
                  <c:v>&lt;10</c:v>
                </c:pt>
                <c:pt idx="1">
                  <c:v>10-19</c:v>
                </c:pt>
                <c:pt idx="2">
                  <c:v>20-49</c:v>
                </c:pt>
                <c:pt idx="3">
                  <c:v>50-99</c:v>
                </c:pt>
                <c:pt idx="4">
                  <c:v>100-199</c:v>
                </c:pt>
                <c:pt idx="5">
                  <c:v>200-999</c:v>
                </c:pt>
                <c:pt idx="6">
                  <c:v>1000+</c:v>
                </c:pt>
                <c:pt idx="7">
                  <c:v>Total</c:v>
                </c:pt>
              </c:strCache>
            </c:strRef>
          </c:cat>
          <c:val>
            <c:numRef>
              <c:f>Sheet1!$I$3:$I$10</c:f>
              <c:numCache>
                <c:formatCode>0.00</c:formatCode>
                <c:ptCount val="8"/>
                <c:pt idx="0">
                  <c:v>0.22222220000000001</c:v>
                </c:pt>
                <c:pt idx="1">
                  <c:v>0.14285709999999999</c:v>
                </c:pt>
                <c:pt idx="2">
                  <c:v>0.1071429</c:v>
                </c:pt>
                <c:pt idx="3">
                  <c:v>9.2307700000000006E-2</c:v>
                </c:pt>
                <c:pt idx="4">
                  <c:v>8.1818199999999994E-2</c:v>
                </c:pt>
                <c:pt idx="5">
                  <c:v>9.3768099999999993E-2</c:v>
                </c:pt>
                <c:pt idx="6">
                  <c:v>7.1823200000000004E-2</c:v>
                </c:pt>
                <c:pt idx="7">
                  <c:v>0.1217712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984192"/>
        <c:axId val="46859008"/>
      </c:barChart>
      <c:catAx>
        <c:axId val="46984192"/>
        <c:scaling>
          <c:orientation val="minMax"/>
        </c:scaling>
        <c:delete val="0"/>
        <c:axPos val="b"/>
        <c:majorTickMark val="out"/>
        <c:minorTickMark val="none"/>
        <c:tickLblPos val="nextTo"/>
        <c:crossAx val="46859008"/>
        <c:crosses val="autoZero"/>
        <c:auto val="1"/>
        <c:lblAlgn val="ctr"/>
        <c:lblOffset val="100"/>
        <c:noMultiLvlLbl val="0"/>
      </c:catAx>
      <c:valAx>
        <c:axId val="46859008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469841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Real capital intensity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Sheet2!$A$1:$A$6</c:f>
              <c:strCache>
                <c:ptCount val="6"/>
                <c:pt idx="0">
                  <c:v>10-19</c:v>
                </c:pt>
                <c:pt idx="1">
                  <c:v>20-49</c:v>
                </c:pt>
                <c:pt idx="2">
                  <c:v>50-99</c:v>
                </c:pt>
                <c:pt idx="3">
                  <c:v>100-199</c:v>
                </c:pt>
                <c:pt idx="4">
                  <c:v>200-999</c:v>
                </c:pt>
                <c:pt idx="5">
                  <c:v>1000+</c:v>
                </c:pt>
              </c:strCache>
            </c:strRef>
          </c:cat>
          <c:val>
            <c:numRef>
              <c:f>Sheet2!$B$1:$B$6</c:f>
              <c:numCache>
                <c:formatCode>General</c:formatCode>
                <c:ptCount val="6"/>
                <c:pt idx="1">
                  <c:v>3.8881300000000001E-2</c:v>
                </c:pt>
                <c:pt idx="2">
                  <c:v>0.18306259999999999</c:v>
                </c:pt>
                <c:pt idx="3">
                  <c:v>0.36051440000000001</c:v>
                </c:pt>
                <c:pt idx="4">
                  <c:v>0.55201579999999995</c:v>
                </c:pt>
                <c:pt idx="5">
                  <c:v>1.1357699999999999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877696"/>
        <c:axId val="46904064"/>
      </c:barChart>
      <c:catAx>
        <c:axId val="46877696"/>
        <c:scaling>
          <c:orientation val="minMax"/>
        </c:scaling>
        <c:delete val="0"/>
        <c:axPos val="b"/>
        <c:majorTickMark val="out"/>
        <c:minorTickMark val="none"/>
        <c:tickLblPos val="nextTo"/>
        <c:crossAx val="46904064"/>
        <c:crosses val="autoZero"/>
        <c:auto val="1"/>
        <c:lblAlgn val="ctr"/>
        <c:lblOffset val="100"/>
        <c:noMultiLvlLbl val="0"/>
      </c:catAx>
      <c:valAx>
        <c:axId val="469040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68776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509" tIns="45755" rIns="91509" bIns="45755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050" y="0"/>
            <a:ext cx="296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509" tIns="45755" rIns="91509" bIns="45755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296545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509" tIns="45755" rIns="91509" bIns="45755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050" y="8939213"/>
            <a:ext cx="296545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509" tIns="45755" rIns="91509" bIns="45755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/>
            </a:lvl1pPr>
          </a:lstStyle>
          <a:p>
            <a:pPr>
              <a:defRPr/>
            </a:pPr>
            <a:fld id="{12C15999-501D-4712-A5B5-278218120137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3819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87" tIns="46593" rIns="93187" bIns="46593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22713" y="0"/>
            <a:ext cx="299878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87" tIns="46593" rIns="93187" bIns="46593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1126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2838" y="703263"/>
            <a:ext cx="4695825" cy="352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970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57700"/>
            <a:ext cx="5076825" cy="422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87" tIns="46593" rIns="93187" bIns="465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ZA" noProof="0" smtClean="0"/>
              <a:t>Click to edit Master text styles</a:t>
            </a:r>
          </a:p>
          <a:p>
            <a:pPr lvl="1"/>
            <a:r>
              <a:rPr lang="en-ZA" noProof="0" smtClean="0"/>
              <a:t>Second level</a:t>
            </a:r>
          </a:p>
          <a:p>
            <a:pPr lvl="2"/>
            <a:r>
              <a:rPr lang="en-ZA" noProof="0" smtClean="0"/>
              <a:t>Third level</a:t>
            </a:r>
          </a:p>
          <a:p>
            <a:pPr lvl="3"/>
            <a:r>
              <a:rPr lang="en-ZA" noProof="0" smtClean="0"/>
              <a:t>Fourth level</a:t>
            </a:r>
          </a:p>
          <a:p>
            <a:pPr lvl="4"/>
            <a:r>
              <a:rPr lang="en-ZA" noProof="0" smtClean="0"/>
              <a:t>Fifth level</a:t>
            </a:r>
          </a:p>
        </p:txBody>
      </p:sp>
      <p:sp>
        <p:nvSpPr>
          <p:cNvPr id="2970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6988"/>
            <a:ext cx="2998788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87" tIns="46593" rIns="93187" bIns="46593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2970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2713" y="8916988"/>
            <a:ext cx="2998787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87" tIns="46593" rIns="93187" bIns="46593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/>
            </a:lvl1pPr>
          </a:lstStyle>
          <a:p>
            <a:pPr>
              <a:defRPr/>
            </a:pPr>
            <a:fld id="{10AEF46D-9D40-4ABE-A131-26A7DCBED6E1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077360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238250" y="5867400"/>
            <a:ext cx="6705600" cy="381000"/>
            <a:chOff x="780" y="3696"/>
            <a:chExt cx="4224" cy="240"/>
          </a:xfrm>
        </p:grpSpPr>
        <p:sp>
          <p:nvSpPr>
            <p:cNvPr id="5" name="Line 22"/>
            <p:cNvSpPr>
              <a:spLocks noChangeShapeType="1"/>
            </p:cNvSpPr>
            <p:nvPr/>
          </p:nvSpPr>
          <p:spPr bwMode="auto">
            <a:xfrm>
              <a:off x="780" y="3827"/>
              <a:ext cx="4224" cy="0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ZA"/>
            </a:p>
          </p:txBody>
        </p:sp>
        <p:sp>
          <p:nvSpPr>
            <p:cNvPr id="6" name="Rectangle 30"/>
            <p:cNvSpPr>
              <a:spLocks noChangeArrowheads="1"/>
            </p:cNvSpPr>
            <p:nvPr/>
          </p:nvSpPr>
          <p:spPr bwMode="auto">
            <a:xfrm>
              <a:off x="2688" y="3696"/>
              <a:ext cx="384" cy="240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7" name="Picture 21" descr="lea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4350" y="5897563"/>
            <a:ext cx="4953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4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963" y="5562600"/>
            <a:ext cx="9779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5" descr="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1000" y="5562600"/>
            <a:ext cx="9429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2889250" y="6242050"/>
            <a:ext cx="3367088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ZA" sz="1000" b="1" dirty="0" err="1" smtClean="0">
                <a:solidFill>
                  <a:srgbClr val="8C969C"/>
                </a:solidFill>
                <a:latin typeface="Gill Sans MT" pitchFamily="34" charset="0"/>
                <a:cs typeface="Times New Roman" pitchFamily="18" charset="0"/>
              </a:rPr>
              <a:t>Fakulteit</a:t>
            </a:r>
            <a:r>
              <a:rPr lang="en-ZA" sz="1000" b="1" dirty="0" smtClean="0">
                <a:solidFill>
                  <a:srgbClr val="8C969C"/>
                </a:solidFill>
                <a:latin typeface="Gill Sans MT" pitchFamily="34" charset="0"/>
                <a:cs typeface="Times New Roman" pitchFamily="18" charset="0"/>
              </a:rPr>
              <a:t> </a:t>
            </a:r>
            <a:r>
              <a:rPr lang="en-ZA" sz="1000" b="1" dirty="0" err="1" smtClean="0">
                <a:solidFill>
                  <a:srgbClr val="8C969C"/>
                </a:solidFill>
                <a:latin typeface="Gill Sans MT" pitchFamily="34" charset="0"/>
                <a:cs typeface="Times New Roman" pitchFamily="18" charset="0"/>
              </a:rPr>
              <a:t>Geneeskunde</a:t>
            </a:r>
            <a:r>
              <a:rPr lang="en-ZA" sz="1000" b="1" dirty="0" smtClean="0">
                <a:solidFill>
                  <a:srgbClr val="8C969C"/>
                </a:solidFill>
                <a:latin typeface="Gill Sans MT" pitchFamily="34" charset="0"/>
                <a:cs typeface="Times New Roman" pitchFamily="18" charset="0"/>
              </a:rPr>
              <a:t> en </a:t>
            </a:r>
            <a:r>
              <a:rPr lang="en-ZA" sz="1000" b="1" dirty="0" err="1" smtClean="0">
                <a:solidFill>
                  <a:srgbClr val="8C969C"/>
                </a:solidFill>
                <a:latin typeface="Gill Sans MT" pitchFamily="34" charset="0"/>
                <a:cs typeface="Times New Roman" pitchFamily="18" charset="0"/>
              </a:rPr>
              <a:t>Gesondheidswetenskappe</a:t>
            </a:r>
            <a:r>
              <a:rPr lang="en-ZA" sz="1000" b="1" dirty="0" smtClean="0">
                <a:solidFill>
                  <a:srgbClr val="8C969C"/>
                </a:solidFill>
                <a:latin typeface="Gill Sans MT" pitchFamily="34" charset="0"/>
                <a:cs typeface="Times New Roman" pitchFamily="18" charset="0"/>
              </a:rPr>
              <a:t> </a:t>
            </a:r>
          </a:p>
          <a:p>
            <a:pPr algn="ctr" eaLnBrk="1" hangingPunct="1">
              <a:defRPr/>
            </a:pPr>
            <a:r>
              <a:rPr lang="en-ZA" sz="1000" b="1" dirty="0" smtClean="0">
                <a:solidFill>
                  <a:srgbClr val="8C969C"/>
                </a:solidFill>
                <a:latin typeface="Gill Sans MT" pitchFamily="34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ZA" sz="1000" b="1" dirty="0" smtClean="0">
                <a:solidFill>
                  <a:srgbClr val="8C969C"/>
                </a:solidFill>
                <a:latin typeface="Gill Sans MT" pitchFamily="34" charset="0"/>
                <a:cs typeface="Times New Roman" pitchFamily="18" charset="0"/>
              </a:rPr>
              <a:t> </a:t>
            </a:r>
          </a:p>
          <a:p>
            <a:pPr algn="ctr" eaLnBrk="1" hangingPunct="1">
              <a:defRPr/>
            </a:pPr>
            <a:r>
              <a:rPr lang="en-ZA" sz="1000" b="1" dirty="0" smtClean="0">
                <a:solidFill>
                  <a:srgbClr val="8C969C"/>
                </a:solidFill>
                <a:latin typeface="Gill Sans MT" pitchFamily="34" charset="0"/>
                <a:cs typeface="Times New Roman" pitchFamily="18" charset="0"/>
              </a:rPr>
              <a:t>Faculty of Medicine and Health Sciences </a:t>
            </a:r>
            <a:r>
              <a:rPr lang="en-ZA" sz="1000" dirty="0" smtClean="0"/>
              <a:t> </a:t>
            </a:r>
          </a:p>
        </p:txBody>
      </p:sp>
      <p:pic>
        <p:nvPicPr>
          <p:cNvPr id="11" name="Picture 29" descr="US_Stacked RGB 300dpi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67000" y="152400"/>
            <a:ext cx="38100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2133600"/>
            <a:ext cx="6858000" cy="609600"/>
          </a:xfrm>
        </p:spPr>
        <p:txBody>
          <a:bodyPr anchor="t"/>
          <a:lstStyle>
            <a:lvl1pPr algn="ctr">
              <a:lnSpc>
                <a:spcPct val="130000"/>
              </a:lnSpc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ZA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96975" y="4191000"/>
            <a:ext cx="675005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ZA" noProof="0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490E1-1BF5-4C19-BA9F-DFF8BBAADD80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457200"/>
            <a:ext cx="169545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457200"/>
            <a:ext cx="493395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231B3-B325-4EDF-A8FC-939F5405C48B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67056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371600" y="1295400"/>
            <a:ext cx="6781800" cy="48006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ZA" noProof="0" smtClean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ABE90-3F57-43FA-A230-D771E255C455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57200"/>
            <a:ext cx="67056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6991B-A774-40CA-9D80-B4E55318DC6F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18B39-19F5-4785-A413-ADDF94759D99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09BF8-04C1-4C1B-B7D3-5E1073638C54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295400"/>
            <a:ext cx="3314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295400"/>
            <a:ext cx="33147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CE5FD-4B15-4A03-928D-30A6F83A0A81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CEB2D-390B-44B6-8563-352256C6A858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F3B0A-CB36-4D88-ACF1-B3D021A00ED7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C7740-C787-474D-94B6-BE87016B4DE6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677C0-B8D4-4C10-A3C6-A7587166417D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Z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E899B-1240-4C1C-88C4-CD5334A6B6D5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4"/>
          <p:cNvGrpSpPr>
            <a:grpSpLocks/>
          </p:cNvGrpSpPr>
          <p:nvPr/>
        </p:nvGrpSpPr>
        <p:grpSpPr bwMode="auto">
          <a:xfrm>
            <a:off x="304800" y="762000"/>
            <a:ext cx="8610600" cy="415925"/>
            <a:chOff x="192" y="480"/>
            <a:chExt cx="5424" cy="262"/>
          </a:xfrm>
        </p:grpSpPr>
        <p:pic>
          <p:nvPicPr>
            <p:cNvPr id="1031" name="Picture 11" descr="leaf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5232" y="480"/>
              <a:ext cx="384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2" name="Line 12"/>
            <p:cNvSpPr>
              <a:spLocks noChangeShapeType="1"/>
            </p:cNvSpPr>
            <p:nvPr/>
          </p:nvSpPr>
          <p:spPr bwMode="auto">
            <a:xfrm>
              <a:off x="192" y="611"/>
              <a:ext cx="4944" cy="0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ZA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572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ZA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295400"/>
            <a:ext cx="6781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smtClean="0"/>
          </a:p>
        </p:txBody>
      </p:sp>
      <p:pic>
        <p:nvPicPr>
          <p:cNvPr id="1029" name="Picture 16" descr="US_Horizontal RGB 300dpi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86792"/>
          <a:stretch>
            <a:fillRect/>
          </a:stretch>
        </p:blipFill>
        <p:spPr bwMode="auto">
          <a:xfrm>
            <a:off x="457200" y="284163"/>
            <a:ext cx="53340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477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fld id="{13596390-AC28-40F9-B730-7F150437C0E3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Gill Sans M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1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9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9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9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9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9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997506" y="1447800"/>
            <a:ext cx="6912768" cy="6032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ZA" dirty="0">
              <a:latin typeface="Calibri" pitchFamily="34" charset="0"/>
            </a:endParaRPr>
          </a:p>
          <a:p>
            <a:pPr algn="ctr"/>
            <a:endParaRPr lang="en-ZA" dirty="0">
              <a:latin typeface="Calibri" pitchFamily="34" charset="0"/>
            </a:endParaRPr>
          </a:p>
          <a:p>
            <a:pPr algn="ctr"/>
            <a:endParaRPr lang="en-ZA" dirty="0">
              <a:latin typeface="Calibri" pitchFamily="34" charset="0"/>
            </a:endParaRPr>
          </a:p>
          <a:p>
            <a:pPr algn="ctr"/>
            <a:endParaRPr lang="en-ZA" dirty="0">
              <a:latin typeface="Calibri" pitchFamily="34" charset="0"/>
            </a:endParaRPr>
          </a:p>
          <a:p>
            <a:pPr algn="ctr"/>
            <a:endParaRPr lang="en-ZA" dirty="0" smtClean="0">
              <a:latin typeface="Calibri" pitchFamily="34" charset="0"/>
            </a:endParaRPr>
          </a:p>
          <a:p>
            <a:pPr algn="ctr"/>
            <a:endParaRPr lang="en-ZA" dirty="0">
              <a:latin typeface="Calibri" pitchFamily="34" charset="0"/>
            </a:endParaRPr>
          </a:p>
          <a:p>
            <a:pPr algn="ctr"/>
            <a:endParaRPr lang="en-ZA" dirty="0">
              <a:latin typeface="Calibri" pitchFamily="34" charset="0"/>
            </a:endParaRPr>
          </a:p>
          <a:p>
            <a:endParaRPr lang="en-ZA" dirty="0">
              <a:latin typeface="Calibri" pitchFamily="34" charset="0"/>
            </a:endParaRPr>
          </a:p>
          <a:p>
            <a:pPr algn="ctr"/>
            <a:r>
              <a:rPr lang="en-ZA" sz="2000" dirty="0" smtClean="0">
                <a:latin typeface="Calibri" pitchFamily="34" charset="0"/>
              </a:rPr>
              <a:t>Neil Rankin</a:t>
            </a:r>
            <a:endParaRPr lang="en-ZA" sz="2000" dirty="0">
              <a:latin typeface="Calibri" pitchFamily="34" charset="0"/>
            </a:endParaRPr>
          </a:p>
          <a:p>
            <a:pPr algn="ctr"/>
            <a:r>
              <a:rPr lang="en-ZA" sz="2000" dirty="0" smtClean="0">
                <a:latin typeface="Calibri" pitchFamily="34" charset="0"/>
              </a:rPr>
              <a:t>Economics Department, Stellenbosch University</a:t>
            </a:r>
          </a:p>
          <a:p>
            <a:pPr algn="ctr"/>
            <a:endParaRPr lang="en-ZA" sz="2000" dirty="0" smtClean="0">
              <a:latin typeface="Calibri" pitchFamily="34" charset="0"/>
            </a:endParaRPr>
          </a:p>
          <a:p>
            <a:pPr algn="ctr"/>
            <a:r>
              <a:rPr lang="en-ZA" sz="2000" dirty="0" smtClean="0">
                <a:latin typeface="Calibri" pitchFamily="34" charset="0"/>
              </a:rPr>
              <a:t>August</a:t>
            </a:r>
            <a:r>
              <a:rPr lang="en-ZA" sz="2000" dirty="0" smtClean="0">
                <a:latin typeface="Calibri" pitchFamily="34" charset="0"/>
              </a:rPr>
              <a:t> 2017</a:t>
            </a:r>
            <a:endParaRPr lang="en-ZA" sz="2000" dirty="0" smtClean="0">
              <a:latin typeface="Calibri" pitchFamily="34" charset="0"/>
            </a:endParaRPr>
          </a:p>
          <a:p>
            <a:pPr algn="ctr"/>
            <a:endParaRPr lang="en-ZA" dirty="0" smtClean="0">
              <a:latin typeface="Calibri" pitchFamily="34" charset="0"/>
            </a:endParaRPr>
          </a:p>
          <a:p>
            <a:endParaRPr lang="en-ZA" sz="1400" dirty="0" smtClean="0">
              <a:latin typeface="Calibri" pitchFamily="34" charset="0"/>
            </a:endParaRPr>
          </a:p>
          <a:p>
            <a:endParaRPr lang="en-ZA" sz="1400" dirty="0">
              <a:latin typeface="Calibri" pitchFamily="34" charset="0"/>
            </a:endParaRPr>
          </a:p>
          <a:p>
            <a:endParaRPr lang="en-ZA" sz="1400" dirty="0">
              <a:latin typeface="Calibri" pitchFamily="34" charset="0"/>
            </a:endParaRPr>
          </a:p>
          <a:p>
            <a:pPr algn="ctr"/>
            <a:endParaRPr lang="en-ZA" dirty="0">
              <a:latin typeface="Calibri" pitchFamily="34" charset="0"/>
            </a:endParaRPr>
          </a:p>
          <a:p>
            <a:pPr algn="ctr"/>
            <a:endParaRPr lang="en-ZA" dirty="0">
              <a:latin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5A74E437-0513-44BA-933D-97A65E2D4589}" type="slidenum">
              <a:rPr lang="en-ZA"/>
              <a:pPr>
                <a:defRPr/>
              </a:pPr>
              <a:t>1</a:t>
            </a:fld>
            <a:endParaRPr lang="en-ZA"/>
          </a:p>
        </p:txBody>
      </p:sp>
      <p:sp>
        <p:nvSpPr>
          <p:cNvPr id="7" name="Title 9"/>
          <p:cNvSpPr txBox="1">
            <a:spLocks/>
          </p:cNvSpPr>
          <p:nvPr/>
        </p:nvSpPr>
        <p:spPr bwMode="auto">
          <a:xfrm>
            <a:off x="563880" y="1236940"/>
            <a:ext cx="7772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sz="3200" kern="0" dirty="0" smtClean="0">
                <a:latin typeface="+mj-lt"/>
                <a:ea typeface="+mj-ea"/>
                <a:cs typeface="+mj-cs"/>
              </a:rPr>
              <a:t>Graduate Labour Economics: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ZA" sz="3200" kern="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sz="3200" kern="0" dirty="0" smtClean="0">
                <a:latin typeface="+mj-lt"/>
                <a:ea typeface="+mj-ea"/>
                <a:cs typeface="+mj-cs"/>
              </a:rPr>
              <a:t>Firm size and wages.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And how government policies distort the firm-</a:t>
            </a:r>
            <a:r>
              <a:rPr kumimoji="0" lang="en-ZA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size distribution</a:t>
            </a:r>
            <a:endParaRPr kumimoji="0" lang="en-ZA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10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do larger firms pay more?</a:t>
            </a:r>
            <a:endParaRPr lang="en-ZA" dirty="0" smtClean="0"/>
          </a:p>
        </p:txBody>
      </p:sp>
      <p:sp>
        <p:nvSpPr>
          <p:cNvPr id="717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7724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Some potential theoretical explanations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 smtClean="0"/>
              <a:t>Imperfections in factor (or product) markets</a:t>
            </a:r>
          </a:p>
          <a:p>
            <a:pPr marL="857250" lvl="1" indent="-457200"/>
            <a:endParaRPr lang="en-US" sz="1800" dirty="0" smtClean="0"/>
          </a:p>
          <a:p>
            <a:pPr marL="857250" lvl="1" indent="-457200"/>
            <a:r>
              <a:rPr lang="en-US" sz="1800" dirty="0" smtClean="0"/>
              <a:t>Different costs of capital for firms</a:t>
            </a:r>
          </a:p>
          <a:p>
            <a:pPr marL="1257300" lvl="2" indent="-457200"/>
            <a:r>
              <a:rPr lang="en-US" sz="1600" dirty="0" smtClean="0"/>
              <a:t>Larger firms face lower costs of capital and thus invest in more</a:t>
            </a:r>
          </a:p>
          <a:p>
            <a:pPr marL="1257300" lvl="2" indent="-457200"/>
            <a:r>
              <a:rPr lang="en-US" sz="1600" dirty="0" smtClean="0"/>
              <a:t>Or could borrow for R&amp;D</a:t>
            </a:r>
          </a:p>
          <a:p>
            <a:pPr marL="857250" lvl="1" indent="-457200"/>
            <a:endParaRPr lang="en-US" sz="1800" dirty="0" smtClean="0"/>
          </a:p>
          <a:p>
            <a:pPr marL="857250" lvl="1" indent="-457200"/>
            <a:r>
              <a:rPr lang="en-US" sz="1800" dirty="0" smtClean="0"/>
              <a:t>Rent sharing</a:t>
            </a:r>
          </a:p>
          <a:p>
            <a:pPr marL="1257300" lvl="2" indent="-457200"/>
            <a:r>
              <a:rPr lang="en-US" sz="1600" dirty="0" smtClean="0"/>
              <a:t>Imperfect competition means mark-ups are higher</a:t>
            </a:r>
          </a:p>
          <a:p>
            <a:pPr marL="1257300" lvl="2" indent="-457200"/>
            <a:r>
              <a:rPr lang="en-US" sz="1600" dirty="0" smtClean="0"/>
              <a:t>These rents are shared between firm and workers, especially if the workers have bargaining power</a:t>
            </a:r>
          </a:p>
          <a:p>
            <a:pPr marL="1257300" lvl="2" indent="-457200"/>
            <a:r>
              <a:rPr lang="en-US" sz="1600" dirty="0" smtClean="0"/>
              <a:t>What creates these rents?</a:t>
            </a:r>
          </a:p>
          <a:p>
            <a:pPr marL="1714500" lvl="3" indent="-457200"/>
            <a:r>
              <a:rPr lang="en-US" sz="1500" dirty="0" smtClean="0"/>
              <a:t>Barriers to entry (natural and regulatory)</a:t>
            </a:r>
          </a:p>
          <a:p>
            <a:pPr marL="1714500" lvl="3" indent="-457200"/>
            <a:r>
              <a:rPr lang="en-US" sz="1500" dirty="0" smtClean="0"/>
              <a:t>Think about SA’s collective bargaining structure</a:t>
            </a:r>
          </a:p>
          <a:p>
            <a:pPr marL="1257300" lvl="2" indent="-457200"/>
            <a:endParaRPr lang="en-US" sz="1600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857250" lvl="1" indent="-457200"/>
            <a:endParaRPr lang="en-US" sz="1800" dirty="0">
              <a:latin typeface="Calibri" pitchFamily="34" charset="0"/>
            </a:endParaRPr>
          </a:p>
          <a:p>
            <a:pPr marL="857250" lvl="1" indent="-457200"/>
            <a:endParaRPr lang="en-US" sz="1800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285750">
              <a:buFont typeface="Arial" charset="0"/>
              <a:buChar char="•"/>
            </a:pPr>
            <a:endParaRPr lang="en-US" sz="1800" dirty="0">
              <a:latin typeface="Calibri" pitchFamily="34" charset="0"/>
            </a:endParaRPr>
          </a:p>
          <a:p>
            <a:pPr marL="285750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pPr marL="685800" lvl="1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pPr marL="685800" lvl="1">
              <a:buFont typeface="Arial" charset="0"/>
              <a:buChar char="•"/>
            </a:pPr>
            <a:endParaRPr lang="en-US" sz="1800" dirty="0">
              <a:latin typeface="Calibri" pitchFamily="34" charset="0"/>
            </a:endParaRPr>
          </a:p>
          <a:p>
            <a:pPr marL="400050" lvl="1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400050" lvl="1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685800" lvl="1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endParaRPr lang="en-ZA" dirty="0" smtClean="0"/>
          </a:p>
          <a:p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345332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11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do larger firms pay more?</a:t>
            </a:r>
            <a:endParaRPr lang="en-ZA" dirty="0" smtClean="0"/>
          </a:p>
        </p:txBody>
      </p:sp>
      <p:sp>
        <p:nvSpPr>
          <p:cNvPr id="717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772400" cy="5105400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 smtClean="0"/>
              <a:t>Imperfections in factor (or product) markets cont.</a:t>
            </a:r>
          </a:p>
          <a:p>
            <a:pPr marL="857250" lvl="1" indent="-457200"/>
            <a:endParaRPr lang="en-US" sz="1800" dirty="0" smtClean="0"/>
          </a:p>
          <a:p>
            <a:pPr marL="857250" lvl="1" indent="-457200"/>
            <a:r>
              <a:rPr lang="en-US" sz="1800" dirty="0" smtClean="0"/>
              <a:t>Efficiency wages</a:t>
            </a:r>
          </a:p>
          <a:p>
            <a:pPr marL="1257300" lvl="2" indent="-457200"/>
            <a:r>
              <a:rPr lang="en-US" sz="1600" dirty="0" smtClean="0"/>
              <a:t>Monitoring at larger firms is more difficult</a:t>
            </a:r>
          </a:p>
          <a:p>
            <a:pPr marL="1257300" lvl="2" indent="-457200"/>
            <a:r>
              <a:rPr lang="en-US" sz="1600" dirty="0" smtClean="0"/>
              <a:t>Firms pay higher wages so that opportunity cost of losing a job is higher and thus motivation not to shirk is also higher</a:t>
            </a:r>
          </a:p>
          <a:p>
            <a:pPr marL="1257300" lvl="2" indent="-457200"/>
            <a:endParaRPr lang="en-US" sz="1600" dirty="0"/>
          </a:p>
          <a:p>
            <a:pPr marL="457200" indent="-457200"/>
            <a:r>
              <a:rPr lang="en-US" sz="1900" dirty="0" smtClean="0"/>
              <a:t>All these arguments are based on idea that the earnings equations are missing something</a:t>
            </a:r>
          </a:p>
          <a:p>
            <a:pPr marL="857250" lvl="1" indent="-457200"/>
            <a:r>
              <a:rPr lang="en-US" sz="1700" dirty="0" smtClean="0"/>
              <a:t>Skills profile</a:t>
            </a:r>
          </a:p>
          <a:p>
            <a:pPr marL="857250" lvl="1" indent="-457200"/>
            <a:r>
              <a:rPr lang="en-US" sz="1700" dirty="0" smtClean="0"/>
              <a:t>Technology of firms</a:t>
            </a:r>
          </a:p>
          <a:p>
            <a:pPr marL="857250" lvl="1" indent="-457200"/>
            <a:r>
              <a:rPr lang="en-US" sz="1700" dirty="0" smtClean="0"/>
              <a:t>Factor or product markets</a:t>
            </a:r>
          </a:p>
          <a:p>
            <a:pPr marL="1257300" lvl="2" indent="-457200"/>
            <a:endParaRPr lang="en-US" sz="1600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857250" lvl="1" indent="-457200"/>
            <a:endParaRPr lang="en-US" sz="1800" dirty="0">
              <a:latin typeface="Calibri" pitchFamily="34" charset="0"/>
            </a:endParaRPr>
          </a:p>
          <a:p>
            <a:pPr marL="857250" lvl="1" indent="-457200"/>
            <a:endParaRPr lang="en-US" sz="1800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285750">
              <a:buFont typeface="Arial" charset="0"/>
              <a:buChar char="•"/>
            </a:pPr>
            <a:endParaRPr lang="en-US" sz="1800" dirty="0">
              <a:latin typeface="Calibri" pitchFamily="34" charset="0"/>
            </a:endParaRPr>
          </a:p>
          <a:p>
            <a:pPr marL="285750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pPr marL="685800" lvl="1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pPr marL="685800" lvl="1">
              <a:buFont typeface="Arial" charset="0"/>
              <a:buChar char="•"/>
            </a:pPr>
            <a:endParaRPr lang="en-US" sz="1800" dirty="0">
              <a:latin typeface="Calibri" pitchFamily="34" charset="0"/>
            </a:endParaRPr>
          </a:p>
          <a:p>
            <a:pPr marL="400050" lvl="1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400050" lvl="1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685800" lvl="1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endParaRPr lang="en-ZA" dirty="0" smtClean="0"/>
          </a:p>
          <a:p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424280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12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do larger firms pay more?</a:t>
            </a:r>
            <a:endParaRPr lang="en-ZA" dirty="0" smtClean="0"/>
          </a:p>
        </p:txBody>
      </p:sp>
      <p:sp>
        <p:nvSpPr>
          <p:cNvPr id="717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7724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How would we go about figuring out which of these explanations are the most likely?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Tx/>
              <a:buChar char="-"/>
            </a:pPr>
            <a:r>
              <a:rPr lang="en-US" sz="2000" dirty="0" smtClean="0"/>
              <a:t>Data</a:t>
            </a:r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r>
              <a:rPr lang="en-US" sz="2000" dirty="0" smtClean="0"/>
              <a:t>Methodology</a:t>
            </a:r>
          </a:p>
          <a:p>
            <a:pPr>
              <a:buFontTx/>
              <a:buChar char="-"/>
            </a:pPr>
            <a:endParaRPr lang="en-US" sz="1700" dirty="0" smtClean="0"/>
          </a:p>
          <a:p>
            <a:pPr marL="1257300" lvl="2" indent="-457200"/>
            <a:endParaRPr lang="en-US" sz="1600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857250" lvl="1" indent="-457200"/>
            <a:endParaRPr lang="en-US" sz="1800" dirty="0">
              <a:latin typeface="Calibri" pitchFamily="34" charset="0"/>
            </a:endParaRPr>
          </a:p>
          <a:p>
            <a:pPr marL="857250" lvl="1" indent="-457200"/>
            <a:endParaRPr lang="en-US" sz="1800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285750">
              <a:buFont typeface="Arial" charset="0"/>
              <a:buChar char="•"/>
            </a:pPr>
            <a:endParaRPr lang="en-US" sz="1800" dirty="0">
              <a:latin typeface="Calibri" pitchFamily="34" charset="0"/>
            </a:endParaRPr>
          </a:p>
          <a:p>
            <a:pPr marL="285750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pPr marL="685800" lvl="1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pPr marL="685800" lvl="1">
              <a:buFont typeface="Arial" charset="0"/>
              <a:buChar char="•"/>
            </a:pPr>
            <a:endParaRPr lang="en-US" sz="1800" dirty="0">
              <a:latin typeface="Calibri" pitchFamily="34" charset="0"/>
            </a:endParaRPr>
          </a:p>
          <a:p>
            <a:pPr marL="400050" lvl="1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400050" lvl="1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685800" lvl="1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endParaRPr lang="en-ZA" dirty="0" smtClean="0"/>
          </a:p>
          <a:p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283051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13</a:t>
            </a:fld>
            <a:endParaRPr lang="en-ZA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ZA" sz="4000" dirty="0" smtClean="0">
              <a:latin typeface="+mj-lt"/>
            </a:endParaRPr>
          </a:p>
          <a:p>
            <a:pPr marL="0" indent="0" algn="ctr">
              <a:buNone/>
            </a:pPr>
            <a:endParaRPr lang="en-ZA" sz="4000" dirty="0">
              <a:latin typeface="+mj-lt"/>
            </a:endParaRPr>
          </a:p>
          <a:p>
            <a:pPr marL="0" indent="0" algn="ctr">
              <a:buNone/>
            </a:pPr>
            <a:r>
              <a:rPr lang="en-ZA" sz="4000" dirty="0" smtClean="0">
                <a:latin typeface="+mj-lt"/>
              </a:rPr>
              <a:t>The firm size distribution</a:t>
            </a:r>
            <a:endParaRPr lang="en-ZA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798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14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firm size distribution</a:t>
            </a:r>
            <a:endParaRPr lang="en-ZA" dirty="0" smtClean="0"/>
          </a:p>
        </p:txBody>
      </p:sp>
      <p:sp>
        <p:nvSpPr>
          <p:cNvPr id="717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772400" cy="5105400"/>
          </a:xfrm>
        </p:spPr>
        <p:txBody>
          <a:bodyPr/>
          <a:lstStyle/>
          <a:p>
            <a:pPr>
              <a:buFontTx/>
              <a:buChar char="-"/>
            </a:pPr>
            <a:endParaRPr lang="en-US" sz="1700" dirty="0" smtClean="0"/>
          </a:p>
          <a:p>
            <a:pPr marL="1257300" lvl="2" indent="-457200"/>
            <a:endParaRPr lang="en-US" sz="1600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857250" lvl="1" indent="-457200"/>
            <a:endParaRPr lang="en-US" sz="1800" dirty="0">
              <a:latin typeface="Calibri" pitchFamily="34" charset="0"/>
            </a:endParaRPr>
          </a:p>
          <a:p>
            <a:pPr marL="857250" lvl="1" indent="-457200"/>
            <a:endParaRPr lang="en-US" sz="1800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285750">
              <a:buFont typeface="Arial" charset="0"/>
              <a:buChar char="•"/>
            </a:pPr>
            <a:endParaRPr lang="en-US" sz="1800" dirty="0">
              <a:latin typeface="Calibri" pitchFamily="34" charset="0"/>
            </a:endParaRPr>
          </a:p>
          <a:p>
            <a:pPr marL="285750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pPr marL="685800" lvl="1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pPr marL="685800" lvl="1">
              <a:buFont typeface="Arial" charset="0"/>
              <a:buChar char="•"/>
            </a:pPr>
            <a:endParaRPr lang="en-US" sz="1800" dirty="0">
              <a:latin typeface="Calibri" pitchFamily="34" charset="0"/>
            </a:endParaRPr>
          </a:p>
          <a:p>
            <a:pPr marL="400050" lvl="1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400050" lvl="1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685800" lvl="1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endParaRPr lang="en-ZA" dirty="0" smtClean="0"/>
          </a:p>
          <a:p>
            <a:endParaRPr lang="en-ZA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312546"/>
            <a:ext cx="43434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638800" y="5867400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 smtClean="0">
                <a:latin typeface="+mn-lt"/>
              </a:rPr>
              <a:t>Source: Cabral and Mata (2003)</a:t>
            </a:r>
            <a:endParaRPr lang="en-ZA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283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15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firm size distribution</a:t>
            </a:r>
            <a:endParaRPr lang="en-ZA" dirty="0" smtClean="0"/>
          </a:p>
        </p:txBody>
      </p:sp>
      <p:sp>
        <p:nvSpPr>
          <p:cNvPr id="717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7724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But there may be some things that distort the firm size distribution: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Regulations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The ‘missing middle’ in developing countries – firms either have to be small and informal, to fly under the radar, or big, to overcome fixed regulation cost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Not just a developing country, or formal vs informal firm, occurrence.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Many countries have regulations which only kick in at certain size thresholds or things like tax regulations or different minimum wages which are different below a certain size.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These may affect </a:t>
            </a:r>
            <a:r>
              <a:rPr lang="en-US" sz="1800" dirty="0" err="1" smtClean="0"/>
              <a:t>labour</a:t>
            </a:r>
            <a:r>
              <a:rPr lang="en-US" sz="1800" dirty="0" smtClean="0"/>
              <a:t> cost and thus firm size</a:t>
            </a:r>
          </a:p>
          <a:p>
            <a:pPr>
              <a:buFontTx/>
              <a:buChar char="-"/>
            </a:pPr>
            <a:endParaRPr lang="en-US" sz="1700" dirty="0" smtClean="0"/>
          </a:p>
          <a:p>
            <a:pPr marL="1257300" lvl="2" indent="-457200"/>
            <a:endParaRPr lang="en-US" sz="1600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857250" lvl="1" indent="-457200"/>
            <a:endParaRPr lang="en-US" sz="1800" dirty="0">
              <a:latin typeface="Calibri" pitchFamily="34" charset="0"/>
            </a:endParaRPr>
          </a:p>
          <a:p>
            <a:pPr marL="857250" lvl="1" indent="-457200"/>
            <a:endParaRPr lang="en-US" sz="1800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285750">
              <a:buFont typeface="Arial" charset="0"/>
              <a:buChar char="•"/>
            </a:pPr>
            <a:endParaRPr lang="en-US" sz="1800" dirty="0">
              <a:latin typeface="Calibri" pitchFamily="34" charset="0"/>
            </a:endParaRPr>
          </a:p>
          <a:p>
            <a:pPr marL="285750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pPr marL="685800" lvl="1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pPr marL="685800" lvl="1">
              <a:buFont typeface="Arial" charset="0"/>
              <a:buChar char="•"/>
            </a:pPr>
            <a:endParaRPr lang="en-US" sz="1800" dirty="0">
              <a:latin typeface="Calibri" pitchFamily="34" charset="0"/>
            </a:endParaRPr>
          </a:p>
          <a:p>
            <a:pPr marL="400050" lvl="1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400050" lvl="1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685800" lvl="1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endParaRPr lang="en-ZA" dirty="0" smtClean="0"/>
          </a:p>
          <a:p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45185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16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firm size distribution – France</a:t>
            </a:r>
            <a:br>
              <a:rPr lang="en-US" b="1" dirty="0" smtClean="0"/>
            </a:br>
            <a:r>
              <a:rPr lang="en-GB" dirty="0" err="1" smtClean="0"/>
              <a:t>Garicano</a:t>
            </a:r>
            <a:r>
              <a:rPr lang="en-GB" dirty="0"/>
              <a:t>, </a:t>
            </a:r>
            <a:r>
              <a:rPr lang="en-GB" dirty="0" err="1"/>
              <a:t>LeLarge</a:t>
            </a:r>
            <a:r>
              <a:rPr lang="en-GB" dirty="0"/>
              <a:t>, and Van </a:t>
            </a:r>
            <a:r>
              <a:rPr lang="en-GB" dirty="0" err="1"/>
              <a:t>Reenen</a:t>
            </a:r>
            <a:r>
              <a:rPr lang="en-GB" dirty="0"/>
              <a:t> </a:t>
            </a:r>
            <a:r>
              <a:rPr lang="en-GB" dirty="0" smtClean="0"/>
              <a:t>(2013)</a:t>
            </a:r>
            <a:endParaRPr lang="en-ZA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74485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43600" y="6190417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 smtClean="0">
                <a:latin typeface="+mn-lt"/>
              </a:rPr>
              <a:t>Source: </a:t>
            </a:r>
            <a:r>
              <a:rPr lang="en-GB" sz="1400" dirty="0" err="1">
                <a:latin typeface="+mn-lt"/>
              </a:rPr>
              <a:t>Garicano</a:t>
            </a:r>
            <a:r>
              <a:rPr lang="en-GB" sz="1400" dirty="0">
                <a:latin typeface="+mn-lt"/>
              </a:rPr>
              <a:t>, </a:t>
            </a:r>
            <a:r>
              <a:rPr lang="en-GB" sz="1400" dirty="0" err="1">
                <a:latin typeface="+mn-lt"/>
              </a:rPr>
              <a:t>LeLarge</a:t>
            </a:r>
            <a:r>
              <a:rPr lang="en-GB" sz="1400" dirty="0">
                <a:latin typeface="+mn-lt"/>
              </a:rPr>
              <a:t>, and Van </a:t>
            </a:r>
            <a:r>
              <a:rPr lang="en-GB" sz="1400" dirty="0" err="1">
                <a:latin typeface="+mn-lt"/>
              </a:rPr>
              <a:t>Reenen</a:t>
            </a:r>
            <a:r>
              <a:rPr lang="en-GB" sz="1400" dirty="0">
                <a:latin typeface="+mn-lt"/>
              </a:rPr>
              <a:t> 2013)</a:t>
            </a:r>
            <a:endParaRPr lang="en-ZA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113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17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firm size distribution - France</a:t>
            </a:r>
            <a:endParaRPr lang="en-ZA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TextBox 6"/>
          <p:cNvSpPr txBox="1"/>
          <p:nvPr/>
        </p:nvSpPr>
        <p:spPr>
          <a:xfrm>
            <a:off x="5943600" y="6190417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 smtClean="0">
                <a:latin typeface="+mn-lt"/>
              </a:rPr>
              <a:t>Source: </a:t>
            </a:r>
            <a:r>
              <a:rPr lang="en-GB" sz="1400" dirty="0" err="1">
                <a:latin typeface="+mn-lt"/>
              </a:rPr>
              <a:t>Garicano</a:t>
            </a:r>
            <a:r>
              <a:rPr lang="en-GB" sz="1400" dirty="0">
                <a:latin typeface="+mn-lt"/>
              </a:rPr>
              <a:t>, </a:t>
            </a:r>
            <a:r>
              <a:rPr lang="en-GB" sz="1400" dirty="0" err="1">
                <a:latin typeface="+mn-lt"/>
              </a:rPr>
              <a:t>LeLarge</a:t>
            </a:r>
            <a:r>
              <a:rPr lang="en-GB" sz="1400" dirty="0">
                <a:latin typeface="+mn-lt"/>
              </a:rPr>
              <a:t>, and Van </a:t>
            </a:r>
            <a:r>
              <a:rPr lang="en-GB" sz="1400" dirty="0" err="1">
                <a:latin typeface="+mn-lt"/>
              </a:rPr>
              <a:t>Reenen</a:t>
            </a:r>
            <a:r>
              <a:rPr lang="en-GB" sz="1400" dirty="0">
                <a:latin typeface="+mn-lt"/>
              </a:rPr>
              <a:t> 2013)</a:t>
            </a:r>
            <a:endParaRPr lang="en-ZA" sz="1400" dirty="0">
              <a:latin typeface="+mn-lt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1219200"/>
            <a:ext cx="7362825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84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18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firm size distribution - France</a:t>
            </a:r>
            <a:endParaRPr lang="en-ZA" dirty="0" smtClean="0"/>
          </a:p>
        </p:txBody>
      </p:sp>
      <p:sp>
        <p:nvSpPr>
          <p:cNvPr id="717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7724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What is going on?</a:t>
            </a:r>
          </a:p>
          <a:p>
            <a:pPr marL="0" indent="0">
              <a:buNone/>
            </a:pPr>
            <a:r>
              <a:rPr lang="en-ZA" sz="2000" dirty="0" smtClean="0"/>
              <a:t>When </a:t>
            </a:r>
            <a:r>
              <a:rPr lang="en-ZA" sz="2000" dirty="0"/>
              <a:t>firms get to the 50 employee threshold they need to undertake the following </a:t>
            </a:r>
            <a:r>
              <a:rPr lang="en-ZA" sz="2000" dirty="0" smtClean="0"/>
              <a:t>duties</a:t>
            </a:r>
          </a:p>
          <a:p>
            <a:pPr marL="0" indent="0">
              <a:buNone/>
            </a:pPr>
            <a:endParaRPr lang="en-ZA" sz="2000" dirty="0"/>
          </a:p>
          <a:p>
            <a:r>
              <a:rPr lang="en-ZA" sz="1600" dirty="0" smtClean="0"/>
              <a:t>They </a:t>
            </a:r>
            <a:r>
              <a:rPr lang="en-ZA" sz="1600" dirty="0"/>
              <a:t>must set up a “works council” (“</a:t>
            </a:r>
            <a:r>
              <a:rPr lang="en-ZA" sz="1600" dirty="0" err="1"/>
              <a:t>comité</a:t>
            </a:r>
            <a:r>
              <a:rPr lang="en-ZA" sz="1600" dirty="0"/>
              <a:t> </a:t>
            </a:r>
            <a:r>
              <a:rPr lang="en-ZA" sz="1600" dirty="0" err="1"/>
              <a:t>d’entreprise</a:t>
            </a:r>
            <a:r>
              <a:rPr lang="en-ZA" sz="1600" dirty="0"/>
              <a:t>”) with minimum budget of 0.3% of total payroll.</a:t>
            </a:r>
          </a:p>
          <a:p>
            <a:r>
              <a:rPr lang="en-ZA" sz="1600" dirty="0" smtClean="0"/>
              <a:t>They </a:t>
            </a:r>
            <a:r>
              <a:rPr lang="en-ZA" sz="1600" dirty="0"/>
              <a:t>must establish a committee on health, safety and working conditions (CHSCT)</a:t>
            </a:r>
          </a:p>
          <a:p>
            <a:r>
              <a:rPr lang="en-ZA" sz="1600" dirty="0" smtClean="0"/>
              <a:t>A </a:t>
            </a:r>
            <a:r>
              <a:rPr lang="en-ZA" sz="1600" dirty="0"/>
              <a:t>union representative (i.e. not simply a local representative of the firm’s workers) must be appointed if </a:t>
            </a:r>
            <a:r>
              <a:rPr lang="en-ZA" sz="1600" dirty="0" smtClean="0"/>
              <a:t>wanted by </a:t>
            </a:r>
            <a:r>
              <a:rPr lang="en-ZA" sz="1600" dirty="0"/>
              <a:t>workers</a:t>
            </a:r>
          </a:p>
          <a:p>
            <a:r>
              <a:rPr lang="en-ZA" sz="1600" dirty="0" smtClean="0"/>
              <a:t>They </a:t>
            </a:r>
            <a:r>
              <a:rPr lang="en-ZA" sz="1600" dirty="0"/>
              <a:t>must establish a profit sharing plan</a:t>
            </a:r>
          </a:p>
          <a:p>
            <a:r>
              <a:rPr lang="en-ZA" sz="1600" dirty="0" smtClean="0"/>
              <a:t>They </a:t>
            </a:r>
            <a:r>
              <a:rPr lang="en-ZA" sz="1600" dirty="0"/>
              <a:t>incur higher liability in case of a workplace </a:t>
            </a:r>
            <a:r>
              <a:rPr lang="en-ZA" sz="1600" dirty="0" smtClean="0"/>
              <a:t>accident</a:t>
            </a:r>
          </a:p>
          <a:p>
            <a:r>
              <a:rPr lang="en-ZA" sz="1600" dirty="0" smtClean="0"/>
              <a:t>They </a:t>
            </a:r>
            <a:r>
              <a:rPr lang="en-ZA" sz="1600" dirty="0"/>
              <a:t>must report monthly and in detail all of the </a:t>
            </a:r>
            <a:r>
              <a:rPr lang="en-ZA" sz="1600" dirty="0" smtClean="0"/>
              <a:t>labour </a:t>
            </a:r>
            <a:r>
              <a:rPr lang="en-ZA" sz="1600" dirty="0"/>
              <a:t>contracts to the government.</a:t>
            </a:r>
          </a:p>
          <a:p>
            <a:r>
              <a:rPr lang="en-ZA" sz="1600" dirty="0" smtClean="0"/>
              <a:t>Firing </a:t>
            </a:r>
            <a:r>
              <a:rPr lang="en-ZA" sz="1600" dirty="0"/>
              <a:t>costs increase substantially in the case of collective dismissals of 10 or more workers. This increase is </a:t>
            </a:r>
            <a:r>
              <a:rPr lang="en-ZA" sz="1600" dirty="0" smtClean="0"/>
              <a:t>an implicit </a:t>
            </a:r>
            <a:r>
              <a:rPr lang="en-ZA" sz="1600" dirty="0"/>
              <a:t>tax on firm size (e.g. </a:t>
            </a:r>
            <a:r>
              <a:rPr lang="en-ZA" sz="1600" dirty="0" err="1"/>
              <a:t>Bentolila</a:t>
            </a:r>
            <a:r>
              <a:rPr lang="en-ZA" sz="1600" dirty="0"/>
              <a:t> and </a:t>
            </a:r>
            <a:r>
              <a:rPr lang="en-ZA" sz="1600" dirty="0" err="1"/>
              <a:t>Bertola</a:t>
            </a:r>
            <a:r>
              <a:rPr lang="en-ZA" sz="1600" dirty="0"/>
              <a:t>, 1990) which makes firms reluctant to hire.</a:t>
            </a:r>
          </a:p>
          <a:p>
            <a:r>
              <a:rPr lang="en-ZA" sz="1600" dirty="0" smtClean="0"/>
              <a:t>They </a:t>
            </a:r>
            <a:r>
              <a:rPr lang="en-ZA" sz="1600" dirty="0"/>
              <a:t>must undertake to do a formal “Professional assessment” for each worker older than 45.</a:t>
            </a:r>
            <a:endParaRPr lang="en-US" sz="1600" dirty="0" smtClean="0"/>
          </a:p>
          <a:p>
            <a:pPr marL="1257300" lvl="2" indent="-457200"/>
            <a:endParaRPr lang="en-US" sz="1600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857250" lvl="1" indent="-457200"/>
            <a:endParaRPr lang="en-US" sz="1800" dirty="0">
              <a:latin typeface="Calibri" pitchFamily="34" charset="0"/>
            </a:endParaRPr>
          </a:p>
          <a:p>
            <a:pPr marL="857250" lvl="1" indent="-457200"/>
            <a:endParaRPr lang="en-US" sz="1800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285750">
              <a:buFont typeface="Arial" charset="0"/>
              <a:buChar char="•"/>
            </a:pPr>
            <a:endParaRPr lang="en-US" sz="1800" dirty="0">
              <a:latin typeface="Calibri" pitchFamily="34" charset="0"/>
            </a:endParaRPr>
          </a:p>
          <a:p>
            <a:pPr marL="285750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pPr marL="685800" lvl="1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pPr marL="685800" lvl="1">
              <a:buFont typeface="Arial" charset="0"/>
              <a:buChar char="•"/>
            </a:pPr>
            <a:endParaRPr lang="en-US" sz="1800" dirty="0">
              <a:latin typeface="Calibri" pitchFamily="34" charset="0"/>
            </a:endParaRPr>
          </a:p>
          <a:p>
            <a:pPr marL="400050" lvl="1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400050" lvl="1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685800" lvl="1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endParaRPr lang="en-ZA" dirty="0" smtClean="0"/>
          </a:p>
          <a:p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252672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19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firm size distribution – France, data</a:t>
            </a:r>
            <a:endParaRPr lang="en-ZA" dirty="0" smtClean="0"/>
          </a:p>
        </p:txBody>
      </p:sp>
      <p:sp>
        <p:nvSpPr>
          <p:cNvPr id="717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772400" cy="5105400"/>
          </a:xfrm>
        </p:spPr>
        <p:txBody>
          <a:bodyPr/>
          <a:lstStyle/>
          <a:p>
            <a:r>
              <a:rPr lang="en-ZA" sz="1800" dirty="0" smtClean="0"/>
              <a:t>Data </a:t>
            </a:r>
            <a:r>
              <a:rPr lang="en-ZA" sz="1800" dirty="0"/>
              <a:t>covering the universe of French </a:t>
            </a:r>
            <a:r>
              <a:rPr lang="en-ZA" sz="1800" dirty="0" smtClean="0"/>
              <a:t>firms between </a:t>
            </a:r>
            <a:r>
              <a:rPr lang="en-ZA" sz="1800" dirty="0"/>
              <a:t>2002 and </a:t>
            </a:r>
            <a:r>
              <a:rPr lang="en-ZA" sz="1800" dirty="0" smtClean="0"/>
              <a:t>2007 (FICUS)</a:t>
            </a:r>
          </a:p>
          <a:p>
            <a:endParaRPr lang="en-ZA" sz="1800" dirty="0"/>
          </a:p>
          <a:p>
            <a:r>
              <a:rPr lang="en-ZA" sz="1800" dirty="0" smtClean="0"/>
              <a:t>From various tax records</a:t>
            </a:r>
          </a:p>
          <a:p>
            <a:endParaRPr lang="en-ZA" sz="1800" dirty="0"/>
          </a:p>
          <a:p>
            <a:r>
              <a:rPr lang="en-ZA" sz="1800" dirty="0"/>
              <a:t>The employment measure in the FICUS relates to a headcount of the number of workers in the firm </a:t>
            </a:r>
            <a:r>
              <a:rPr lang="en-ZA" sz="1800" dirty="0" smtClean="0"/>
              <a:t>averaged over </a:t>
            </a:r>
            <a:r>
              <a:rPr lang="en-ZA" sz="1800" dirty="0"/>
              <a:t>the four quarters of the fiscal </a:t>
            </a:r>
            <a:r>
              <a:rPr lang="en-ZA" sz="1800" dirty="0" smtClean="0"/>
              <a:t>year</a:t>
            </a:r>
          </a:p>
          <a:p>
            <a:endParaRPr lang="en-ZA" sz="1800" dirty="0"/>
          </a:p>
          <a:p>
            <a:endParaRPr lang="en-ZA" sz="1800" dirty="0" smtClean="0"/>
          </a:p>
          <a:p>
            <a:endParaRPr lang="en-ZA" sz="1800" dirty="0"/>
          </a:p>
          <a:p>
            <a:endParaRPr lang="en-US" sz="1800" dirty="0" smtClean="0"/>
          </a:p>
          <a:p>
            <a:pPr marL="1257300" lvl="2" indent="-457200"/>
            <a:endParaRPr lang="en-US" sz="1600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857250" lvl="1" indent="-457200"/>
            <a:endParaRPr lang="en-US" sz="1800" dirty="0">
              <a:latin typeface="Calibri" pitchFamily="34" charset="0"/>
            </a:endParaRPr>
          </a:p>
          <a:p>
            <a:pPr marL="857250" lvl="1" indent="-457200"/>
            <a:endParaRPr lang="en-US" sz="1800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285750">
              <a:buFont typeface="Arial" charset="0"/>
              <a:buChar char="•"/>
            </a:pPr>
            <a:endParaRPr lang="en-US" sz="1800" dirty="0">
              <a:latin typeface="Calibri" pitchFamily="34" charset="0"/>
            </a:endParaRPr>
          </a:p>
          <a:p>
            <a:pPr marL="285750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pPr marL="685800" lvl="1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pPr marL="685800" lvl="1">
              <a:buFont typeface="Arial" charset="0"/>
              <a:buChar char="•"/>
            </a:pPr>
            <a:endParaRPr lang="en-US" sz="1800" dirty="0">
              <a:latin typeface="Calibri" pitchFamily="34" charset="0"/>
            </a:endParaRPr>
          </a:p>
          <a:p>
            <a:pPr marL="400050" lvl="1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400050" lvl="1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685800" lvl="1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endParaRPr lang="en-ZA" dirty="0" smtClean="0"/>
          </a:p>
          <a:p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383515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2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robust relationship</a:t>
            </a:r>
            <a:endParaRPr lang="en-ZA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8756051"/>
              </p:ext>
            </p:extLst>
          </p:nvPr>
        </p:nvGraphicFramePr>
        <p:xfrm>
          <a:off x="685800" y="1371600"/>
          <a:ext cx="77724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28800" y="4038600"/>
            <a:ext cx="64008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ZA" dirty="0" smtClean="0">
                <a:latin typeface="+mn-lt"/>
              </a:rPr>
              <a:t>Why?</a:t>
            </a:r>
          </a:p>
          <a:p>
            <a:r>
              <a:rPr lang="en-ZA" dirty="0" smtClean="0">
                <a:latin typeface="+mn-lt"/>
              </a:rPr>
              <a:t>And how do we figure out the causal mechanism?</a:t>
            </a:r>
            <a:endParaRPr lang="en-Z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183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20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firm size distribution - France</a:t>
            </a:r>
            <a:endParaRPr lang="en-ZA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781800" y="5943600"/>
            <a:ext cx="2057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 smtClean="0">
                <a:latin typeface="+mn-lt"/>
              </a:rPr>
              <a:t>Source: </a:t>
            </a:r>
            <a:r>
              <a:rPr lang="en-GB" sz="1400" dirty="0" err="1">
                <a:latin typeface="+mn-lt"/>
              </a:rPr>
              <a:t>Garicano</a:t>
            </a:r>
            <a:r>
              <a:rPr lang="en-GB" sz="1400" dirty="0">
                <a:latin typeface="+mn-lt"/>
              </a:rPr>
              <a:t>, </a:t>
            </a:r>
            <a:r>
              <a:rPr lang="en-GB" sz="1400" dirty="0" err="1">
                <a:latin typeface="+mn-lt"/>
              </a:rPr>
              <a:t>LeLarge</a:t>
            </a:r>
            <a:r>
              <a:rPr lang="en-GB" sz="1400" dirty="0">
                <a:latin typeface="+mn-lt"/>
              </a:rPr>
              <a:t>, and Van </a:t>
            </a:r>
            <a:r>
              <a:rPr lang="en-GB" sz="1400" dirty="0" err="1">
                <a:latin typeface="+mn-lt"/>
              </a:rPr>
              <a:t>Reenen</a:t>
            </a:r>
            <a:r>
              <a:rPr lang="en-GB" sz="1400" dirty="0">
                <a:latin typeface="+mn-lt"/>
              </a:rPr>
              <a:t> 2013)</a:t>
            </a:r>
            <a:endParaRPr lang="en-ZA" sz="1400" dirty="0">
              <a:latin typeface="+mn-lt"/>
            </a:endParaRP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190" y="1066800"/>
            <a:ext cx="4876800" cy="591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79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21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about productivity?</a:t>
            </a:r>
            <a:endParaRPr lang="en-ZA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781800" y="5943600"/>
            <a:ext cx="2057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 smtClean="0">
                <a:latin typeface="+mn-lt"/>
              </a:rPr>
              <a:t>Source: </a:t>
            </a:r>
            <a:r>
              <a:rPr lang="en-GB" sz="1400" dirty="0" err="1">
                <a:latin typeface="+mn-lt"/>
              </a:rPr>
              <a:t>Garicano</a:t>
            </a:r>
            <a:r>
              <a:rPr lang="en-GB" sz="1400" dirty="0">
                <a:latin typeface="+mn-lt"/>
              </a:rPr>
              <a:t>, </a:t>
            </a:r>
            <a:r>
              <a:rPr lang="en-GB" sz="1400" dirty="0" err="1">
                <a:latin typeface="+mn-lt"/>
              </a:rPr>
              <a:t>LeLarge</a:t>
            </a:r>
            <a:r>
              <a:rPr lang="en-GB" sz="1400" dirty="0">
                <a:latin typeface="+mn-lt"/>
              </a:rPr>
              <a:t>, and Van </a:t>
            </a:r>
            <a:r>
              <a:rPr lang="en-GB" sz="1400" dirty="0" err="1">
                <a:latin typeface="+mn-lt"/>
              </a:rPr>
              <a:t>Reenen</a:t>
            </a:r>
            <a:r>
              <a:rPr lang="en-GB" sz="1400" dirty="0">
                <a:latin typeface="+mn-lt"/>
              </a:rPr>
              <a:t> 2013)</a:t>
            </a:r>
            <a:endParaRPr lang="en-ZA" sz="1400" dirty="0">
              <a:latin typeface="+mn-lt"/>
            </a:endParaRP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153400" cy="451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305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22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firm size distribution – France</a:t>
            </a:r>
            <a:endParaRPr lang="en-ZA" dirty="0" smtClean="0"/>
          </a:p>
        </p:txBody>
      </p:sp>
      <p:sp>
        <p:nvSpPr>
          <p:cNvPr id="717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772400" cy="5105400"/>
          </a:xfrm>
        </p:spPr>
        <p:txBody>
          <a:bodyPr/>
          <a:lstStyle/>
          <a:p>
            <a:pPr marL="0" indent="0">
              <a:buNone/>
            </a:pPr>
            <a:r>
              <a:rPr lang="en-ZA" sz="1800" dirty="0" smtClean="0"/>
              <a:t>What are the costs?</a:t>
            </a:r>
          </a:p>
          <a:p>
            <a:pPr marL="0" indent="0">
              <a:buNone/>
            </a:pPr>
            <a:endParaRPr lang="en-ZA" sz="1800" dirty="0" smtClean="0"/>
          </a:p>
          <a:p>
            <a:pPr marL="0" indent="0">
              <a:buNone/>
            </a:pPr>
            <a:r>
              <a:rPr lang="en-ZA" sz="1800" dirty="0" smtClean="0"/>
              <a:t>The regulation causes welfare loses by:</a:t>
            </a:r>
          </a:p>
          <a:p>
            <a:r>
              <a:rPr lang="en-ZA" sz="1800" dirty="0" smtClean="0"/>
              <a:t>allocating </a:t>
            </a:r>
            <a:r>
              <a:rPr lang="en-ZA" sz="1800" dirty="0"/>
              <a:t>too little employment to more productive firms who choose to be just below the regulatory threshold</a:t>
            </a:r>
            <a:r>
              <a:rPr lang="en-ZA" sz="1800" dirty="0" smtClean="0"/>
              <a:t>,</a:t>
            </a:r>
          </a:p>
          <a:p>
            <a:endParaRPr lang="en-ZA" sz="1800" dirty="0"/>
          </a:p>
          <a:p>
            <a:r>
              <a:rPr lang="en-ZA" sz="1800" dirty="0" smtClean="0"/>
              <a:t>allocating </a:t>
            </a:r>
            <a:r>
              <a:rPr lang="en-ZA" sz="1800" dirty="0"/>
              <a:t>too little employment to more productive firms who bear the implicit </a:t>
            </a:r>
            <a:r>
              <a:rPr lang="en-ZA" sz="1800" dirty="0" smtClean="0"/>
              <a:t>labour </a:t>
            </a:r>
            <a:r>
              <a:rPr lang="en-ZA" sz="1800" dirty="0"/>
              <a:t>tax (whereas small </a:t>
            </a:r>
            <a:r>
              <a:rPr lang="en-ZA" sz="1800" dirty="0" smtClean="0"/>
              <a:t>firms do </a:t>
            </a:r>
            <a:r>
              <a:rPr lang="en-ZA" sz="1800" dirty="0"/>
              <a:t>not) and </a:t>
            </a:r>
            <a:endParaRPr lang="en-ZA" sz="1800" dirty="0" smtClean="0"/>
          </a:p>
          <a:p>
            <a:endParaRPr lang="en-ZA" sz="1800" dirty="0" smtClean="0"/>
          </a:p>
          <a:p>
            <a:r>
              <a:rPr lang="en-ZA" sz="1800" dirty="0" smtClean="0"/>
              <a:t>through </a:t>
            </a:r>
            <a:r>
              <a:rPr lang="en-ZA" sz="1800" dirty="0"/>
              <a:t>reducing equilibrium wages (due to some tax incidence falling on workers) encourages </a:t>
            </a:r>
            <a:r>
              <a:rPr lang="en-ZA" sz="1800" dirty="0" smtClean="0"/>
              <a:t>too many </a:t>
            </a:r>
            <a:r>
              <a:rPr lang="en-ZA" sz="1800" dirty="0"/>
              <a:t>agents with low managerial ability to become small entrepreneurs rather than working as employees for </a:t>
            </a:r>
            <a:r>
              <a:rPr lang="en-ZA" sz="1800" dirty="0" smtClean="0"/>
              <a:t>more productive </a:t>
            </a:r>
            <a:r>
              <a:rPr lang="en-ZA" sz="1800" dirty="0"/>
              <a:t>entrepreneurs</a:t>
            </a:r>
          </a:p>
          <a:p>
            <a:endParaRPr lang="en-ZA" sz="1800" dirty="0" smtClean="0"/>
          </a:p>
          <a:p>
            <a:endParaRPr lang="en-ZA" sz="1800" dirty="0"/>
          </a:p>
          <a:p>
            <a:endParaRPr lang="en-US" sz="1800" dirty="0" smtClean="0"/>
          </a:p>
          <a:p>
            <a:pPr marL="1257300" lvl="2" indent="-457200"/>
            <a:endParaRPr lang="en-US" sz="1600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857250" lvl="1" indent="-457200"/>
            <a:endParaRPr lang="en-US" sz="1800" dirty="0">
              <a:latin typeface="Calibri" pitchFamily="34" charset="0"/>
            </a:endParaRPr>
          </a:p>
          <a:p>
            <a:pPr marL="857250" lvl="1" indent="-457200"/>
            <a:endParaRPr lang="en-US" sz="1800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285750">
              <a:buFont typeface="Arial" charset="0"/>
              <a:buChar char="•"/>
            </a:pPr>
            <a:endParaRPr lang="en-US" sz="1800" dirty="0">
              <a:latin typeface="Calibri" pitchFamily="34" charset="0"/>
            </a:endParaRPr>
          </a:p>
          <a:p>
            <a:pPr marL="285750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pPr marL="685800" lvl="1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pPr marL="685800" lvl="1">
              <a:buFont typeface="Arial" charset="0"/>
              <a:buChar char="•"/>
            </a:pPr>
            <a:endParaRPr lang="en-US" sz="1800" dirty="0">
              <a:latin typeface="Calibri" pitchFamily="34" charset="0"/>
            </a:endParaRPr>
          </a:p>
          <a:p>
            <a:pPr marL="400050" lvl="1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400050" lvl="1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685800" lvl="1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endParaRPr lang="en-ZA" dirty="0" smtClean="0"/>
          </a:p>
          <a:p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209282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23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about South Africa</a:t>
            </a:r>
            <a:r>
              <a:rPr lang="en-US" b="1" dirty="0" smtClean="0"/>
              <a:t>? Flowerday et al (2017)</a:t>
            </a:r>
            <a:endParaRPr lang="en-ZA" dirty="0" smtClean="0"/>
          </a:p>
        </p:txBody>
      </p:sp>
      <p:sp>
        <p:nvSpPr>
          <p:cNvPr id="717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772400" cy="5105400"/>
          </a:xfrm>
        </p:spPr>
        <p:txBody>
          <a:bodyPr/>
          <a:lstStyle/>
          <a:p>
            <a:pPr marL="0" indent="0">
              <a:buNone/>
            </a:pPr>
            <a:r>
              <a:rPr lang="en-ZA" sz="1800" dirty="0" smtClean="0"/>
              <a:t>A number of regulations which have size thresholds. For example:</a:t>
            </a:r>
          </a:p>
          <a:p>
            <a:pPr marL="0" indent="0">
              <a:buNone/>
            </a:pPr>
            <a:endParaRPr lang="en-ZA" sz="1800" dirty="0"/>
          </a:p>
          <a:p>
            <a:r>
              <a:rPr lang="en-ZA" sz="1800" dirty="0" smtClean="0"/>
              <a:t>Employment Equity Act</a:t>
            </a:r>
          </a:p>
          <a:p>
            <a:endParaRPr lang="en-ZA" sz="1800" dirty="0"/>
          </a:p>
          <a:p>
            <a:r>
              <a:rPr lang="en-ZA" sz="1800" dirty="0" smtClean="0"/>
              <a:t>BBBEE</a:t>
            </a:r>
          </a:p>
          <a:p>
            <a:endParaRPr lang="en-ZA" sz="1800" dirty="0"/>
          </a:p>
          <a:p>
            <a:r>
              <a:rPr lang="en-ZA" sz="1800" dirty="0" smtClean="0"/>
              <a:t>Small business tax incentive</a:t>
            </a:r>
          </a:p>
          <a:p>
            <a:endParaRPr lang="en-ZA" sz="1800" dirty="0"/>
          </a:p>
          <a:p>
            <a:pPr marL="0" indent="0">
              <a:buNone/>
            </a:pPr>
            <a:endParaRPr lang="en-ZA" sz="1800" dirty="0" smtClean="0"/>
          </a:p>
          <a:p>
            <a:pPr marL="0" indent="0">
              <a:buNone/>
            </a:pPr>
            <a:r>
              <a:rPr lang="en-ZA" sz="1800" dirty="0" smtClean="0"/>
              <a:t>How might these affect employment?</a:t>
            </a:r>
          </a:p>
          <a:p>
            <a:endParaRPr lang="en-ZA" sz="1800" dirty="0"/>
          </a:p>
          <a:p>
            <a:endParaRPr lang="en-ZA" sz="1800" dirty="0" smtClean="0"/>
          </a:p>
          <a:p>
            <a:endParaRPr lang="en-ZA" sz="1800" dirty="0"/>
          </a:p>
          <a:p>
            <a:endParaRPr lang="en-ZA" sz="1800" dirty="0" smtClean="0"/>
          </a:p>
          <a:p>
            <a:endParaRPr lang="en-ZA" sz="1800" dirty="0"/>
          </a:p>
          <a:p>
            <a:endParaRPr lang="en-US" sz="1800" dirty="0" smtClean="0"/>
          </a:p>
          <a:p>
            <a:pPr marL="1257300" lvl="2" indent="-457200"/>
            <a:endParaRPr lang="en-US" sz="1600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857250" lvl="1" indent="-457200"/>
            <a:endParaRPr lang="en-US" sz="1800" dirty="0">
              <a:latin typeface="Calibri" pitchFamily="34" charset="0"/>
            </a:endParaRPr>
          </a:p>
          <a:p>
            <a:pPr marL="857250" lvl="1" indent="-457200"/>
            <a:endParaRPr lang="en-US" sz="1800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285750">
              <a:buFont typeface="Arial" charset="0"/>
              <a:buChar char="•"/>
            </a:pPr>
            <a:endParaRPr lang="en-US" sz="1800" dirty="0">
              <a:latin typeface="Calibri" pitchFamily="34" charset="0"/>
            </a:endParaRPr>
          </a:p>
          <a:p>
            <a:pPr marL="285750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pPr marL="685800" lvl="1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pPr marL="685800" lvl="1">
              <a:buFont typeface="Arial" charset="0"/>
              <a:buChar char="•"/>
            </a:pPr>
            <a:endParaRPr lang="en-US" sz="1800" dirty="0">
              <a:latin typeface="Calibri" pitchFamily="34" charset="0"/>
            </a:endParaRPr>
          </a:p>
          <a:p>
            <a:pPr marL="400050" lvl="1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400050" lvl="1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685800" lvl="1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endParaRPr lang="en-ZA" dirty="0" smtClean="0"/>
          </a:p>
          <a:p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119447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24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South Africa</a:t>
            </a:r>
            <a:endParaRPr lang="en-ZA" dirty="0" smtClean="0"/>
          </a:p>
        </p:txBody>
      </p:sp>
      <p:sp>
        <p:nvSpPr>
          <p:cNvPr id="717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772400" cy="5105400"/>
          </a:xfrm>
        </p:spPr>
        <p:txBody>
          <a:bodyPr/>
          <a:lstStyle/>
          <a:p>
            <a:pPr marL="0" indent="0">
              <a:buNone/>
            </a:pPr>
            <a:r>
              <a:rPr lang="en-ZA" sz="1800" dirty="0" smtClean="0"/>
              <a:t>Flowerday uses a balanced panel of manufacturing firms for the years 1996 and 2001</a:t>
            </a:r>
          </a:p>
          <a:p>
            <a:pPr marL="0" indent="0">
              <a:buNone/>
            </a:pPr>
            <a:endParaRPr lang="en-ZA" sz="1800" dirty="0"/>
          </a:p>
          <a:p>
            <a:pPr marL="0" indent="0">
              <a:buNone/>
            </a:pPr>
            <a:r>
              <a:rPr lang="en-ZA" sz="1800" dirty="0" smtClean="0"/>
              <a:t>EEA was implemented in 1998</a:t>
            </a:r>
          </a:p>
          <a:p>
            <a:pPr marL="0" indent="0">
              <a:buNone/>
            </a:pPr>
            <a:endParaRPr lang="en-ZA" sz="1800" dirty="0"/>
          </a:p>
          <a:p>
            <a:pPr marL="0" indent="0">
              <a:buNone/>
            </a:pPr>
            <a:r>
              <a:rPr lang="en-ZA" sz="1800" dirty="0" smtClean="0"/>
              <a:t>Only applicable to firms with 50+ employees</a:t>
            </a:r>
          </a:p>
          <a:p>
            <a:pPr marL="0" indent="0">
              <a:buNone/>
            </a:pPr>
            <a:endParaRPr lang="en-ZA" sz="1800" dirty="0"/>
          </a:p>
          <a:p>
            <a:pPr marL="0" indent="0">
              <a:buNone/>
            </a:pPr>
            <a:r>
              <a:rPr lang="en-ZA" sz="1800" dirty="0" smtClean="0"/>
              <a:t>Uncertainty about procedures </a:t>
            </a:r>
            <a:r>
              <a:rPr lang="en-ZA" sz="1800" dirty="0" err="1" smtClean="0"/>
              <a:t>etc</a:t>
            </a:r>
            <a:endParaRPr lang="en-ZA" sz="1800" dirty="0" smtClean="0"/>
          </a:p>
          <a:p>
            <a:pPr marL="0" indent="0">
              <a:buNone/>
            </a:pPr>
            <a:endParaRPr lang="en-ZA" sz="1800" dirty="0"/>
          </a:p>
          <a:p>
            <a:pPr marL="0" indent="0">
              <a:buNone/>
            </a:pPr>
            <a:r>
              <a:rPr lang="en-ZA" sz="1800" dirty="0" smtClean="0"/>
              <a:t>How did firms respond?</a:t>
            </a:r>
          </a:p>
          <a:p>
            <a:endParaRPr lang="en-ZA" sz="1800" dirty="0"/>
          </a:p>
          <a:p>
            <a:endParaRPr lang="en-ZA" sz="1800" dirty="0" smtClean="0"/>
          </a:p>
          <a:p>
            <a:endParaRPr lang="en-ZA" sz="1800" dirty="0"/>
          </a:p>
          <a:p>
            <a:endParaRPr lang="en-ZA" sz="1800" dirty="0" smtClean="0"/>
          </a:p>
          <a:p>
            <a:endParaRPr lang="en-ZA" sz="1800" dirty="0"/>
          </a:p>
          <a:p>
            <a:endParaRPr lang="en-US" sz="1800" dirty="0" smtClean="0"/>
          </a:p>
          <a:p>
            <a:pPr marL="1257300" lvl="2" indent="-457200"/>
            <a:endParaRPr lang="en-US" sz="1600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857250" lvl="1" indent="-457200"/>
            <a:endParaRPr lang="en-US" sz="1800" dirty="0">
              <a:latin typeface="Calibri" pitchFamily="34" charset="0"/>
            </a:endParaRPr>
          </a:p>
          <a:p>
            <a:pPr marL="857250" lvl="1" indent="-457200"/>
            <a:endParaRPr lang="en-US" sz="1800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285750">
              <a:buFont typeface="Arial" charset="0"/>
              <a:buChar char="•"/>
            </a:pPr>
            <a:endParaRPr lang="en-US" sz="1800" dirty="0">
              <a:latin typeface="Calibri" pitchFamily="34" charset="0"/>
            </a:endParaRPr>
          </a:p>
          <a:p>
            <a:pPr marL="285750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pPr marL="685800" lvl="1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pPr marL="685800" lvl="1">
              <a:buFont typeface="Arial" charset="0"/>
              <a:buChar char="•"/>
            </a:pPr>
            <a:endParaRPr lang="en-US" sz="1800" dirty="0">
              <a:latin typeface="Calibri" pitchFamily="34" charset="0"/>
            </a:endParaRPr>
          </a:p>
          <a:p>
            <a:pPr marL="400050" lvl="1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400050" lvl="1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685800" lvl="1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endParaRPr lang="en-ZA" dirty="0" smtClean="0"/>
          </a:p>
          <a:p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149821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25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South Africa</a:t>
            </a:r>
            <a:endParaRPr lang="en-ZA" dirty="0" smtClean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05000" y="1175742"/>
            <a:ext cx="522290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Figure 1: Number of firms per employment bracket in 1996, and 2001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 </a:t>
            </a:r>
            <a:endParaRPr kumimoji="0" lang="en-ZA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81" name="Picture 0" descr="Emp 96 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40" y="1779269"/>
            <a:ext cx="5791200" cy="421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3600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82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26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South Africa</a:t>
            </a:r>
            <a:endParaRPr lang="en-ZA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3600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617875" y="1309092"/>
            <a:ext cx="390824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Figure 3: Average difference in asset value of firms</a:t>
            </a:r>
            <a:endParaRPr kumimoji="0" lang="en-ZA" alt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5" name="Picture 2" descr="Ass va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38337"/>
            <a:ext cx="5715000" cy="415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3419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45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27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South Africa</a:t>
            </a:r>
            <a:endParaRPr lang="en-ZA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3600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3419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72428" y="1219200"/>
            <a:ext cx="45991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Figure 4: Average difference in average wages per employee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2529" name="Picture 3" descr="avg w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1676400"/>
            <a:ext cx="629201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" y="3571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37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28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South Africa</a:t>
            </a:r>
            <a:endParaRPr lang="en-ZA" dirty="0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3600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3419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17323" y="1219200"/>
            <a:ext cx="23093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Average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difference in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output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" y="3571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76" y="1905000"/>
            <a:ext cx="6372847" cy="4633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4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29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South Africa</a:t>
            </a:r>
            <a:endParaRPr lang="en-ZA" dirty="0" smtClean="0"/>
          </a:p>
        </p:txBody>
      </p:sp>
      <p:sp>
        <p:nvSpPr>
          <p:cNvPr id="717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772400" cy="5105400"/>
          </a:xfrm>
        </p:spPr>
        <p:txBody>
          <a:bodyPr/>
          <a:lstStyle/>
          <a:p>
            <a:r>
              <a:rPr lang="en-ZA" sz="1800" dirty="0" smtClean="0"/>
              <a:t>Fewer firms just above the threshold and a bulge just below</a:t>
            </a:r>
          </a:p>
          <a:p>
            <a:endParaRPr lang="en-ZA" sz="1800" dirty="0"/>
          </a:p>
          <a:p>
            <a:r>
              <a:rPr lang="en-ZA" sz="1800" dirty="0" smtClean="0"/>
              <a:t>Those that cross, cross by a lot and invest heavily in capital</a:t>
            </a:r>
          </a:p>
          <a:p>
            <a:endParaRPr lang="en-ZA" sz="1800" dirty="0"/>
          </a:p>
          <a:p>
            <a:r>
              <a:rPr lang="en-ZA" sz="1800" dirty="0" smtClean="0"/>
              <a:t>Those just below seem to be paying higher wages</a:t>
            </a:r>
          </a:p>
          <a:p>
            <a:endParaRPr lang="en-ZA" sz="1800" dirty="0"/>
          </a:p>
          <a:p>
            <a:r>
              <a:rPr lang="en-ZA" sz="1800" dirty="0" smtClean="0"/>
              <a:t>Cannot say anything about firm entry and exit (these are firms that are there in both years)</a:t>
            </a:r>
          </a:p>
          <a:p>
            <a:endParaRPr lang="en-ZA" sz="1800" dirty="0"/>
          </a:p>
          <a:p>
            <a:r>
              <a:rPr lang="en-ZA" sz="1800" dirty="0" smtClean="0"/>
              <a:t>In later years 2005, 2008 does not seem to be there</a:t>
            </a:r>
          </a:p>
          <a:p>
            <a:pPr lvl="1"/>
            <a:r>
              <a:rPr lang="en-ZA" sz="1600" dirty="0" smtClean="0"/>
              <a:t>Potential explanations:</a:t>
            </a:r>
          </a:p>
          <a:p>
            <a:pPr lvl="2"/>
            <a:r>
              <a:rPr lang="en-ZA" sz="1400" dirty="0" smtClean="0"/>
              <a:t>Firms had learned how to deal with the regulations</a:t>
            </a:r>
          </a:p>
          <a:p>
            <a:pPr lvl="2"/>
            <a:r>
              <a:rPr lang="en-ZA" sz="1400" dirty="0" smtClean="0"/>
              <a:t>The regulations were not enforced and thus had no ‘bite’</a:t>
            </a:r>
          </a:p>
          <a:p>
            <a:endParaRPr lang="en-ZA" sz="1800" dirty="0"/>
          </a:p>
          <a:p>
            <a:endParaRPr lang="en-ZA" sz="1800" dirty="0" smtClean="0"/>
          </a:p>
          <a:p>
            <a:endParaRPr lang="en-ZA" sz="1800" dirty="0"/>
          </a:p>
          <a:p>
            <a:endParaRPr lang="en-ZA" sz="1800" dirty="0" smtClean="0"/>
          </a:p>
          <a:p>
            <a:endParaRPr lang="en-ZA" sz="1800" dirty="0"/>
          </a:p>
          <a:p>
            <a:endParaRPr lang="en-US" sz="1800" dirty="0" smtClean="0"/>
          </a:p>
          <a:p>
            <a:pPr marL="1257300" lvl="2" indent="-457200"/>
            <a:endParaRPr lang="en-US" sz="1600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857250" lvl="1" indent="-457200"/>
            <a:endParaRPr lang="en-US" sz="1800" dirty="0">
              <a:latin typeface="Calibri" pitchFamily="34" charset="0"/>
            </a:endParaRPr>
          </a:p>
          <a:p>
            <a:pPr marL="857250" lvl="1" indent="-457200"/>
            <a:endParaRPr lang="en-US" sz="1800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285750">
              <a:buFont typeface="Arial" charset="0"/>
              <a:buChar char="•"/>
            </a:pPr>
            <a:endParaRPr lang="en-US" sz="1800" dirty="0">
              <a:latin typeface="Calibri" pitchFamily="34" charset="0"/>
            </a:endParaRPr>
          </a:p>
          <a:p>
            <a:pPr marL="285750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pPr marL="685800" lvl="1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pPr marL="685800" lvl="1">
              <a:buFont typeface="Arial" charset="0"/>
              <a:buChar char="•"/>
            </a:pPr>
            <a:endParaRPr lang="en-US" sz="1800" dirty="0">
              <a:latin typeface="Calibri" pitchFamily="34" charset="0"/>
            </a:endParaRPr>
          </a:p>
          <a:p>
            <a:pPr marL="400050" lvl="1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400050" lvl="1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685800" lvl="1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endParaRPr lang="en-ZA" dirty="0" smtClean="0"/>
          </a:p>
          <a:p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139191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3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ZA" dirty="0" smtClean="0"/>
          </a:p>
        </p:txBody>
      </p:sp>
      <p:sp>
        <p:nvSpPr>
          <p:cNvPr id="717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467600" cy="4800600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ZA" sz="2000" dirty="0" smtClean="0"/>
              <a:t>Why do larger firms pay more?</a:t>
            </a:r>
          </a:p>
          <a:p>
            <a:pPr marL="285750" indent="-285750">
              <a:buFont typeface="Arial" charset="0"/>
              <a:buChar char="•"/>
            </a:pPr>
            <a:endParaRPr lang="en-ZA" sz="2000" dirty="0"/>
          </a:p>
          <a:p>
            <a:pPr marL="285750" indent="-285750">
              <a:buFont typeface="Arial" charset="0"/>
              <a:buChar char="•"/>
            </a:pPr>
            <a:r>
              <a:rPr lang="en-ZA" sz="2000" dirty="0" smtClean="0"/>
              <a:t>The firm-size distribution and how government regulations may distort this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4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Readings</a:t>
            </a:r>
            <a:endParaRPr lang="en-ZA" dirty="0" smtClean="0"/>
          </a:p>
        </p:txBody>
      </p:sp>
      <p:sp>
        <p:nvSpPr>
          <p:cNvPr id="717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467600" cy="4800600"/>
          </a:xfrm>
        </p:spPr>
        <p:txBody>
          <a:bodyPr/>
          <a:lstStyle/>
          <a:p>
            <a:r>
              <a:rPr lang="en-ZA" sz="2000" dirty="0" smtClean="0"/>
              <a:t>OI and IDSON (1999)</a:t>
            </a:r>
          </a:p>
          <a:p>
            <a:endParaRPr lang="en-ZA" sz="2000" dirty="0">
              <a:solidFill>
                <a:srgbClr val="FF0000"/>
              </a:solidFill>
            </a:endParaRPr>
          </a:p>
          <a:p>
            <a:r>
              <a:rPr lang="en-GB" sz="2000" dirty="0" smtClean="0"/>
              <a:t>GARICANO, LUIS, CLAIRE LELARGE, AND JOHN VAN REENEN. (2013) </a:t>
            </a:r>
            <a:r>
              <a:rPr lang="en-GB" sz="2000" dirty="0"/>
              <a:t>“Firm Size Distortions And The Productivity Distribution: Evidence From France.” Working Paper 18841. NBER Working Paper Series.</a:t>
            </a:r>
            <a:endParaRPr lang="en-ZA" sz="2000" dirty="0"/>
          </a:p>
          <a:p>
            <a:endParaRPr lang="en-ZA" sz="2000" dirty="0" smtClean="0">
              <a:solidFill>
                <a:srgbClr val="FF0000"/>
              </a:solidFill>
            </a:endParaRPr>
          </a:p>
          <a:p>
            <a:r>
              <a:rPr lang="en-ZA" sz="2000" dirty="0" smtClean="0">
                <a:solidFill>
                  <a:srgbClr val="FF0000"/>
                </a:solidFill>
              </a:rPr>
              <a:t>FLOWERDAY et al (2017)</a:t>
            </a:r>
            <a:endParaRPr lang="en-ZA" sz="20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n-ZA" sz="2000" dirty="0" smtClean="0">
              <a:solidFill>
                <a:srgbClr val="FF0000"/>
              </a:solidFill>
            </a:endParaRPr>
          </a:p>
          <a:p>
            <a:endParaRPr lang="en-ZA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60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5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do larger firms pay more?</a:t>
            </a:r>
            <a:endParaRPr lang="en-ZA" dirty="0" smtClean="0"/>
          </a:p>
        </p:txBody>
      </p:sp>
      <p:sp>
        <p:nvSpPr>
          <p:cNvPr id="717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772400" cy="5105400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A robust finding in empirical </a:t>
            </a:r>
            <a:r>
              <a:rPr lang="en-US" sz="2000" dirty="0" err="1" smtClean="0"/>
              <a:t>labour</a:t>
            </a:r>
            <a:r>
              <a:rPr lang="en-US" sz="2000" dirty="0" smtClean="0"/>
              <a:t> economics is that larger firms pay more (see </a:t>
            </a:r>
            <a:r>
              <a:rPr lang="en-US" sz="2000" dirty="0" err="1" smtClean="0"/>
              <a:t>Oi</a:t>
            </a:r>
            <a:r>
              <a:rPr lang="en-US" sz="2000" dirty="0" smtClean="0"/>
              <a:t> and </a:t>
            </a:r>
            <a:r>
              <a:rPr lang="en-US" sz="2000" dirty="0" err="1" smtClean="0"/>
              <a:t>Idson</a:t>
            </a:r>
            <a:r>
              <a:rPr lang="en-US" sz="2000" dirty="0" smtClean="0"/>
              <a:t>, 1999 for a review)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Why?</a:t>
            </a:r>
          </a:p>
          <a:p>
            <a:pPr marL="685800" lvl="1">
              <a:buFont typeface="Arial" charset="0"/>
              <a:buChar char="•"/>
            </a:pPr>
            <a:r>
              <a:rPr lang="en-US" sz="2000" dirty="0" smtClean="0"/>
              <a:t>Something about the individuals</a:t>
            </a:r>
          </a:p>
          <a:p>
            <a:pPr marL="400050" lvl="1" indent="0">
              <a:buNone/>
            </a:pPr>
            <a:endParaRPr lang="en-US" sz="2000" dirty="0" smtClean="0"/>
          </a:p>
          <a:p>
            <a:pPr marL="685800" lvl="1">
              <a:buFont typeface="Arial" charset="0"/>
              <a:buChar char="•"/>
            </a:pPr>
            <a:r>
              <a:rPr lang="en-US" sz="2000" dirty="0" smtClean="0"/>
              <a:t>Something about the firms</a:t>
            </a:r>
          </a:p>
          <a:p>
            <a:pPr marL="400050" lvl="1" indent="0">
              <a:buNone/>
            </a:pPr>
            <a:endParaRPr lang="en-US" sz="2000" dirty="0" smtClean="0"/>
          </a:p>
          <a:p>
            <a:pPr marL="685800" lvl="1">
              <a:buFont typeface="Arial" charset="0"/>
              <a:buChar char="•"/>
            </a:pPr>
            <a:r>
              <a:rPr lang="en-US" sz="2000" dirty="0" smtClean="0"/>
              <a:t>Something else</a:t>
            </a:r>
          </a:p>
          <a:p>
            <a:pPr marL="685800" lvl="1">
              <a:buFont typeface="Arial" charset="0"/>
              <a:buChar char="•"/>
            </a:pPr>
            <a:endParaRPr lang="en-US" sz="1600" dirty="0">
              <a:latin typeface="Calibri" pitchFamily="34" charset="0"/>
            </a:endParaRPr>
          </a:p>
          <a:p>
            <a:pPr marL="285750">
              <a:buFont typeface="Arial" charset="0"/>
              <a:buChar char="•"/>
            </a:pPr>
            <a:endParaRPr lang="en-US" sz="1800" dirty="0">
              <a:latin typeface="Calibri" pitchFamily="34" charset="0"/>
            </a:endParaRPr>
          </a:p>
          <a:p>
            <a:pPr marL="285750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pPr marL="685800" lvl="1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pPr marL="685800" lvl="1">
              <a:buFont typeface="Arial" charset="0"/>
              <a:buChar char="•"/>
            </a:pPr>
            <a:endParaRPr lang="en-US" sz="1800" dirty="0">
              <a:latin typeface="Calibri" pitchFamily="34" charset="0"/>
            </a:endParaRPr>
          </a:p>
          <a:p>
            <a:pPr marL="400050" lvl="1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400050" lvl="1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685800" lvl="1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endParaRPr lang="en-ZA" dirty="0" smtClean="0"/>
          </a:p>
          <a:p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34156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6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do larger firms pay more?</a:t>
            </a:r>
            <a:endParaRPr lang="en-ZA" dirty="0" smtClean="0"/>
          </a:p>
        </p:txBody>
      </p:sp>
      <p:sp>
        <p:nvSpPr>
          <p:cNvPr id="717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7724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Some potential theoretical explanations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Skills composition</a:t>
            </a:r>
          </a:p>
          <a:p>
            <a:pPr marL="685800" lvl="1"/>
            <a:r>
              <a:rPr lang="en-US" sz="1800" dirty="0" smtClean="0"/>
              <a:t>Larger firms use more skilled </a:t>
            </a:r>
            <a:r>
              <a:rPr lang="en-US" sz="1800" dirty="0" err="1" smtClean="0"/>
              <a:t>labour</a:t>
            </a:r>
            <a:r>
              <a:rPr lang="en-US" sz="1800" dirty="0" smtClean="0"/>
              <a:t> than smaller firms</a:t>
            </a:r>
          </a:p>
          <a:p>
            <a:pPr marL="685800" lvl="1"/>
            <a:r>
              <a:rPr lang="en-US" sz="1800" dirty="0" smtClean="0"/>
              <a:t>These may be observable or unobservable</a:t>
            </a:r>
          </a:p>
          <a:p>
            <a:pPr marL="685800" lvl="1"/>
            <a:endParaRPr lang="en-US" sz="1800" dirty="0">
              <a:latin typeface="Calibri" pitchFamily="34" charset="0"/>
            </a:endParaRPr>
          </a:p>
          <a:p>
            <a:pPr marL="857250" lvl="1" indent="-457200"/>
            <a:endParaRPr lang="en-US" sz="1800" dirty="0">
              <a:latin typeface="Calibri" pitchFamily="34" charset="0"/>
            </a:endParaRPr>
          </a:p>
          <a:p>
            <a:pPr marL="857250" lvl="1" indent="-457200"/>
            <a:endParaRPr lang="en-US" sz="1800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285750">
              <a:buFont typeface="Arial" charset="0"/>
              <a:buChar char="•"/>
            </a:pPr>
            <a:endParaRPr lang="en-US" sz="1800" dirty="0">
              <a:latin typeface="Calibri" pitchFamily="34" charset="0"/>
            </a:endParaRPr>
          </a:p>
          <a:p>
            <a:pPr marL="285750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pPr marL="685800" lvl="1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pPr marL="685800" lvl="1">
              <a:buFont typeface="Arial" charset="0"/>
              <a:buChar char="•"/>
            </a:pPr>
            <a:endParaRPr lang="en-US" sz="1800" dirty="0">
              <a:latin typeface="Calibri" pitchFamily="34" charset="0"/>
            </a:endParaRPr>
          </a:p>
          <a:p>
            <a:pPr marL="400050" lvl="1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400050" lvl="1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685800" lvl="1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endParaRPr lang="en-ZA" dirty="0" smtClean="0"/>
          </a:p>
          <a:p>
            <a:endParaRPr lang="en-ZA" dirty="0" smtClean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024814"/>
              </p:ext>
            </p:extLst>
          </p:nvPr>
        </p:nvGraphicFramePr>
        <p:xfrm>
          <a:off x="1905000" y="3124200"/>
          <a:ext cx="52578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867400" y="6405442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 smtClean="0">
                <a:latin typeface="+mn-lt"/>
              </a:rPr>
              <a:t>Source:  SAPED</a:t>
            </a:r>
            <a:endParaRPr lang="en-ZA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197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7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do larger firms pay more?</a:t>
            </a:r>
            <a:endParaRPr lang="en-ZA" dirty="0" smtClean="0"/>
          </a:p>
        </p:txBody>
      </p:sp>
      <p:sp>
        <p:nvSpPr>
          <p:cNvPr id="717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7724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Some potential theoretical explanations</a:t>
            </a:r>
          </a:p>
          <a:p>
            <a:pPr marL="40005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dirty="0" smtClean="0"/>
              <a:t>2. Different technology choice</a:t>
            </a:r>
          </a:p>
          <a:p>
            <a:pPr marL="857250" lvl="1" indent="-457200"/>
            <a:r>
              <a:rPr lang="en-US" sz="1800" dirty="0" smtClean="0"/>
              <a:t>Small and large firms operate with distinct technologies</a:t>
            </a:r>
          </a:p>
          <a:p>
            <a:pPr marL="857250" lvl="1" indent="-457200"/>
            <a:endParaRPr lang="en-US" sz="1800" dirty="0" smtClean="0"/>
          </a:p>
          <a:p>
            <a:pPr marL="857250" lvl="1" indent="-457200"/>
            <a:r>
              <a:rPr lang="en-US" sz="1800" dirty="0" smtClean="0"/>
              <a:t>For example, capital investment is ‘lumpy’ and thus smaller firms would not be able to afford big pieces of machinery and would choose more </a:t>
            </a:r>
            <a:r>
              <a:rPr lang="en-US" sz="1800" dirty="0" err="1" smtClean="0"/>
              <a:t>labour-intensive</a:t>
            </a:r>
            <a:r>
              <a:rPr lang="en-US" sz="1800" dirty="0" smtClean="0"/>
              <a:t> methods of production</a:t>
            </a:r>
          </a:p>
          <a:p>
            <a:pPr marL="857250" lvl="1" indent="-457200"/>
            <a:endParaRPr lang="en-US" sz="1800" dirty="0" smtClean="0"/>
          </a:p>
          <a:p>
            <a:pPr marL="857250" lvl="1" indent="-457200"/>
            <a:r>
              <a:rPr lang="en-US" sz="1800" dirty="0" smtClean="0"/>
              <a:t>Higher capital-intensity in larger firms means that the marginal revenue product of workers, and thus wages, is higher</a:t>
            </a:r>
          </a:p>
          <a:p>
            <a:pPr marL="857250" lvl="1" indent="-457200"/>
            <a:endParaRPr lang="en-US" sz="1800" dirty="0">
              <a:latin typeface="Calibri" pitchFamily="34" charset="0"/>
            </a:endParaRPr>
          </a:p>
          <a:p>
            <a:pPr marL="857250" lvl="1" indent="-457200"/>
            <a:endParaRPr lang="en-US" sz="1800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285750">
              <a:buFont typeface="Arial" charset="0"/>
              <a:buChar char="•"/>
            </a:pPr>
            <a:endParaRPr lang="en-US" sz="1800" dirty="0">
              <a:latin typeface="Calibri" pitchFamily="34" charset="0"/>
            </a:endParaRPr>
          </a:p>
          <a:p>
            <a:pPr marL="285750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pPr marL="685800" lvl="1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pPr marL="685800" lvl="1">
              <a:buFont typeface="Arial" charset="0"/>
              <a:buChar char="•"/>
            </a:pPr>
            <a:endParaRPr lang="en-US" sz="1800" dirty="0">
              <a:latin typeface="Calibri" pitchFamily="34" charset="0"/>
            </a:endParaRPr>
          </a:p>
          <a:p>
            <a:pPr marL="400050" lvl="1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400050" lvl="1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685800" lvl="1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endParaRPr lang="en-ZA" dirty="0" smtClean="0"/>
          </a:p>
          <a:p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172246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8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do larger firms pay more?</a:t>
            </a:r>
            <a:endParaRPr lang="en-ZA" dirty="0" smtClean="0"/>
          </a:p>
        </p:txBody>
      </p:sp>
      <p:sp>
        <p:nvSpPr>
          <p:cNvPr id="717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7724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Calibri" pitchFamily="34" charset="0"/>
              </a:rPr>
              <a:t>‘Standard’ picture</a:t>
            </a:r>
          </a:p>
          <a:p>
            <a:pPr marL="857250" lvl="1" indent="-457200"/>
            <a:endParaRPr lang="en-US" sz="1800" dirty="0">
              <a:latin typeface="Calibri" pitchFamily="34" charset="0"/>
            </a:endParaRPr>
          </a:p>
          <a:p>
            <a:pPr marL="857250" lvl="1" indent="-457200"/>
            <a:endParaRPr lang="en-US" sz="1800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285750">
              <a:buFont typeface="Arial" charset="0"/>
              <a:buChar char="•"/>
            </a:pPr>
            <a:endParaRPr lang="en-US" sz="1800" dirty="0">
              <a:latin typeface="Calibri" pitchFamily="34" charset="0"/>
            </a:endParaRPr>
          </a:p>
          <a:p>
            <a:pPr marL="285750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pPr marL="685800" lvl="1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pPr marL="685800" lvl="1">
              <a:buFont typeface="Arial" charset="0"/>
              <a:buChar char="•"/>
            </a:pPr>
            <a:endParaRPr lang="en-US" sz="1800" dirty="0">
              <a:latin typeface="Calibri" pitchFamily="34" charset="0"/>
            </a:endParaRPr>
          </a:p>
          <a:p>
            <a:pPr marL="400050" lvl="1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400050" lvl="1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685800" lvl="1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endParaRPr lang="en-ZA" dirty="0" smtClean="0"/>
          </a:p>
          <a:p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119599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7A14522-A660-4CB2-8C98-816CAB619CEF}" type="slidenum">
              <a:rPr lang="en-ZA"/>
              <a:pPr>
                <a:defRPr/>
              </a:pPr>
              <a:t>9</a:t>
            </a:fld>
            <a:endParaRPr lang="en-ZA"/>
          </a:p>
        </p:txBody>
      </p:sp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do larger firms pay more?</a:t>
            </a:r>
            <a:endParaRPr lang="en-ZA" dirty="0" smtClean="0"/>
          </a:p>
        </p:txBody>
      </p:sp>
      <p:sp>
        <p:nvSpPr>
          <p:cNvPr id="717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772400" cy="5105400"/>
          </a:xfrm>
        </p:spPr>
        <p:txBody>
          <a:bodyPr/>
          <a:lstStyle/>
          <a:p>
            <a:pPr marL="857250" lvl="1" indent="-457200"/>
            <a:endParaRPr lang="en-US" sz="1800" dirty="0">
              <a:latin typeface="Calibri" pitchFamily="34" charset="0"/>
            </a:endParaRPr>
          </a:p>
          <a:p>
            <a:pPr marL="857250" lvl="1" indent="-457200"/>
            <a:endParaRPr lang="en-US" sz="1800" dirty="0" smtClean="0">
              <a:latin typeface="Calibri" pitchFamily="34" charset="0"/>
            </a:endParaRPr>
          </a:p>
          <a:p>
            <a:pPr marL="0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285750">
              <a:buFont typeface="Arial" charset="0"/>
              <a:buChar char="•"/>
            </a:pPr>
            <a:endParaRPr lang="en-US" sz="1800" dirty="0">
              <a:latin typeface="Calibri" pitchFamily="34" charset="0"/>
            </a:endParaRPr>
          </a:p>
          <a:p>
            <a:pPr marL="285750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pPr marL="685800" lvl="1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pPr marL="685800" lvl="1">
              <a:buFont typeface="Arial" charset="0"/>
              <a:buChar char="•"/>
            </a:pPr>
            <a:endParaRPr lang="en-US" sz="1800" dirty="0">
              <a:latin typeface="Calibri" pitchFamily="34" charset="0"/>
            </a:endParaRPr>
          </a:p>
          <a:p>
            <a:pPr marL="400050" lvl="1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400050" lvl="1" indent="0">
              <a:buNone/>
            </a:pPr>
            <a:endParaRPr lang="en-US" sz="1800" dirty="0" smtClean="0">
              <a:latin typeface="Calibri" pitchFamily="34" charset="0"/>
            </a:endParaRPr>
          </a:p>
          <a:p>
            <a:pPr marL="685800" lvl="1">
              <a:buFont typeface="Arial" charset="0"/>
              <a:buChar char="•"/>
            </a:pPr>
            <a:endParaRPr lang="en-US" sz="1800" dirty="0" smtClean="0">
              <a:latin typeface="Calibri" pitchFamily="34" charset="0"/>
            </a:endParaRPr>
          </a:p>
          <a:p>
            <a:endParaRPr lang="en-ZA" dirty="0" smtClean="0"/>
          </a:p>
          <a:p>
            <a:endParaRPr lang="en-ZA" dirty="0" smtClean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0808888"/>
              </p:ext>
            </p:extLst>
          </p:nvPr>
        </p:nvGraphicFramePr>
        <p:xfrm>
          <a:off x="1143000" y="1219200"/>
          <a:ext cx="70104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71600" y="5257800"/>
            <a:ext cx="6477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 smtClean="0">
                <a:latin typeface="+mn-lt"/>
              </a:rPr>
              <a:t>Source: SAPED</a:t>
            </a:r>
          </a:p>
          <a:p>
            <a:r>
              <a:rPr lang="en-ZA" sz="1400" dirty="0" smtClean="0">
                <a:latin typeface="+mn-lt"/>
              </a:rPr>
              <a:t>Notes: Coefficient estimates on size categories. Dependent variable is ln(capital stock/employee).  Controls for industry (at the 2 digit level) and year.</a:t>
            </a:r>
            <a:endParaRPr lang="en-ZA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215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HOTSPOTTYPE" val="None"/>
  <p:tag name="BRANCHTO" val="264"/>
</p:tagLst>
</file>

<file path=ppt/theme/theme1.xml><?xml version="1.0" encoding="utf-8"?>
<a:theme xmlns:a="http://schemas.openxmlformats.org/drawingml/2006/main" name="US132_ppt Template">
  <a:themeElements>
    <a:clrScheme name="">
      <a:dk1>
        <a:srgbClr val="000000"/>
      </a:dk1>
      <a:lt1>
        <a:srgbClr val="FFFFFF"/>
      </a:lt1>
      <a:dk2>
        <a:srgbClr val="FFFFFF"/>
      </a:dk2>
      <a:lt2>
        <a:srgbClr val="75263D"/>
      </a:lt2>
      <a:accent1>
        <a:srgbClr val="8C969C"/>
      </a:accent1>
      <a:accent2>
        <a:srgbClr val="967140"/>
      </a:accent2>
      <a:accent3>
        <a:srgbClr val="FFFFFF"/>
      </a:accent3>
      <a:accent4>
        <a:srgbClr val="000000"/>
      </a:accent4>
      <a:accent5>
        <a:srgbClr val="C5C9CB"/>
      </a:accent5>
      <a:accent6>
        <a:srgbClr val="876639"/>
      </a:accent6>
      <a:hlink>
        <a:srgbClr val="004086"/>
      </a:hlink>
      <a:folHlink>
        <a:srgbClr val="000000"/>
      </a:folHlink>
    </a:clrScheme>
    <a:fontScheme name="US132_ppt Template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Z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Z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US132_ppt Template 1">
        <a:dk1>
          <a:srgbClr val="000000"/>
        </a:dk1>
        <a:lt1>
          <a:srgbClr val="336699"/>
        </a:lt1>
        <a:dk2>
          <a:srgbClr val="FFFFFF"/>
        </a:dk2>
        <a:lt2>
          <a:srgbClr val="6F9FCF"/>
        </a:lt2>
        <a:accent1>
          <a:srgbClr val="336633"/>
        </a:accent1>
        <a:accent2>
          <a:srgbClr val="00FFFF"/>
        </a:accent2>
        <a:accent3>
          <a:srgbClr val="ADB8CA"/>
        </a:accent3>
        <a:accent4>
          <a:srgbClr val="000000"/>
        </a:accent4>
        <a:accent5>
          <a:srgbClr val="ADB8AD"/>
        </a:accent5>
        <a:accent6>
          <a:srgbClr val="00E7E7"/>
        </a:accent6>
        <a:hlink>
          <a:srgbClr val="009999"/>
        </a:hlink>
        <a:folHlink>
          <a:srgbClr val="9CBCD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US132_ppt Template</Template>
  <TotalTime>4911</TotalTime>
  <Words>1248</Words>
  <Application>Microsoft Office PowerPoint</Application>
  <PresentationFormat>On-screen Show (4:3)</PresentationFormat>
  <Paragraphs>446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US132_ppt Template</vt:lpstr>
      <vt:lpstr>PowerPoint Presentation</vt:lpstr>
      <vt:lpstr>A robust relationship</vt:lpstr>
      <vt:lpstr>Outline</vt:lpstr>
      <vt:lpstr>Readings</vt:lpstr>
      <vt:lpstr>Why do larger firms pay more?</vt:lpstr>
      <vt:lpstr>Why do larger firms pay more?</vt:lpstr>
      <vt:lpstr>Why do larger firms pay more?</vt:lpstr>
      <vt:lpstr>Why do larger firms pay more?</vt:lpstr>
      <vt:lpstr>Why do larger firms pay more?</vt:lpstr>
      <vt:lpstr>Why do larger firms pay more?</vt:lpstr>
      <vt:lpstr>Why do larger firms pay more?</vt:lpstr>
      <vt:lpstr>Why do larger firms pay more?</vt:lpstr>
      <vt:lpstr>PowerPoint Presentation</vt:lpstr>
      <vt:lpstr>The firm size distribution</vt:lpstr>
      <vt:lpstr>The firm size distribution</vt:lpstr>
      <vt:lpstr>The firm size distribution – France Garicano, LeLarge, and Van Reenen (2013)</vt:lpstr>
      <vt:lpstr>The firm size distribution - France</vt:lpstr>
      <vt:lpstr>The firm size distribution - France</vt:lpstr>
      <vt:lpstr>The firm size distribution – France, data</vt:lpstr>
      <vt:lpstr>The firm size distribution - France</vt:lpstr>
      <vt:lpstr>What about productivity?</vt:lpstr>
      <vt:lpstr>The firm size distribution – France</vt:lpstr>
      <vt:lpstr>What about South Africa? Flowerday et al (2017)</vt:lpstr>
      <vt:lpstr>South Africa</vt:lpstr>
      <vt:lpstr>South Africa</vt:lpstr>
      <vt:lpstr>South Africa</vt:lpstr>
      <vt:lpstr>South Africa</vt:lpstr>
      <vt:lpstr>South Africa</vt:lpstr>
      <vt:lpstr>South Africa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 Suggested Usages</dc:title>
  <dc:creator>00500086</dc:creator>
  <cp:lastModifiedBy>Neil Rankin</cp:lastModifiedBy>
  <cp:revision>140</cp:revision>
  <cp:lastPrinted>1601-01-01T00:00:00Z</cp:lastPrinted>
  <dcterms:created xsi:type="dcterms:W3CDTF">2013-02-12T11:35:47Z</dcterms:created>
  <dcterms:modified xsi:type="dcterms:W3CDTF">2017-08-09T07:44:36Z</dcterms:modified>
</cp:coreProperties>
</file>