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1" r:id="rId2"/>
    <p:sldId id="267" r:id="rId3"/>
    <p:sldId id="290" r:id="rId4"/>
    <p:sldId id="268" r:id="rId5"/>
    <p:sldId id="291" r:id="rId6"/>
    <p:sldId id="292" r:id="rId7"/>
    <p:sldId id="293" r:id="rId8"/>
    <p:sldId id="303" r:id="rId9"/>
    <p:sldId id="326" r:id="rId10"/>
    <p:sldId id="297" r:id="rId11"/>
    <p:sldId id="348" r:id="rId12"/>
    <p:sldId id="294" r:id="rId13"/>
    <p:sldId id="298" r:id="rId14"/>
    <p:sldId id="299" r:id="rId15"/>
    <p:sldId id="300" r:id="rId16"/>
    <p:sldId id="327" r:id="rId17"/>
    <p:sldId id="302" r:id="rId18"/>
    <p:sldId id="304" r:id="rId19"/>
    <p:sldId id="328" r:id="rId20"/>
    <p:sldId id="305" r:id="rId21"/>
    <p:sldId id="330" r:id="rId22"/>
    <p:sldId id="329" r:id="rId23"/>
    <p:sldId id="331" r:id="rId24"/>
    <p:sldId id="333" r:id="rId25"/>
    <p:sldId id="334" r:id="rId26"/>
    <p:sldId id="335" r:id="rId27"/>
    <p:sldId id="325" r:id="rId28"/>
    <p:sldId id="309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</p:sldIdLst>
  <p:sldSz cx="9144000" cy="6858000" type="screen4x3"/>
  <p:notesSz cx="6921500" cy="9423400"/>
  <p:custDataLst>
    <p:tags r:id="rId44"/>
  </p:custDataLst>
  <p:defaultTextStyle>
    <a:defPPr>
      <a:defRPr lang="en-Z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086"/>
    <a:srgbClr val="DD3F32"/>
    <a:srgbClr val="006666"/>
    <a:srgbClr val="967140"/>
    <a:srgbClr val="60223B"/>
    <a:srgbClr val="8C979A"/>
    <a:srgbClr val="8B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ilrankin\Dropbox\neil\1\Research\SA%20firms\small%20firms%20and%20low%20wage%20jobs\output\predictions%20BC%20x%20siz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ilrankin\Dropbox\neil\1\Data\Labour%20markets\South%20Africa\analysis\Broad%20SA%20labour%20market%20trend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ilrankin\Dropbox\neil\1\Research\Missing%20small%20and%20medium%20job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ilrankin\Dropbox\neil\1\External\CDE\Industrial%20relations%20figures%20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ilrankin\Dropbox\neil\1\Data\Labour%20markets\South%20Africa\analysis\Broad%20SA%20labour%20market%20trend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ilrankin\Dropbox\neil\1\Teaching\Graduate%20Labour\Labour%20demand%20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ilrankin\Dropbox\neil\1\Projects\Swiss\Paper%201\lyl_firms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Sheet1!$I$4</c:f>
              <c:strCache>
                <c:ptCount val="1"/>
                <c:pt idx="0">
                  <c:v>NEA</c:v>
                </c:pt>
              </c:strCache>
            </c:strRef>
          </c:tx>
          <c:marker>
            <c:symbol val="none"/>
          </c:marker>
          <c:cat>
            <c:numRef>
              <c:f>Sheet1!$H$5:$H$27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Sheet1!$I$5:$I$27</c:f>
              <c:numCache>
                <c:formatCode>General</c:formatCode>
                <c:ptCount val="23"/>
                <c:pt idx="0">
                  <c:v>10226057</c:v>
                </c:pt>
                <c:pt idx="1">
                  <c:v>11054864</c:v>
                </c:pt>
                <c:pt idx="2">
                  <c:v>11713782</c:v>
                </c:pt>
                <c:pt idx="3">
                  <c:v>12763311</c:v>
                </c:pt>
                <c:pt idx="4">
                  <c:v>12767349</c:v>
                </c:pt>
                <c:pt idx="5">
                  <c:v>12300064</c:v>
                </c:pt>
                <c:pt idx="6">
                  <c:v>11699829</c:v>
                </c:pt>
                <c:pt idx="7">
                  <c:v>10359413</c:v>
                </c:pt>
                <c:pt idx="8">
                  <c:v>10515650</c:v>
                </c:pt>
                <c:pt idx="9">
                  <c:v>10730143</c:v>
                </c:pt>
                <c:pt idx="10">
                  <c:v>10985233</c:v>
                </c:pt>
                <c:pt idx="11">
                  <c:v>11176605</c:v>
                </c:pt>
                <c:pt idx="12">
                  <c:v>11108070</c:v>
                </c:pt>
                <c:pt idx="13">
                  <c:v>11219222</c:v>
                </c:pt>
                <c:pt idx="14">
                  <c:v>11332096</c:v>
                </c:pt>
                <c:pt idx="15">
                  <c:v>13738673</c:v>
                </c:pt>
                <c:pt idx="16">
                  <c:v>14308385</c:v>
                </c:pt>
                <c:pt idx="17">
                  <c:v>14461995</c:v>
                </c:pt>
                <c:pt idx="18">
                  <c:v>14437686</c:v>
                </c:pt>
                <c:pt idx="19">
                  <c:v>14526582</c:v>
                </c:pt>
                <c:pt idx="20">
                  <c:v>14591955</c:v>
                </c:pt>
                <c:pt idx="21">
                  <c:v>14694024</c:v>
                </c:pt>
                <c:pt idx="22">
                  <c:v>14723366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Sheet1!$J$4</c:f>
              <c:strCache>
                <c:ptCount val="1"/>
                <c:pt idx="0">
                  <c:v>Employed</c:v>
                </c:pt>
              </c:strCache>
            </c:strRef>
          </c:tx>
          <c:marker>
            <c:symbol val="none"/>
          </c:marker>
          <c:cat>
            <c:numRef>
              <c:f>Sheet1!$H$5:$H$27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Sheet1!$J$5:$J$27</c:f>
              <c:numCache>
                <c:formatCode>General</c:formatCode>
                <c:ptCount val="23"/>
                <c:pt idx="0">
                  <c:v>10348973</c:v>
                </c:pt>
                <c:pt idx="1">
                  <c:v>9643952</c:v>
                </c:pt>
                <c:pt idx="2">
                  <c:v>10290504</c:v>
                </c:pt>
                <c:pt idx="3">
                  <c:v>9626887</c:v>
                </c:pt>
                <c:pt idx="4">
                  <c:v>9697719</c:v>
                </c:pt>
                <c:pt idx="5">
                  <c:v>10271500</c:v>
                </c:pt>
                <c:pt idx="6">
                  <c:v>11278584</c:v>
                </c:pt>
                <c:pt idx="7">
                  <c:v>12794566</c:v>
                </c:pt>
                <c:pt idx="8">
                  <c:v>11762743</c:v>
                </c:pt>
                <c:pt idx="9">
                  <c:v>11927949</c:v>
                </c:pt>
                <c:pt idx="10">
                  <c:v>12029535</c:v>
                </c:pt>
                <c:pt idx="11">
                  <c:v>12380064</c:v>
                </c:pt>
                <c:pt idx="12">
                  <c:v>13216057</c:v>
                </c:pt>
                <c:pt idx="13">
                  <c:v>13720550</c:v>
                </c:pt>
                <c:pt idx="14">
                  <c:v>14320900</c:v>
                </c:pt>
                <c:pt idx="15">
                  <c:v>14499772</c:v>
                </c:pt>
                <c:pt idx="16">
                  <c:v>13735303</c:v>
                </c:pt>
                <c:pt idx="17">
                  <c:v>13505324</c:v>
                </c:pt>
                <c:pt idx="18">
                  <c:v>13857048</c:v>
                </c:pt>
                <c:pt idx="19">
                  <c:v>14141257</c:v>
                </c:pt>
                <c:pt idx="20">
                  <c:v>14502680</c:v>
                </c:pt>
                <c:pt idx="21">
                  <c:v>14474872</c:v>
                </c:pt>
                <c:pt idx="22">
                  <c:v>15058630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Sheet1!$K$4</c:f>
              <c:strCache>
                <c:ptCount val="1"/>
                <c:pt idx="0">
                  <c:v>Unemployed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Sheet1!$H$5:$H$27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Sheet1!$K$5:$K$27</c:f>
              <c:numCache>
                <c:formatCode>General</c:formatCode>
                <c:ptCount val="23"/>
                <c:pt idx="0">
                  <c:v>4232725</c:v>
                </c:pt>
                <c:pt idx="1">
                  <c:v>4699518</c:v>
                </c:pt>
                <c:pt idx="2">
                  <c:v>4218228</c:v>
                </c:pt>
                <c:pt idx="3">
                  <c:v>4648674</c:v>
                </c:pt>
                <c:pt idx="4">
                  <c:v>5217932</c:v>
                </c:pt>
                <c:pt idx="5">
                  <c:v>5793813</c:v>
                </c:pt>
                <c:pt idx="6">
                  <c:v>6047019</c:v>
                </c:pt>
                <c:pt idx="7">
                  <c:v>6382025</c:v>
                </c:pt>
                <c:pt idx="8">
                  <c:v>7974587</c:v>
                </c:pt>
                <c:pt idx="9">
                  <c:v>8177851</c:v>
                </c:pt>
                <c:pt idx="10">
                  <c:v>8349052</c:v>
                </c:pt>
                <c:pt idx="11">
                  <c:v>8297962</c:v>
                </c:pt>
                <c:pt idx="12">
                  <c:v>7987410</c:v>
                </c:pt>
                <c:pt idx="13">
                  <c:v>7834539</c:v>
                </c:pt>
                <c:pt idx="14">
                  <c:v>7548016</c:v>
                </c:pt>
                <c:pt idx="15">
                  <c:v>5328038</c:v>
                </c:pt>
                <c:pt idx="16">
                  <c:v>5962925</c:v>
                </c:pt>
                <c:pt idx="17">
                  <c:v>6506271</c:v>
                </c:pt>
                <c:pt idx="18">
                  <c:v>6665405</c:v>
                </c:pt>
                <c:pt idx="19">
                  <c:v>6900621</c:v>
                </c:pt>
                <c:pt idx="20">
                  <c:v>6910563</c:v>
                </c:pt>
                <c:pt idx="21">
                  <c:v>7325721</c:v>
                </c:pt>
                <c:pt idx="22">
                  <c:v>7250575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77184"/>
        <c:axId val="71315840"/>
      </c:lineChart>
      <c:catAx>
        <c:axId val="7127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315840"/>
        <c:crosses val="autoZero"/>
        <c:auto val="1"/>
        <c:lblAlgn val="ctr"/>
        <c:lblOffset val="100"/>
        <c:noMultiLvlLbl val="0"/>
      </c:catAx>
      <c:valAx>
        <c:axId val="71315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2771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Sheet1!$C$22</c:f>
              <c:strCache>
                <c:ptCount val="1"/>
                <c:pt idx="0">
                  <c:v>non-BC (0-20)</c:v>
                </c:pt>
              </c:strCache>
            </c:strRef>
          </c:tx>
          <c:marker>
            <c:symbol val="none"/>
          </c:marker>
          <c:cat>
            <c:numRef>
              <c:f>Sheet1!$A$23:$A$29</c:f>
              <c:numCache>
                <c:formatCode>General</c:formatCode>
                <c:ptCount val="7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</c:numCache>
            </c:numRef>
          </c:cat>
          <c:val>
            <c:numRef>
              <c:f>Sheet1!$C$23:$C$29</c:f>
              <c:numCache>
                <c:formatCode>General</c:formatCode>
                <c:ptCount val="7"/>
                <c:pt idx="0">
                  <c:v>1.0122623399999999</c:v>
                </c:pt>
                <c:pt idx="1">
                  <c:v>0.99623572999999999</c:v>
                </c:pt>
                <c:pt idx="2">
                  <c:v>0.98020912000000004</c:v>
                </c:pt>
                <c:pt idx="3">
                  <c:v>0.96418250999999999</c:v>
                </c:pt>
                <c:pt idx="4">
                  <c:v>0.94815590000000005</c:v>
                </c:pt>
                <c:pt idx="5">
                  <c:v>0.93212929</c:v>
                </c:pt>
                <c:pt idx="6">
                  <c:v>0.91610268000000006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Sheet1!$D$22</c:f>
              <c:strCache>
                <c:ptCount val="1"/>
                <c:pt idx="0">
                  <c:v>BC (0-20)</c:v>
                </c:pt>
              </c:strCache>
            </c:strRef>
          </c:tx>
          <c:marker>
            <c:symbol val="none"/>
          </c:marker>
          <c:cat>
            <c:numRef>
              <c:f>Sheet1!$A$23:$A$29</c:f>
              <c:numCache>
                <c:formatCode>General</c:formatCode>
                <c:ptCount val="7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</c:numCache>
            </c:numRef>
          </c:cat>
          <c:val>
            <c:numRef>
              <c:f>Sheet1!$D$23:$D$29</c:f>
              <c:numCache>
                <c:formatCode>General</c:formatCode>
                <c:ptCount val="7"/>
                <c:pt idx="0">
                  <c:v>0.86720977999999982</c:v>
                </c:pt>
                <c:pt idx="1">
                  <c:v>0.89972856000000001</c:v>
                </c:pt>
                <c:pt idx="2">
                  <c:v>0.93224733999999998</c:v>
                </c:pt>
                <c:pt idx="3">
                  <c:v>0.96476611999999995</c:v>
                </c:pt>
                <c:pt idx="4">
                  <c:v>0.99728490000000003</c:v>
                </c:pt>
                <c:pt idx="5">
                  <c:v>1.0298036800000001</c:v>
                </c:pt>
                <c:pt idx="6">
                  <c:v>1.0623224599999999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Sheet1!$E$22</c:f>
              <c:strCache>
                <c:ptCount val="1"/>
                <c:pt idx="0">
                  <c:v>non-BC (20-49)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Sheet1!$A$23:$A$29</c:f>
              <c:numCache>
                <c:formatCode>General</c:formatCode>
                <c:ptCount val="7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</c:numCache>
            </c:numRef>
          </c:cat>
          <c:val>
            <c:numRef>
              <c:f>Sheet1!$E$23:$E$29</c:f>
              <c:numCache>
                <c:formatCode>General</c:formatCode>
                <c:ptCount val="7"/>
                <c:pt idx="0">
                  <c:v>0.61015893999999993</c:v>
                </c:pt>
                <c:pt idx="1">
                  <c:v>0.59413232999999999</c:v>
                </c:pt>
                <c:pt idx="2">
                  <c:v>0.57810572000000005</c:v>
                </c:pt>
                <c:pt idx="3">
                  <c:v>0.56207910999999999</c:v>
                </c:pt>
                <c:pt idx="4">
                  <c:v>0.54605250000000005</c:v>
                </c:pt>
                <c:pt idx="5">
                  <c:v>0.53002589</c:v>
                </c:pt>
                <c:pt idx="6">
                  <c:v>0.51399928000000006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Sheet1!$F$22</c:f>
              <c:strCache>
                <c:ptCount val="1"/>
                <c:pt idx="0">
                  <c:v>BC (20-49)</c:v>
                </c:pt>
              </c:strCache>
            </c:strRef>
          </c:tx>
          <c:marker>
            <c:symbol val="none"/>
          </c:marker>
          <c:cat>
            <c:numRef>
              <c:f>Sheet1!$A$23:$A$29</c:f>
              <c:numCache>
                <c:formatCode>General</c:formatCode>
                <c:ptCount val="7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</c:numCache>
            </c:numRef>
          </c:cat>
          <c:val>
            <c:numRef>
              <c:f>Sheet1!$F$23:$F$29</c:f>
              <c:numCache>
                <c:formatCode>General</c:formatCode>
                <c:ptCount val="7"/>
                <c:pt idx="0">
                  <c:v>0.57743173999999986</c:v>
                </c:pt>
                <c:pt idx="1">
                  <c:v>0.57540937999999997</c:v>
                </c:pt>
                <c:pt idx="2">
                  <c:v>0.57338701999999997</c:v>
                </c:pt>
                <c:pt idx="3">
                  <c:v>0.57136465999999997</c:v>
                </c:pt>
                <c:pt idx="4">
                  <c:v>0.56934229999999997</c:v>
                </c:pt>
                <c:pt idx="5">
                  <c:v>0.56731993999999997</c:v>
                </c:pt>
                <c:pt idx="6">
                  <c:v>0.56529757999999997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427200"/>
        <c:axId val="91429120"/>
      </c:lineChart>
      <c:catAx>
        <c:axId val="91427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ZA"/>
                  <a:t>Change</a:t>
                </a:r>
                <a:r>
                  <a:rPr lang="en-ZA" baseline="0"/>
                  <a:t> in imports</a:t>
                </a:r>
                <a:endParaRPr lang="en-ZA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429120"/>
        <c:crosses val="autoZero"/>
        <c:auto val="1"/>
        <c:lblAlgn val="ctr"/>
        <c:lblOffset val="100"/>
        <c:noMultiLvlLbl val="0"/>
      </c:catAx>
      <c:valAx>
        <c:axId val="91429120"/>
        <c:scaling>
          <c:orientation val="minMax"/>
          <c:min val="0.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ZA"/>
                  <a:t>Probability of attrition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4272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7435061627788531"/>
          <c:y val="0.38396866654978873"/>
          <c:w val="0.19136192319445861"/>
          <c:h val="0.225608972160183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size!$I$7</c:f>
              <c:strCache>
                <c:ptCount val="1"/>
                <c:pt idx="0">
                  <c:v>&lt;50</c:v>
                </c:pt>
              </c:strCache>
            </c:strRef>
          </c:tx>
          <c:invertIfNegative val="0"/>
          <c:cat>
            <c:numRef>
              <c:f>size!$H$9:$H$21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size!$I$9:$I$21</c:f>
              <c:numCache>
                <c:formatCode>#,##0</c:formatCode>
                <c:ptCount val="13"/>
                <c:pt idx="0">
                  <c:v>8164947</c:v>
                </c:pt>
                <c:pt idx="1">
                  <c:v>8208838</c:v>
                </c:pt>
                <c:pt idx="2">
                  <c:v>8681835</c:v>
                </c:pt>
                <c:pt idx="3">
                  <c:v>8761048</c:v>
                </c:pt>
                <c:pt idx="4">
                  <c:v>9619214</c:v>
                </c:pt>
                <c:pt idx="5">
                  <c:v>9699770</c:v>
                </c:pt>
                <c:pt idx="6">
                  <c:v>10467176</c:v>
                </c:pt>
                <c:pt idx="7">
                  <c:v>10247930</c:v>
                </c:pt>
                <c:pt idx="8">
                  <c:v>9379324</c:v>
                </c:pt>
                <c:pt idx="9">
                  <c:v>8957217</c:v>
                </c:pt>
                <c:pt idx="10">
                  <c:v>9005303</c:v>
                </c:pt>
                <c:pt idx="11">
                  <c:v>8827824</c:v>
                </c:pt>
                <c:pt idx="12">
                  <c:v>8715379</c:v>
                </c:pt>
              </c:numCache>
            </c:numRef>
          </c:val>
        </c:ser>
        <c:ser>
          <c:idx val="1"/>
          <c:order val="1"/>
          <c:tx>
            <c:strRef>
              <c:f>size!$J$7</c:f>
              <c:strCache>
                <c:ptCount val="1"/>
                <c:pt idx="0">
                  <c:v>50+</c:v>
                </c:pt>
              </c:strCache>
            </c:strRef>
          </c:tx>
          <c:invertIfNegative val="0"/>
          <c:cat>
            <c:numRef>
              <c:f>size!$H$9:$H$21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cat>
          <c:val>
            <c:numRef>
              <c:f>size!$J$9:$J$21</c:f>
              <c:numCache>
                <c:formatCode>#,##0</c:formatCode>
                <c:ptCount val="13"/>
                <c:pt idx="0">
                  <c:v>3168871</c:v>
                </c:pt>
                <c:pt idx="1">
                  <c:v>3425406</c:v>
                </c:pt>
                <c:pt idx="2">
                  <c:v>3160149</c:v>
                </c:pt>
                <c:pt idx="3">
                  <c:v>3372344</c:v>
                </c:pt>
                <c:pt idx="4">
                  <c:v>3447359</c:v>
                </c:pt>
                <c:pt idx="5">
                  <c:v>3864456</c:v>
                </c:pt>
                <c:pt idx="6">
                  <c:v>3505174</c:v>
                </c:pt>
                <c:pt idx="7">
                  <c:v>3884551</c:v>
                </c:pt>
                <c:pt idx="8">
                  <c:v>4024340</c:v>
                </c:pt>
                <c:pt idx="9">
                  <c:v>4128472</c:v>
                </c:pt>
                <c:pt idx="10">
                  <c:v>4321762</c:v>
                </c:pt>
                <c:pt idx="11">
                  <c:v>4351797</c:v>
                </c:pt>
                <c:pt idx="12">
                  <c:v>4551529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152448"/>
        <c:axId val="80153984"/>
      </c:barChart>
      <c:catAx>
        <c:axId val="8015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0153984"/>
        <c:crosses val="autoZero"/>
        <c:auto val="1"/>
        <c:lblAlgn val="ctr"/>
        <c:lblOffset val="100"/>
        <c:noMultiLvlLbl val="0"/>
      </c:catAx>
      <c:valAx>
        <c:axId val="8015398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801524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≤10</c:v>
                </c:pt>
              </c:strCache>
            </c:strRef>
          </c:tx>
          <c:invertIfNegative val="0"/>
          <c:cat>
            <c:strRef>
              <c:f>Sheet1!$J$4:$L$4</c:f>
              <c:strCache>
                <c:ptCount val="3"/>
                <c:pt idx="0">
                  <c:v>QLFS</c:v>
                </c:pt>
                <c:pt idx="1">
                  <c:v>QLFS (written contract)</c:v>
                </c:pt>
                <c:pt idx="2">
                  <c:v>IRP5 jobs</c:v>
                </c:pt>
              </c:strCache>
            </c:strRef>
          </c:cat>
          <c:val>
            <c:numRef>
              <c:f>Sheet1!$J$5:$L$5</c:f>
              <c:numCache>
                <c:formatCode>#,##0</c:formatCode>
                <c:ptCount val="3"/>
                <c:pt idx="0">
                  <c:v>4178410</c:v>
                </c:pt>
                <c:pt idx="1">
                  <c:v>1252485</c:v>
                </c:pt>
                <c:pt idx="2">
                  <c:v>913157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520-4B35-A390-DAC58165980D}"/>
            </c:ext>
          </c:extLst>
        </c:ser>
        <c:ser>
          <c:idx val="1"/>
          <c:order val="1"/>
          <c:tx>
            <c:strRef>
              <c:f>Sheet1!$I$6</c:f>
              <c:strCache>
                <c:ptCount val="1"/>
                <c:pt idx="0">
                  <c:v>11 to 50</c:v>
                </c:pt>
              </c:strCache>
            </c:strRef>
          </c:tx>
          <c:invertIfNegative val="0"/>
          <c:cat>
            <c:strRef>
              <c:f>Sheet1!$J$4:$L$4</c:f>
              <c:strCache>
                <c:ptCount val="3"/>
                <c:pt idx="0">
                  <c:v>QLFS</c:v>
                </c:pt>
                <c:pt idx="1">
                  <c:v>QLFS (written contract)</c:v>
                </c:pt>
                <c:pt idx="2">
                  <c:v>IRP5 jobs</c:v>
                </c:pt>
              </c:strCache>
            </c:strRef>
          </c:cat>
          <c:val>
            <c:numRef>
              <c:f>Sheet1!$J$6:$L$6</c:f>
              <c:numCache>
                <c:formatCode>#,##0</c:formatCode>
                <c:ptCount val="3"/>
                <c:pt idx="0">
                  <c:v>4200303</c:v>
                </c:pt>
                <c:pt idx="1">
                  <c:v>3557340</c:v>
                </c:pt>
                <c:pt idx="2">
                  <c:v>1912078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520-4B35-A390-DAC58165980D}"/>
            </c:ext>
          </c:extLst>
        </c:ser>
        <c:ser>
          <c:idx val="2"/>
          <c:order val="2"/>
          <c:tx>
            <c:strRef>
              <c:f>Sheet1!$I$7</c:f>
              <c:strCache>
                <c:ptCount val="1"/>
                <c:pt idx="0">
                  <c:v>50+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cat>
            <c:strRef>
              <c:f>Sheet1!$J$4:$L$4</c:f>
              <c:strCache>
                <c:ptCount val="3"/>
                <c:pt idx="0">
                  <c:v>QLFS</c:v>
                </c:pt>
                <c:pt idx="1">
                  <c:v>QLFS (written contract)</c:v>
                </c:pt>
                <c:pt idx="2">
                  <c:v>IRP5 jobs</c:v>
                </c:pt>
              </c:strCache>
            </c:strRef>
          </c:cat>
          <c:val>
            <c:numRef>
              <c:f>Sheet1!$J$7:$L$7</c:f>
              <c:numCache>
                <c:formatCode>#,##0</c:formatCode>
                <c:ptCount val="3"/>
                <c:pt idx="0">
                  <c:v>4938508</c:v>
                </c:pt>
                <c:pt idx="1">
                  <c:v>4660076</c:v>
                </c:pt>
                <c:pt idx="2">
                  <c:v>10642667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520-4B35-A390-DAC58165980D}"/>
            </c:ext>
          </c:extLst>
        </c:ser>
        <c:ser>
          <c:idx val="3"/>
          <c:order val="3"/>
          <c:tx>
            <c:strRef>
              <c:f>Sheet1!$I$8</c:f>
              <c:strCache>
                <c:ptCount val="1"/>
                <c:pt idx="0">
                  <c:v>Don’t know</c:v>
                </c:pt>
              </c:strCache>
            </c:strRef>
          </c:tx>
          <c:invertIfNegative val="0"/>
          <c:cat>
            <c:strRef>
              <c:f>Sheet1!$J$4:$L$4</c:f>
              <c:strCache>
                <c:ptCount val="3"/>
                <c:pt idx="0">
                  <c:v>QLFS</c:v>
                </c:pt>
                <c:pt idx="1">
                  <c:v>QLFS (written contract)</c:v>
                </c:pt>
                <c:pt idx="2">
                  <c:v>IRP5 jobs</c:v>
                </c:pt>
              </c:strCache>
            </c:strRef>
          </c:cat>
          <c:val>
            <c:numRef>
              <c:f>Sheet1!$J$8:$L$8</c:f>
              <c:numCache>
                <c:formatCode>#,##0</c:formatCode>
                <c:ptCount val="3"/>
                <c:pt idx="0">
                  <c:v>889087</c:v>
                </c:pt>
                <c:pt idx="1">
                  <c:v>757039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520-4B35-A390-DAC581659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204928"/>
        <c:axId val="80206464"/>
      </c:barChart>
      <c:catAx>
        <c:axId val="80204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0206464"/>
        <c:crosses val="autoZero"/>
        <c:auto val="1"/>
        <c:lblAlgn val="ctr"/>
        <c:lblOffset val="100"/>
        <c:noMultiLvlLbl val="0"/>
      </c:catAx>
      <c:valAx>
        <c:axId val="8020646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80204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'real earnings'!$Q$7</c:f>
              <c:strCache>
                <c:ptCount val="1"/>
                <c:pt idx="0">
                  <c:v>1994-2011 (levels)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cat>
            <c:strRef>
              <c:f>'real earnings'!$R$4:$V$4</c:f>
              <c:strCache>
                <c:ptCount val="5"/>
                <c:pt idx="0">
                  <c:v>10th</c:v>
                </c:pt>
                <c:pt idx="1">
                  <c:v>25th</c:v>
                </c:pt>
                <c:pt idx="2">
                  <c:v>50th</c:v>
                </c:pt>
                <c:pt idx="3">
                  <c:v>75th</c:v>
                </c:pt>
                <c:pt idx="4">
                  <c:v>90th</c:v>
                </c:pt>
              </c:strCache>
            </c:strRef>
          </c:cat>
          <c:val>
            <c:numRef>
              <c:f>'real earnings'!$R$7:$V$7</c:f>
              <c:numCache>
                <c:formatCode>0</c:formatCode>
                <c:ptCount val="5"/>
                <c:pt idx="0">
                  <c:v>296</c:v>
                </c:pt>
                <c:pt idx="1">
                  <c:v>335</c:v>
                </c:pt>
                <c:pt idx="2">
                  <c:v>453</c:v>
                </c:pt>
                <c:pt idx="3">
                  <c:v>1871</c:v>
                </c:pt>
                <c:pt idx="4">
                  <c:v>4519</c:v>
                </c:pt>
              </c:numCache>
            </c:numRef>
          </c:val>
        </c:ser>
        <c:ser>
          <c:idx val="3"/>
          <c:order val="3"/>
          <c:tx>
            <c:strRef>
              <c:f>'real earnings'!$Q$9</c:f>
              <c:strCache>
                <c:ptCount val="1"/>
                <c:pt idx="0">
                  <c:v>1995-2011 (levels)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invertIfNegative val="0"/>
          <c:cat>
            <c:strRef>
              <c:f>'real earnings'!$R$4:$V$4</c:f>
              <c:strCache>
                <c:ptCount val="5"/>
                <c:pt idx="0">
                  <c:v>10th</c:v>
                </c:pt>
                <c:pt idx="1">
                  <c:v>25th</c:v>
                </c:pt>
                <c:pt idx="2">
                  <c:v>50th</c:v>
                </c:pt>
                <c:pt idx="3">
                  <c:v>75th</c:v>
                </c:pt>
                <c:pt idx="4">
                  <c:v>90th</c:v>
                </c:pt>
              </c:strCache>
            </c:strRef>
          </c:cat>
          <c:val>
            <c:numRef>
              <c:f>'real earnings'!$R$9:$V$9</c:f>
              <c:numCache>
                <c:formatCode>0</c:formatCode>
                <c:ptCount val="5"/>
                <c:pt idx="0">
                  <c:v>88</c:v>
                </c:pt>
                <c:pt idx="1">
                  <c:v>-98</c:v>
                </c:pt>
                <c:pt idx="2">
                  <c:v>-185</c:v>
                </c:pt>
                <c:pt idx="3">
                  <c:v>535</c:v>
                </c:pt>
                <c:pt idx="4">
                  <c:v>2298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783104"/>
        <c:axId val="84784640"/>
      </c:barChart>
      <c:lineChart>
        <c:grouping val="standard"/>
        <c:varyColors val="0"/>
        <c:ser>
          <c:idx val="0"/>
          <c:order val="0"/>
          <c:tx>
            <c:strRef>
              <c:f>'real earnings'!$Q$6</c:f>
              <c:strCache>
                <c:ptCount val="1"/>
                <c:pt idx="0">
                  <c:v>1994-2011 (%)</c:v>
                </c:pt>
              </c:strCache>
            </c:strRef>
          </c:tx>
          <c:marker>
            <c:symbol val="none"/>
          </c:marker>
          <c:cat>
            <c:strRef>
              <c:f>'real earnings'!$R$4:$V$4</c:f>
              <c:strCache>
                <c:ptCount val="5"/>
                <c:pt idx="0">
                  <c:v>10th</c:v>
                </c:pt>
                <c:pt idx="1">
                  <c:v>25th</c:v>
                </c:pt>
                <c:pt idx="2">
                  <c:v>50th</c:v>
                </c:pt>
                <c:pt idx="3">
                  <c:v>75th</c:v>
                </c:pt>
                <c:pt idx="4">
                  <c:v>90th</c:v>
                </c:pt>
              </c:strCache>
            </c:strRef>
          </c:cat>
          <c:val>
            <c:numRef>
              <c:f>'real earnings'!$R$6:$V$6</c:f>
              <c:numCache>
                <c:formatCode>0.00</c:formatCode>
                <c:ptCount val="5"/>
                <c:pt idx="0">
                  <c:v>0.98294565591810379</c:v>
                </c:pt>
                <c:pt idx="1">
                  <c:v>0.55266912280452551</c:v>
                </c:pt>
                <c:pt idx="2">
                  <c:v>0.33837518676729861</c:v>
                </c:pt>
                <c:pt idx="3">
                  <c:v>0.64274125391776149</c:v>
                </c:pt>
                <c:pt idx="4">
                  <c:v>0.85021682939929022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'real earnings'!$Q$8</c:f>
              <c:strCache>
                <c:ptCount val="1"/>
                <c:pt idx="0">
                  <c:v>1995-2011 (%)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'real earnings'!$R$4:$V$4</c:f>
              <c:strCache>
                <c:ptCount val="5"/>
                <c:pt idx="0">
                  <c:v>10th</c:v>
                </c:pt>
                <c:pt idx="1">
                  <c:v>25th</c:v>
                </c:pt>
                <c:pt idx="2">
                  <c:v>50th</c:v>
                </c:pt>
                <c:pt idx="3">
                  <c:v>75th</c:v>
                </c:pt>
                <c:pt idx="4">
                  <c:v>90th</c:v>
                </c:pt>
              </c:strCache>
            </c:strRef>
          </c:cat>
          <c:val>
            <c:numRef>
              <c:f>'real earnings'!$R$8:$V$8</c:f>
              <c:numCache>
                <c:formatCode>0.00</c:formatCode>
                <c:ptCount val="5"/>
                <c:pt idx="0">
                  <c:v>0.20585205420414798</c:v>
                </c:pt>
                <c:pt idx="1">
                  <c:v>-0.11707866146370538</c:v>
                </c:pt>
                <c:pt idx="2">
                  <c:v>-0.11085868099205065</c:v>
                </c:pt>
                <c:pt idx="3">
                  <c:v>0.14569690416391445</c:v>
                </c:pt>
                <c:pt idx="4">
                  <c:v>0.34420705369944748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92064"/>
        <c:axId val="84786176"/>
      </c:lineChart>
      <c:catAx>
        <c:axId val="84783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4784640"/>
        <c:crossesAt val="0"/>
        <c:auto val="0"/>
        <c:lblAlgn val="ctr"/>
        <c:lblOffset val="100"/>
        <c:tickLblSkip val="1"/>
        <c:noMultiLvlLbl val="0"/>
      </c:catAx>
      <c:valAx>
        <c:axId val="84784640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4783104"/>
        <c:crosses val="autoZero"/>
        <c:crossBetween val="between"/>
      </c:valAx>
      <c:valAx>
        <c:axId val="84786176"/>
        <c:scaling>
          <c:orientation val="minMax"/>
          <c:max val="1.2"/>
          <c:min val="-0.2"/>
        </c:scaling>
        <c:delete val="0"/>
        <c:axPos val="r"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4792064"/>
        <c:crosses val="max"/>
        <c:crossBetween val="between"/>
        <c:majorUnit val="0.2"/>
        <c:minorUnit val="5.000000000000001E-2"/>
      </c:valAx>
      <c:catAx>
        <c:axId val="84792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4786176"/>
        <c:crossesAt val="0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'numbers by earnings'!$AD$6</c:f>
              <c:strCache>
                <c:ptCount val="1"/>
                <c:pt idx="0">
                  <c:v>1996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'numbers by earnings'!$AE$3:$AP$3</c:f>
              <c:strCache>
                <c:ptCount val="12"/>
                <c:pt idx="0">
                  <c:v>&lt;500</c:v>
                </c:pt>
                <c:pt idx="1">
                  <c:v>500-999</c:v>
                </c:pt>
                <c:pt idx="2">
                  <c:v>1000-1999</c:v>
                </c:pt>
                <c:pt idx="3">
                  <c:v>2000-2999</c:v>
                </c:pt>
                <c:pt idx="4">
                  <c:v>3000-3999</c:v>
                </c:pt>
                <c:pt idx="5">
                  <c:v>4000-4999</c:v>
                </c:pt>
                <c:pt idx="6">
                  <c:v>5000-5999</c:v>
                </c:pt>
                <c:pt idx="7">
                  <c:v>6000-6999</c:v>
                </c:pt>
                <c:pt idx="8">
                  <c:v>7000-7999</c:v>
                </c:pt>
                <c:pt idx="9">
                  <c:v>8000-8999</c:v>
                </c:pt>
                <c:pt idx="10">
                  <c:v>9000-9999</c:v>
                </c:pt>
                <c:pt idx="11">
                  <c:v>10000≤</c:v>
                </c:pt>
              </c:strCache>
            </c:strRef>
          </c:cat>
          <c:val>
            <c:numRef>
              <c:f>'numbers by earnings'!$AE$6:$AP$6</c:f>
              <c:numCache>
                <c:formatCode>0.00</c:formatCode>
                <c:ptCount val="12"/>
                <c:pt idx="0">
                  <c:v>0.17887330462166628</c:v>
                </c:pt>
                <c:pt idx="1">
                  <c:v>0.16640148601961113</c:v>
                </c:pt>
                <c:pt idx="2">
                  <c:v>0.30559670992838922</c:v>
                </c:pt>
                <c:pt idx="3">
                  <c:v>0.15454865786754932</c:v>
                </c:pt>
                <c:pt idx="4">
                  <c:v>6.0354980051986348E-2</c:v>
                </c:pt>
                <c:pt idx="5">
                  <c:v>5.4317380023811861E-2</c:v>
                </c:pt>
                <c:pt idx="6">
                  <c:v>3.2186212683791023E-2</c:v>
                </c:pt>
                <c:pt idx="7">
                  <c:v>1.9659999627536281E-2</c:v>
                </c:pt>
                <c:pt idx="8">
                  <c:v>4.6821639847127615E-3</c:v>
                </c:pt>
                <c:pt idx="9">
                  <c:v>7.3908234158721539E-3</c:v>
                </c:pt>
                <c:pt idx="10">
                  <c:v>6.3169478183859526E-3</c:v>
                </c:pt>
                <c:pt idx="11">
                  <c:v>9.6713339566876326E-3</c:v>
                </c:pt>
              </c:numCache>
            </c:numRef>
          </c:val>
          <c:smooth val="0"/>
        </c:ser>
        <c:ser>
          <c:idx val="8"/>
          <c:order val="1"/>
          <c:tx>
            <c:strRef>
              <c:f>'numbers by earnings'!$AD$12</c:f>
              <c:strCache>
                <c:ptCount val="1"/>
                <c:pt idx="0">
                  <c:v>2002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'numbers by earnings'!$AE$3:$AP$3</c:f>
              <c:strCache>
                <c:ptCount val="12"/>
                <c:pt idx="0">
                  <c:v>&lt;500</c:v>
                </c:pt>
                <c:pt idx="1">
                  <c:v>500-999</c:v>
                </c:pt>
                <c:pt idx="2">
                  <c:v>1000-1999</c:v>
                </c:pt>
                <c:pt idx="3">
                  <c:v>2000-2999</c:v>
                </c:pt>
                <c:pt idx="4">
                  <c:v>3000-3999</c:v>
                </c:pt>
                <c:pt idx="5">
                  <c:v>4000-4999</c:v>
                </c:pt>
                <c:pt idx="6">
                  <c:v>5000-5999</c:v>
                </c:pt>
                <c:pt idx="7">
                  <c:v>6000-6999</c:v>
                </c:pt>
                <c:pt idx="8">
                  <c:v>7000-7999</c:v>
                </c:pt>
                <c:pt idx="9">
                  <c:v>8000-8999</c:v>
                </c:pt>
                <c:pt idx="10">
                  <c:v>9000-9999</c:v>
                </c:pt>
                <c:pt idx="11">
                  <c:v>10000≤</c:v>
                </c:pt>
              </c:strCache>
            </c:strRef>
          </c:cat>
          <c:val>
            <c:numRef>
              <c:f>'numbers by earnings'!$AE$12:$AP$12</c:f>
              <c:numCache>
                <c:formatCode>0.00</c:formatCode>
                <c:ptCount val="12"/>
                <c:pt idx="0">
                  <c:v>0.166640495928529</c:v>
                </c:pt>
                <c:pt idx="1">
                  <c:v>0.2111279672851856</c:v>
                </c:pt>
                <c:pt idx="2">
                  <c:v>0.2978838734459347</c:v>
                </c:pt>
                <c:pt idx="3">
                  <c:v>0.13039272263477189</c:v>
                </c:pt>
                <c:pt idx="4">
                  <c:v>5.6224911263044602E-2</c:v>
                </c:pt>
                <c:pt idx="5">
                  <c:v>4.1607116891707784E-2</c:v>
                </c:pt>
                <c:pt idx="6">
                  <c:v>4.5286389866787007E-2</c:v>
                </c:pt>
                <c:pt idx="7">
                  <c:v>1.4806949810454269E-2</c:v>
                </c:pt>
                <c:pt idx="8">
                  <c:v>9.8555066651877937E-3</c:v>
                </c:pt>
                <c:pt idx="9">
                  <c:v>7.6177724060698931E-3</c:v>
                </c:pt>
                <c:pt idx="10">
                  <c:v>2.4757215726332379E-3</c:v>
                </c:pt>
                <c:pt idx="11">
                  <c:v>1.6080572229694244E-2</c:v>
                </c:pt>
              </c:numCache>
            </c:numRef>
          </c:val>
          <c:smooth val="0"/>
        </c:ser>
        <c:ser>
          <c:idx val="13"/>
          <c:order val="2"/>
          <c:tx>
            <c:strRef>
              <c:f>'numbers by earnings'!$AD$17</c:f>
              <c:strCache>
                <c:ptCount val="1"/>
                <c:pt idx="0">
                  <c:v>2007</c:v>
                </c:pt>
              </c:strCache>
            </c:strRef>
          </c:tx>
          <c:spPr>
            <a:ln>
              <a:solidFill>
                <a:schemeClr val="bg2">
                  <a:lumMod val="40000"/>
                  <a:lumOff val="60000"/>
                </a:schemeClr>
              </a:solidFill>
            </a:ln>
          </c:spPr>
          <c:marker>
            <c:symbol val="none"/>
          </c:marker>
          <c:cat>
            <c:strRef>
              <c:f>'numbers by earnings'!$AE$3:$AP$3</c:f>
              <c:strCache>
                <c:ptCount val="12"/>
                <c:pt idx="0">
                  <c:v>&lt;500</c:v>
                </c:pt>
                <c:pt idx="1">
                  <c:v>500-999</c:v>
                </c:pt>
                <c:pt idx="2">
                  <c:v>1000-1999</c:v>
                </c:pt>
                <c:pt idx="3">
                  <c:v>2000-2999</c:v>
                </c:pt>
                <c:pt idx="4">
                  <c:v>3000-3999</c:v>
                </c:pt>
                <c:pt idx="5">
                  <c:v>4000-4999</c:v>
                </c:pt>
                <c:pt idx="6">
                  <c:v>5000-5999</c:v>
                </c:pt>
                <c:pt idx="7">
                  <c:v>6000-6999</c:v>
                </c:pt>
                <c:pt idx="8">
                  <c:v>7000-7999</c:v>
                </c:pt>
                <c:pt idx="9">
                  <c:v>8000-8999</c:v>
                </c:pt>
                <c:pt idx="10">
                  <c:v>9000-9999</c:v>
                </c:pt>
                <c:pt idx="11">
                  <c:v>10000≤</c:v>
                </c:pt>
              </c:strCache>
            </c:strRef>
          </c:cat>
          <c:val>
            <c:numRef>
              <c:f>'numbers by earnings'!$AE$17:$AP$17</c:f>
              <c:numCache>
                <c:formatCode>0.00</c:formatCode>
                <c:ptCount val="12"/>
                <c:pt idx="0">
                  <c:v>7.575949946450955E-2</c:v>
                </c:pt>
                <c:pt idx="1">
                  <c:v>0.21059624927129938</c:v>
                </c:pt>
                <c:pt idx="2">
                  <c:v>0.30784111620071863</c:v>
                </c:pt>
                <c:pt idx="3">
                  <c:v>0.16687024467053096</c:v>
                </c:pt>
                <c:pt idx="4">
                  <c:v>5.9852925047491297E-2</c:v>
                </c:pt>
                <c:pt idx="5">
                  <c:v>5.8892754824161037E-2</c:v>
                </c:pt>
                <c:pt idx="6">
                  <c:v>3.0568725147305926E-2</c:v>
                </c:pt>
                <c:pt idx="7">
                  <c:v>2.8381985642224362E-2</c:v>
                </c:pt>
                <c:pt idx="8">
                  <c:v>1.1557609788294936E-2</c:v>
                </c:pt>
                <c:pt idx="9">
                  <c:v>1.2958613772661278E-2</c:v>
                </c:pt>
                <c:pt idx="10">
                  <c:v>3.5880268927015444E-3</c:v>
                </c:pt>
                <c:pt idx="11">
                  <c:v>3.3132249278101066E-2</c:v>
                </c:pt>
              </c:numCache>
            </c:numRef>
          </c:val>
          <c:smooth val="0"/>
        </c:ser>
        <c:ser>
          <c:idx val="15"/>
          <c:order val="3"/>
          <c:tx>
            <c:strRef>
              <c:f>'numbers by earnings'!$AD$19</c:f>
              <c:strCache>
                <c:ptCount val="1"/>
                <c:pt idx="0">
                  <c:v>2011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strRef>
              <c:f>'numbers by earnings'!$AE$3:$AP$3</c:f>
              <c:strCache>
                <c:ptCount val="12"/>
                <c:pt idx="0">
                  <c:v>&lt;500</c:v>
                </c:pt>
                <c:pt idx="1">
                  <c:v>500-999</c:v>
                </c:pt>
                <c:pt idx="2">
                  <c:v>1000-1999</c:v>
                </c:pt>
                <c:pt idx="3">
                  <c:v>2000-2999</c:v>
                </c:pt>
                <c:pt idx="4">
                  <c:v>3000-3999</c:v>
                </c:pt>
                <c:pt idx="5">
                  <c:v>4000-4999</c:v>
                </c:pt>
                <c:pt idx="6">
                  <c:v>5000-5999</c:v>
                </c:pt>
                <c:pt idx="7">
                  <c:v>6000-6999</c:v>
                </c:pt>
                <c:pt idx="8">
                  <c:v>7000-7999</c:v>
                </c:pt>
                <c:pt idx="9">
                  <c:v>8000-8999</c:v>
                </c:pt>
                <c:pt idx="10">
                  <c:v>9000-9999</c:v>
                </c:pt>
                <c:pt idx="11">
                  <c:v>10000≤</c:v>
                </c:pt>
              </c:strCache>
            </c:strRef>
          </c:cat>
          <c:val>
            <c:numRef>
              <c:f>'numbers by earnings'!$AE$19:$AP$19</c:f>
              <c:numCache>
                <c:formatCode>0.00</c:formatCode>
                <c:ptCount val="12"/>
                <c:pt idx="0">
                  <c:v>0.10772818105833656</c:v>
                </c:pt>
                <c:pt idx="1">
                  <c:v>0.22736712933743669</c:v>
                </c:pt>
                <c:pt idx="2">
                  <c:v>0.2428034507400878</c:v>
                </c:pt>
                <c:pt idx="3">
                  <c:v>0.10735676782541366</c:v>
                </c:pt>
                <c:pt idx="4">
                  <c:v>6.8829395150164355E-2</c:v>
                </c:pt>
                <c:pt idx="5">
                  <c:v>4.3501635615417499E-2</c:v>
                </c:pt>
                <c:pt idx="6">
                  <c:v>4.9697370646319884E-2</c:v>
                </c:pt>
                <c:pt idx="7">
                  <c:v>3.3863492222137172E-2</c:v>
                </c:pt>
                <c:pt idx="8">
                  <c:v>3.4539116293657662E-2</c:v>
                </c:pt>
                <c:pt idx="9">
                  <c:v>1.5969911842287639E-2</c:v>
                </c:pt>
                <c:pt idx="10">
                  <c:v>1.568327305832868E-2</c:v>
                </c:pt>
                <c:pt idx="11">
                  <c:v>5.2660276210412409E-2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07296"/>
        <c:axId val="86808832"/>
      </c:lineChart>
      <c:catAx>
        <c:axId val="8680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6808832"/>
        <c:crosses val="autoZero"/>
        <c:auto val="1"/>
        <c:lblAlgn val="ctr"/>
        <c:lblOffset val="100"/>
        <c:noMultiLvlLbl val="0"/>
      </c:catAx>
      <c:valAx>
        <c:axId val="8680883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68072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'real interest rates'!$C$2</c:f>
              <c:strCache>
                <c:ptCount val="1"/>
                <c:pt idx="0">
                  <c:v>Real interest rate (%)</c:v>
                </c:pt>
              </c:strCache>
            </c:strRef>
          </c:tx>
          <c:marker>
            <c:symbol val="none"/>
          </c:marker>
          <c:cat>
            <c:numRef>
              <c:f>'real interest rates'!$E$1:$BD$1</c:f>
              <c:numCache>
                <c:formatCode>General</c:formatCode>
                <c:ptCount val="5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</c:numCache>
            </c:numRef>
          </c:cat>
          <c:val>
            <c:numRef>
              <c:f>'real interest rates'!$E$2:$BD$2</c:f>
              <c:numCache>
                <c:formatCode>General</c:formatCode>
                <c:ptCount val="52"/>
                <c:pt idx="1">
                  <c:v>5.5032284999999996</c:v>
                </c:pt>
                <c:pt idx="2">
                  <c:v>5.5818608999999997</c:v>
                </c:pt>
                <c:pt idx="3">
                  <c:v>2.1032636</c:v>
                </c:pt>
                <c:pt idx="4">
                  <c:v>4.0258573999999996</c:v>
                </c:pt>
                <c:pt idx="5">
                  <c:v>6.5767777000000001</c:v>
                </c:pt>
                <c:pt idx="6">
                  <c:v>2.9808995999999999</c:v>
                </c:pt>
                <c:pt idx="7">
                  <c:v>4.0100948000000001</c:v>
                </c:pt>
                <c:pt idx="8">
                  <c:v>4.3103365</c:v>
                </c:pt>
                <c:pt idx="9">
                  <c:v>0.34187785999999998</c:v>
                </c:pt>
                <c:pt idx="10">
                  <c:v>3.7241868999999999</c:v>
                </c:pt>
                <c:pt idx="11">
                  <c:v>2.6920313</c:v>
                </c:pt>
                <c:pt idx="12">
                  <c:v>-2.0041595000000001</c:v>
                </c:pt>
                <c:pt idx="13">
                  <c:v>-8.7286446000000009</c:v>
                </c:pt>
                <c:pt idx="14">
                  <c:v>-4.9476106</c:v>
                </c:pt>
                <c:pt idx="15">
                  <c:v>1.0129949</c:v>
                </c:pt>
                <c:pt idx="16">
                  <c:v>1.6602077</c:v>
                </c:pt>
                <c:pt idx="17">
                  <c:v>1.1977024000000001</c:v>
                </c:pt>
                <c:pt idx="18">
                  <c:v>0.39875568</c:v>
                </c:pt>
                <c:pt idx="19">
                  <c:v>-4.4562806999999998</c:v>
                </c:pt>
                <c:pt idx="20">
                  <c:v>-12.340132000000001</c:v>
                </c:pt>
                <c:pt idx="21">
                  <c:v>3.7049379999999998</c:v>
                </c:pt>
                <c:pt idx="22">
                  <c:v>4.7368079999999999</c:v>
                </c:pt>
                <c:pt idx="23">
                  <c:v>8.3922389999999999E-2</c:v>
                </c:pt>
                <c:pt idx="24">
                  <c:v>9.6966409999999996</c:v>
                </c:pt>
                <c:pt idx="25">
                  <c:v>4.0234702000000002</c:v>
                </c:pt>
                <c:pt idx="26">
                  <c:v>-2.3307335</c:v>
                </c:pt>
                <c:pt idx="27">
                  <c:v>-1.7445849</c:v>
                </c:pt>
                <c:pt idx="28">
                  <c:v>0.13033447000000001</c:v>
                </c:pt>
                <c:pt idx="29">
                  <c:v>2.1956003000000002</c:v>
                </c:pt>
                <c:pt idx="30">
                  <c:v>4.7424007000000001</c:v>
                </c:pt>
                <c:pt idx="31">
                  <c:v>3.9623346000000002</c:v>
                </c:pt>
                <c:pt idx="32">
                  <c:v>3.7833971000000002</c:v>
                </c:pt>
                <c:pt idx="33">
                  <c:v>2.7153863999999999</c:v>
                </c:pt>
                <c:pt idx="34">
                  <c:v>5.4650096000000001</c:v>
                </c:pt>
                <c:pt idx="35">
                  <c:v>6.9346800999999996</c:v>
                </c:pt>
                <c:pt idx="36">
                  <c:v>10.575638</c:v>
                </c:pt>
                <c:pt idx="37">
                  <c:v>11.001676</c:v>
                </c:pt>
                <c:pt idx="38">
                  <c:v>13.073252</c:v>
                </c:pt>
                <c:pt idx="39">
                  <c:v>10.204950999999999</c:v>
                </c:pt>
                <c:pt idx="40">
                  <c:v>5.2297390000000004</c:v>
                </c:pt>
                <c:pt idx="41">
                  <c:v>5.6692501999999996</c:v>
                </c:pt>
                <c:pt idx="42">
                  <c:v>4.5151895</c:v>
                </c:pt>
                <c:pt idx="43">
                  <c:v>8.9133899000000003</c:v>
                </c:pt>
                <c:pt idx="44">
                  <c:v>4.6250679999999997</c:v>
                </c:pt>
                <c:pt idx="45">
                  <c:v>4.9128381000000001</c:v>
                </c:pt>
                <c:pt idx="46">
                  <c:v>4.3547897000000004</c:v>
                </c:pt>
                <c:pt idx="47">
                  <c:v>4.7074081000000003</c:v>
                </c:pt>
                <c:pt idx="48">
                  <c:v>6.3037570000000001</c:v>
                </c:pt>
                <c:pt idx="49">
                  <c:v>3.7693238</c:v>
                </c:pt>
                <c:pt idx="50">
                  <c:v>1.8280135</c:v>
                </c:pt>
                <c:pt idx="51">
                  <c:v>0.92067701999999996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39296"/>
        <c:axId val="86840832"/>
      </c:lineChart>
      <c:catAx>
        <c:axId val="86839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6840832"/>
        <c:crosses val="autoZero"/>
        <c:auto val="1"/>
        <c:lblAlgn val="ctr"/>
        <c:lblOffset val="100"/>
        <c:noMultiLvlLbl val="0"/>
      </c:catAx>
      <c:valAx>
        <c:axId val="86840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83929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'by firm size'!$I$2</c:f>
              <c:strCache>
                <c:ptCount val="1"/>
                <c:pt idx="0">
                  <c:v>10-19</c:v>
                </c:pt>
              </c:strCache>
            </c:strRef>
          </c:tx>
          <c:invertIfNegative val="0"/>
          <c:cat>
            <c:strRef>
              <c:f>'by firm size'!$H$3:$H$6</c:f>
              <c:strCache>
                <c:ptCount val="4"/>
                <c:pt idx="0">
                  <c:v>Labour productivity</c:v>
                </c:pt>
                <c:pt idx="1">
                  <c:v>Capital/labour</c:v>
                </c:pt>
                <c:pt idx="2">
                  <c:v>Ave wages</c:v>
                </c:pt>
                <c:pt idx="3">
                  <c:v>TFP-R (value-added)</c:v>
                </c:pt>
              </c:strCache>
            </c:strRef>
          </c:cat>
          <c:val>
            <c:numRef>
              <c:f>'by firm size'!$I$3:$I$6</c:f>
              <c:numCache>
                <c:formatCode>General</c:formatCode>
                <c:ptCount val="4"/>
                <c:pt idx="0">
                  <c:v>0.61499999999999999</c:v>
                </c:pt>
                <c:pt idx="1">
                  <c:v>0.27300000000000002</c:v>
                </c:pt>
                <c:pt idx="2">
                  <c:v>0.153</c:v>
                </c:pt>
                <c:pt idx="3">
                  <c:v>0.22</c:v>
                </c:pt>
              </c:numCache>
            </c:numRef>
          </c:val>
        </c:ser>
        <c:ser>
          <c:idx val="1"/>
          <c:order val="1"/>
          <c:tx>
            <c:strRef>
              <c:f>'by firm size'!$J$2</c:f>
              <c:strCache>
                <c:ptCount val="1"/>
                <c:pt idx="0">
                  <c:v>20-49</c:v>
                </c:pt>
              </c:strCache>
            </c:strRef>
          </c:tx>
          <c:invertIfNegative val="0"/>
          <c:cat>
            <c:strRef>
              <c:f>'by firm size'!$H$3:$H$6</c:f>
              <c:strCache>
                <c:ptCount val="4"/>
                <c:pt idx="0">
                  <c:v>Labour productivity</c:v>
                </c:pt>
                <c:pt idx="1">
                  <c:v>Capital/labour</c:v>
                </c:pt>
                <c:pt idx="2">
                  <c:v>Ave wages</c:v>
                </c:pt>
                <c:pt idx="3">
                  <c:v>TFP-R (value-added)</c:v>
                </c:pt>
              </c:strCache>
            </c:strRef>
          </c:cat>
          <c:val>
            <c:numRef>
              <c:f>'by firm size'!$J$3:$J$6</c:f>
              <c:numCache>
                <c:formatCode>General</c:formatCode>
                <c:ptCount val="4"/>
                <c:pt idx="0">
                  <c:v>0.442</c:v>
                </c:pt>
                <c:pt idx="1">
                  <c:v>0.42499999999999999</c:v>
                </c:pt>
                <c:pt idx="2">
                  <c:v>8.5699999999999998E-2</c:v>
                </c:pt>
                <c:pt idx="3">
                  <c:v>4.8000000000000001E-2</c:v>
                </c:pt>
              </c:numCache>
            </c:numRef>
          </c:val>
        </c:ser>
        <c:ser>
          <c:idx val="2"/>
          <c:order val="2"/>
          <c:tx>
            <c:strRef>
              <c:f>'by firm size'!$K$2</c:f>
              <c:strCache>
                <c:ptCount val="1"/>
                <c:pt idx="0">
                  <c:v>50-99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c:spPr>
          <c:invertIfNegative val="0"/>
          <c:cat>
            <c:strRef>
              <c:f>'by firm size'!$H$3:$H$6</c:f>
              <c:strCache>
                <c:ptCount val="4"/>
                <c:pt idx="0">
                  <c:v>Labour productivity</c:v>
                </c:pt>
                <c:pt idx="1">
                  <c:v>Capital/labour</c:v>
                </c:pt>
                <c:pt idx="2">
                  <c:v>Ave wages</c:v>
                </c:pt>
                <c:pt idx="3">
                  <c:v>TFP-R (value-added)</c:v>
                </c:pt>
              </c:strCache>
            </c:strRef>
          </c:cat>
          <c:val>
            <c:numRef>
              <c:f>'by firm size'!$K$3:$K$6</c:f>
              <c:numCache>
                <c:formatCode>General</c:formatCode>
                <c:ptCount val="4"/>
                <c:pt idx="0">
                  <c:v>0.36699999999999999</c:v>
                </c:pt>
                <c:pt idx="1">
                  <c:v>0.437</c:v>
                </c:pt>
                <c:pt idx="2">
                  <c:v>-7.4999999999999997E-3</c:v>
                </c:pt>
                <c:pt idx="3">
                  <c:v>-9.3299999999999994E-2</c:v>
                </c:pt>
              </c:numCache>
            </c:numRef>
          </c:val>
        </c:ser>
        <c:ser>
          <c:idx val="3"/>
          <c:order val="3"/>
          <c:tx>
            <c:strRef>
              <c:f>'by firm size'!$L$2</c:f>
              <c:strCache>
                <c:ptCount val="1"/>
                <c:pt idx="0">
                  <c:v>100+</c:v>
                </c:pt>
              </c:strCache>
            </c:strRef>
          </c:tx>
          <c:invertIfNegative val="0"/>
          <c:cat>
            <c:strRef>
              <c:f>'by firm size'!$H$3:$H$6</c:f>
              <c:strCache>
                <c:ptCount val="4"/>
                <c:pt idx="0">
                  <c:v>Labour productivity</c:v>
                </c:pt>
                <c:pt idx="1">
                  <c:v>Capital/labour</c:v>
                </c:pt>
                <c:pt idx="2">
                  <c:v>Ave wages</c:v>
                </c:pt>
                <c:pt idx="3">
                  <c:v>TFP-R (value-added)</c:v>
                </c:pt>
              </c:strCache>
            </c:strRef>
          </c:cat>
          <c:val>
            <c:numRef>
              <c:f>'by firm size'!$L$3:$L$6</c:f>
              <c:numCache>
                <c:formatCode>General</c:formatCode>
                <c:ptCount val="4"/>
                <c:pt idx="0">
                  <c:v>0.40100000000000002</c:v>
                </c:pt>
                <c:pt idx="1">
                  <c:v>0.438</c:v>
                </c:pt>
                <c:pt idx="2">
                  <c:v>1.5800000000000002E-2</c:v>
                </c:pt>
                <c:pt idx="3">
                  <c:v>-0.17699999999999999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889600"/>
        <c:axId val="86891136"/>
      </c:barChart>
      <c:catAx>
        <c:axId val="868896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6891136"/>
        <c:crosses val="autoZero"/>
        <c:auto val="1"/>
        <c:lblAlgn val="ctr"/>
        <c:lblOffset val="100"/>
        <c:noMultiLvlLbl val="0"/>
      </c:catAx>
      <c:valAx>
        <c:axId val="8689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88960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Supply</c:v>
                </c:pt>
              </c:strCache>
            </c:strRef>
          </c:tx>
          <c:marker>
            <c:symbol val="none"/>
          </c:marker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Demand</c:v>
                </c:pt>
              </c:strCache>
            </c:strRef>
          </c:tx>
          <c:marker>
            <c:symbol val="none"/>
          </c:marker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930176"/>
        <c:axId val="86931712"/>
      </c:lineChart>
      <c:catAx>
        <c:axId val="86930176"/>
        <c:scaling>
          <c:orientation val="minMax"/>
        </c:scaling>
        <c:delete val="0"/>
        <c:axPos val="b"/>
        <c:majorTickMark val="out"/>
        <c:minorTickMark val="none"/>
        <c:tickLblPos val="nextTo"/>
        <c:crossAx val="86931712"/>
        <c:crosses val="autoZero"/>
        <c:auto val="1"/>
        <c:lblAlgn val="ctr"/>
        <c:lblOffset val="100"/>
        <c:noMultiLvlLbl val="0"/>
      </c:catAx>
      <c:valAx>
        <c:axId val="86931712"/>
        <c:scaling>
          <c:orientation val="minMax"/>
          <c:max val="7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930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Supply</c:v>
                </c:pt>
              </c:strCache>
            </c:strRef>
          </c:tx>
          <c:marker>
            <c:symbol val="none"/>
          </c:marker>
          <c:val>
            <c:numRef>
              <c:f>Sheet1!$B$10:$B$14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Demand (2000)</c:v>
                </c:pt>
              </c:strCache>
            </c:strRef>
          </c:tx>
          <c:marker>
            <c:symbol val="none"/>
          </c:marker>
          <c:val>
            <c:numRef>
              <c:f>Sheet1!$C$10:$C$14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Sheet1!$D$9</c:f>
              <c:strCache>
                <c:ptCount val="1"/>
                <c:pt idx="0">
                  <c:v>Demand (2015)</c:v>
                </c:pt>
              </c:strCache>
            </c:strRef>
          </c:tx>
          <c:spPr>
            <a:ln>
              <a:solidFill>
                <a:schemeClr val="accent2"/>
              </a:solidFill>
              <a:prstDash val="dash"/>
            </a:ln>
          </c:spPr>
          <c:marker>
            <c:symbol val="none"/>
          </c:marker>
          <c:val>
            <c:numRef>
              <c:f>Sheet1!$D$10:$D$14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852928"/>
        <c:axId val="89854720"/>
      </c:lineChart>
      <c:catAx>
        <c:axId val="89852928"/>
        <c:scaling>
          <c:orientation val="minMax"/>
        </c:scaling>
        <c:delete val="0"/>
        <c:axPos val="b"/>
        <c:majorTickMark val="out"/>
        <c:minorTickMark val="none"/>
        <c:tickLblPos val="nextTo"/>
        <c:crossAx val="89854720"/>
        <c:crosses val="autoZero"/>
        <c:auto val="1"/>
        <c:lblAlgn val="ctr"/>
        <c:lblOffset val="100"/>
        <c:noMultiLvlLbl val="0"/>
      </c:catAx>
      <c:valAx>
        <c:axId val="89854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852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0.73394</cdr:x>
      <cdr:y>0.24403</cdr:y>
    </cdr:from>
    <cdr:to>
      <cdr:x>0.94495</cdr:x>
      <cdr:y>0.33358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096000" y="1245870"/>
          <a:ext cx="1752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ZA" sz="1100" dirty="0" smtClean="0"/>
            <a:t>Notice the high numbers of NEA</a:t>
          </a:r>
          <a:endParaRPr lang="en-ZA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0.06493</cdr:x>
      <cdr:y>0.40931</cdr:y>
    </cdr:from>
    <cdr:to>
      <cdr:x>0.7537</cdr:x>
      <cdr:y>0.40931</cdr:y>
    </cdr:to>
    <cdr:cxnSp macro="">
      <cdr:nvCxnSpPr>
        <cdr:cNvPr id="2" name="Straight Connector 1"/>
        <cdr:cNvCxnSpPr/>
      </cdr:nvCxnSpPr>
      <cdr:spPr>
        <a:xfrm xmlns:a="http://schemas.openxmlformats.org/drawingml/2006/main">
          <a:off x="273132" y="1033153"/>
          <a:ext cx="2897580" cy="0"/>
        </a:xfrm>
        <a:prstGeom xmlns:a="http://schemas.openxmlformats.org/drawingml/2006/main" prst="line">
          <a:avLst/>
        </a:prstGeom>
        <a:ln xmlns:a="http://schemas.openxmlformats.org/drawingml/2006/main" w="254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0.76923</cdr:x>
      <cdr:y>0.78571</cdr:y>
    </cdr:from>
    <cdr:to>
      <cdr:x>1</cdr:x>
      <cdr:y>0.92857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334000" y="3352800"/>
          <a:ext cx="1600200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ZA" sz="1100" dirty="0"/>
        </a:p>
      </cdr:txBody>
    </cdr:sp>
  </cdr:relSizeAnchor>
  <cdr:relSizeAnchor xmlns:cdr="http://schemas.openxmlformats.org/drawingml/2006/chartDrawing">
    <cdr:from>
      <cdr:x>0.76923</cdr:x>
      <cdr:y>0.58929</cdr:y>
    </cdr:from>
    <cdr:to>
      <cdr:x>1</cdr:x>
      <cdr:y>0.82143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334000" y="2514600"/>
          <a:ext cx="1600200" cy="990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ZA" sz="1100" dirty="0" smtClean="0"/>
            <a:t>Also:</a:t>
          </a:r>
        </a:p>
        <a:p xmlns:a="http://schemas.openxmlformats.org/drawingml/2006/main">
          <a:pPr marL="171450" indent="-171450">
            <a:buFontTx/>
            <a:buChar char="-"/>
          </a:pPr>
          <a:r>
            <a:rPr lang="en-ZA" dirty="0" smtClean="0"/>
            <a:t>Demand has shifted leftwards</a:t>
          </a:r>
        </a:p>
        <a:p xmlns:a="http://schemas.openxmlformats.org/drawingml/2006/main">
          <a:pPr marL="171450" indent="-171450">
            <a:buFontTx/>
            <a:buChar char="-"/>
          </a:pPr>
          <a:r>
            <a:rPr lang="en-ZA" sz="1100" dirty="0" smtClean="0"/>
            <a:t>Supply has shifted rightwards</a:t>
          </a:r>
        </a:p>
        <a:p xmlns:a="http://schemas.openxmlformats.org/drawingml/2006/main">
          <a:pPr marL="171450" indent="-171450">
            <a:buFontTx/>
            <a:buChar char="-"/>
          </a:pPr>
          <a:endParaRPr lang="en-ZA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29654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939213"/>
            <a:ext cx="29654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pPr>
              <a:defRPr/>
            </a:pPr>
            <a:fld id="{12C15999-501D-4712-A5B5-27821812013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3819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7" tIns="46593" rIns="93187" bIns="46593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7" tIns="46593" rIns="93187" bIns="46593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703263"/>
            <a:ext cx="4695825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7" tIns="46593" rIns="93187" bIns="465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 smtClean="0"/>
              <a:t>Click to edit Master text styles</a:t>
            </a:r>
          </a:p>
          <a:p>
            <a:pPr lvl="1"/>
            <a:r>
              <a:rPr lang="en-ZA" noProof="0" smtClean="0"/>
              <a:t>Second level</a:t>
            </a:r>
          </a:p>
          <a:p>
            <a:pPr lvl="2"/>
            <a:r>
              <a:rPr lang="en-ZA" noProof="0" smtClean="0"/>
              <a:t>Third level</a:t>
            </a:r>
          </a:p>
          <a:p>
            <a:pPr lvl="3"/>
            <a:r>
              <a:rPr lang="en-ZA" noProof="0" smtClean="0"/>
              <a:t>Fourth level</a:t>
            </a:r>
          </a:p>
          <a:p>
            <a:pPr lvl="4"/>
            <a:r>
              <a:rPr lang="en-ZA" noProof="0" smtClean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6988"/>
            <a:ext cx="2998788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7" tIns="46593" rIns="93187" bIns="46593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6988"/>
            <a:ext cx="2998787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7" tIns="46593" rIns="93187" bIns="46593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fld id="{10AEF46D-9D40-4ABE-A131-26A7DCBED6E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7736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238250" y="5867400"/>
            <a:ext cx="67056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ZA"/>
            </a:p>
          </p:txBody>
        </p:sp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" name="Picture 21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4350" y="5897563"/>
            <a:ext cx="495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963" y="5562600"/>
            <a:ext cx="977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5" descr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5562600"/>
            <a:ext cx="94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889250" y="6242050"/>
            <a:ext cx="3367088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ZA" sz="1000" b="1" dirty="0" err="1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Fakulteit</a:t>
            </a: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ZA" sz="1000" b="1" dirty="0" err="1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Geneeskunde</a:t>
            </a: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 en </a:t>
            </a:r>
            <a:r>
              <a:rPr lang="en-ZA" sz="1000" b="1" dirty="0" err="1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Gesondheidswetenskappe</a:t>
            </a: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 </a:t>
            </a:r>
          </a:p>
          <a:p>
            <a:pPr algn="ctr" eaLnBrk="1" hangingPunct="1">
              <a:defRPr/>
            </a:pP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 </a:t>
            </a:r>
          </a:p>
          <a:p>
            <a:pPr algn="ctr" eaLnBrk="1" hangingPunct="1">
              <a:defRPr/>
            </a:pP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Faculty of Medicine and Health Sciences </a:t>
            </a:r>
            <a:r>
              <a:rPr lang="en-ZA" sz="1000" dirty="0" smtClean="0"/>
              <a:t> </a:t>
            </a:r>
          </a:p>
        </p:txBody>
      </p:sp>
      <p:pic>
        <p:nvPicPr>
          <p:cNvPr id="11" name="Picture 29" descr="US_Stacked RGB 300dp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152400"/>
            <a:ext cx="38100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133600"/>
            <a:ext cx="6858000" cy="609600"/>
          </a:xfrm>
        </p:spPr>
        <p:txBody>
          <a:bodyPr anchor="t"/>
          <a:lstStyle>
            <a:lvl1pPr algn="ctr">
              <a:lnSpc>
                <a:spcPct val="130000"/>
              </a:lnSpc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ZA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96975" y="4191000"/>
            <a:ext cx="675005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ZA" noProof="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490E1-1BF5-4C19-BA9F-DFF8BBAADD80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457200"/>
            <a:ext cx="1695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57200"/>
            <a:ext cx="4933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231B3-B325-4EDF-A8FC-939F5405C48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705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1295400"/>
            <a:ext cx="67818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ZA" noProof="0" smtClean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ABE90-3F57-43FA-A230-D771E255C455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705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6991B-A774-40CA-9D80-B4E55318DC6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18B39-19F5-4785-A413-ADDF94759D9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09BF8-04C1-4C1B-B7D3-5E1073638C5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95400"/>
            <a:ext cx="3314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5400"/>
            <a:ext cx="3314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CE5FD-4B15-4A03-928D-30A6F83A0A8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CEB2D-390B-44B6-8563-352256C6A858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F3B0A-CB36-4D88-ACF1-B3D021A00ED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C7740-C787-474D-94B6-BE87016B4DE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677C0-B8D4-4C10-A3C6-A7587166417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E899B-1240-4C1C-88C4-CD5334A6B6D5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304800" y="762000"/>
            <a:ext cx="86106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2" name="Line 12"/>
            <p:cNvSpPr>
              <a:spLocks noChangeShapeType="1"/>
            </p:cNvSpPr>
            <p:nvPr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572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ZA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95400"/>
            <a:ext cx="6781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smtClean="0"/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6792"/>
          <a:stretch>
            <a:fillRect/>
          </a:stretch>
        </p:blipFill>
        <p:spPr bwMode="auto">
          <a:xfrm>
            <a:off x="457200" y="284163"/>
            <a:ext cx="5334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13596390-AC28-40F9-B730-7F150437C0E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963216" y="990600"/>
            <a:ext cx="6912768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 smtClean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endParaRPr lang="en-ZA" dirty="0">
              <a:latin typeface="Calibri" pitchFamily="34" charset="0"/>
            </a:endParaRPr>
          </a:p>
          <a:p>
            <a:pPr algn="ctr"/>
            <a:r>
              <a:rPr lang="en-ZA" sz="2000" dirty="0" smtClean="0">
                <a:latin typeface="Calibri" pitchFamily="34" charset="0"/>
              </a:rPr>
              <a:t>Neil Rankin</a:t>
            </a:r>
            <a:endParaRPr lang="en-ZA" sz="2000" dirty="0">
              <a:latin typeface="Calibri" pitchFamily="34" charset="0"/>
            </a:endParaRPr>
          </a:p>
          <a:p>
            <a:pPr algn="ctr"/>
            <a:r>
              <a:rPr lang="en-ZA" sz="2000" dirty="0" smtClean="0">
                <a:latin typeface="Calibri" pitchFamily="34" charset="0"/>
              </a:rPr>
              <a:t>Economics Department, Stellenbosch University</a:t>
            </a:r>
          </a:p>
          <a:p>
            <a:pPr algn="ctr"/>
            <a:endParaRPr lang="en-ZA" sz="2000" dirty="0" smtClean="0">
              <a:latin typeface="Calibri" pitchFamily="34" charset="0"/>
            </a:endParaRPr>
          </a:p>
          <a:p>
            <a:pPr algn="ctr"/>
            <a:r>
              <a:rPr lang="en-ZA" sz="2000" dirty="0" smtClean="0">
                <a:latin typeface="Calibri" pitchFamily="34" charset="0"/>
              </a:rPr>
              <a:t>August 2017</a:t>
            </a:r>
          </a:p>
          <a:p>
            <a:pPr algn="ctr"/>
            <a:endParaRPr lang="en-ZA" sz="2000" dirty="0" smtClean="0">
              <a:latin typeface="Calibri" pitchFamily="34" charset="0"/>
            </a:endParaRPr>
          </a:p>
          <a:p>
            <a:pPr algn="ctr"/>
            <a:endParaRPr lang="en-ZA" dirty="0" smtClean="0">
              <a:latin typeface="Calibri" pitchFamily="34" charset="0"/>
            </a:endParaRPr>
          </a:p>
          <a:p>
            <a:endParaRPr lang="en-ZA" sz="1400" dirty="0" smtClean="0">
              <a:latin typeface="Calibri" pitchFamily="34" charset="0"/>
            </a:endParaRPr>
          </a:p>
          <a:p>
            <a:endParaRPr lang="en-ZA" sz="1400" dirty="0">
              <a:latin typeface="Calibri" pitchFamily="34" charset="0"/>
            </a:endParaRPr>
          </a:p>
          <a:p>
            <a:endParaRPr lang="en-ZA" sz="1400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A74E437-0513-44BA-933D-97A65E2D4589}" type="slidenum">
              <a:rPr lang="en-ZA"/>
              <a:pPr>
                <a:defRPr/>
              </a:pPr>
              <a:t>1</a:t>
            </a:fld>
            <a:endParaRPr lang="en-ZA"/>
          </a:p>
        </p:txBody>
      </p:sp>
      <p:sp>
        <p:nvSpPr>
          <p:cNvPr id="7" name="Title 9"/>
          <p:cNvSpPr txBox="1">
            <a:spLocks/>
          </p:cNvSpPr>
          <p:nvPr/>
        </p:nvSpPr>
        <p:spPr bwMode="auto">
          <a:xfrm>
            <a:off x="533400" y="609600"/>
            <a:ext cx="7772400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sz="3200" kern="0" dirty="0" smtClean="0">
                <a:latin typeface="+mj-lt"/>
                <a:ea typeface="+mj-ea"/>
                <a:cs typeface="+mj-cs"/>
              </a:rPr>
              <a:t>Graduate Labour Economics: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sz="3200" kern="0" dirty="0" smtClean="0">
                <a:latin typeface="+mj-lt"/>
                <a:ea typeface="+mj-ea"/>
                <a:cs typeface="+mj-cs"/>
              </a:rPr>
              <a:t>Labour demand in South Africa</a:t>
            </a:r>
            <a:endParaRPr kumimoji="0" lang="en-ZA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10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Job creation by firm size</a:t>
            </a:r>
            <a:endParaRPr lang="en-Z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19200"/>
            <a:ext cx="9191431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56810" y="6405562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latin typeface="+mn-lt"/>
              </a:rPr>
              <a:t>Source: Kerr et al, 2013</a:t>
            </a:r>
            <a:endParaRPr lang="en-ZA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4800" y="2819400"/>
            <a:ext cx="8382000" cy="838200"/>
          </a:xfrm>
          <a:prstGeom prst="rect">
            <a:avLst/>
          </a:prstGeom>
          <a:noFill/>
          <a:ln w="254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4800" y="5029200"/>
            <a:ext cx="8382000" cy="838200"/>
          </a:xfrm>
          <a:prstGeom prst="rect">
            <a:avLst/>
          </a:prstGeom>
          <a:noFill/>
          <a:ln w="254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367284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solidFill>
                  <a:schemeClr val="accent2"/>
                </a:solidFill>
                <a:latin typeface="+mj-lt"/>
              </a:rPr>
              <a:t>Pattern is different to US</a:t>
            </a:r>
            <a:endParaRPr lang="en-ZA" sz="1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11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Employment: firms</a:t>
            </a:r>
            <a:endParaRPr lang="en-Z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b="1" dirty="0"/>
              <a:t>Employment and job numbers (2015</a:t>
            </a:r>
            <a:r>
              <a:rPr lang="en-ZA" b="1" dirty="0" smtClean="0"/>
              <a:t>)</a:t>
            </a:r>
          </a:p>
          <a:p>
            <a:pPr marL="0" indent="0">
              <a:buNone/>
            </a:pPr>
            <a:endParaRPr lang="en-ZA" b="1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6273225"/>
            <a:ext cx="729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latin typeface="+mn-lt"/>
              </a:rPr>
              <a:t>Source:  Own calculations, SARS IRP5 data</a:t>
            </a:r>
            <a:endParaRPr lang="en-ZA" sz="1600" dirty="0">
              <a:latin typeface="+mn-lt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76565509"/>
              </p:ext>
            </p:extLst>
          </p:nvPr>
        </p:nvGraphicFramePr>
        <p:xfrm>
          <a:off x="1143000" y="1905000"/>
          <a:ext cx="6686550" cy="391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84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12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Employment trends: Occupations</a:t>
            </a:r>
            <a:endParaRPr lang="en-Z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0" y="1143000"/>
            <a:ext cx="45075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HelveticaNeueLTStd-Roman"/>
              </a:rPr>
              <a:t>Growth in employment, by occupation: 2001–2012</a:t>
            </a:r>
            <a:endParaRPr lang="en-GB" altLang="en-US" sz="1200" i="1" dirty="0">
              <a:solidFill>
                <a:srgbClr val="1A1A1A"/>
              </a:solidFill>
              <a:latin typeface="Calibri" pitchFamily="34" charset="0"/>
              <a:ea typeface="Calibri" pitchFamily="34" charset="0"/>
              <a:cs typeface="HelveticaNeueLTStd-LtI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6472772"/>
            <a:ext cx="716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GB" altLang="en-US" sz="1600" i="1" dirty="0">
                <a:solidFill>
                  <a:srgbClr val="1A1A1A"/>
                </a:solidFill>
                <a:latin typeface="Calibri" pitchFamily="34" charset="0"/>
                <a:ea typeface="Calibri" pitchFamily="34" charset="0"/>
                <a:cs typeface="HelveticaNeueLTStd-LtIt"/>
              </a:rPr>
              <a:t>Source: </a:t>
            </a:r>
            <a:r>
              <a:rPr lang="en-GB" alt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GB" altLang="en-US" sz="16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Bhorat</a:t>
            </a:r>
            <a:r>
              <a:rPr lang="en-GB" alt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GB" altLang="en-US" sz="16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Goga</a:t>
            </a:r>
            <a:r>
              <a:rPr lang="en-GB" alt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and </a:t>
            </a:r>
            <a:r>
              <a:rPr lang="en-GB" altLang="en-US" sz="16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Stanwix</a:t>
            </a:r>
            <a:r>
              <a:rPr lang="en-GB" alt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2013)</a:t>
            </a:r>
            <a:endParaRPr lang="en-GB" alt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34286"/>
              </p:ext>
            </p:extLst>
          </p:nvPr>
        </p:nvGraphicFramePr>
        <p:xfrm>
          <a:off x="609600" y="1091565"/>
          <a:ext cx="8305799" cy="5278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2816"/>
                <a:gridCol w="1241415"/>
                <a:gridCol w="752569"/>
                <a:gridCol w="1143000"/>
                <a:gridCol w="994466"/>
                <a:gridCol w="1291533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Growth (2001-2012)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 hMerge="1">
                  <a:txBody>
                    <a:bodyPr/>
                    <a:lstStyle/>
                    <a:p>
                      <a:endParaRPr lang="en-ZA" sz="1400" dirty="0"/>
                    </a:p>
                  </a:txBody>
                  <a:tcPr marL="27954" marR="27954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Employment shares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 hMerge="1">
                  <a:txBody>
                    <a:bodyPr/>
                    <a:lstStyle/>
                    <a:p>
                      <a:endParaRPr lang="en-ZA" sz="1400" dirty="0"/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Share of change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475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Absolute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Relative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2001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2012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(2001–2012)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High-Skilled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1 141 326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2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20.8%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25.3%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45.7%</a:t>
                      </a:r>
                      <a:endParaRPr lang="en-Z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Managers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475 491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2.7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5.9%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8.3%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19.0%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Professionals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665 835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1.7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14.9%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17.0%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26.7%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Medium-Skilled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767 555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0.6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49.6%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46.1%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30.7%</a:t>
                      </a:r>
                      <a:endParaRPr lang="en-Z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Clerks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300 982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1.2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9.8%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10.2%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12.1%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Service &amp; sales workers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627 027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1.8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12.7%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15.0%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25.1%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Skilled agricultural &amp; fishery workers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-311 122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-8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3.4%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-12.5%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Craft &amp; trade workers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124 687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0.4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13.7%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12.1%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5.0%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Operators &amp; assemblers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25 981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10.1%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8.4%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1.0%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Unskilled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612 716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0.8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29.4%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28.5%</a:t>
                      </a:r>
                      <a:endParaRPr lang="en-Z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24.5%</a:t>
                      </a:r>
                      <a:endParaRPr lang="en-Z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Elementary occupations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517 463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20.1%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20.3%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20.7%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Domestic workers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95 253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0.4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9.2%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8.3%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3.8%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Total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2 497 763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100.0%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100.0%</a:t>
                      </a:r>
                      <a:endParaRPr lang="en-Z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100.0%</a:t>
                      </a:r>
                      <a:endParaRPr lang="en-Z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54" marR="27954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13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about numbers of firms?</a:t>
            </a:r>
            <a:endParaRPr lang="en-ZA" dirty="0" smtClean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71555"/>
              </p:ext>
            </p:extLst>
          </p:nvPr>
        </p:nvGraphicFramePr>
        <p:xfrm>
          <a:off x="990600" y="1219200"/>
          <a:ext cx="7239001" cy="4114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143"/>
                <a:gridCol w="1034143"/>
                <a:gridCol w="1034143"/>
                <a:gridCol w="1034143"/>
                <a:gridCol w="1034143"/>
                <a:gridCol w="1034143"/>
                <a:gridCol w="1034143"/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 (current R)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2007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2008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2009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2010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38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Micro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1 to 250,000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Number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   122 950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   121 523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   112 515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      96 960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389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Proportion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0.70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0.67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0.66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0.64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3449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Small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250,001 to 10,000,000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Number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      49 636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      54 708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      54 845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      50 513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389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Proportion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0.28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0.30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0.32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0.34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3449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Medium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10,000,001 to 50,000,000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Number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        2 739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        3 234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        3 161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        2 493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389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Proportion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0.02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0.02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0.02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0.02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38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Large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50,000,001 +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Number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           850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           956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           908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           602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389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Proportion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0.005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0.005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0.005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0.004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Total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Number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   176 175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   180 421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>
                          <a:effectLst/>
                        </a:rPr>
                        <a:t>   171 429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u="none" strike="noStrike" dirty="0">
                          <a:effectLst/>
                        </a:rPr>
                        <a:t>   150 568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29200" y="55626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latin typeface="+mn-lt"/>
              </a:rPr>
              <a:t>Source: SARS, Tax Statistics</a:t>
            </a:r>
            <a:endParaRPr lang="en-ZA" sz="1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5626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solidFill>
                  <a:schemeClr val="accent2"/>
                </a:solidFill>
                <a:latin typeface="+mj-lt"/>
              </a:rPr>
              <a:t>With bracket creep (since these are nominal values) we should see a change in the distribution upwards</a:t>
            </a:r>
            <a:endParaRPr lang="en-ZA" sz="1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5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14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Broad trends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01000" cy="5181600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</a:rPr>
              <a:t>Increases in employment across all skills categories, although longer view suggests a movement towards higher skills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At least recently, employment numbers have increased in larger firms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Since 2006 net job creation only occurred in firms with more than 500 employees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Evidence that the number of firms (or at least tax payers) in South Africa is decreasing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Do not know anything about entry and exit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Some indication that SA does not have the vibrant ‘up or out’ patterns among small firms</a:t>
            </a: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6949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15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Prices (wages)</a:t>
            </a:r>
            <a:endParaRPr lang="en-ZA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67400" y="62484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</a:rPr>
              <a:t>Source: Own calculations from PALMS</a:t>
            </a:r>
            <a:endParaRPr lang="en-ZA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90453022"/>
              </p:ext>
            </p:extLst>
          </p:nvPr>
        </p:nvGraphicFramePr>
        <p:xfrm>
          <a:off x="762000" y="1828800"/>
          <a:ext cx="7467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1371600" y="1297632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b="1" dirty="0">
                <a:latin typeface="Calibri" panose="020F0502020204030204" pitchFamily="34" charset="0"/>
              </a:rPr>
              <a:t>Real earnings changes: Wage employed workers.</a:t>
            </a:r>
          </a:p>
        </p:txBody>
      </p:sp>
    </p:spTree>
    <p:extLst>
      <p:ext uri="{BB962C8B-B14F-4D97-AF65-F5344CB8AC3E}">
        <p14:creationId xmlns:p14="http://schemas.microsoft.com/office/powerpoint/2010/main" val="9130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16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Prices (wages)</a:t>
            </a:r>
            <a:endParaRPr lang="en-ZA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67400" y="62484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</a:rPr>
              <a:t>Source: Own calculations from PALMS</a:t>
            </a:r>
            <a:endParaRPr lang="en-ZA" sz="14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297632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b="1" dirty="0">
                <a:latin typeface="Calibri" panose="020F0502020204030204" pitchFamily="34" charset="0"/>
              </a:rPr>
              <a:t>Proportion of wage employment by real earnings (2000 </a:t>
            </a:r>
            <a:r>
              <a:rPr lang="en-ZA" sz="2000" b="1" dirty="0" err="1">
                <a:latin typeface="Calibri" panose="020F0502020204030204" pitchFamily="34" charset="0"/>
              </a:rPr>
              <a:t>Rands</a:t>
            </a:r>
            <a:r>
              <a:rPr lang="en-ZA" sz="2000" b="1" dirty="0" smtClean="0">
                <a:latin typeface="Calibri" panose="020F0502020204030204" pitchFamily="34" charset="0"/>
              </a:rPr>
              <a:t>).</a:t>
            </a:r>
            <a:endParaRPr lang="en-ZA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141711690"/>
              </p:ext>
            </p:extLst>
          </p:nvPr>
        </p:nvGraphicFramePr>
        <p:xfrm>
          <a:off x="1143000" y="1759296"/>
          <a:ext cx="6858000" cy="4260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94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17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about capital? </a:t>
            </a:r>
            <a:endParaRPr lang="en-ZA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12820"/>
              </p:ext>
            </p:extLst>
          </p:nvPr>
        </p:nvGraphicFramePr>
        <p:xfrm>
          <a:off x="914400" y="1219200"/>
          <a:ext cx="7467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23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18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Changes in capital-labour ratios – manufacturing (2003=100)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89807"/>
              </p:ext>
            </p:extLst>
          </p:nvPr>
        </p:nvGraphicFramePr>
        <p:xfrm>
          <a:off x="609600" y="1295400"/>
          <a:ext cx="7848602" cy="434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7820"/>
                <a:gridCol w="697654"/>
                <a:gridCol w="697654"/>
                <a:gridCol w="2877820"/>
                <a:gridCol w="697654"/>
              </a:tblGrid>
              <a:tr h="237995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2007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2007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Printing and publishing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72.60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Food products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154.07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Industrial chemicals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55.86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Beverages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138.25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Other chemicals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190.83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Tobacco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130.96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Petroleum and related products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114.55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Textiles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136.38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Plastic products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135.60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Wearing apparel, except footwear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131.78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Iron and steel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111.06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Leather and fur products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196.20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Non-ferrous metals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145.59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Footwear, except rubber or plastic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143.32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Non-electrical machinery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99.84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Wood products, except furniture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84.84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Electrical machinery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73.52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Furniture and fixtures, excluding metal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92.93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Transport equipment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83.45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Paper and products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88.78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49894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Professional and scientific equipment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84.29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Rubber products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138.06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49894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u="none" strike="noStrike" dirty="0">
                          <a:effectLst/>
                        </a:rPr>
                        <a:t>R&amp;D intensive industries</a:t>
                      </a:r>
                      <a:endParaRPr lang="en-Z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u="none" strike="noStrike" dirty="0">
                          <a:effectLst/>
                        </a:rPr>
                        <a:t>106.11</a:t>
                      </a:r>
                      <a:endParaRPr lang="en-Z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Non-metallic mineral products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80.27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Glass and products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119.64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37995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Fabricated metal products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87.98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49894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Other manufacturing industries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73.56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49894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u="none" strike="noStrike" dirty="0">
                          <a:effectLst/>
                        </a:rPr>
                        <a:t>Non-R&amp;D intensive industries</a:t>
                      </a:r>
                      <a:endParaRPr lang="en-Z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u="none" strike="noStrike" dirty="0">
                          <a:effectLst/>
                        </a:rPr>
                        <a:t>119.80</a:t>
                      </a:r>
                      <a:endParaRPr lang="en-Z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  <a:tr h="249894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u="none" strike="noStrike" dirty="0">
                          <a:effectLst/>
                        </a:rPr>
                        <a:t>MANUFACTURING</a:t>
                      </a:r>
                      <a:endParaRPr lang="en-Z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u="none" strike="noStrike" dirty="0">
                          <a:effectLst/>
                        </a:rPr>
                        <a:t>112.96</a:t>
                      </a:r>
                      <a:endParaRPr lang="en-ZA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19" marR="9419" marT="941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3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19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sz="1800" b="1" dirty="0"/>
              <a:t>Real labour productivity, capital intensity, cost per worker (average wages) and productivity in manufacturing by firm size. 2008 values relative to </a:t>
            </a:r>
            <a:r>
              <a:rPr lang="en-ZA" sz="1800" b="1" dirty="0" smtClean="0"/>
              <a:t>1996</a:t>
            </a:r>
            <a:endParaRPr lang="en-ZA" sz="1800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83224794"/>
              </p:ext>
            </p:extLst>
          </p:nvPr>
        </p:nvGraphicFramePr>
        <p:xfrm>
          <a:off x="762000" y="1447800"/>
          <a:ext cx="8229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67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Labour</a:t>
            </a:r>
            <a:r>
              <a:rPr lang="en-US" b="1" dirty="0" smtClean="0"/>
              <a:t> demand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467600" cy="48006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ZA" sz="2000" dirty="0" smtClean="0">
                <a:latin typeface="Calibri" pitchFamily="34" charset="0"/>
              </a:rPr>
              <a:t>Labour market equilibrium (or at least outcomes) depends on both labour supply and demand</a:t>
            </a:r>
          </a:p>
          <a:p>
            <a:pPr marL="285750" indent="-285750">
              <a:buFont typeface="Arial" charset="0"/>
              <a:buChar char="•"/>
            </a:pPr>
            <a:endParaRPr lang="en-ZA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ZA" sz="2000" dirty="0" smtClean="0">
                <a:latin typeface="Calibri" pitchFamily="34" charset="0"/>
              </a:rPr>
              <a:t>Demand has historically been neglected in South Africa due to at least three factors:</a:t>
            </a:r>
          </a:p>
          <a:p>
            <a:pPr marL="685800" lvl="1">
              <a:buFont typeface="Arial" charset="0"/>
              <a:buChar char="•"/>
            </a:pPr>
            <a:r>
              <a:rPr lang="en-ZA" sz="1800" dirty="0" smtClean="0"/>
              <a:t>Bias of policy/research demand for questions on poverty etc.</a:t>
            </a:r>
          </a:p>
          <a:p>
            <a:pPr marL="685800" lvl="1">
              <a:buFont typeface="Arial" charset="0"/>
              <a:buChar char="•"/>
            </a:pPr>
            <a:r>
              <a:rPr lang="en-ZA" sz="1800" dirty="0" smtClean="0"/>
              <a:t>Relative lack of data</a:t>
            </a:r>
          </a:p>
          <a:p>
            <a:pPr marL="685800" lvl="1">
              <a:buFont typeface="Arial" charset="0"/>
              <a:buChar char="•"/>
            </a:pPr>
            <a:r>
              <a:rPr lang="en-ZA" sz="1800" dirty="0" smtClean="0"/>
              <a:t>It is generally ‘messy’</a:t>
            </a:r>
          </a:p>
          <a:p>
            <a:pPr marL="685800" lvl="1">
              <a:buFont typeface="Arial" charset="0"/>
              <a:buChar char="•"/>
            </a:pPr>
            <a:endParaRPr lang="en-ZA" sz="1800" dirty="0"/>
          </a:p>
          <a:p>
            <a:pPr marL="285750">
              <a:buFont typeface="Arial" charset="0"/>
              <a:buChar char="•"/>
            </a:pPr>
            <a:r>
              <a:rPr lang="en-ZA" sz="2000" dirty="0" smtClean="0"/>
              <a:t>This may be changing</a:t>
            </a:r>
          </a:p>
          <a:p>
            <a:pPr marL="685800" lvl="1">
              <a:buFont typeface="Arial" charset="0"/>
              <a:buChar char="•"/>
            </a:pPr>
            <a:r>
              <a:rPr lang="en-ZA" sz="1800" dirty="0" smtClean="0"/>
              <a:t>What creates employment?</a:t>
            </a:r>
          </a:p>
          <a:p>
            <a:pPr marL="685800" lvl="1">
              <a:buFont typeface="Arial" charset="0"/>
              <a:buChar char="•"/>
            </a:pPr>
            <a:endParaRPr lang="en-ZA" sz="1800" dirty="0"/>
          </a:p>
          <a:p>
            <a:pPr marL="285750">
              <a:buFont typeface="Arial" charset="0"/>
              <a:buChar char="•"/>
            </a:pPr>
            <a:r>
              <a:rPr lang="en-ZA" sz="2000" dirty="0" smtClean="0"/>
              <a:t>South African case study provides a good, although patchy, example of the factors which may influence labour demand</a:t>
            </a:r>
          </a:p>
          <a:p>
            <a:endParaRPr lang="en-Z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20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Broad trends II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lvl="0"/>
            <a:r>
              <a:rPr lang="en-ZA" sz="2000" dirty="0"/>
              <a:t>Services (government), </a:t>
            </a:r>
            <a:r>
              <a:rPr lang="en-ZA" sz="2000" dirty="0" smtClean="0"/>
              <a:t>retail</a:t>
            </a:r>
          </a:p>
          <a:p>
            <a:pPr lvl="0"/>
            <a:endParaRPr lang="en-ZA" sz="2000" dirty="0"/>
          </a:p>
          <a:p>
            <a:pPr lvl="0"/>
            <a:r>
              <a:rPr lang="en-ZA" sz="2000" dirty="0"/>
              <a:t>Large </a:t>
            </a:r>
            <a:r>
              <a:rPr lang="en-ZA" sz="2000" dirty="0" smtClean="0"/>
              <a:t>firms</a:t>
            </a:r>
          </a:p>
          <a:p>
            <a:pPr lvl="0"/>
            <a:endParaRPr lang="en-ZA" sz="2000" dirty="0"/>
          </a:p>
          <a:p>
            <a:pPr lvl="0"/>
            <a:r>
              <a:rPr lang="en-ZA" sz="2000" dirty="0"/>
              <a:t>Smaller firms changing input </a:t>
            </a:r>
            <a:r>
              <a:rPr lang="en-ZA" sz="2000" dirty="0" smtClean="0"/>
              <a:t>composition</a:t>
            </a:r>
          </a:p>
          <a:p>
            <a:pPr lvl="0"/>
            <a:endParaRPr lang="en-ZA" sz="2000" dirty="0"/>
          </a:p>
          <a:p>
            <a:pPr lvl="0"/>
            <a:r>
              <a:rPr lang="en-ZA" sz="2000" dirty="0"/>
              <a:t>Higher skilled occupations, almost all within industry </a:t>
            </a:r>
            <a:r>
              <a:rPr lang="en-ZA" sz="2000" dirty="0" smtClean="0"/>
              <a:t>changes</a:t>
            </a:r>
          </a:p>
          <a:p>
            <a:pPr lvl="0"/>
            <a:endParaRPr lang="en-ZA" sz="2000" dirty="0"/>
          </a:p>
          <a:p>
            <a:r>
              <a:rPr lang="en-ZA" sz="2000" dirty="0"/>
              <a:t>Suggests mechanisms which are broadly common across industries but differ by firm size and occupation/education/skills</a:t>
            </a:r>
            <a:endParaRPr lang="en-ZA" sz="2000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8657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21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Broad trends II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marL="0" indent="0">
              <a:buNone/>
            </a:pPr>
            <a:r>
              <a:rPr lang="en-ZA" sz="2000" b="1" dirty="0"/>
              <a:t>Wage </a:t>
            </a:r>
            <a:r>
              <a:rPr lang="en-ZA" sz="2000" b="1" dirty="0" smtClean="0"/>
              <a:t>trends</a:t>
            </a:r>
          </a:p>
          <a:p>
            <a:pPr marL="0" indent="0">
              <a:buNone/>
            </a:pPr>
            <a:endParaRPr lang="en-ZA" sz="2000" dirty="0"/>
          </a:p>
          <a:p>
            <a:pPr lvl="0"/>
            <a:r>
              <a:rPr lang="en-ZA" sz="2000" dirty="0"/>
              <a:t>Wage distribution has</a:t>
            </a:r>
          </a:p>
          <a:p>
            <a:pPr lvl="1"/>
            <a:r>
              <a:rPr lang="en-ZA" sz="2000" dirty="0"/>
              <a:t>Compressed at the bottom</a:t>
            </a:r>
          </a:p>
          <a:p>
            <a:pPr lvl="1"/>
            <a:r>
              <a:rPr lang="en-ZA" sz="2000" dirty="0"/>
              <a:t>Expanded at the </a:t>
            </a:r>
            <a:r>
              <a:rPr lang="en-ZA" sz="2000" dirty="0" smtClean="0"/>
              <a:t>top</a:t>
            </a:r>
          </a:p>
          <a:p>
            <a:pPr marL="457200" lvl="1" indent="0">
              <a:buNone/>
            </a:pPr>
            <a:endParaRPr lang="en-ZA" sz="2000" dirty="0"/>
          </a:p>
          <a:p>
            <a:pPr lvl="0"/>
            <a:r>
              <a:rPr lang="en-ZA" sz="2000" dirty="0"/>
              <a:t>Occupations</a:t>
            </a:r>
          </a:p>
          <a:p>
            <a:pPr lvl="1"/>
            <a:r>
              <a:rPr lang="en-ZA" sz="2000" dirty="0"/>
              <a:t>ICT, analytical, face-to-face: increasing wage </a:t>
            </a:r>
            <a:r>
              <a:rPr lang="en-ZA" sz="2000" dirty="0" err="1"/>
              <a:t>premia</a:t>
            </a:r>
            <a:endParaRPr lang="en-ZA" sz="2000" dirty="0"/>
          </a:p>
          <a:p>
            <a:pPr lvl="1"/>
            <a:r>
              <a:rPr lang="en-ZA" sz="2000" dirty="0"/>
              <a:t>On-site and automated experienced a relative declined</a:t>
            </a:r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9965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22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 explanation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467600" cy="5181600"/>
          </a:xfrm>
        </p:spPr>
        <p:txBody>
          <a:bodyPr/>
          <a:lstStyle/>
          <a:p>
            <a:pPr marL="0" indent="0">
              <a:buNone/>
            </a:pPr>
            <a:r>
              <a:rPr lang="en-ZA" sz="1800" b="1" dirty="0"/>
              <a:t>Two labour </a:t>
            </a:r>
            <a:r>
              <a:rPr lang="en-ZA" sz="1800" b="1" dirty="0" smtClean="0"/>
              <a:t>markets</a:t>
            </a:r>
          </a:p>
          <a:p>
            <a:pPr marL="0" indent="0">
              <a:buNone/>
            </a:pPr>
            <a:r>
              <a:rPr lang="en-ZA" sz="1800" b="1" dirty="0" smtClean="0"/>
              <a:t>- the bottom</a:t>
            </a:r>
            <a:endParaRPr lang="en-ZA" sz="1800" dirty="0" smtClean="0"/>
          </a:p>
          <a:p>
            <a:endParaRPr lang="en-ZA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7363481"/>
              </p:ext>
            </p:extLst>
          </p:nvPr>
        </p:nvGraphicFramePr>
        <p:xfrm>
          <a:off x="914400" y="2057400"/>
          <a:ext cx="6934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86600" y="2209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dirty="0" smtClean="0">
                <a:latin typeface="Calibri" panose="020F0502020204030204" pitchFamily="34" charset="0"/>
              </a:rPr>
              <a:t>What creates this wage floor?</a:t>
            </a:r>
            <a:endParaRPr lang="en-ZA" sz="1800" dirty="0">
              <a:latin typeface="Calibri" panose="020F050202020403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6248400" y="2856131"/>
            <a:ext cx="990600" cy="7620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54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23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 explanation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467600" cy="5181600"/>
          </a:xfrm>
        </p:spPr>
        <p:txBody>
          <a:bodyPr/>
          <a:lstStyle/>
          <a:p>
            <a:pPr marL="0" indent="0">
              <a:buNone/>
            </a:pPr>
            <a:r>
              <a:rPr lang="en-ZA" sz="1800" b="1" dirty="0"/>
              <a:t>Two labour </a:t>
            </a:r>
            <a:r>
              <a:rPr lang="en-ZA" sz="1800" b="1" dirty="0" smtClean="0"/>
              <a:t>markets</a:t>
            </a:r>
          </a:p>
          <a:p>
            <a:pPr marL="0" indent="0">
              <a:buNone/>
            </a:pPr>
            <a:r>
              <a:rPr lang="en-ZA" sz="1800" b="1" dirty="0"/>
              <a:t> </a:t>
            </a:r>
            <a:r>
              <a:rPr lang="en-ZA" sz="1800" b="1" dirty="0" smtClean="0"/>
              <a:t>- the top</a:t>
            </a:r>
            <a:endParaRPr lang="en-ZA" sz="1800" dirty="0" smtClean="0"/>
          </a:p>
          <a:p>
            <a:endParaRPr lang="en-ZA" dirty="0" smtClean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36309602"/>
              </p:ext>
            </p:extLst>
          </p:nvPr>
        </p:nvGraphicFramePr>
        <p:xfrm>
          <a:off x="990600" y="2057400"/>
          <a:ext cx="6096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42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24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 explanation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marL="0" indent="0">
              <a:buNone/>
            </a:pPr>
            <a:r>
              <a:rPr lang="en-ZA" sz="2000" b="1" dirty="0"/>
              <a:t>Wage </a:t>
            </a:r>
            <a:r>
              <a:rPr lang="en-ZA" sz="2000" b="1" dirty="0" smtClean="0"/>
              <a:t>floors</a:t>
            </a:r>
          </a:p>
          <a:p>
            <a:pPr marL="0" indent="0">
              <a:buNone/>
            </a:pPr>
            <a:r>
              <a:rPr lang="en-ZA" sz="2000" dirty="0" smtClean="0"/>
              <a:t>Two types of explanations:</a:t>
            </a:r>
          </a:p>
          <a:p>
            <a:pPr marL="0" indent="0">
              <a:buNone/>
            </a:pPr>
            <a:r>
              <a:rPr lang="en-ZA" sz="2000" dirty="0" smtClean="0"/>
              <a:t>1) Labour market institutions</a:t>
            </a:r>
          </a:p>
          <a:p>
            <a:pPr lvl="0"/>
            <a:r>
              <a:rPr lang="en-ZA" sz="2000" dirty="0" smtClean="0"/>
              <a:t>Institutionalised Bargaining Structure (Bargaining Councils) – see for example (</a:t>
            </a:r>
            <a:r>
              <a:rPr lang="en-ZA" sz="2000" dirty="0" err="1" smtClean="0"/>
              <a:t>Magruder</a:t>
            </a:r>
            <a:r>
              <a:rPr lang="en-ZA" sz="2000" dirty="0" smtClean="0"/>
              <a:t>, 2012)</a:t>
            </a:r>
            <a:endParaRPr lang="en-ZA" sz="2000" dirty="0"/>
          </a:p>
          <a:p>
            <a:pPr lvl="1"/>
            <a:r>
              <a:rPr lang="en-ZA" sz="2000" dirty="0" smtClean="0"/>
              <a:t>Wage setting in many industries is ‘cartelised’</a:t>
            </a:r>
            <a:endParaRPr lang="en-ZA" sz="2000" dirty="0"/>
          </a:p>
          <a:p>
            <a:pPr lvl="1"/>
            <a:r>
              <a:rPr lang="en-ZA" sz="2000" dirty="0" smtClean="0"/>
              <a:t>Wages and working conditions agreed to by a ‘representative’ group of firms and workers are extended to non-parties</a:t>
            </a:r>
          </a:p>
          <a:p>
            <a:pPr lvl="1"/>
            <a:r>
              <a:rPr lang="en-ZA" sz="2000" dirty="0" smtClean="0"/>
              <a:t>‘</a:t>
            </a:r>
            <a:r>
              <a:rPr lang="en-ZA" sz="2000" dirty="0" err="1" smtClean="0"/>
              <a:t>Representivity</a:t>
            </a:r>
            <a:r>
              <a:rPr lang="en-ZA" sz="2000" dirty="0" smtClean="0"/>
              <a:t>’ favours larger firms (and the workers in these firms)</a:t>
            </a:r>
          </a:p>
          <a:p>
            <a:pPr lvl="2"/>
            <a:r>
              <a:rPr lang="en-ZA" sz="1800" dirty="0" smtClean="0"/>
              <a:t>What types of wages would these be?</a:t>
            </a:r>
          </a:p>
          <a:p>
            <a:pPr lvl="2"/>
            <a:r>
              <a:rPr lang="en-ZA" sz="1800" dirty="0" smtClean="0"/>
              <a:t>Why?</a:t>
            </a:r>
          </a:p>
          <a:p>
            <a:pPr lvl="2"/>
            <a:r>
              <a:rPr lang="en-ZA" sz="1800" dirty="0" smtClean="0"/>
              <a:t>What types of firms and jobs would these affect?</a:t>
            </a:r>
          </a:p>
          <a:p>
            <a:pPr lvl="2"/>
            <a:endParaRPr lang="en-ZA" sz="1800" dirty="0"/>
          </a:p>
          <a:p>
            <a:r>
              <a:rPr lang="en-ZA" sz="2000" dirty="0" smtClean="0"/>
              <a:t>Minimum wages – see </a:t>
            </a:r>
            <a:r>
              <a:rPr lang="en-ZA" sz="2000" dirty="0" err="1" smtClean="0"/>
              <a:t>Bhorat’s</a:t>
            </a:r>
            <a:r>
              <a:rPr lang="en-ZA" sz="2000" dirty="0" smtClean="0"/>
              <a:t> work</a:t>
            </a:r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12555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25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 explanation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marL="0" indent="0">
              <a:buNone/>
            </a:pPr>
            <a:r>
              <a:rPr lang="en-ZA" sz="2000" b="1" dirty="0"/>
              <a:t>Wage </a:t>
            </a:r>
            <a:r>
              <a:rPr lang="en-ZA" sz="2000" b="1" dirty="0" smtClean="0"/>
              <a:t>floors</a:t>
            </a:r>
          </a:p>
          <a:p>
            <a:pPr marL="0" indent="0">
              <a:buNone/>
            </a:pPr>
            <a:r>
              <a:rPr lang="en-ZA" sz="2000" dirty="0" smtClean="0"/>
              <a:t>Two types of explanations:</a:t>
            </a:r>
          </a:p>
          <a:p>
            <a:pPr marL="0" indent="0">
              <a:buNone/>
            </a:pPr>
            <a:r>
              <a:rPr lang="en-ZA" sz="2000" dirty="0" smtClean="0"/>
              <a:t>1I) ‘Structural’ explanations</a:t>
            </a:r>
          </a:p>
          <a:p>
            <a:pPr lvl="0"/>
            <a:r>
              <a:rPr lang="en-ZA" sz="2000" dirty="0" smtClean="0"/>
              <a:t>Distance</a:t>
            </a:r>
          </a:p>
          <a:p>
            <a:pPr lvl="1"/>
            <a:r>
              <a:rPr lang="en-ZA" sz="1800" dirty="0" smtClean="0"/>
              <a:t>Apartheid separated the location of workers and jobs</a:t>
            </a:r>
          </a:p>
          <a:p>
            <a:pPr lvl="1"/>
            <a:r>
              <a:rPr lang="en-ZA" sz="1800" dirty="0" smtClean="0"/>
              <a:t>Drives up ‘reservation’ wages</a:t>
            </a:r>
          </a:p>
          <a:p>
            <a:pPr lvl="1"/>
            <a:endParaRPr lang="en-ZA" sz="1800" dirty="0"/>
          </a:p>
          <a:p>
            <a:r>
              <a:rPr lang="en-ZA" sz="2000" dirty="0" smtClean="0"/>
              <a:t>Behavioural/perceptions</a:t>
            </a:r>
          </a:p>
          <a:p>
            <a:pPr lvl="1"/>
            <a:r>
              <a:rPr lang="en-ZA" sz="1800" dirty="0" smtClean="0"/>
              <a:t>Some jobs are better than others</a:t>
            </a:r>
          </a:p>
          <a:p>
            <a:pPr lvl="2"/>
            <a:r>
              <a:rPr lang="en-ZA" sz="1600" dirty="0" smtClean="0"/>
              <a:t>Reservation wage literature</a:t>
            </a:r>
          </a:p>
          <a:p>
            <a:pPr lvl="1"/>
            <a:r>
              <a:rPr lang="en-ZA" sz="1800" dirty="0" smtClean="0"/>
              <a:t>Young people do turn down jobs (Levinsohn et al, 2013)</a:t>
            </a:r>
          </a:p>
          <a:p>
            <a:endParaRPr lang="en-ZA" sz="2000" dirty="0" smtClean="0"/>
          </a:p>
          <a:p>
            <a:r>
              <a:rPr lang="en-ZA" sz="2000" dirty="0" smtClean="0"/>
              <a:t>These explanations may intersect – why would managers shift factories to be closer to workers (and further from them) if they cannot change wages?</a:t>
            </a:r>
          </a:p>
        </p:txBody>
      </p:sp>
    </p:spTree>
    <p:extLst>
      <p:ext uri="{BB962C8B-B14F-4D97-AF65-F5344CB8AC3E}">
        <p14:creationId xmlns:p14="http://schemas.microsoft.com/office/powerpoint/2010/main" val="22577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26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 explanation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marL="0" indent="0">
              <a:buNone/>
            </a:pPr>
            <a:r>
              <a:rPr lang="en-ZA" sz="2000" b="1" dirty="0" smtClean="0"/>
              <a:t>Increasing demand</a:t>
            </a:r>
          </a:p>
          <a:p>
            <a:pPr marL="0" indent="0">
              <a:buNone/>
            </a:pPr>
            <a:r>
              <a:rPr lang="en-ZA" sz="2000" dirty="0" smtClean="0"/>
              <a:t>I) Skills-biased technological change</a:t>
            </a:r>
          </a:p>
          <a:p>
            <a:pPr marL="457200" lvl="1" indent="0">
              <a:buNone/>
            </a:pPr>
            <a:r>
              <a:rPr lang="en-ZA" sz="1800" dirty="0" smtClean="0"/>
              <a:t>Low-skilled jobs are just not there anymore</a:t>
            </a:r>
          </a:p>
          <a:p>
            <a:pPr marL="457200" lvl="1" indent="0">
              <a:buNone/>
            </a:pPr>
            <a:endParaRPr lang="en-ZA" sz="1800" dirty="0" smtClean="0"/>
          </a:p>
          <a:p>
            <a:pPr marL="0" lvl="1" indent="0">
              <a:buNone/>
            </a:pPr>
            <a:r>
              <a:rPr lang="en-ZA" sz="1800" dirty="0" smtClean="0"/>
              <a:t>II) Increasing competition from imports creates incentives to move towards more ‘sophisticated’ products which require more skills</a:t>
            </a:r>
          </a:p>
          <a:p>
            <a:pPr marL="0" lvl="1" indent="0">
              <a:buNone/>
            </a:pPr>
            <a:endParaRPr lang="en-ZA" sz="1800" dirty="0"/>
          </a:p>
          <a:p>
            <a:pPr marL="0" lvl="1" indent="0">
              <a:buNone/>
            </a:pPr>
            <a:r>
              <a:rPr lang="en-ZA" sz="1800" dirty="0" smtClean="0"/>
              <a:t>III) Substitutability of capital and labour (and between types of labour)</a:t>
            </a:r>
          </a:p>
          <a:p>
            <a:pPr marL="0" lvl="1" indent="0">
              <a:buNone/>
            </a:pPr>
            <a:endParaRPr lang="en-ZA" sz="1800" dirty="0"/>
          </a:p>
          <a:p>
            <a:pPr marL="0" lvl="1" indent="0">
              <a:buNone/>
            </a:pPr>
            <a:r>
              <a:rPr lang="en-ZA" sz="1800" dirty="0" smtClean="0"/>
              <a:t>Behar (2010), Kreuser and Rankin (2017)</a:t>
            </a:r>
          </a:p>
          <a:p>
            <a:r>
              <a:rPr lang="en-US" sz="1800" dirty="0"/>
              <a:t>Capital </a:t>
            </a:r>
            <a:r>
              <a:rPr lang="en-US" sz="1800" dirty="0" smtClean="0"/>
              <a:t>and </a:t>
            </a:r>
            <a:r>
              <a:rPr lang="en-US" sz="1800" dirty="0" err="1" smtClean="0"/>
              <a:t>labour</a:t>
            </a:r>
            <a:r>
              <a:rPr lang="en-US" sz="1800" dirty="0" smtClean="0"/>
              <a:t> are substitutes</a:t>
            </a:r>
            <a:endParaRPr lang="en-US" sz="1800" dirty="0"/>
          </a:p>
          <a:p>
            <a:r>
              <a:rPr lang="en-ZA" sz="1800" dirty="0" smtClean="0"/>
              <a:t>All </a:t>
            </a:r>
            <a:r>
              <a:rPr lang="en-ZA" sz="1800" dirty="0"/>
              <a:t>types of labour, except managerial workers and unskilled production labour, are substitutes</a:t>
            </a:r>
            <a:r>
              <a:rPr lang="en-ZA" sz="1800" dirty="0" smtClean="0"/>
              <a:t>.</a:t>
            </a:r>
          </a:p>
          <a:p>
            <a:r>
              <a:rPr lang="en-US" sz="1800" dirty="0" smtClean="0"/>
              <a:t>Changing relative wages, both between types of </a:t>
            </a:r>
            <a:r>
              <a:rPr lang="en-US" sz="1800" dirty="0" err="1" smtClean="0"/>
              <a:t>labour</a:t>
            </a:r>
            <a:r>
              <a:rPr lang="en-US" sz="1800" dirty="0" smtClean="0"/>
              <a:t> and also between capital and </a:t>
            </a:r>
            <a:r>
              <a:rPr lang="en-US" sz="1800" dirty="0" err="1" smtClean="0"/>
              <a:t>labour</a:t>
            </a:r>
            <a:r>
              <a:rPr lang="en-US" sz="1800" dirty="0" smtClean="0"/>
              <a:t> more generally, may explain observed change in </a:t>
            </a:r>
            <a:r>
              <a:rPr lang="en-US" sz="1800" dirty="0" err="1" smtClean="0"/>
              <a:t>labour</a:t>
            </a:r>
            <a:r>
              <a:rPr lang="en-US" sz="1800" dirty="0" smtClean="0"/>
              <a:t> demand</a:t>
            </a:r>
          </a:p>
          <a:p>
            <a:pPr marL="0" lvl="1" indent="0">
              <a:buNone/>
            </a:pPr>
            <a:endParaRPr lang="en-ZA" sz="1800" dirty="0" smtClean="0"/>
          </a:p>
          <a:p>
            <a:pPr marL="0" lvl="1" indent="0">
              <a:buNone/>
            </a:pPr>
            <a:endParaRPr lang="en-ZA" sz="1800" dirty="0"/>
          </a:p>
          <a:p>
            <a:pPr marL="0" lvl="1" indent="0">
              <a:buNone/>
            </a:pPr>
            <a:endParaRPr lang="en-ZA" sz="1800" dirty="0" smtClean="0"/>
          </a:p>
          <a:p>
            <a:pPr marL="0" lvl="1" indent="0">
              <a:buNone/>
            </a:pPr>
            <a:r>
              <a:rPr lang="en-ZA" sz="1800" dirty="0" smtClean="0"/>
              <a:t> </a:t>
            </a:r>
          </a:p>
          <a:p>
            <a:pPr marL="457200" lvl="1" indent="0">
              <a:buNone/>
            </a:pPr>
            <a:endParaRPr lang="en-ZA" sz="1800" dirty="0" smtClean="0"/>
          </a:p>
        </p:txBody>
      </p:sp>
    </p:spTree>
    <p:extLst>
      <p:ext uri="{BB962C8B-B14F-4D97-AF65-F5344CB8AC3E}">
        <p14:creationId xmlns:p14="http://schemas.microsoft.com/office/powerpoint/2010/main" val="20188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27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summary of the South Africa situation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r>
              <a:rPr lang="en-US" sz="2000" dirty="0" smtClean="0"/>
              <a:t>Relative prices, and more broadly the cost of </a:t>
            </a:r>
            <a:r>
              <a:rPr lang="en-US" sz="2000" dirty="0" err="1" smtClean="0"/>
              <a:t>labour</a:t>
            </a:r>
            <a:r>
              <a:rPr lang="en-US" sz="2000" dirty="0" smtClean="0"/>
              <a:t>, is changing in South Africa</a:t>
            </a:r>
          </a:p>
          <a:p>
            <a:endParaRPr lang="en-US" sz="2000" dirty="0" smtClean="0"/>
          </a:p>
          <a:p>
            <a:r>
              <a:rPr lang="en-US" sz="2000" dirty="0" smtClean="0"/>
              <a:t>This makes capital-intensive production more attractive and capital is a substitute for all </a:t>
            </a:r>
            <a:r>
              <a:rPr lang="en-US" sz="2000" dirty="0" err="1" smtClean="0"/>
              <a:t>labour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And/or</a:t>
            </a:r>
          </a:p>
          <a:p>
            <a:endParaRPr lang="en-US" sz="2000" dirty="0"/>
          </a:p>
          <a:p>
            <a:r>
              <a:rPr lang="en-US" sz="2000" dirty="0" smtClean="0"/>
              <a:t>Changes in the South African economy (such as increasing trade), in conjunction with the existing institutional structures, are eliminating the relative </a:t>
            </a:r>
            <a:r>
              <a:rPr lang="en-US" sz="2000" dirty="0" err="1" smtClean="0"/>
              <a:t>labour-intensive</a:t>
            </a:r>
            <a:r>
              <a:rPr lang="en-US" sz="2000" dirty="0"/>
              <a:t> </a:t>
            </a:r>
            <a:r>
              <a:rPr lang="en-US" sz="2000" dirty="0" smtClean="0"/>
              <a:t>and lower paying firms/jobs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Exactly the wrong type of pattern we would want if we want to create jobs for low-skilled individuals!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41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28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Disappearing low wage jobs? 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marL="0" indent="0">
              <a:buNone/>
            </a:pPr>
            <a:r>
              <a:rPr lang="en-ZA" sz="2000" dirty="0" smtClean="0"/>
              <a:t>Data</a:t>
            </a:r>
            <a:endParaRPr lang="en-ZA" sz="2000" dirty="0"/>
          </a:p>
          <a:p>
            <a:pPr marL="0" indent="0">
              <a:buNone/>
            </a:pPr>
            <a:r>
              <a:rPr lang="en-ZA" dirty="0"/>
              <a:t> </a:t>
            </a:r>
            <a:endParaRPr lang="en-ZA" sz="900" dirty="0"/>
          </a:p>
          <a:p>
            <a:r>
              <a:rPr lang="en-ZA" sz="1800" dirty="0"/>
              <a:t>Two sources:</a:t>
            </a:r>
          </a:p>
          <a:p>
            <a:pPr lvl="0"/>
            <a:endParaRPr lang="en-ZA" sz="1800" dirty="0" smtClean="0"/>
          </a:p>
          <a:p>
            <a:pPr lvl="0"/>
            <a:r>
              <a:rPr lang="en-ZA" sz="1800" dirty="0" smtClean="0"/>
              <a:t>Statistics </a:t>
            </a:r>
            <a:r>
              <a:rPr lang="en-ZA" sz="1800" dirty="0"/>
              <a:t>South Africa’s Large Sample Survey of manufacturing (LSS).</a:t>
            </a:r>
          </a:p>
          <a:p>
            <a:pPr lvl="1"/>
            <a:r>
              <a:rPr lang="en-ZA" sz="1800" dirty="0"/>
              <a:t>2005, 2008</a:t>
            </a:r>
          </a:p>
          <a:p>
            <a:pPr lvl="1"/>
            <a:r>
              <a:rPr lang="en-ZA" sz="1800" dirty="0"/>
              <a:t>Approximately 10,000 observations per year of which almost half are useful</a:t>
            </a:r>
          </a:p>
          <a:p>
            <a:pPr lvl="1"/>
            <a:r>
              <a:rPr lang="en-ZA" sz="1800" dirty="0"/>
              <a:t>Panel component among larger firms (output) but smaller firms are resampled</a:t>
            </a:r>
          </a:p>
          <a:p>
            <a:pPr marL="0" indent="0">
              <a:buNone/>
            </a:pPr>
            <a:r>
              <a:rPr lang="en-ZA" sz="1800" dirty="0"/>
              <a:t> </a:t>
            </a:r>
          </a:p>
          <a:p>
            <a:pPr lvl="0"/>
            <a:r>
              <a:rPr lang="en-ZA" sz="1800" dirty="0"/>
              <a:t>South African Private Enterprise Dataset (SAPED)</a:t>
            </a:r>
          </a:p>
          <a:p>
            <a:pPr lvl="1"/>
            <a:r>
              <a:rPr lang="en-ZA" sz="1800" dirty="0"/>
              <a:t>2006, 2009</a:t>
            </a:r>
          </a:p>
          <a:p>
            <a:pPr lvl="1"/>
            <a:r>
              <a:rPr lang="en-ZA" sz="1800" dirty="0"/>
              <a:t>Constructed from World Bank and other firm surveys</a:t>
            </a:r>
          </a:p>
          <a:p>
            <a:pPr lvl="1"/>
            <a:r>
              <a:rPr lang="en-ZA" sz="1800" dirty="0"/>
              <a:t>2006 – Investment Climate Assessment; 2009 – Financial Crisis Survey</a:t>
            </a:r>
          </a:p>
          <a:p>
            <a:pPr lvl="1"/>
            <a:r>
              <a:rPr lang="en-ZA" sz="1800" dirty="0"/>
              <a:t>2006 – approximately 1,000 observations; 2009 – approximately 200</a:t>
            </a:r>
            <a:endParaRPr lang="en-US" sz="1800" dirty="0" smtClean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633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29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LSS: Firm average wages, by firm size and year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62800" cy="50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0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Readings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467600" cy="4800600"/>
          </a:xfrm>
        </p:spPr>
        <p:txBody>
          <a:bodyPr/>
          <a:lstStyle/>
          <a:p>
            <a:r>
              <a:rPr lang="en-ZA" sz="2000" dirty="0" smtClean="0"/>
              <a:t>BHORAT</a:t>
            </a:r>
            <a:r>
              <a:rPr lang="en-ZA" sz="2000" dirty="0"/>
              <a:t>, H., GOGA, S. and STANWIX, B., 2014. Skills-biased labour demand and the </a:t>
            </a:r>
            <a:r>
              <a:rPr lang="en-ZA" sz="2000" dirty="0" smtClean="0"/>
              <a:t>pursuit of </a:t>
            </a:r>
            <a:r>
              <a:rPr lang="en-ZA" sz="2000" dirty="0"/>
              <a:t>inclusive growth in South Africa. </a:t>
            </a:r>
            <a:endParaRPr lang="en-ZA" sz="2000" dirty="0" smtClean="0"/>
          </a:p>
          <a:p>
            <a:endParaRPr lang="en-ZA" sz="2000" dirty="0" smtClean="0"/>
          </a:p>
          <a:p>
            <a:r>
              <a:rPr lang="en-ZA" sz="2000" dirty="0" smtClean="0"/>
              <a:t>KERR</a:t>
            </a:r>
            <a:r>
              <a:rPr lang="en-ZA" sz="2000" dirty="0"/>
              <a:t>, A., WITTENBERG, M. and  ARROW, J., 2013. </a:t>
            </a:r>
            <a:r>
              <a:rPr lang="en-ZA" sz="2000" i="1" dirty="0"/>
              <a:t>Job Creation and Destruction in South Africa. </a:t>
            </a:r>
            <a:r>
              <a:rPr lang="en-ZA" sz="2000" dirty="0"/>
              <a:t>Working Paper Number 92. Southern Africa Labour and Development Research Unit, University of Cape Town</a:t>
            </a:r>
            <a:r>
              <a:rPr lang="en-ZA" sz="2000" dirty="0" smtClean="0"/>
              <a:t>.</a:t>
            </a:r>
          </a:p>
          <a:p>
            <a:endParaRPr lang="en-ZA" sz="2000" dirty="0"/>
          </a:p>
          <a:p>
            <a:r>
              <a:rPr lang="en-ZA" sz="2000" dirty="0" smtClean="0"/>
              <a:t>KREUSER, C.F., and RANKIN, N., 2017. </a:t>
            </a:r>
            <a:r>
              <a:rPr lang="en-ZA" sz="2000" i="1" dirty="0"/>
              <a:t>Capital and labour substitutability in South </a:t>
            </a:r>
            <a:r>
              <a:rPr lang="en-ZA" sz="2000" i="1" dirty="0" smtClean="0"/>
              <a:t>Africa</a:t>
            </a:r>
            <a:r>
              <a:rPr lang="en-ZA" sz="2000" dirty="0"/>
              <a:t>, REDI3x3 Working paper </a:t>
            </a:r>
            <a:r>
              <a:rPr lang="en-ZA" sz="2000" dirty="0" smtClean="0"/>
              <a:t>36, April</a:t>
            </a:r>
            <a:endParaRPr lang="en-ZA" sz="2000" dirty="0"/>
          </a:p>
          <a:p>
            <a:endParaRPr lang="en-ZA" sz="2000" dirty="0" smtClean="0"/>
          </a:p>
          <a:p>
            <a:pPr marL="285750" indent="-285750">
              <a:buFont typeface="Arial" charset="0"/>
              <a:buChar char="•"/>
            </a:pPr>
            <a:endParaRPr lang="en-ZA" sz="2000" dirty="0" smtClean="0"/>
          </a:p>
          <a:p>
            <a:endParaRPr lang="en-ZA" sz="2000" dirty="0" smtClean="0"/>
          </a:p>
        </p:txBody>
      </p:sp>
    </p:spTree>
    <p:extLst>
      <p:ext uri="{BB962C8B-B14F-4D97-AF65-F5344CB8AC3E}">
        <p14:creationId xmlns:p14="http://schemas.microsoft.com/office/powerpoint/2010/main" val="16116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30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LSS: Firm average wages, by firm size and year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25880"/>
            <a:ext cx="7164000" cy="50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31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Is it the data or the sample?</a:t>
            </a:r>
            <a:endParaRPr lang="en-ZA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830629"/>
              </p:ext>
            </p:extLst>
          </p:nvPr>
        </p:nvGraphicFramePr>
        <p:xfrm>
          <a:off x="762000" y="1333500"/>
          <a:ext cx="7848599" cy="504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5283"/>
                <a:gridCol w="1132257"/>
                <a:gridCol w="1132934"/>
                <a:gridCol w="1132257"/>
                <a:gridCol w="1132934"/>
                <a:gridCol w="1132934"/>
              </a:tblGrid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(2)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(3)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LSS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SAPED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-0.221***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-0.293***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-0.182***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-1.138***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-0.895***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(0.0333)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(0.0321)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(0.0304)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(0.0883)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(0.100)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-0.0658*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-0.115***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-0.0701**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-0.661***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-0.459***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(0.0338)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(0.0319)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(0.0299)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(0.0995)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(0.111)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-0.0386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-0.0535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-0.0172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-0.381***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-0.366***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(0.0362)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(0.0340)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(0.0318)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(0.120)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(0.125)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2008/9 dummy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0.112***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0.134***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0.116***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-0.776***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-0.590***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(0.0272)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(0.0255)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(0.0237)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(0.180)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(0.183)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 X 2008/9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0.442***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0.411***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0.381***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0.843***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0.687***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(0.0459)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(0.0433)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(0.0408)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(0.215)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(0.220)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 X 2008/9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0.148***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0.104***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0.138***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0.786***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0.528**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(0.0416)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(0.0390)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(0.0365)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(0.241)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(0.244)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 X 2008/9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0.0244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0.00129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0.0272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0.691**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0.599**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(0.0442)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(0.0414)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(0.0386)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(0.303)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(0.303)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Ln (capital per employee)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0.197***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(0.00514)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Observations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9,947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9,947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9,769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1,267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1,010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R-squared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0.033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0.166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0.278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0.134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0.279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Standard errors in parentheses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  <a:tr h="177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*** p&lt;0.01, ** p&lt;0.05, * p&lt;0.1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95" marR="63195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OLS regressions: ln(real average wages)</a:t>
            </a:r>
            <a:endParaRPr kumimoji="0" lang="en-ZA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32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Is it within firm changes?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972234"/>
            <a:ext cx="4623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ZA" sz="1800" dirty="0">
                <a:latin typeface="Calibri" panose="020F0502020204030204" pitchFamily="34" charset="0"/>
              </a:rPr>
              <a:t>OLS regressions: Δ ln(real average wages), LSS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811095"/>
              </p:ext>
            </p:extLst>
          </p:nvPr>
        </p:nvGraphicFramePr>
        <p:xfrm>
          <a:off x="609598" y="1295403"/>
          <a:ext cx="8305802" cy="5613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1002"/>
                <a:gridCol w="1028700"/>
                <a:gridCol w="1028700"/>
                <a:gridCol w="1028700"/>
                <a:gridCol w="1028700"/>
              </a:tblGrid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(1)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(2)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(3)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(4)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&lt;20 employees</a:t>
                      </a:r>
                      <a:r>
                        <a:rPr lang="en-ZA" sz="1200" baseline="-25000" dirty="0">
                          <a:effectLst/>
                        </a:rPr>
                        <a:t>2005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-0.233***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-0.224***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-0.120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-0.0352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(0.0538)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(0.0554)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(0.0752)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(0.0741)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</a:t>
                      </a:r>
                      <a:r>
                        <a:rPr lang="en-ZA" sz="1200" baseline="-25000">
                          <a:effectLst/>
                        </a:rPr>
                        <a:t>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-0.143***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-0.141***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-0.103*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-0.0583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(0.0396)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(0.0409)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(0.0602)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(0.0585)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</a:t>
                      </a:r>
                      <a:r>
                        <a:rPr lang="en-ZA" sz="1200" baseline="-25000">
                          <a:effectLst/>
                        </a:rPr>
                        <a:t>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-0.00699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-0.0120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0.00971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0.0197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(0.0404)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(0.0410)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(0.0620)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(0.0600)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432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Proportion unskilled employees</a:t>
                      </a:r>
                      <a:r>
                        <a:rPr lang="en-ZA" sz="1200" baseline="-25000">
                          <a:effectLst/>
                        </a:rPr>
                        <a:t>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0.245***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0.195***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(0.0755)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(0.0730)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742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</a:t>
                      </a:r>
                      <a:r>
                        <a:rPr lang="en-ZA" sz="1200" baseline="-25000">
                          <a:effectLst/>
                        </a:rPr>
                        <a:t>2005</a:t>
                      </a:r>
                      <a:r>
                        <a:rPr lang="en-ZA" sz="1200">
                          <a:effectLst/>
                        </a:rPr>
                        <a:t> X Proportion unskilled employees</a:t>
                      </a:r>
                      <a:r>
                        <a:rPr lang="en-ZA" sz="1200" baseline="-25000">
                          <a:effectLst/>
                        </a:rPr>
                        <a:t>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-0.355*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-0.254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(0.199)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(0.195)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316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</a:t>
                      </a:r>
                      <a:r>
                        <a:rPr lang="en-ZA" sz="1200" baseline="-25000">
                          <a:effectLst/>
                        </a:rPr>
                        <a:t>2005</a:t>
                      </a:r>
                      <a:r>
                        <a:rPr lang="en-ZA" sz="1200">
                          <a:effectLst/>
                        </a:rPr>
                        <a:t> X Proportion unskilled employees</a:t>
                      </a:r>
                      <a:r>
                        <a:rPr lang="en-ZA" sz="1200" baseline="-25000">
                          <a:effectLst/>
                        </a:rPr>
                        <a:t>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-0.114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-0.0624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(0.134)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(0.130)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40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</a:t>
                      </a:r>
                      <a:r>
                        <a:rPr lang="en-ZA" sz="1200" baseline="-25000">
                          <a:effectLst/>
                        </a:rPr>
                        <a:t>2005</a:t>
                      </a:r>
                      <a:r>
                        <a:rPr lang="en-ZA" sz="1200">
                          <a:effectLst/>
                        </a:rPr>
                        <a:t> X Proportion unskilled employees</a:t>
                      </a:r>
                      <a:r>
                        <a:rPr lang="en-ZA" sz="1200" baseline="-25000">
                          <a:effectLst/>
                        </a:rPr>
                        <a:t>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-0.0831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-0.0367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(0.130)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(0.126)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Δ ln (capital per worker)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0.182***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(0.0139)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Sector controls: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No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Yes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Yes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Yes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Observations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2,235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2,235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2,235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2,189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1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R-squared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0.013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0.048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0.054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0.123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2376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Standard errors in parentheses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  <a:tr h="431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*** p&lt;0.01, ** p&lt;0.05, * p&lt;0.1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4" marR="5167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1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33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Or exit from the sample?</a:t>
            </a:r>
            <a:endParaRPr lang="en-ZA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164000" cy="50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6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34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Summary</a:t>
            </a:r>
            <a:r>
              <a:rPr lang="en-US" b="1" dirty="0" smtClean="0"/>
              <a:t> </a:t>
            </a:r>
            <a:endParaRPr lang="en-ZA" b="1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marL="0" indent="0">
              <a:buNone/>
            </a:pPr>
            <a:r>
              <a:rPr lang="en-ZA" sz="2000" dirty="0"/>
              <a:t>Within firms</a:t>
            </a:r>
          </a:p>
          <a:p>
            <a:pPr lvl="0"/>
            <a:r>
              <a:rPr lang="en-ZA" sz="2000" dirty="0"/>
              <a:t>Average wages have increased by more among larger surviving firms</a:t>
            </a:r>
          </a:p>
          <a:p>
            <a:pPr lvl="0"/>
            <a:r>
              <a:rPr lang="en-ZA" sz="2000" dirty="0"/>
              <a:t>Higher increases are associated with a higher initial proportion of unskilled workers</a:t>
            </a:r>
          </a:p>
          <a:p>
            <a:pPr lvl="0"/>
            <a:r>
              <a:rPr lang="en-ZA" sz="2000" dirty="0"/>
              <a:t>Changes in capital stock explain a large proportion of observed change</a:t>
            </a:r>
          </a:p>
          <a:p>
            <a:pPr marL="0" indent="0">
              <a:buNone/>
            </a:pPr>
            <a:endParaRPr lang="en-ZA" sz="2000" dirty="0" smtClean="0"/>
          </a:p>
          <a:p>
            <a:pPr marL="0" indent="0">
              <a:buNone/>
            </a:pPr>
            <a:r>
              <a:rPr lang="en-ZA" sz="2000" dirty="0" smtClean="0"/>
              <a:t>Sample</a:t>
            </a:r>
            <a:endParaRPr lang="en-ZA" sz="2000" dirty="0"/>
          </a:p>
          <a:p>
            <a:pPr lvl="0"/>
            <a:r>
              <a:rPr lang="en-ZA" sz="2000" dirty="0"/>
              <a:t>Exit associated with lower wages in smaller firms</a:t>
            </a:r>
          </a:p>
          <a:p>
            <a:pPr lvl="0"/>
            <a:r>
              <a:rPr lang="en-ZA" sz="2000" dirty="0"/>
              <a:t>Proportion of unskilled workers negatively associated with exit but for 20-99 employees a higher proportion of unskilled workers is associated with a higher likelihood of exit</a:t>
            </a:r>
          </a:p>
          <a:p>
            <a:pPr lvl="0"/>
            <a:r>
              <a:rPr lang="en-ZA" sz="2000" dirty="0"/>
              <a:t>Capital stock and exit negatively associated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52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35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Potential explanations</a:t>
            </a:r>
            <a:r>
              <a:rPr lang="en-US" b="1" dirty="0" smtClean="0"/>
              <a:t> </a:t>
            </a:r>
            <a:endParaRPr lang="en-ZA" b="1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lvl="0"/>
            <a:r>
              <a:rPr lang="en-ZA" sz="2000" dirty="0"/>
              <a:t>These firms/jobs are just less productive</a:t>
            </a:r>
          </a:p>
          <a:p>
            <a:pPr lvl="1"/>
            <a:r>
              <a:rPr lang="en-ZA" sz="2000" dirty="0"/>
              <a:t>TFP-R measure</a:t>
            </a:r>
          </a:p>
          <a:p>
            <a:pPr lvl="0"/>
            <a:endParaRPr lang="en-ZA" sz="2000" dirty="0" smtClean="0"/>
          </a:p>
          <a:p>
            <a:pPr lvl="0"/>
            <a:r>
              <a:rPr lang="en-ZA" sz="2000" dirty="0" smtClean="0"/>
              <a:t>These </a:t>
            </a:r>
            <a:r>
              <a:rPr lang="en-ZA" sz="2000" dirty="0"/>
              <a:t>firms/jobs compete directly with the types of products produced by countries such as China</a:t>
            </a:r>
          </a:p>
          <a:p>
            <a:pPr lvl="1"/>
            <a:r>
              <a:rPr lang="en-ZA" sz="2000" dirty="0"/>
              <a:t>Imports</a:t>
            </a:r>
          </a:p>
          <a:p>
            <a:pPr lvl="0"/>
            <a:endParaRPr lang="en-ZA" sz="2000" dirty="0" smtClean="0"/>
          </a:p>
          <a:p>
            <a:pPr lvl="0"/>
            <a:r>
              <a:rPr lang="en-ZA" sz="2000" dirty="0" smtClean="0"/>
              <a:t>Wage </a:t>
            </a:r>
            <a:r>
              <a:rPr lang="en-ZA" sz="2000" dirty="0"/>
              <a:t>setting or other ‘structures’ in the South African labour market prevent adjustment and/or affect smaller firms with lower average wages more</a:t>
            </a:r>
          </a:p>
          <a:p>
            <a:pPr lvl="1"/>
            <a:r>
              <a:rPr lang="en-ZA" sz="2000" dirty="0"/>
              <a:t>Bargaining Councils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97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36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Productivity</a:t>
            </a:r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71215"/>
              </p:ext>
            </p:extLst>
          </p:nvPr>
        </p:nvGraphicFramePr>
        <p:xfrm>
          <a:off x="304800" y="990600"/>
          <a:ext cx="8458200" cy="6099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6600"/>
                <a:gridCol w="1727200"/>
                <a:gridCol w="1727200"/>
                <a:gridCol w="1727200"/>
              </a:tblGrid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(1)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(2)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(3)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Δ ln(avewage)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Attrite 2008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Attrite 2008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1.640***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1.876***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(0.440)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(0.442)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0.522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0.678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(0.412)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(0.413)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0.475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0.605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(0.463)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(0.461)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TFP-R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-0.138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0.0497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0.0185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(0.101)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(0.0451)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(0.0505)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 X TFP-R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0.109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-0.203***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-0.122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(0.196)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(0.0723)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(0.0780)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 X TFP-R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0.0807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-0.0617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0.0139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(0.149)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(0.0672)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(0.0722)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 X TFP-R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-0.0522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-0.0716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0.0104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(0.156)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(0.0755)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(0.0817)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Ln (average wage)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0.0368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(0.0367)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 X Ln (average wage)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-0.191***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(0.0639)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 X Ln (average wage)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-0.157***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(0.0573)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 X Ln (average wage)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-0.157**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(0.0654)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Observations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444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654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654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R-squared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0.101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0.246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0.273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Standard errors in parentheses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*** p&lt;0.01, ** p&lt;0.05, * p&lt;0.1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3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37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Import competition</a:t>
            </a:r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84135"/>
              </p:ext>
            </p:extLst>
          </p:nvPr>
        </p:nvGraphicFramePr>
        <p:xfrm>
          <a:off x="381000" y="969264"/>
          <a:ext cx="8610601" cy="5888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3801"/>
                <a:gridCol w="1625600"/>
                <a:gridCol w="1625600"/>
                <a:gridCol w="1625600"/>
              </a:tblGrid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(1)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(2)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(3)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Δ ln(avewage)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Attrite 2008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Attrite 2008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-0.150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0.728***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0.977***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(0.311)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(0.0657)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(0.139)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0.223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0.0395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0.453***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(0.236)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(0.0915)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(0.144)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0.313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-0.0940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0.0886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(0.225)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(0.0941)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(0.151)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Δ in sector imports 2002-2005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0.309*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-0.0746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-0.0854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(0.161)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(0.0695)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(0.0758)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 X Δ in sector imports 2002-2005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-0.0661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0.0115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0.0846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(0.395)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(0.0844)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(0.136)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 X Δ in sector imports 2002-2005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-0.457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0.0772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0.0471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(0.299)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(0.116)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(0.127)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 X Δ in sector imports 2002-2005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-0.430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0.116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0.106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(0.286)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(0.119)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(0.130)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Ln (average wage)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-0.0205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(0.0138)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 X Ln (average wage)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-0.148***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(0.0216)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 X Ln (average wage)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-0.0977***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(0.0242)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 X Ln (average wage)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-0.0434*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(0.0256)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Observations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1,855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4,691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2,892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R-squared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0.012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0.509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0.231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Standard errors in parentheses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*** p&lt;0.01, ** p&lt;0.05, * p&lt;0.1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5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38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Bargaining Councils x Imports</a:t>
            </a:r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01731"/>
              </p:ext>
            </p:extLst>
          </p:nvPr>
        </p:nvGraphicFramePr>
        <p:xfrm>
          <a:off x="304800" y="1066800"/>
          <a:ext cx="8458200" cy="630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4144"/>
                <a:gridCol w="1801856"/>
                <a:gridCol w="1181100"/>
                <a:gridCol w="1181100"/>
              </a:tblGrid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(1)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(2)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Attrite 2008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Attrite 2008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0.511***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1.097***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(0.0349)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(0.0911)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0.109***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0.496***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(0.0367)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(0.101)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0.0423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0.213*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(0.0391)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(0.108)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 X Bargaining council in sector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-0.436***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-0.468***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(0.151)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(0.150)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Δ in sector imports 2002-2005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-0.160**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-0.151**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(0.0744)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(0.0738)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&lt;20 employees X Bargaining council in sector X Δ in sector imports 2002-2005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0.485**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0.526***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(0.195)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(0.193)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 X Bargaining council in sector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-0.117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-0.118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(0.145)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(0.144)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rowSpan="2"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20-49 employees X Bargaining council in sector X Δ in sector imports 2002-2005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0.140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0.155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(0.184)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(0.183)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 X Bargaining council in sector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-0.145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-0.135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(0.151)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(0.150)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rowSpan="2"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50-99 employees X Bargaining council in sector X Δ in sector imports 2002-2005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0.115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0.102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(0.192)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(0.191)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≥100 employees X Bargaining council in sector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-0.112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-0.105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(0.111)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(0.110)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rowSpan="2"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≥100 employees X Bargaining council in sector X Δ in sector imports 2002-2005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0.159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0.139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(0.140)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(0.139)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Observations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2,892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2,892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R-squared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0.220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0.234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  <a:tr h="145263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Standard errors in parentheses, (1) controls for ln(ave wage), (2) controls for ln(ave wage) X firm size categories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145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*** p&lt;0.01, ** p&lt;0.05, * p&lt;0.1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>
                          <a:effectLst/>
                        </a:rPr>
                        <a:t> </a:t>
                      </a:r>
                      <a:endParaRPr lang="en-ZA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 </a:t>
                      </a:r>
                      <a:endParaRPr lang="en-Z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675" marR="5167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7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39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Bargaining Councils x Imports</a:t>
            </a:r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21823337"/>
              </p:ext>
            </p:extLst>
          </p:nvPr>
        </p:nvGraphicFramePr>
        <p:xfrm>
          <a:off x="685800" y="1524000"/>
          <a:ext cx="6926898" cy="463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" y="10668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dirty="0">
                <a:latin typeface="+mn-lt"/>
              </a:rPr>
              <a:t>The probability of attrition by change in imports and firm size</a:t>
            </a:r>
          </a:p>
        </p:txBody>
      </p:sp>
    </p:spTree>
    <p:extLst>
      <p:ext uri="{BB962C8B-B14F-4D97-AF65-F5344CB8AC3E}">
        <p14:creationId xmlns:p14="http://schemas.microsoft.com/office/powerpoint/2010/main" val="8626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4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6781800" cy="48006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What drives </a:t>
            </a:r>
            <a:r>
              <a:rPr lang="en-US" sz="2000" dirty="0" err="1" smtClean="0">
                <a:latin typeface="Calibri" pitchFamily="34" charset="0"/>
              </a:rPr>
              <a:t>labour</a:t>
            </a:r>
            <a:r>
              <a:rPr lang="en-US" sz="2000" dirty="0" smtClean="0">
                <a:latin typeface="Calibri" pitchFamily="34" charset="0"/>
              </a:rPr>
              <a:t> demand?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Stock of firms, capital, </a:t>
            </a:r>
            <a:r>
              <a:rPr lang="en-US" sz="2000" dirty="0" err="1" smtClean="0">
                <a:latin typeface="Calibri" pitchFamily="34" charset="0"/>
              </a:rPr>
              <a:t>labour</a:t>
            </a:r>
            <a:endParaRPr lang="en-US" sz="20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Input mix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A closer look at the SA manufacturing sector</a:t>
            </a: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5170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40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Summary:</a:t>
            </a:r>
            <a:endParaRPr lang="en-ZA" b="1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67600" cy="5181600"/>
          </a:xfrm>
        </p:spPr>
        <p:txBody>
          <a:bodyPr/>
          <a:lstStyle/>
          <a:p>
            <a:pPr lvl="0"/>
            <a:r>
              <a:rPr lang="en-ZA" sz="2000" dirty="0"/>
              <a:t>Results consistent with Kerr et al (2013): Low wage smaller firms are vanishing from manufacturing.</a:t>
            </a:r>
          </a:p>
          <a:p>
            <a:pPr lvl="0"/>
            <a:r>
              <a:rPr lang="en-ZA" sz="2000" dirty="0"/>
              <a:t>Part of the explanation is also average real wage growth associated with increases in capital</a:t>
            </a:r>
          </a:p>
          <a:p>
            <a:pPr marL="0" indent="0">
              <a:buNone/>
            </a:pPr>
            <a:endParaRPr lang="en-ZA" sz="2000" dirty="0"/>
          </a:p>
          <a:p>
            <a:pPr lvl="0"/>
            <a:r>
              <a:rPr lang="en-ZA" sz="2000" dirty="0"/>
              <a:t>What are the mechanisms?</a:t>
            </a:r>
          </a:p>
          <a:p>
            <a:pPr lvl="1"/>
            <a:r>
              <a:rPr lang="en-ZA" sz="2000" dirty="0"/>
              <a:t>Productivity – not robust to controlling for average wages</a:t>
            </a:r>
          </a:p>
          <a:p>
            <a:pPr lvl="1"/>
            <a:r>
              <a:rPr lang="en-ZA" sz="2000" dirty="0"/>
              <a:t>Import competition, Bargaining Councils interaction</a:t>
            </a:r>
          </a:p>
          <a:p>
            <a:pPr lvl="1"/>
            <a:r>
              <a:rPr lang="en-ZA" sz="2000" dirty="0"/>
              <a:t>Those firms with less than 20 employees in BC sectors with large increases in imports more likely to exit.</a:t>
            </a:r>
          </a:p>
          <a:p>
            <a:pPr lvl="1"/>
            <a:r>
              <a:rPr lang="en-ZA" sz="2000" dirty="0"/>
              <a:t>Entrants in smaller firm categories have higher wages, higher capital intensity (not shown)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12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5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at </a:t>
            </a:r>
            <a:r>
              <a:rPr lang="en-US" b="1" dirty="0" err="1" smtClean="0"/>
              <a:t>labour</a:t>
            </a:r>
            <a:r>
              <a:rPr lang="en-US" b="1" dirty="0" smtClean="0"/>
              <a:t> demand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239000" cy="50292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Labour</a:t>
            </a:r>
            <a:r>
              <a:rPr lang="en-US" sz="2000" dirty="0" smtClean="0">
                <a:latin typeface="Calibri" pitchFamily="34" charset="0"/>
              </a:rPr>
              <a:t> demand is a derived demand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It is the outcome of the </a:t>
            </a:r>
            <a:r>
              <a:rPr lang="en-US" sz="2000" dirty="0" err="1" smtClean="0">
                <a:latin typeface="Calibri" pitchFamily="34" charset="0"/>
              </a:rPr>
              <a:t>behaviour</a:t>
            </a:r>
            <a:r>
              <a:rPr lang="en-US" sz="2000" dirty="0" smtClean="0">
                <a:latin typeface="Calibri" pitchFamily="34" charset="0"/>
              </a:rPr>
              <a:t> of firms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Two aspects</a:t>
            </a:r>
          </a:p>
          <a:p>
            <a:pPr marL="685800" lvl="1"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</a:rPr>
              <a:t>The stock of firms in the economy (and with this the stock of capital, </a:t>
            </a:r>
            <a:r>
              <a:rPr lang="en-US" sz="1800" dirty="0" err="1" smtClean="0">
                <a:latin typeface="Calibri" pitchFamily="34" charset="0"/>
              </a:rPr>
              <a:t>labour</a:t>
            </a:r>
            <a:r>
              <a:rPr lang="en-US" sz="1800" dirty="0" smtClean="0">
                <a:latin typeface="Calibri" pitchFamily="34" charset="0"/>
              </a:rPr>
              <a:t> and other inputs)</a:t>
            </a:r>
          </a:p>
          <a:p>
            <a:pPr marL="685800" lvl="1"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</a:rPr>
              <a:t>The input mix (the production technology) within firms</a:t>
            </a: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Firm </a:t>
            </a:r>
            <a:r>
              <a:rPr lang="en-US" sz="2000" dirty="0" err="1" smtClean="0">
                <a:latin typeface="Calibri" pitchFamily="34" charset="0"/>
              </a:rPr>
              <a:t>behaviour</a:t>
            </a:r>
            <a:r>
              <a:rPr lang="en-US" sz="2000" dirty="0" smtClean="0">
                <a:latin typeface="Calibri" pitchFamily="34" charset="0"/>
              </a:rPr>
              <a:t> in turn is a function of a whole lot of other things</a:t>
            </a:r>
          </a:p>
          <a:p>
            <a:pPr marL="685800" lvl="1"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</a:rPr>
              <a:t>Institutional environment</a:t>
            </a:r>
          </a:p>
          <a:p>
            <a:pPr marL="685800" lvl="1"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</a:rPr>
              <a:t>Regulations</a:t>
            </a:r>
          </a:p>
          <a:p>
            <a:pPr marL="685800" lvl="1"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</a:rPr>
              <a:t>Market conditions</a:t>
            </a:r>
          </a:p>
          <a:p>
            <a:pPr marL="685800" lvl="1">
              <a:buFont typeface="Arial" charset="0"/>
              <a:buChar char="•"/>
            </a:pPr>
            <a:r>
              <a:rPr lang="en-US" sz="1800" dirty="0" smtClean="0">
                <a:latin typeface="Calibri" pitchFamily="34" charset="0"/>
              </a:rPr>
              <a:t>Etc.</a:t>
            </a: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40374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6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Increasing </a:t>
            </a:r>
            <a:r>
              <a:rPr lang="en-US" b="1" dirty="0" err="1" smtClean="0"/>
              <a:t>labour</a:t>
            </a:r>
            <a:r>
              <a:rPr lang="en-US" b="1" dirty="0" smtClean="0"/>
              <a:t> demand at a macro level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696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Can be done in one of three ways (or some combination)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More </a:t>
            </a:r>
            <a:r>
              <a:rPr lang="en-US" sz="2000" dirty="0" smtClean="0">
                <a:latin typeface="Calibri" pitchFamily="34" charset="0"/>
              </a:rPr>
              <a:t>firms (extensive margin)</a:t>
            </a:r>
            <a:endParaRPr lang="en-US" sz="20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Existing firms grow but keep technology </a:t>
            </a:r>
            <a:r>
              <a:rPr lang="en-US" sz="2000" dirty="0" smtClean="0">
                <a:latin typeface="Calibri" pitchFamily="34" charset="0"/>
              </a:rPr>
              <a:t>constant (intensive margin)</a:t>
            </a:r>
            <a:endParaRPr lang="en-US" sz="20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Firms change production technology to be more </a:t>
            </a:r>
            <a:r>
              <a:rPr lang="en-US" sz="2000" dirty="0" err="1" smtClean="0">
                <a:latin typeface="Calibri" pitchFamily="34" charset="0"/>
              </a:rPr>
              <a:t>labour</a:t>
            </a:r>
            <a:r>
              <a:rPr lang="en-US" sz="2000" dirty="0" smtClean="0">
                <a:latin typeface="Calibri" pitchFamily="34" charset="0"/>
              </a:rPr>
              <a:t> intensive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These are likely to vary by firm characteristics, particularly size, and by the characteristics of workers, particularly skill</a:t>
            </a:r>
          </a:p>
          <a:p>
            <a:pPr marL="0" indent="0">
              <a:buNone/>
            </a:pPr>
            <a:endParaRPr lang="en-US" sz="20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Relative prices will be key</a:t>
            </a:r>
          </a:p>
          <a:p>
            <a:pPr marL="0" indent="0">
              <a:buNone/>
            </a:pPr>
            <a:endParaRPr lang="en-US" sz="20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Also the complementarity/substitutability of inputs will matter</a:t>
            </a: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3645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7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 what has been happening to South African employment over time?</a:t>
            </a:r>
            <a:endParaRPr lang="en-Z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6324600" y="4419600"/>
            <a:ext cx="186113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ZA" sz="1100" dirty="0" smtClean="0">
                <a:latin typeface="+mn-lt"/>
              </a:rPr>
              <a:t>Global financial crisis of 2008 resulted in many people withdrawing from the labour market (see </a:t>
            </a:r>
            <a:r>
              <a:rPr lang="en-ZA" sz="1100" dirty="0" err="1" smtClean="0">
                <a:latin typeface="+mn-lt"/>
              </a:rPr>
              <a:t>Verick</a:t>
            </a:r>
            <a:r>
              <a:rPr lang="en-ZA" sz="1100" dirty="0" smtClean="0">
                <a:latin typeface="+mn-lt"/>
              </a:rPr>
              <a:t>, 2011)</a:t>
            </a:r>
            <a:endParaRPr lang="en-ZA" sz="1100" dirty="0">
              <a:latin typeface="+mn-lt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876087"/>
              </p:ext>
            </p:extLst>
          </p:nvPr>
        </p:nvGraphicFramePr>
        <p:xfrm>
          <a:off x="533400" y="1268730"/>
          <a:ext cx="830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0" y="6400800"/>
            <a:ext cx="22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latin typeface="+mn-lt"/>
              </a:rPr>
              <a:t>Data source:  PALMS</a:t>
            </a:r>
            <a:endParaRPr lang="en-ZA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8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Employment trends: Sectors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085709"/>
              </p:ext>
            </p:extLst>
          </p:nvPr>
        </p:nvGraphicFramePr>
        <p:xfrm>
          <a:off x="1600200" y="1215389"/>
          <a:ext cx="6029570" cy="5315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3580"/>
                <a:gridCol w="884399"/>
                <a:gridCol w="884399"/>
                <a:gridCol w="884399"/>
                <a:gridCol w="884825"/>
                <a:gridCol w="1037968"/>
              </a:tblGrid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ZA" sz="900" dirty="0">
                        <a:effectLst/>
                        <a:latin typeface="Calibri"/>
                      </a:endParaRPr>
                    </a:p>
                  </a:txBody>
                  <a:tcPr marL="53366" marR="53366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Growth (2001-2011)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Employment shares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Share of change (2001-2011)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627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ZA" sz="900">
                        <a:effectLst/>
                        <a:latin typeface="Calibri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Absolute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Relative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2001</a:t>
                      </a:r>
                      <a:endParaRPr lang="en-Z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2011</a:t>
                      </a:r>
                      <a:endParaRPr lang="en-Z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Primary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-719,232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-2.6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15.5%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7.4%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-28.8%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Agriculture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-514,468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-2.7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10.5%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4.8%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-20.6%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Mining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-204,764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-2.2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5.0%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2.6%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-8.2%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Secondary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537,376</a:t>
                      </a:r>
                      <a:endParaRPr lang="en-ZA" sz="9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1</a:t>
                      </a:r>
                      <a:endParaRPr lang="en-ZA" sz="9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21.0%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21.1%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21.5%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Manufacturing</a:t>
                      </a:r>
                      <a:endParaRPr lang="en-Z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112,149</a:t>
                      </a:r>
                      <a:endParaRPr lang="en-Z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0.3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14.5%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12.7%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4.5%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Utilities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10,774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0.5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0.8%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0.8%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0.4%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Construction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414,453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2.5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5.7%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7.7%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16.6%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Tertiary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2,720,821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1.6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63.1%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71.5%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108.9%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Trade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513,572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21.9%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21.7%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20.6%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Transport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288,364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2.1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4.9%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6.1%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11.5%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4195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Financial services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782,108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2.8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9.3%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13.3%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31.3%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Business activities NEC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502,841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4.2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3.6%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6.6%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20.1%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Other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279,267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1.8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5.7%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6.7%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11.2%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Community services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1,041,524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2.1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17.8%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22.2%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41.7%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Private households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95,253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0.4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9.2%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8.3%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3.8%</a:t>
                      </a:r>
                      <a:endParaRPr lang="en-ZA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  <a:tr h="22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Total</a:t>
                      </a:r>
                      <a:endParaRPr lang="en-ZA" sz="9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2,497,763</a:t>
                      </a:r>
                      <a:endParaRPr lang="en-ZA" sz="9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1</a:t>
                      </a:r>
                      <a:endParaRPr lang="en-ZA" sz="9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100.0%</a:t>
                      </a:r>
                      <a:endParaRPr lang="en-ZA" sz="9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100.0%</a:t>
                      </a:r>
                      <a:endParaRPr lang="en-ZA" sz="9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100.0%</a:t>
                      </a:r>
                      <a:endParaRPr lang="en-ZA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66" marR="53366" marT="0" marB="0" anchor="b"/>
                </a:tc>
              </a:tr>
            </a:tbl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248400" y="6581001"/>
            <a:ext cx="2773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Source: </a:t>
            </a:r>
            <a:r>
              <a:rPr kumimoji="0" lang="en-GB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Bhorat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GB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Goga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and </a:t>
            </a:r>
            <a:r>
              <a:rPr kumimoji="0" lang="en-GB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Stanwix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(2013)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5410200"/>
            <a:ext cx="5867400" cy="457200"/>
          </a:xfrm>
          <a:prstGeom prst="rect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9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Employment trends: firms</a:t>
            </a:r>
            <a:endParaRPr lang="en-Z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6273225"/>
            <a:ext cx="729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>
                <a:latin typeface="+mn-lt"/>
              </a:rPr>
              <a:t>Source</a:t>
            </a:r>
            <a:r>
              <a:rPr lang="en-ZA" sz="1600" dirty="0">
                <a:latin typeface="+mn-lt"/>
              </a:rPr>
              <a:t>: QLFS and PALMS. Excludes people who report that they do not know the size of their employer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398956342"/>
              </p:ext>
            </p:extLst>
          </p:nvPr>
        </p:nvGraphicFramePr>
        <p:xfrm>
          <a:off x="1066800" y="1371600"/>
          <a:ext cx="7315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6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US132_ppt Template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US132_ppt Templat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Z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Z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US132_ppt Template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US132_ppt Template</Template>
  <TotalTime>3432</TotalTime>
  <Words>3160</Words>
  <Application>Microsoft Office PowerPoint</Application>
  <PresentationFormat>On-screen Show (4:3)</PresentationFormat>
  <Paragraphs>1210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US132_ppt Template</vt:lpstr>
      <vt:lpstr>PowerPoint Presentation</vt:lpstr>
      <vt:lpstr>Labour demand</vt:lpstr>
      <vt:lpstr>Readings</vt:lpstr>
      <vt:lpstr>Outline</vt:lpstr>
      <vt:lpstr>Getting at labour demand</vt:lpstr>
      <vt:lpstr>Increasing labour demand at a macro level</vt:lpstr>
      <vt:lpstr>So what has been happening to South African employment over time?</vt:lpstr>
      <vt:lpstr>Employment trends: Sectors</vt:lpstr>
      <vt:lpstr>Employment trends: firms</vt:lpstr>
      <vt:lpstr>Job creation by firm size</vt:lpstr>
      <vt:lpstr>Employment: firms</vt:lpstr>
      <vt:lpstr>Employment trends: Occupations</vt:lpstr>
      <vt:lpstr>What about numbers of firms?</vt:lpstr>
      <vt:lpstr>Broad trends</vt:lpstr>
      <vt:lpstr>Prices (wages)</vt:lpstr>
      <vt:lpstr>Prices (wages)</vt:lpstr>
      <vt:lpstr>What about capital? </vt:lpstr>
      <vt:lpstr>Changes in capital-labour ratios – manufacturing (2003=100)</vt:lpstr>
      <vt:lpstr>Real labour productivity, capital intensity, cost per worker (average wages) and productivity in manufacturing by firm size. 2008 values relative to 1996</vt:lpstr>
      <vt:lpstr>Broad trends II</vt:lpstr>
      <vt:lpstr>Broad trends II</vt:lpstr>
      <vt:lpstr>An explanation</vt:lpstr>
      <vt:lpstr>An explanation</vt:lpstr>
      <vt:lpstr>An explanation</vt:lpstr>
      <vt:lpstr>An explanation</vt:lpstr>
      <vt:lpstr>An explanation</vt:lpstr>
      <vt:lpstr>A summary of the South Africa situation</vt:lpstr>
      <vt:lpstr>Disappearing low wage jobs? </vt:lpstr>
      <vt:lpstr>LSS: Firm average wages, by firm size and year</vt:lpstr>
      <vt:lpstr>LSS: Firm average wages, by firm size and year</vt:lpstr>
      <vt:lpstr>Is it the data or the sample?</vt:lpstr>
      <vt:lpstr>Is it within firm changes?</vt:lpstr>
      <vt:lpstr>Or exit from the sample?</vt:lpstr>
      <vt:lpstr>Summary </vt:lpstr>
      <vt:lpstr>Potential explanations </vt:lpstr>
      <vt:lpstr>Productivity</vt:lpstr>
      <vt:lpstr>Import competition</vt:lpstr>
      <vt:lpstr>Bargaining Councils x Imports</vt:lpstr>
      <vt:lpstr>Bargaining Councils x Imports</vt:lpstr>
      <vt:lpstr>Summary: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 Suggested Usages</dc:title>
  <dc:creator>00500086</dc:creator>
  <cp:lastModifiedBy>Neil Rankin</cp:lastModifiedBy>
  <cp:revision>123</cp:revision>
  <cp:lastPrinted>1601-01-01T00:00:00Z</cp:lastPrinted>
  <dcterms:created xsi:type="dcterms:W3CDTF">2013-02-12T11:35:47Z</dcterms:created>
  <dcterms:modified xsi:type="dcterms:W3CDTF">2017-08-10T11:13:36Z</dcterms:modified>
</cp:coreProperties>
</file>