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1" r:id="rId2"/>
    <p:sldId id="267" r:id="rId3"/>
    <p:sldId id="268" r:id="rId4"/>
    <p:sldId id="270" r:id="rId5"/>
    <p:sldId id="271" r:id="rId6"/>
    <p:sldId id="269" r:id="rId7"/>
    <p:sldId id="274" r:id="rId8"/>
    <p:sldId id="27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72" r:id="rId25"/>
  </p:sldIdLst>
  <p:sldSz cx="9144000" cy="6858000" type="screen4x3"/>
  <p:notesSz cx="6921500" cy="9423400"/>
  <p:custDataLst>
    <p:tags r:id="rId28"/>
  </p:custDataLst>
  <p:defaultTextStyle>
    <a:defPPr>
      <a:defRPr lang="en-Z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86"/>
    <a:srgbClr val="DD3F32"/>
    <a:srgbClr val="FFFFFF"/>
    <a:srgbClr val="006666"/>
    <a:srgbClr val="967140"/>
    <a:srgbClr val="60223B"/>
    <a:srgbClr val="8C979A"/>
    <a:srgbClr val="8B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p:scale>
          <a:sx n="80" d="100"/>
          <a:sy n="80" d="100"/>
        </p:scale>
        <p:origin x="-1590"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6"/>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defTabSz="915988" eaLnBrk="0" hangingPunct="0">
              <a:defRPr sz="1200"/>
            </a:lvl1pPr>
          </a:lstStyle>
          <a:p>
            <a:pPr>
              <a:defRPr/>
            </a:pPr>
            <a:endParaRPr lang="en-ZA"/>
          </a:p>
        </p:txBody>
      </p:sp>
      <p:sp>
        <p:nvSpPr>
          <p:cNvPr id="4103" name="Rectangle 7"/>
          <p:cNvSpPr>
            <a:spLocks noGrp="1" noChangeArrowheads="1"/>
          </p:cNvSpPr>
          <p:nvPr>
            <p:ph type="dt" sz="quarter" idx="1"/>
          </p:nvPr>
        </p:nvSpPr>
        <p:spPr bwMode="auto">
          <a:xfrm>
            <a:off x="39560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algn="r" defTabSz="915988" eaLnBrk="0" hangingPunct="0">
              <a:defRPr sz="1200"/>
            </a:lvl1pPr>
          </a:lstStyle>
          <a:p>
            <a:pPr>
              <a:defRPr/>
            </a:pPr>
            <a:endParaRPr lang="en-ZA"/>
          </a:p>
        </p:txBody>
      </p:sp>
      <p:sp>
        <p:nvSpPr>
          <p:cNvPr id="4104" name="Rectangle 8"/>
          <p:cNvSpPr>
            <a:spLocks noGrp="1" noChangeArrowheads="1"/>
          </p:cNvSpPr>
          <p:nvPr>
            <p:ph type="ftr" sz="quarter" idx="2"/>
          </p:nvPr>
        </p:nvSpPr>
        <p:spPr bwMode="auto">
          <a:xfrm>
            <a:off x="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defTabSz="915988" eaLnBrk="0" hangingPunct="0">
              <a:defRPr sz="1200"/>
            </a:lvl1pPr>
          </a:lstStyle>
          <a:p>
            <a:pPr>
              <a:defRPr/>
            </a:pPr>
            <a:endParaRPr lang="en-ZA"/>
          </a:p>
        </p:txBody>
      </p:sp>
      <p:sp>
        <p:nvSpPr>
          <p:cNvPr id="4105" name="Rectangle 9"/>
          <p:cNvSpPr>
            <a:spLocks noGrp="1" noChangeArrowheads="1"/>
          </p:cNvSpPr>
          <p:nvPr>
            <p:ph type="sldNum" sz="quarter" idx="3"/>
          </p:nvPr>
        </p:nvSpPr>
        <p:spPr bwMode="auto">
          <a:xfrm>
            <a:off x="395605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algn="r" defTabSz="915988" eaLnBrk="0" hangingPunct="0">
              <a:defRPr sz="1200"/>
            </a:lvl1pPr>
          </a:lstStyle>
          <a:p>
            <a:pPr>
              <a:defRPr/>
            </a:pPr>
            <a:fld id="{12C15999-501D-4712-A5B5-278218120137}" type="slidenum">
              <a:rPr lang="en-ZA"/>
              <a:pPr>
                <a:defRPr/>
              </a:pPr>
              <a:t>‹#›</a:t>
            </a:fld>
            <a:endParaRPr lang="en-ZA"/>
          </a:p>
        </p:txBody>
      </p:sp>
    </p:spTree>
    <p:extLst>
      <p:ext uri="{BB962C8B-B14F-4D97-AF65-F5344CB8AC3E}">
        <p14:creationId xmlns:p14="http://schemas.microsoft.com/office/powerpoint/2010/main" val="883819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p:cNvSpPr>
            <a:spLocks noGrp="1" noChangeArrowheads="1"/>
          </p:cNvSpPr>
          <p:nvPr>
            <p:ph type="hdr" sz="quarter"/>
          </p:nvPr>
        </p:nvSpPr>
        <p:spPr bwMode="auto">
          <a:xfrm>
            <a:off x="0" y="0"/>
            <a:ext cx="29987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defTabSz="931863" eaLnBrk="0" hangingPunct="0">
              <a:defRPr sz="1200"/>
            </a:lvl1pPr>
          </a:lstStyle>
          <a:p>
            <a:pPr>
              <a:defRPr/>
            </a:pPr>
            <a:endParaRPr lang="en-ZA"/>
          </a:p>
        </p:txBody>
      </p:sp>
      <p:sp>
        <p:nvSpPr>
          <p:cNvPr id="29699" name="Rectangle 1027"/>
          <p:cNvSpPr>
            <a:spLocks noGrp="1" noChangeArrowheads="1"/>
          </p:cNvSpPr>
          <p:nvPr>
            <p:ph type="dt" idx="1"/>
          </p:nvPr>
        </p:nvSpPr>
        <p:spPr bwMode="auto">
          <a:xfrm>
            <a:off x="3922713" y="0"/>
            <a:ext cx="29987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algn="r" defTabSz="931863" eaLnBrk="0" hangingPunct="0">
              <a:defRPr sz="1200"/>
            </a:lvl1pPr>
          </a:lstStyle>
          <a:p>
            <a:pPr>
              <a:defRPr/>
            </a:pPr>
            <a:endParaRPr lang="en-ZA"/>
          </a:p>
        </p:txBody>
      </p:sp>
      <p:sp>
        <p:nvSpPr>
          <p:cNvPr id="11268" name="Rectangle 1028"/>
          <p:cNvSpPr>
            <a:spLocks noGrp="1" noRot="1" noChangeAspect="1" noChangeArrowheads="1" noTextEdit="1"/>
          </p:cNvSpPr>
          <p:nvPr>
            <p:ph type="sldImg" idx="2"/>
          </p:nvPr>
        </p:nvSpPr>
        <p:spPr bwMode="auto">
          <a:xfrm>
            <a:off x="1112838" y="703263"/>
            <a:ext cx="4695825" cy="3521075"/>
          </a:xfrm>
          <a:prstGeom prst="rect">
            <a:avLst/>
          </a:prstGeom>
          <a:noFill/>
          <a:ln w="9525">
            <a:solidFill>
              <a:srgbClr val="000000"/>
            </a:solidFill>
            <a:miter lim="800000"/>
            <a:headEnd/>
            <a:tailEnd/>
          </a:ln>
          <a:effectLst/>
        </p:spPr>
      </p:sp>
      <p:sp>
        <p:nvSpPr>
          <p:cNvPr id="29701" name="Rectangle 1029"/>
          <p:cNvSpPr>
            <a:spLocks noGrp="1" noChangeArrowheads="1"/>
          </p:cNvSpPr>
          <p:nvPr>
            <p:ph type="body" sz="quarter" idx="3"/>
          </p:nvPr>
        </p:nvSpPr>
        <p:spPr bwMode="auto">
          <a:xfrm>
            <a:off x="922338" y="4457700"/>
            <a:ext cx="5076825"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p>
            <a:pPr lvl="0"/>
            <a:r>
              <a:rPr lang="en-ZA" noProof="0" smtClean="0"/>
              <a:t>Click to edit Master text styles</a:t>
            </a:r>
          </a:p>
          <a:p>
            <a:pPr lvl="1"/>
            <a:r>
              <a:rPr lang="en-ZA" noProof="0" smtClean="0"/>
              <a:t>Second level</a:t>
            </a:r>
          </a:p>
          <a:p>
            <a:pPr lvl="2"/>
            <a:r>
              <a:rPr lang="en-ZA" noProof="0" smtClean="0"/>
              <a:t>Third level</a:t>
            </a:r>
          </a:p>
          <a:p>
            <a:pPr lvl="3"/>
            <a:r>
              <a:rPr lang="en-ZA" noProof="0" smtClean="0"/>
              <a:t>Fourth level</a:t>
            </a:r>
          </a:p>
          <a:p>
            <a:pPr lvl="4"/>
            <a:r>
              <a:rPr lang="en-ZA" noProof="0" smtClean="0"/>
              <a:t>Fifth level</a:t>
            </a:r>
          </a:p>
        </p:txBody>
      </p:sp>
      <p:sp>
        <p:nvSpPr>
          <p:cNvPr id="29702" name="Rectangle 1030"/>
          <p:cNvSpPr>
            <a:spLocks noGrp="1" noChangeArrowheads="1"/>
          </p:cNvSpPr>
          <p:nvPr>
            <p:ph type="ftr" sz="quarter" idx="4"/>
          </p:nvPr>
        </p:nvSpPr>
        <p:spPr bwMode="auto">
          <a:xfrm>
            <a:off x="0" y="8916988"/>
            <a:ext cx="2998788"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defTabSz="931863" eaLnBrk="0" hangingPunct="0">
              <a:defRPr sz="1200"/>
            </a:lvl1pPr>
          </a:lstStyle>
          <a:p>
            <a:pPr>
              <a:defRPr/>
            </a:pPr>
            <a:endParaRPr lang="en-ZA"/>
          </a:p>
        </p:txBody>
      </p:sp>
      <p:sp>
        <p:nvSpPr>
          <p:cNvPr id="29703" name="Rectangle 1031"/>
          <p:cNvSpPr>
            <a:spLocks noGrp="1" noChangeArrowheads="1"/>
          </p:cNvSpPr>
          <p:nvPr>
            <p:ph type="sldNum" sz="quarter" idx="5"/>
          </p:nvPr>
        </p:nvSpPr>
        <p:spPr bwMode="auto">
          <a:xfrm>
            <a:off x="3922713" y="8916988"/>
            <a:ext cx="299878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algn="r" defTabSz="931863" eaLnBrk="0" hangingPunct="0">
              <a:defRPr sz="1200"/>
            </a:lvl1pPr>
          </a:lstStyle>
          <a:p>
            <a:pPr>
              <a:defRPr/>
            </a:pPr>
            <a:fld id="{10AEF46D-9D40-4ABE-A131-26A7DCBED6E1}" type="slidenum">
              <a:rPr lang="en-ZA"/>
              <a:pPr>
                <a:defRPr/>
              </a:pPr>
              <a:t>‹#›</a:t>
            </a:fld>
            <a:endParaRPr lang="en-ZA"/>
          </a:p>
        </p:txBody>
      </p:sp>
    </p:spTree>
    <p:extLst>
      <p:ext uri="{BB962C8B-B14F-4D97-AF65-F5344CB8AC3E}">
        <p14:creationId xmlns:p14="http://schemas.microsoft.com/office/powerpoint/2010/main" val="1207736005"/>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1238250" y="5867400"/>
            <a:ext cx="6705600" cy="381000"/>
            <a:chOff x="780" y="3696"/>
            <a:chExt cx="4224" cy="240"/>
          </a:xfrm>
        </p:grpSpPr>
        <p:sp>
          <p:nvSpPr>
            <p:cNvPr id="5" name="Line 22"/>
            <p:cNvSpPr>
              <a:spLocks noChangeShapeType="1"/>
            </p:cNvSpPr>
            <p:nvPr/>
          </p:nvSpPr>
          <p:spPr bwMode="auto">
            <a:xfrm>
              <a:off x="780" y="3827"/>
              <a:ext cx="4224" cy="0"/>
            </a:xfrm>
            <a:prstGeom prst="line">
              <a:avLst/>
            </a:prstGeom>
            <a:noFill/>
            <a:ln w="12700" cap="sq">
              <a:solidFill>
                <a:schemeClr val="accent1"/>
              </a:solidFill>
              <a:round/>
              <a:headEnd type="none" w="sm" len="sm"/>
              <a:tailEnd type="none" w="sm" len="sm"/>
            </a:ln>
            <a:effectLst/>
          </p:spPr>
          <p:txBody>
            <a:bodyPr/>
            <a:lstStyle/>
            <a:p>
              <a:endParaRPr lang="en-ZA"/>
            </a:p>
          </p:txBody>
        </p:sp>
        <p:sp>
          <p:nvSpPr>
            <p:cNvPr id="6" name="Rectangle 30"/>
            <p:cNvSpPr>
              <a:spLocks noChangeArrowheads="1"/>
            </p:cNvSpPr>
            <p:nvPr/>
          </p:nvSpPr>
          <p:spPr bwMode="auto">
            <a:xfrm>
              <a:off x="2688" y="3696"/>
              <a:ext cx="384" cy="240"/>
            </a:xfrm>
            <a:prstGeom prst="rect">
              <a:avLst/>
            </a:prstGeom>
            <a:solidFill>
              <a:srgbClr val="FFFFFF"/>
            </a:solidFill>
            <a:ln w="12700" cap="sq">
              <a:noFill/>
              <a:miter lim="800000"/>
              <a:headEnd type="none" w="sm" len="sm"/>
              <a:tailEnd type="none" w="sm" len="sm"/>
            </a:ln>
            <a:effectLst/>
          </p:spPr>
          <p:txBody>
            <a:bodyPr wrap="none" anchor="ctr"/>
            <a:lstStyle/>
            <a:p>
              <a:endParaRPr lang="en-US"/>
            </a:p>
          </p:txBody>
        </p:sp>
      </p:grpSp>
      <p:pic>
        <p:nvPicPr>
          <p:cNvPr id="7" name="Picture 21" descr="leaf"/>
          <p:cNvPicPr>
            <a:picLocks noChangeAspect="1" noChangeArrowheads="1"/>
          </p:cNvPicPr>
          <p:nvPr/>
        </p:nvPicPr>
        <p:blipFill>
          <a:blip r:embed="rId2" cstate="print"/>
          <a:srcRect/>
          <a:stretch>
            <a:fillRect/>
          </a:stretch>
        </p:blipFill>
        <p:spPr bwMode="auto">
          <a:xfrm>
            <a:off x="4324350" y="5897563"/>
            <a:ext cx="495300" cy="320675"/>
          </a:xfrm>
          <a:prstGeom prst="rect">
            <a:avLst/>
          </a:prstGeom>
          <a:noFill/>
          <a:ln w="9525">
            <a:noFill/>
            <a:miter lim="800000"/>
            <a:headEnd/>
            <a:tailEnd/>
          </a:ln>
        </p:spPr>
      </p:pic>
      <p:pic>
        <p:nvPicPr>
          <p:cNvPr id="8" name="Picture 24" descr="1"/>
          <p:cNvPicPr>
            <a:picLocks noChangeAspect="1" noChangeArrowheads="1"/>
          </p:cNvPicPr>
          <p:nvPr/>
        </p:nvPicPr>
        <p:blipFill>
          <a:blip r:embed="rId3" cstate="print"/>
          <a:srcRect/>
          <a:stretch>
            <a:fillRect/>
          </a:stretch>
        </p:blipFill>
        <p:spPr bwMode="auto">
          <a:xfrm>
            <a:off x="207963" y="5562600"/>
            <a:ext cx="977900" cy="1066800"/>
          </a:xfrm>
          <a:prstGeom prst="rect">
            <a:avLst/>
          </a:prstGeom>
          <a:noFill/>
          <a:ln w="9525">
            <a:noFill/>
            <a:miter lim="800000"/>
            <a:headEnd/>
            <a:tailEnd/>
          </a:ln>
        </p:spPr>
      </p:pic>
      <p:pic>
        <p:nvPicPr>
          <p:cNvPr id="9" name="Picture 25" descr="2"/>
          <p:cNvPicPr>
            <a:picLocks noChangeAspect="1" noChangeArrowheads="1"/>
          </p:cNvPicPr>
          <p:nvPr/>
        </p:nvPicPr>
        <p:blipFill>
          <a:blip r:embed="rId4" cstate="print"/>
          <a:srcRect/>
          <a:stretch>
            <a:fillRect/>
          </a:stretch>
        </p:blipFill>
        <p:spPr bwMode="auto">
          <a:xfrm>
            <a:off x="8001000" y="5562600"/>
            <a:ext cx="942975" cy="1066800"/>
          </a:xfrm>
          <a:prstGeom prst="rect">
            <a:avLst/>
          </a:prstGeom>
          <a:noFill/>
          <a:ln w="9525">
            <a:noFill/>
            <a:miter lim="800000"/>
            <a:headEnd/>
            <a:tailEnd/>
          </a:ln>
        </p:spPr>
      </p:pic>
      <p:sp>
        <p:nvSpPr>
          <p:cNvPr id="10" name="Text Box 27"/>
          <p:cNvSpPr txBox="1">
            <a:spLocks noChangeArrowheads="1"/>
          </p:cNvSpPr>
          <p:nvPr/>
        </p:nvSpPr>
        <p:spPr bwMode="auto">
          <a:xfrm>
            <a:off x="2889250" y="6242050"/>
            <a:ext cx="33670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ZA" sz="1000" b="1" dirty="0" err="1" smtClean="0">
                <a:solidFill>
                  <a:srgbClr val="8C969C"/>
                </a:solidFill>
                <a:latin typeface="Gill Sans MT" pitchFamily="34" charset="0"/>
                <a:cs typeface="Times New Roman" pitchFamily="18" charset="0"/>
              </a:rPr>
              <a:t>Fakulteit</a:t>
            </a:r>
            <a:r>
              <a:rPr lang="en-ZA" sz="1000" b="1" dirty="0" smtClean="0">
                <a:solidFill>
                  <a:srgbClr val="8C969C"/>
                </a:solidFill>
                <a:latin typeface="Gill Sans MT" pitchFamily="34" charset="0"/>
                <a:cs typeface="Times New Roman" pitchFamily="18" charset="0"/>
              </a:rPr>
              <a:t> </a:t>
            </a:r>
            <a:r>
              <a:rPr lang="en-ZA" sz="1000" b="1" dirty="0" err="1" smtClean="0">
                <a:solidFill>
                  <a:srgbClr val="8C969C"/>
                </a:solidFill>
                <a:latin typeface="Gill Sans MT" pitchFamily="34" charset="0"/>
                <a:cs typeface="Times New Roman" pitchFamily="18" charset="0"/>
              </a:rPr>
              <a:t>Geneeskunde</a:t>
            </a:r>
            <a:r>
              <a:rPr lang="en-ZA" sz="1000" b="1" dirty="0" smtClean="0">
                <a:solidFill>
                  <a:srgbClr val="8C969C"/>
                </a:solidFill>
                <a:latin typeface="Gill Sans MT" pitchFamily="34" charset="0"/>
                <a:cs typeface="Times New Roman" pitchFamily="18" charset="0"/>
              </a:rPr>
              <a:t> en </a:t>
            </a:r>
            <a:r>
              <a:rPr lang="en-ZA" sz="1000" b="1" dirty="0" err="1" smtClean="0">
                <a:solidFill>
                  <a:srgbClr val="8C969C"/>
                </a:solidFill>
                <a:latin typeface="Gill Sans MT" pitchFamily="34" charset="0"/>
                <a:cs typeface="Times New Roman" pitchFamily="18" charset="0"/>
              </a:rPr>
              <a:t>Gesondheidswetenskappe</a:t>
            </a:r>
            <a:r>
              <a:rPr lang="en-ZA" sz="1000" b="1" dirty="0" smtClean="0">
                <a:solidFill>
                  <a:srgbClr val="8C969C"/>
                </a:solidFill>
                <a:latin typeface="Gill Sans MT" pitchFamily="34" charset="0"/>
                <a:cs typeface="Times New Roman" pitchFamily="18" charset="0"/>
              </a:rPr>
              <a:t> </a:t>
            </a:r>
          </a:p>
          <a:p>
            <a:pPr algn="ctr" eaLnBrk="1" hangingPunct="1">
              <a:defRPr/>
            </a:pPr>
            <a:r>
              <a:rPr lang="en-ZA" sz="1000" b="1" dirty="0" smtClean="0">
                <a:solidFill>
                  <a:srgbClr val="8C969C"/>
                </a:solidFill>
                <a:latin typeface="Gill Sans MT" pitchFamily="34" charset="0"/>
                <a:cs typeface="Times New Roman" pitchFamily="18" charset="0"/>
                <a:sym typeface="Symbol" pitchFamily="18" charset="2"/>
              </a:rPr>
              <a:t></a:t>
            </a:r>
            <a:r>
              <a:rPr lang="en-ZA" sz="1000" b="1" dirty="0" smtClean="0">
                <a:solidFill>
                  <a:srgbClr val="8C969C"/>
                </a:solidFill>
                <a:latin typeface="Gill Sans MT" pitchFamily="34" charset="0"/>
                <a:cs typeface="Times New Roman" pitchFamily="18" charset="0"/>
              </a:rPr>
              <a:t> </a:t>
            </a:r>
          </a:p>
          <a:p>
            <a:pPr algn="ctr" eaLnBrk="1" hangingPunct="1">
              <a:defRPr/>
            </a:pPr>
            <a:r>
              <a:rPr lang="en-ZA" sz="1000" b="1" dirty="0" smtClean="0">
                <a:solidFill>
                  <a:srgbClr val="8C969C"/>
                </a:solidFill>
                <a:latin typeface="Gill Sans MT" pitchFamily="34" charset="0"/>
                <a:cs typeface="Times New Roman" pitchFamily="18" charset="0"/>
              </a:rPr>
              <a:t>Faculty of Medicine and Health Sciences </a:t>
            </a:r>
            <a:r>
              <a:rPr lang="en-ZA" sz="1000" dirty="0" smtClean="0"/>
              <a:t> </a:t>
            </a:r>
          </a:p>
        </p:txBody>
      </p:sp>
      <p:pic>
        <p:nvPicPr>
          <p:cNvPr id="11" name="Picture 29" descr="US_Stacked RGB 300dpi"/>
          <p:cNvPicPr>
            <a:picLocks noChangeAspect="1" noChangeArrowheads="1"/>
          </p:cNvPicPr>
          <p:nvPr/>
        </p:nvPicPr>
        <p:blipFill>
          <a:blip r:embed="rId5" cstate="print"/>
          <a:srcRect/>
          <a:stretch>
            <a:fillRect/>
          </a:stretch>
        </p:blipFill>
        <p:spPr bwMode="auto">
          <a:xfrm>
            <a:off x="2667000" y="152400"/>
            <a:ext cx="3810000" cy="1247775"/>
          </a:xfrm>
          <a:prstGeom prst="rect">
            <a:avLst/>
          </a:prstGeom>
          <a:noFill/>
          <a:ln w="9525">
            <a:noFill/>
            <a:miter lim="800000"/>
            <a:headEnd/>
            <a:tailEnd/>
          </a:ln>
        </p:spPr>
      </p:pic>
      <p:sp>
        <p:nvSpPr>
          <p:cNvPr id="3075" name="Rectangle 3"/>
          <p:cNvSpPr>
            <a:spLocks noGrp="1" noChangeArrowheads="1"/>
          </p:cNvSpPr>
          <p:nvPr>
            <p:ph type="ctrTitle" sz="quarter"/>
          </p:nvPr>
        </p:nvSpPr>
        <p:spPr>
          <a:xfrm>
            <a:off x="1143000" y="2133600"/>
            <a:ext cx="6858000" cy="609600"/>
          </a:xfrm>
        </p:spPr>
        <p:txBody>
          <a:bodyPr anchor="t"/>
          <a:lstStyle>
            <a:lvl1pPr algn="ctr">
              <a:lnSpc>
                <a:spcPct val="130000"/>
              </a:lnSpc>
              <a:defRPr b="1">
                <a:solidFill>
                  <a:schemeClr val="bg2"/>
                </a:solidFill>
              </a:defRPr>
            </a:lvl1pPr>
          </a:lstStyle>
          <a:p>
            <a:pPr lvl="0"/>
            <a:r>
              <a:rPr lang="en-US" noProof="0" smtClean="0"/>
              <a:t>Click to edit Master title style</a:t>
            </a:r>
            <a:endParaRPr lang="en-ZA" noProof="0" smtClean="0"/>
          </a:p>
        </p:txBody>
      </p:sp>
      <p:sp>
        <p:nvSpPr>
          <p:cNvPr id="3076" name="Rectangle 4"/>
          <p:cNvSpPr>
            <a:spLocks noGrp="1" noChangeArrowheads="1"/>
          </p:cNvSpPr>
          <p:nvPr>
            <p:ph type="subTitle" sz="quarter" idx="1"/>
          </p:nvPr>
        </p:nvSpPr>
        <p:spPr>
          <a:xfrm>
            <a:off x="1196975" y="4191000"/>
            <a:ext cx="6750050" cy="1752600"/>
          </a:xfrm>
        </p:spPr>
        <p:txBody>
          <a:bodyPr/>
          <a:lstStyle>
            <a:lvl1pPr marL="0" indent="0" algn="ctr">
              <a:buFontTx/>
              <a:buNone/>
              <a:defRPr/>
            </a:lvl1pPr>
          </a:lstStyle>
          <a:p>
            <a:pPr lvl="0"/>
            <a:r>
              <a:rPr lang="en-US" noProof="0" smtClean="0"/>
              <a:t>Click to edit Master subtitle style</a:t>
            </a:r>
            <a:endParaRPr lang="en-ZA"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6ED490E1-1BF5-4C19-BA9F-DFF8BBAADD80}" type="slidenum">
              <a:rPr lang="en-ZA"/>
              <a:pPr>
                <a:defRPr/>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457200"/>
            <a:ext cx="1695450" cy="5638800"/>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1371600" y="457200"/>
            <a:ext cx="4933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890231B3-B325-4EDF-A8FC-939F5405C48B}" type="slidenum">
              <a:rPr lang="en-ZA"/>
              <a:pPr>
                <a:defRPr/>
              </a:pPr>
              <a:t>‹#›</a:t>
            </a:fld>
            <a:endParaRPr lang="en-Z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smtClean="0"/>
              <a:t>Click to edit Master title style</a:t>
            </a:r>
            <a:endParaRPr lang="en-ZA"/>
          </a:p>
        </p:txBody>
      </p:sp>
      <p:sp>
        <p:nvSpPr>
          <p:cNvPr id="3" name="Chart Placeholder 2"/>
          <p:cNvSpPr>
            <a:spLocks noGrp="1"/>
          </p:cNvSpPr>
          <p:nvPr>
            <p:ph type="chart" idx="1"/>
          </p:nvPr>
        </p:nvSpPr>
        <p:spPr>
          <a:xfrm>
            <a:off x="1371600" y="1295400"/>
            <a:ext cx="6781800" cy="4800600"/>
          </a:xfrm>
        </p:spPr>
        <p:txBody>
          <a:bodyPr/>
          <a:lstStyle/>
          <a:p>
            <a:pPr lvl="0"/>
            <a:r>
              <a:rPr lang="en-US" noProof="0" smtClean="0"/>
              <a:t>Click icon to add chart</a:t>
            </a:r>
            <a:endParaRPr lang="en-ZA" noProof="0" smtClean="0"/>
          </a:p>
        </p:txBody>
      </p:sp>
      <p:sp>
        <p:nvSpPr>
          <p:cNvPr id="4" name="Rectangle 17"/>
          <p:cNvSpPr>
            <a:spLocks noGrp="1" noChangeArrowheads="1"/>
          </p:cNvSpPr>
          <p:nvPr>
            <p:ph type="sldNum" sz="quarter" idx="10"/>
          </p:nvPr>
        </p:nvSpPr>
        <p:spPr>
          <a:ln/>
        </p:spPr>
        <p:txBody>
          <a:bodyPr/>
          <a:lstStyle>
            <a:lvl1pPr>
              <a:defRPr/>
            </a:lvl1pPr>
          </a:lstStyle>
          <a:p>
            <a:pPr>
              <a:defRPr/>
            </a:pPr>
            <a:fld id="{0A6ABE90-3F57-43FA-A230-D771E255C455}" type="slidenum">
              <a:rPr lang="en-ZA"/>
              <a:pPr>
                <a:defRPr/>
              </a:pPr>
              <a:t>‹#›</a:t>
            </a:fld>
            <a:endParaRPr lang="en-Z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smtClean="0"/>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2C46991B-A774-40CA-9D80-B4E55318DC6F}" type="slidenum">
              <a:rPr lang="en-ZA"/>
              <a:pPr>
                <a:defRPr/>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DAD18B39-19F5-4785-A413-ADDF94759D99}" type="slidenum">
              <a:rPr lang="en-ZA"/>
              <a:pPr>
                <a:defRPr/>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09909BF8-04C1-4C1B-B7D3-5E1073638C54}" type="slidenum">
              <a:rPr lang="en-ZA"/>
              <a:pPr>
                <a:defRPr/>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13716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8387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Rectangle 17"/>
          <p:cNvSpPr>
            <a:spLocks noGrp="1" noChangeArrowheads="1"/>
          </p:cNvSpPr>
          <p:nvPr>
            <p:ph type="sldNum" sz="quarter" idx="10"/>
          </p:nvPr>
        </p:nvSpPr>
        <p:spPr>
          <a:ln/>
        </p:spPr>
        <p:txBody>
          <a:bodyPr/>
          <a:lstStyle>
            <a:lvl1pPr>
              <a:defRPr/>
            </a:lvl1pPr>
          </a:lstStyle>
          <a:p>
            <a:pPr>
              <a:defRPr/>
            </a:pPr>
            <a:fld id="{FB9CE5FD-4B15-4A03-928D-30A6F83A0A81}" type="slidenum">
              <a:rPr lang="en-ZA"/>
              <a:pPr>
                <a:defRPr/>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Rectangle 17"/>
          <p:cNvSpPr>
            <a:spLocks noGrp="1" noChangeArrowheads="1"/>
          </p:cNvSpPr>
          <p:nvPr>
            <p:ph type="sldNum" sz="quarter" idx="10"/>
          </p:nvPr>
        </p:nvSpPr>
        <p:spPr>
          <a:ln/>
        </p:spPr>
        <p:txBody>
          <a:bodyPr/>
          <a:lstStyle>
            <a:lvl1pPr>
              <a:defRPr/>
            </a:lvl1pPr>
          </a:lstStyle>
          <a:p>
            <a:pPr>
              <a:defRPr/>
            </a:pPr>
            <a:fld id="{320CEB2D-390B-44B6-8563-352256C6A858}" type="slidenum">
              <a:rPr lang="en-ZA"/>
              <a:pPr>
                <a:defRPr/>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7F8F3B0A-CB36-4D88-ACF1-B3D021A00ED7}" type="slidenum">
              <a:rPr lang="en-ZA"/>
              <a:pPr>
                <a:defRPr/>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A12C7740-C787-474D-94B6-BE87016B4DE6}" type="slidenum">
              <a:rPr lang="en-ZA"/>
              <a:pPr>
                <a:defRPr/>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016677C0-B8D4-4C10-A3C6-A7587166417D}" type="slidenum">
              <a:rPr lang="en-ZA"/>
              <a:pPr>
                <a:defRPr/>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Z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FFDE899B-1240-4C1C-88C4-CD5334A6B6D5}" type="slidenum">
              <a:rPr lang="en-ZA"/>
              <a:pPr>
                <a:defRPr/>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4"/>
          <p:cNvGrpSpPr>
            <a:grpSpLocks/>
          </p:cNvGrpSpPr>
          <p:nvPr/>
        </p:nvGrpSpPr>
        <p:grpSpPr bwMode="auto">
          <a:xfrm>
            <a:off x="304800" y="762000"/>
            <a:ext cx="8610600" cy="415925"/>
            <a:chOff x="192" y="480"/>
            <a:chExt cx="5424" cy="262"/>
          </a:xfrm>
        </p:grpSpPr>
        <p:pic>
          <p:nvPicPr>
            <p:cNvPr id="1031" name="Picture 11" descr="leaf"/>
            <p:cNvPicPr>
              <a:picLocks noChangeAspect="1" noChangeArrowheads="1"/>
            </p:cNvPicPr>
            <p:nvPr/>
          </p:nvPicPr>
          <p:blipFill>
            <a:blip r:embed="rId15" cstate="print"/>
            <a:srcRect/>
            <a:stretch>
              <a:fillRect/>
            </a:stretch>
          </p:blipFill>
          <p:spPr bwMode="auto">
            <a:xfrm>
              <a:off x="5232" y="480"/>
              <a:ext cx="384" cy="262"/>
            </a:xfrm>
            <a:prstGeom prst="rect">
              <a:avLst/>
            </a:prstGeom>
            <a:noFill/>
            <a:ln w="9525">
              <a:noFill/>
              <a:miter lim="800000"/>
              <a:headEnd/>
              <a:tailEnd/>
            </a:ln>
          </p:spPr>
        </p:pic>
        <p:sp>
          <p:nvSpPr>
            <p:cNvPr id="1032" name="Line 12"/>
            <p:cNvSpPr>
              <a:spLocks noChangeShapeType="1"/>
            </p:cNvSpPr>
            <p:nvPr/>
          </p:nvSpPr>
          <p:spPr bwMode="auto">
            <a:xfrm>
              <a:off x="192" y="611"/>
              <a:ext cx="4944" cy="0"/>
            </a:xfrm>
            <a:prstGeom prst="line">
              <a:avLst/>
            </a:prstGeom>
            <a:noFill/>
            <a:ln w="12700" cap="sq">
              <a:solidFill>
                <a:schemeClr val="accent1"/>
              </a:solidFill>
              <a:round/>
              <a:headEnd type="none" w="sm" len="sm"/>
              <a:tailEnd type="none" w="sm" len="sm"/>
            </a:ln>
            <a:effectLst/>
          </p:spPr>
          <p:txBody>
            <a:bodyPr/>
            <a:lstStyle/>
            <a:p>
              <a:endParaRPr lang="en-ZA"/>
            </a:p>
          </p:txBody>
        </p:sp>
      </p:grpSp>
      <p:sp>
        <p:nvSpPr>
          <p:cNvPr id="1027" name="Rectangle 3"/>
          <p:cNvSpPr>
            <a:spLocks noGrp="1" noChangeArrowheads="1"/>
          </p:cNvSpPr>
          <p:nvPr>
            <p:ph type="title"/>
          </p:nvPr>
        </p:nvSpPr>
        <p:spPr bwMode="auto">
          <a:xfrm>
            <a:off x="1371600" y="457200"/>
            <a:ext cx="670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ZA" smtClean="0"/>
          </a:p>
        </p:txBody>
      </p:sp>
      <p:sp>
        <p:nvSpPr>
          <p:cNvPr id="1028" name="Rectangle 4"/>
          <p:cNvSpPr>
            <a:spLocks noGrp="1" noChangeArrowheads="1"/>
          </p:cNvSpPr>
          <p:nvPr>
            <p:ph type="body" idx="1"/>
          </p:nvPr>
        </p:nvSpPr>
        <p:spPr bwMode="auto">
          <a:xfrm>
            <a:off x="1371600" y="1295400"/>
            <a:ext cx="6781800" cy="4800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smtClean="0"/>
          </a:p>
        </p:txBody>
      </p:sp>
      <p:pic>
        <p:nvPicPr>
          <p:cNvPr id="1029" name="Picture 16" descr="US_Horizontal RGB 300dpi"/>
          <p:cNvPicPr>
            <a:picLocks noChangeAspect="1" noChangeArrowheads="1"/>
          </p:cNvPicPr>
          <p:nvPr/>
        </p:nvPicPr>
        <p:blipFill>
          <a:blip r:embed="rId16" cstate="print">
            <a:clrChange>
              <a:clrFrom>
                <a:srgbClr val="FFFFFF"/>
              </a:clrFrom>
              <a:clrTo>
                <a:srgbClr val="FFFFFF">
                  <a:alpha val="0"/>
                </a:srgbClr>
              </a:clrTo>
            </a:clrChange>
          </a:blip>
          <a:srcRect r="86792"/>
          <a:stretch>
            <a:fillRect/>
          </a:stretch>
        </p:blipFill>
        <p:spPr bwMode="auto">
          <a:xfrm>
            <a:off x="457200" y="284163"/>
            <a:ext cx="533400" cy="614362"/>
          </a:xfrm>
          <a:prstGeom prst="rect">
            <a:avLst/>
          </a:prstGeom>
          <a:noFill/>
          <a:ln w="9525">
            <a:noFill/>
            <a:miter lim="800000"/>
            <a:headEnd/>
            <a:tailEnd/>
          </a:ln>
        </p:spPr>
      </p:pic>
      <p:sp>
        <p:nvSpPr>
          <p:cNvPr id="1041" name="Rectangle 17"/>
          <p:cNvSpPr>
            <a:spLocks noGrp="1" noChangeArrowheads="1"/>
          </p:cNvSpPr>
          <p:nvPr>
            <p:ph type="sldNum" sz="quarter" idx="4"/>
          </p:nvPr>
        </p:nvSpPr>
        <p:spPr bwMode="auto">
          <a:xfrm>
            <a:off x="457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13596390-AC28-40F9-B730-7F150437C0E3}" type="slidenum">
              <a:rPr lang="en-ZA"/>
              <a:pPr>
                <a:defRPr/>
              </a:pPr>
              <a:t>‹#›</a:t>
            </a:fld>
            <a:endParaRPr lang="en-ZA"/>
          </a:p>
        </p:txBody>
      </p:sp>
    </p:spTree>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Gill Sans MT" pitchFamily="34" charset="0"/>
        </a:defRPr>
      </a:lvl2pPr>
      <a:lvl3pPr algn="l" rtl="0" eaLnBrk="1" fontAlgn="base" hangingPunct="1">
        <a:spcBef>
          <a:spcPct val="0"/>
        </a:spcBef>
        <a:spcAft>
          <a:spcPct val="0"/>
        </a:spcAft>
        <a:defRPr sz="2000">
          <a:solidFill>
            <a:schemeClr val="tx1"/>
          </a:solidFill>
          <a:latin typeface="Gill Sans MT" pitchFamily="34" charset="0"/>
        </a:defRPr>
      </a:lvl3pPr>
      <a:lvl4pPr algn="l" rtl="0" eaLnBrk="1" fontAlgn="base" hangingPunct="1">
        <a:spcBef>
          <a:spcPct val="0"/>
        </a:spcBef>
        <a:spcAft>
          <a:spcPct val="0"/>
        </a:spcAft>
        <a:defRPr sz="2000">
          <a:solidFill>
            <a:schemeClr val="tx1"/>
          </a:solidFill>
          <a:latin typeface="Gill Sans MT" pitchFamily="34" charset="0"/>
        </a:defRPr>
      </a:lvl4pPr>
      <a:lvl5pPr algn="l" rtl="0" eaLnBrk="1" fontAlgn="base" hangingPunct="1">
        <a:spcBef>
          <a:spcPct val="0"/>
        </a:spcBef>
        <a:spcAft>
          <a:spcPct val="0"/>
        </a:spcAft>
        <a:defRPr sz="2000">
          <a:solidFill>
            <a:schemeClr val="tx1"/>
          </a:solidFill>
          <a:latin typeface="Gill Sans MT" pitchFamily="34" charset="0"/>
        </a:defRPr>
      </a:lvl5pPr>
      <a:lvl6pPr marL="457200" algn="l" rtl="0" eaLnBrk="1" fontAlgn="base" hangingPunct="1">
        <a:spcBef>
          <a:spcPct val="0"/>
        </a:spcBef>
        <a:spcAft>
          <a:spcPct val="0"/>
        </a:spcAft>
        <a:defRPr sz="2000">
          <a:solidFill>
            <a:schemeClr val="tx1"/>
          </a:solidFill>
          <a:latin typeface="Gill Sans MT" pitchFamily="34" charset="0"/>
        </a:defRPr>
      </a:lvl6pPr>
      <a:lvl7pPr marL="914400" algn="l" rtl="0" eaLnBrk="1" fontAlgn="base" hangingPunct="1">
        <a:spcBef>
          <a:spcPct val="0"/>
        </a:spcBef>
        <a:spcAft>
          <a:spcPct val="0"/>
        </a:spcAft>
        <a:defRPr sz="2000">
          <a:solidFill>
            <a:schemeClr val="tx1"/>
          </a:solidFill>
          <a:latin typeface="Gill Sans MT" pitchFamily="34" charset="0"/>
        </a:defRPr>
      </a:lvl7pPr>
      <a:lvl8pPr marL="1371600" algn="l" rtl="0" eaLnBrk="1" fontAlgn="base" hangingPunct="1">
        <a:spcBef>
          <a:spcPct val="0"/>
        </a:spcBef>
        <a:spcAft>
          <a:spcPct val="0"/>
        </a:spcAft>
        <a:defRPr sz="2000">
          <a:solidFill>
            <a:schemeClr val="tx1"/>
          </a:solidFill>
          <a:latin typeface="Gill Sans MT" pitchFamily="34" charset="0"/>
        </a:defRPr>
      </a:lvl8pPr>
      <a:lvl9pPr marL="1828800" algn="l" rtl="0" eaLnBrk="1" fontAlgn="base" hangingPunct="1">
        <a:spcBef>
          <a:spcPct val="0"/>
        </a:spcBef>
        <a:spcAft>
          <a:spcPct val="0"/>
        </a:spcAft>
        <a:defRPr sz="2000">
          <a:solidFill>
            <a:schemeClr val="tx1"/>
          </a:solidFill>
          <a:latin typeface="Gill Sans MT" pitchFamily="34" charset="0"/>
        </a:defRPr>
      </a:lvl9pPr>
    </p:titleStyle>
    <p:bodyStyle>
      <a:lvl1pPr marL="342900" indent="-342900" algn="l" rtl="0" eaLnBrk="1" fontAlgn="base" hangingPunct="1">
        <a:spcBef>
          <a:spcPct val="20000"/>
        </a:spcBef>
        <a:spcAft>
          <a:spcPct val="0"/>
        </a:spcAft>
        <a:buClr>
          <a:schemeClr val="bg2"/>
        </a:buClr>
        <a:buChar char="•"/>
        <a:defRPr sz="14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1200">
          <a:solidFill>
            <a:schemeClr val="tx1"/>
          </a:solidFill>
          <a:latin typeface="+mn-lt"/>
        </a:defRPr>
      </a:lvl2pPr>
      <a:lvl3pPr marL="1143000" indent="-228600" algn="l" rtl="0" eaLnBrk="1" fontAlgn="base" hangingPunct="1">
        <a:spcBef>
          <a:spcPct val="20000"/>
        </a:spcBef>
        <a:spcAft>
          <a:spcPct val="0"/>
        </a:spcAft>
        <a:buClr>
          <a:schemeClr val="bg2"/>
        </a:buClr>
        <a:buChar char="•"/>
        <a:defRPr sz="1000">
          <a:solidFill>
            <a:schemeClr val="tx1"/>
          </a:solidFill>
          <a:latin typeface="+mn-lt"/>
        </a:defRPr>
      </a:lvl3pPr>
      <a:lvl4pPr marL="1600200" indent="-228600" algn="l" rtl="0" eaLnBrk="1" fontAlgn="base" hangingPunct="1">
        <a:spcBef>
          <a:spcPct val="20000"/>
        </a:spcBef>
        <a:spcAft>
          <a:spcPct val="0"/>
        </a:spcAft>
        <a:buClr>
          <a:schemeClr val="bg2"/>
        </a:buClr>
        <a:buChar char="•"/>
        <a:defRPr sz="900">
          <a:solidFill>
            <a:schemeClr val="tx1"/>
          </a:solidFill>
          <a:latin typeface="+mn-lt"/>
        </a:defRPr>
      </a:lvl4pPr>
      <a:lvl5pPr marL="2057400" indent="-228600" algn="l" rtl="0" eaLnBrk="1" fontAlgn="base" hangingPunct="1">
        <a:spcBef>
          <a:spcPct val="20000"/>
        </a:spcBef>
        <a:spcAft>
          <a:spcPct val="0"/>
        </a:spcAft>
        <a:buClr>
          <a:schemeClr val="bg2"/>
        </a:buClr>
        <a:buChar char="•"/>
        <a:defRPr sz="900">
          <a:solidFill>
            <a:schemeClr val="tx1"/>
          </a:solidFill>
          <a:latin typeface="+mn-lt"/>
        </a:defRPr>
      </a:lvl5pPr>
      <a:lvl6pPr marL="2514600" indent="-228600" algn="l" rtl="0" eaLnBrk="1" fontAlgn="base" hangingPunct="1">
        <a:spcBef>
          <a:spcPct val="20000"/>
        </a:spcBef>
        <a:spcAft>
          <a:spcPct val="0"/>
        </a:spcAft>
        <a:buClr>
          <a:schemeClr val="bg2"/>
        </a:buClr>
        <a:buChar char="•"/>
        <a:defRPr sz="900">
          <a:solidFill>
            <a:schemeClr val="tx1"/>
          </a:solidFill>
          <a:latin typeface="+mn-lt"/>
        </a:defRPr>
      </a:lvl6pPr>
      <a:lvl7pPr marL="2971800" indent="-228600" algn="l" rtl="0" eaLnBrk="1" fontAlgn="base" hangingPunct="1">
        <a:spcBef>
          <a:spcPct val="20000"/>
        </a:spcBef>
        <a:spcAft>
          <a:spcPct val="0"/>
        </a:spcAft>
        <a:buClr>
          <a:schemeClr val="bg2"/>
        </a:buClr>
        <a:buChar char="•"/>
        <a:defRPr sz="900">
          <a:solidFill>
            <a:schemeClr val="tx1"/>
          </a:solidFill>
          <a:latin typeface="+mn-lt"/>
        </a:defRPr>
      </a:lvl7pPr>
      <a:lvl8pPr marL="3429000" indent="-228600" algn="l" rtl="0" eaLnBrk="1" fontAlgn="base" hangingPunct="1">
        <a:spcBef>
          <a:spcPct val="20000"/>
        </a:spcBef>
        <a:spcAft>
          <a:spcPct val="0"/>
        </a:spcAft>
        <a:buClr>
          <a:schemeClr val="bg2"/>
        </a:buClr>
        <a:buChar char="•"/>
        <a:defRPr sz="900">
          <a:solidFill>
            <a:schemeClr val="tx1"/>
          </a:solidFill>
          <a:latin typeface="+mn-lt"/>
        </a:defRPr>
      </a:lvl8pPr>
      <a:lvl9pPr marL="3886200" indent="-228600" algn="l" rtl="0" eaLnBrk="1" fontAlgn="base" hangingPunct="1">
        <a:spcBef>
          <a:spcPct val="20000"/>
        </a:spcBef>
        <a:spcAft>
          <a:spcPct val="0"/>
        </a:spcAft>
        <a:buClr>
          <a:schemeClr val="bg2"/>
        </a:buClr>
        <a:buChar char="•"/>
        <a:defRPr sz="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in24.com/Economy/Transnet-job-applicants-hurt-in-stampede-2011100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harambee.co.za/haramb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a:spLocks noChangeArrowheads="1"/>
          </p:cNvSpPr>
          <p:nvPr/>
        </p:nvSpPr>
        <p:spPr bwMode="auto">
          <a:xfrm>
            <a:off x="963216" y="990600"/>
            <a:ext cx="6912768" cy="6032421"/>
          </a:xfrm>
          <a:prstGeom prst="rect">
            <a:avLst/>
          </a:prstGeom>
          <a:noFill/>
          <a:ln w="9525">
            <a:noFill/>
            <a:miter lim="800000"/>
            <a:headEnd/>
            <a:tailEnd/>
          </a:ln>
        </p:spPr>
        <p:txBody>
          <a:bodyPr wrap="square">
            <a:spAutoFit/>
          </a:bodyPr>
          <a:lstStyle/>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smtClean="0">
              <a:latin typeface="Calibri" pitchFamily="34" charset="0"/>
            </a:endParaRPr>
          </a:p>
          <a:p>
            <a:pPr algn="ctr"/>
            <a:endParaRPr lang="en-ZA" dirty="0">
              <a:latin typeface="Calibri" pitchFamily="34" charset="0"/>
            </a:endParaRPr>
          </a:p>
          <a:p>
            <a:pPr algn="ctr"/>
            <a:endParaRPr lang="en-ZA" dirty="0">
              <a:latin typeface="Calibri" pitchFamily="34" charset="0"/>
            </a:endParaRPr>
          </a:p>
          <a:p>
            <a:endParaRPr lang="en-ZA" dirty="0">
              <a:latin typeface="Calibri" pitchFamily="34" charset="0"/>
            </a:endParaRPr>
          </a:p>
          <a:p>
            <a:pPr algn="ctr"/>
            <a:r>
              <a:rPr lang="en-ZA" sz="2000" dirty="0" smtClean="0">
                <a:latin typeface="Calibri" pitchFamily="34" charset="0"/>
              </a:rPr>
              <a:t>Neil Rankin</a:t>
            </a:r>
            <a:endParaRPr lang="en-ZA" sz="2000" dirty="0">
              <a:latin typeface="Calibri" pitchFamily="34" charset="0"/>
            </a:endParaRPr>
          </a:p>
          <a:p>
            <a:pPr algn="ctr"/>
            <a:r>
              <a:rPr lang="en-ZA" sz="2000" dirty="0" smtClean="0">
                <a:latin typeface="Calibri" pitchFamily="34" charset="0"/>
              </a:rPr>
              <a:t>Economics Department, Stellenbosch University</a:t>
            </a:r>
          </a:p>
          <a:p>
            <a:pPr algn="ctr"/>
            <a:endParaRPr lang="en-ZA" sz="2000" dirty="0" smtClean="0">
              <a:latin typeface="Calibri" pitchFamily="34" charset="0"/>
            </a:endParaRPr>
          </a:p>
          <a:p>
            <a:pPr algn="ctr"/>
            <a:r>
              <a:rPr lang="en-ZA" sz="2000" dirty="0" smtClean="0">
                <a:latin typeface="Calibri" pitchFamily="34" charset="0"/>
              </a:rPr>
              <a:t>August </a:t>
            </a:r>
            <a:r>
              <a:rPr lang="en-ZA" sz="2000" dirty="0" smtClean="0">
                <a:latin typeface="Calibri" pitchFamily="34" charset="0"/>
              </a:rPr>
              <a:t>2017</a:t>
            </a:r>
            <a:endParaRPr lang="en-ZA" sz="2000" dirty="0" smtClean="0">
              <a:latin typeface="Calibri" pitchFamily="34" charset="0"/>
            </a:endParaRPr>
          </a:p>
          <a:p>
            <a:pPr algn="ctr"/>
            <a:endParaRPr lang="en-ZA" dirty="0" smtClean="0">
              <a:latin typeface="Calibri" pitchFamily="34" charset="0"/>
            </a:endParaRPr>
          </a:p>
          <a:p>
            <a:endParaRPr lang="en-ZA" sz="1400" dirty="0" smtClean="0">
              <a:latin typeface="Calibri" pitchFamily="34" charset="0"/>
            </a:endParaRPr>
          </a:p>
          <a:p>
            <a:endParaRPr lang="en-ZA" sz="1400" dirty="0">
              <a:latin typeface="Calibri" pitchFamily="34" charset="0"/>
            </a:endParaRPr>
          </a:p>
          <a:p>
            <a:endParaRPr lang="en-ZA" sz="1400" dirty="0">
              <a:latin typeface="Calibri" pitchFamily="34" charset="0"/>
            </a:endParaRPr>
          </a:p>
          <a:p>
            <a:pPr algn="ctr"/>
            <a:endParaRPr lang="en-ZA" dirty="0">
              <a:latin typeface="Calibri" pitchFamily="34" charset="0"/>
            </a:endParaRPr>
          </a:p>
          <a:p>
            <a:pPr algn="ctr"/>
            <a:endParaRPr lang="en-ZA" dirty="0">
              <a:latin typeface="Calibri" pitchFamily="34" charset="0"/>
            </a:endParaRPr>
          </a:p>
        </p:txBody>
      </p:sp>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A74E437-0513-44BA-933D-97A65E2D4589}" type="slidenum">
              <a:rPr lang="en-ZA"/>
              <a:pPr>
                <a:defRPr/>
              </a:pPr>
              <a:t>1</a:t>
            </a:fld>
            <a:endParaRPr lang="en-ZA"/>
          </a:p>
        </p:txBody>
      </p:sp>
      <p:sp>
        <p:nvSpPr>
          <p:cNvPr id="7" name="Title 9"/>
          <p:cNvSpPr txBox="1">
            <a:spLocks/>
          </p:cNvSpPr>
          <p:nvPr/>
        </p:nvSpPr>
        <p:spPr bwMode="auto">
          <a:xfrm>
            <a:off x="533400" y="609600"/>
            <a:ext cx="7772400" cy="1947862"/>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ZA" sz="3200" kern="0" dirty="0" smtClean="0">
                <a:latin typeface="+mj-lt"/>
                <a:ea typeface="+mj-ea"/>
                <a:cs typeface="+mj-cs"/>
              </a:rPr>
              <a:t>Graduate Labour Economics: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ZA" sz="3200" b="0" i="0" u="none" strike="noStrike" kern="0" cap="none" spc="0" normalizeH="0" baseline="0" noProof="0" dirty="0" smtClean="0">
                <a:ln>
                  <a:noFill/>
                </a:ln>
                <a:solidFill>
                  <a:schemeClr val="tx1"/>
                </a:solidFill>
                <a:effectLst/>
                <a:uLnTx/>
                <a:uFillTx/>
                <a:latin typeface="+mj-lt"/>
                <a:ea typeface="+mj-ea"/>
                <a:cs typeface="+mj-cs"/>
              </a:rPr>
              <a:t>Job</a:t>
            </a:r>
            <a:r>
              <a:rPr kumimoji="0" lang="en-ZA" sz="3200" b="0" i="0" u="none" strike="noStrike" kern="0" cap="none" spc="0" normalizeH="0" noProof="0" dirty="0" smtClean="0">
                <a:ln>
                  <a:noFill/>
                </a:ln>
                <a:solidFill>
                  <a:schemeClr val="tx1"/>
                </a:solidFill>
                <a:effectLst/>
                <a:uLnTx/>
                <a:uFillTx/>
                <a:latin typeface="+mj-lt"/>
                <a:ea typeface="+mj-ea"/>
                <a:cs typeface="+mj-cs"/>
              </a:rPr>
              <a:t> search and matching</a:t>
            </a:r>
            <a:endParaRPr kumimoji="0" lang="en-ZA" sz="32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10</a:t>
            </a:fld>
            <a:endParaRPr lang="en-ZA"/>
          </a:p>
        </p:txBody>
      </p:sp>
      <p:sp>
        <p:nvSpPr>
          <p:cNvPr id="7171" name="Rectangle 8"/>
          <p:cNvSpPr>
            <a:spLocks noGrp="1" noChangeArrowheads="1"/>
          </p:cNvSpPr>
          <p:nvPr>
            <p:ph type="title"/>
          </p:nvPr>
        </p:nvSpPr>
        <p:spPr/>
        <p:txBody>
          <a:bodyPr/>
          <a:lstStyle/>
          <a:p>
            <a:r>
              <a:rPr lang="en-US" b="1" dirty="0" smtClean="0"/>
              <a:t>Search and recruitment channels</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pPr marL="285750" indent="-285750">
              <a:buFont typeface="Arial" charset="0"/>
              <a:buChar char="•"/>
            </a:pPr>
            <a:r>
              <a:rPr lang="en-US" sz="2000" dirty="0" smtClean="0">
                <a:latin typeface="Calibri" pitchFamily="34" charset="0"/>
              </a:rPr>
              <a:t>A further modification in the process is the channels through which individuals search and firms recruit</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Individuals choose channels which are open to them but also where they expect to be able to find jobs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Individuals may also choose a channel for its signaling ability</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Firms chose channels where the probability of finding good matches is high but need also to consider the cost</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Observed matching is an outcome of these various processes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An example: IT professionals on the side of the road</a:t>
            </a:r>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2927613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11</a:t>
            </a:fld>
            <a:endParaRPr lang="en-ZA"/>
          </a:p>
        </p:txBody>
      </p:sp>
      <p:sp>
        <p:nvSpPr>
          <p:cNvPr id="7171" name="Rectangle 8"/>
          <p:cNvSpPr>
            <a:spLocks noGrp="1" noChangeArrowheads="1"/>
          </p:cNvSpPr>
          <p:nvPr>
            <p:ph type="title"/>
          </p:nvPr>
        </p:nvSpPr>
        <p:spPr/>
        <p:txBody>
          <a:bodyPr/>
          <a:lstStyle/>
          <a:p>
            <a:r>
              <a:rPr lang="en-US" b="1" dirty="0" smtClean="0"/>
              <a:t>A schematic representation of the process - individuals</a:t>
            </a:r>
            <a:endParaRPr lang="en-ZA"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911801541"/>
              </p:ext>
            </p:extLst>
          </p:nvPr>
        </p:nvGraphicFramePr>
        <p:xfrm>
          <a:off x="-76200" y="1621155"/>
          <a:ext cx="9562265" cy="5210175"/>
        </p:xfrm>
        <a:graphic>
          <a:graphicData uri="http://schemas.openxmlformats.org/presentationml/2006/ole">
            <mc:AlternateContent xmlns:mc="http://schemas.openxmlformats.org/markup-compatibility/2006">
              <mc:Choice xmlns:v="urn:schemas-microsoft-com:vml" Requires="v">
                <p:oleObj spid="_x0000_s1048" name="Document" r:id="rId4" imgW="8863164" imgH="4820713" progId="Word.Document.12">
                  <p:embed/>
                </p:oleObj>
              </mc:Choice>
              <mc:Fallback>
                <p:oleObj name="Document" r:id="rId4" imgW="8863164" imgH="4820713" progId="Word.Document.12">
                  <p:embed/>
                  <p:pic>
                    <p:nvPicPr>
                      <p:cNvPr id="0" name=""/>
                      <p:cNvPicPr/>
                      <p:nvPr/>
                    </p:nvPicPr>
                    <p:blipFill>
                      <a:blip r:embed="rId5"/>
                      <a:stretch>
                        <a:fillRect/>
                      </a:stretch>
                    </p:blipFill>
                    <p:spPr>
                      <a:xfrm>
                        <a:off x="-76200" y="1621155"/>
                        <a:ext cx="9562265" cy="5210175"/>
                      </a:xfrm>
                      <a:prstGeom prst="rect">
                        <a:avLst/>
                      </a:prstGeom>
                    </p:spPr>
                  </p:pic>
                </p:oleObj>
              </mc:Fallback>
            </mc:AlternateContent>
          </a:graphicData>
        </a:graphic>
      </p:graphicFrame>
    </p:spTree>
    <p:extLst>
      <p:ext uri="{BB962C8B-B14F-4D97-AF65-F5344CB8AC3E}">
        <p14:creationId xmlns:p14="http://schemas.microsoft.com/office/powerpoint/2010/main" val="3193169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12</a:t>
            </a:fld>
            <a:endParaRPr lang="en-ZA"/>
          </a:p>
        </p:txBody>
      </p:sp>
      <p:sp>
        <p:nvSpPr>
          <p:cNvPr id="7171" name="Rectangle 8"/>
          <p:cNvSpPr>
            <a:spLocks noGrp="1" noChangeArrowheads="1"/>
          </p:cNvSpPr>
          <p:nvPr>
            <p:ph type="title"/>
          </p:nvPr>
        </p:nvSpPr>
        <p:spPr/>
        <p:txBody>
          <a:bodyPr/>
          <a:lstStyle/>
          <a:p>
            <a:r>
              <a:rPr lang="en-US" b="1" dirty="0" smtClean="0"/>
              <a:t>A schematic representation of the process - firms</a:t>
            </a:r>
            <a:endParaRPr lang="en-ZA"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769668319"/>
              </p:ext>
            </p:extLst>
          </p:nvPr>
        </p:nvGraphicFramePr>
        <p:xfrm>
          <a:off x="228600" y="1253330"/>
          <a:ext cx="8838165" cy="4766470"/>
        </p:xfrm>
        <a:graphic>
          <a:graphicData uri="http://schemas.openxmlformats.org/presentationml/2006/ole">
            <mc:AlternateContent xmlns:mc="http://schemas.openxmlformats.org/markup-compatibility/2006">
              <mc:Choice xmlns:v="urn:schemas-microsoft-com:vml" Requires="v">
                <p:oleObj spid="_x0000_s2090" name="Document" r:id="rId4" imgW="9327594" imgH="3583666" progId="Word.Document.12">
                  <p:embed/>
                </p:oleObj>
              </mc:Choice>
              <mc:Fallback>
                <p:oleObj name="Document" r:id="rId4" imgW="9327594" imgH="3583666" progId="Word.Document.12">
                  <p:embed/>
                  <p:pic>
                    <p:nvPicPr>
                      <p:cNvPr id="0" name=""/>
                      <p:cNvPicPr/>
                      <p:nvPr/>
                    </p:nvPicPr>
                    <p:blipFill>
                      <a:blip r:embed="rId5"/>
                      <a:stretch>
                        <a:fillRect/>
                      </a:stretch>
                    </p:blipFill>
                    <p:spPr>
                      <a:xfrm>
                        <a:off x="228600" y="1253330"/>
                        <a:ext cx="8838165" cy="4766470"/>
                      </a:xfrm>
                      <a:prstGeom prst="rect">
                        <a:avLst/>
                      </a:prstGeom>
                    </p:spPr>
                  </p:pic>
                </p:oleObj>
              </mc:Fallback>
            </mc:AlternateContent>
          </a:graphicData>
        </a:graphic>
      </p:graphicFrame>
      <p:sp>
        <p:nvSpPr>
          <p:cNvPr id="4"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6" name="Rectangle 1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15" name="Rectangle 15"/>
          <p:cNvSpPr>
            <a:spLocks noChangeArrowheads="1"/>
          </p:cNvSpPr>
          <p:nvPr/>
        </p:nvSpPr>
        <p:spPr bwMode="auto">
          <a:xfrm>
            <a:off x="0" y="2371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16" name="Rectangle 21"/>
          <p:cNvSpPr>
            <a:spLocks noChangeArrowheads="1"/>
          </p:cNvSpPr>
          <p:nvPr/>
        </p:nvSpPr>
        <p:spPr bwMode="auto">
          <a:xfrm>
            <a:off x="0" y="2828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31604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13</a:t>
            </a:fld>
            <a:endParaRPr lang="en-ZA"/>
          </a:p>
        </p:txBody>
      </p:sp>
      <p:sp>
        <p:nvSpPr>
          <p:cNvPr id="7171" name="Rectangle 8"/>
          <p:cNvSpPr>
            <a:spLocks noGrp="1" noChangeArrowheads="1"/>
          </p:cNvSpPr>
          <p:nvPr>
            <p:ph type="title"/>
          </p:nvPr>
        </p:nvSpPr>
        <p:spPr/>
        <p:txBody>
          <a:bodyPr/>
          <a:lstStyle/>
          <a:p>
            <a:r>
              <a:rPr lang="en-US" b="1" dirty="0" smtClean="0"/>
              <a:t>A South African application (</a:t>
            </a:r>
            <a:r>
              <a:rPr lang="en-US" b="1" dirty="0" err="1" smtClean="0"/>
              <a:t>Sch</a:t>
            </a:r>
            <a:r>
              <a:rPr lang="az-Cyrl-AZ" b="1" dirty="0" smtClean="0">
                <a:latin typeface="Calibri"/>
                <a:cs typeface="Calibri"/>
              </a:rPr>
              <a:t>ӧ</a:t>
            </a:r>
            <a:r>
              <a:rPr lang="en-ZA" b="1" dirty="0" err="1" smtClean="0">
                <a:latin typeface="Calibri"/>
                <a:cs typeface="Calibri"/>
              </a:rPr>
              <a:t>er</a:t>
            </a:r>
            <a:r>
              <a:rPr lang="en-ZA" b="1" dirty="0" smtClean="0">
                <a:latin typeface="Calibri"/>
                <a:cs typeface="Calibri"/>
              </a:rPr>
              <a:t> </a:t>
            </a:r>
            <a:r>
              <a:rPr lang="en-ZA" b="1" i="1" dirty="0" smtClean="0">
                <a:latin typeface="Calibri"/>
                <a:cs typeface="Calibri"/>
              </a:rPr>
              <a:t>et al</a:t>
            </a:r>
            <a:r>
              <a:rPr lang="en-ZA" b="1" dirty="0" smtClean="0">
                <a:latin typeface="Calibri"/>
                <a:cs typeface="Calibri"/>
              </a:rPr>
              <a:t>, 2012)</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pPr marL="285750" indent="-285750">
              <a:buFont typeface="Arial" charset="0"/>
              <a:buChar char="•"/>
            </a:pPr>
            <a:r>
              <a:rPr lang="en-US" sz="2000" dirty="0" smtClean="0">
                <a:latin typeface="Calibri" pitchFamily="34" charset="0"/>
              </a:rPr>
              <a:t>How do South Africans find jobs?</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But arrival rates at firms are high.</a:t>
            </a:r>
          </a:p>
          <a:p>
            <a:pPr marL="285750" indent="-285750">
              <a:buFont typeface="Arial" charset="0"/>
              <a:buChar char="•"/>
            </a:pPr>
            <a:r>
              <a:rPr lang="en-US" sz="2000" dirty="0" smtClean="0">
                <a:latin typeface="Calibri" pitchFamily="34" charset="0"/>
              </a:rPr>
              <a:t>Median amount reported by firms is 20 individuals per month</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err="1" smtClean="0">
                <a:latin typeface="Calibri" pitchFamily="34" charset="0"/>
              </a:rPr>
              <a:t>Labour</a:t>
            </a:r>
            <a:r>
              <a:rPr lang="en-US" sz="2000" dirty="0" smtClean="0">
                <a:latin typeface="Calibri" pitchFamily="34" charset="0"/>
              </a:rPr>
              <a:t> market is slack, certainly for the low-skilled, and the employer can pick how and who they </a:t>
            </a:r>
            <a:r>
              <a:rPr lang="en-US" sz="2000" dirty="0">
                <a:latin typeface="Calibri" pitchFamily="34" charset="0"/>
              </a:rPr>
              <a:t>employ </a:t>
            </a:r>
            <a:r>
              <a:rPr lang="en-US" sz="2000" dirty="0" smtClean="0">
                <a:latin typeface="Calibri" pitchFamily="34" charset="0"/>
                <a:hlinkClick r:id="rId2"/>
              </a:rPr>
              <a:t>http</a:t>
            </a:r>
            <a:r>
              <a:rPr lang="en-US" sz="2000" dirty="0">
                <a:latin typeface="Calibri" pitchFamily="34" charset="0"/>
                <a:hlinkClick r:id="rId2"/>
              </a:rPr>
              <a:t>://</a:t>
            </a:r>
            <a:r>
              <a:rPr lang="en-US" sz="2000" dirty="0" smtClean="0">
                <a:latin typeface="Calibri" pitchFamily="34" charset="0"/>
                <a:hlinkClick r:id="rId2"/>
              </a:rPr>
              <a:t>www.fin24.com/Economy/Transnet-job-applicants-hurt-in-stampede-20111007</a:t>
            </a:r>
            <a:endParaRPr lang="en-US" sz="2000" dirty="0" smtClean="0">
              <a:latin typeface="Calibri" pitchFamily="34" charset="0"/>
            </a:endParaRPr>
          </a:p>
          <a:p>
            <a:pPr marL="0" indent="0">
              <a:buNone/>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5450"/>
            <a:ext cx="8991600" cy="2577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968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14</a:t>
            </a:fld>
            <a:endParaRPr lang="en-ZA"/>
          </a:p>
        </p:txBody>
      </p:sp>
      <p:sp>
        <p:nvSpPr>
          <p:cNvPr id="7171" name="Rectangle 8"/>
          <p:cNvSpPr>
            <a:spLocks noGrp="1" noChangeArrowheads="1"/>
          </p:cNvSpPr>
          <p:nvPr>
            <p:ph type="title"/>
          </p:nvPr>
        </p:nvSpPr>
        <p:spPr/>
        <p:txBody>
          <a:bodyPr/>
          <a:lstStyle/>
          <a:p>
            <a:r>
              <a:rPr lang="en-US" b="1" dirty="0" err="1" smtClean="0"/>
              <a:t>Diagramatically</a:t>
            </a:r>
            <a:endParaRPr lang="en-ZA" dirty="0" smtClean="0"/>
          </a:p>
        </p:txBody>
      </p:sp>
      <p:sp>
        <p:nvSpPr>
          <p:cNvPr id="2" name="Content Placeholder 1"/>
          <p:cNvSpPr>
            <a:spLocks noGrp="1"/>
          </p:cNvSpPr>
          <p:nvPr>
            <p:ph idx="1"/>
          </p:nvPr>
        </p:nvSpPr>
        <p:spPr/>
        <p:txBody>
          <a:bodyPr/>
          <a:lstStyle/>
          <a:p>
            <a:endParaRPr lang="en-Z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9019067" cy="3681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872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15</a:t>
            </a:fld>
            <a:endParaRPr lang="en-ZA"/>
          </a:p>
        </p:txBody>
      </p:sp>
      <p:sp>
        <p:nvSpPr>
          <p:cNvPr id="7171" name="Rectangle 8"/>
          <p:cNvSpPr>
            <a:spLocks noGrp="1" noChangeArrowheads="1"/>
          </p:cNvSpPr>
          <p:nvPr>
            <p:ph type="title"/>
          </p:nvPr>
        </p:nvSpPr>
        <p:spPr/>
        <p:txBody>
          <a:bodyPr/>
          <a:lstStyle/>
          <a:p>
            <a:r>
              <a:rPr lang="en-US" b="1" dirty="0" err="1" smtClean="0"/>
              <a:t>Optimisation</a:t>
            </a:r>
            <a:r>
              <a:rPr lang="en-US" b="1" dirty="0" smtClean="0"/>
              <a:t> problem</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GB" sz="2000" dirty="0"/>
              <a:t>Firms and job seekers face an optimization problem with regards to their choice of their search/recruitment behaviour to overcome two main </a:t>
            </a:r>
            <a:r>
              <a:rPr lang="en-GB" sz="2000" dirty="0" smtClean="0"/>
              <a:t>problems:</a:t>
            </a:r>
          </a:p>
          <a:p>
            <a:pPr lvl="1"/>
            <a:r>
              <a:rPr lang="en-GB" sz="1800" dirty="0" smtClean="0"/>
              <a:t>information </a:t>
            </a:r>
            <a:r>
              <a:rPr lang="en-GB" sz="1800" dirty="0"/>
              <a:t>dissemination when locating vacancies/suitable candidates; and </a:t>
            </a:r>
            <a:endParaRPr lang="en-GB" sz="1800" dirty="0" smtClean="0"/>
          </a:p>
          <a:p>
            <a:pPr lvl="1"/>
            <a:r>
              <a:rPr lang="en-GB" sz="1800" dirty="0" smtClean="0"/>
              <a:t>asymmetric </a:t>
            </a:r>
            <a:r>
              <a:rPr lang="en-GB" sz="1800" dirty="0"/>
              <a:t>information when signalling/evaluating productivity levels. </a:t>
            </a:r>
            <a:endParaRPr lang="en-GB" sz="1800" dirty="0" smtClean="0"/>
          </a:p>
          <a:p>
            <a:endParaRPr lang="en-GB" sz="2000" dirty="0" smtClean="0"/>
          </a:p>
          <a:p>
            <a:r>
              <a:rPr lang="en-GB" sz="2000" dirty="0" smtClean="0"/>
              <a:t>The </a:t>
            </a:r>
            <a:r>
              <a:rPr lang="en-GB" sz="2000" dirty="0"/>
              <a:t>ability of the search/recruitment channels to overcome these information problems determines the matching </a:t>
            </a:r>
            <a:r>
              <a:rPr lang="en-GB" sz="2000" dirty="0" smtClean="0"/>
              <a:t>quality</a:t>
            </a:r>
          </a:p>
          <a:p>
            <a:endParaRPr lang="en-GB" sz="2000" dirty="0" smtClean="0"/>
          </a:p>
          <a:p>
            <a:r>
              <a:rPr lang="en-GB" sz="2000" dirty="0" smtClean="0"/>
              <a:t>Firms </a:t>
            </a:r>
            <a:r>
              <a:rPr lang="en-GB" sz="2000" dirty="0"/>
              <a:t>choose recruitment channels which optimise their search for the most suitable candidate based on job characteristics and recruitment cost</a:t>
            </a:r>
            <a:endParaRPr lang="en-ZA" sz="2000" dirty="0"/>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204192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16</a:t>
            </a:fld>
            <a:endParaRPr lang="en-ZA"/>
          </a:p>
        </p:txBody>
      </p:sp>
      <p:sp>
        <p:nvSpPr>
          <p:cNvPr id="7171" name="Rectangle 8"/>
          <p:cNvSpPr>
            <a:spLocks noGrp="1" noChangeArrowheads="1"/>
          </p:cNvSpPr>
          <p:nvPr>
            <p:ph type="title"/>
          </p:nvPr>
        </p:nvSpPr>
        <p:spPr/>
        <p:txBody>
          <a:bodyPr/>
          <a:lstStyle/>
          <a:p>
            <a:r>
              <a:rPr lang="en-US" b="1" dirty="0" smtClean="0"/>
              <a:t>Two stage recruitment</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GB" sz="2000" dirty="0" err="1"/>
              <a:t>Holzer</a:t>
            </a:r>
            <a:r>
              <a:rPr lang="en-GB" sz="2000" dirty="0"/>
              <a:t> (1987a) argues that the recruitment process contains two stages: </a:t>
            </a:r>
            <a:endParaRPr lang="en-GB" sz="2000" dirty="0" smtClean="0"/>
          </a:p>
          <a:p>
            <a:pPr lvl="1"/>
            <a:r>
              <a:rPr lang="en-GB" sz="1800" dirty="0" smtClean="0"/>
              <a:t>locating </a:t>
            </a:r>
            <a:r>
              <a:rPr lang="en-GB" sz="1800" dirty="0"/>
              <a:t>a possible candidate </a:t>
            </a:r>
            <a:r>
              <a:rPr lang="en-GB" sz="1800" dirty="0" smtClean="0"/>
              <a:t>and</a:t>
            </a:r>
          </a:p>
          <a:p>
            <a:pPr lvl="1"/>
            <a:r>
              <a:rPr lang="en-GB" sz="1800" dirty="0" smtClean="0"/>
              <a:t>screening </a:t>
            </a:r>
            <a:r>
              <a:rPr lang="en-GB" sz="1800" dirty="0"/>
              <a:t>for suitable </a:t>
            </a:r>
            <a:r>
              <a:rPr lang="en-GB" sz="1800" dirty="0" smtClean="0"/>
              <a:t>characteristics.</a:t>
            </a:r>
          </a:p>
          <a:p>
            <a:r>
              <a:rPr lang="en-GB" sz="2000" dirty="0" smtClean="0"/>
              <a:t>Recruitment </a:t>
            </a:r>
            <a:r>
              <a:rPr lang="en-GB" sz="2000" dirty="0"/>
              <a:t>methods need to fulfil both </a:t>
            </a:r>
            <a:r>
              <a:rPr lang="en-GB" sz="2000" dirty="0" smtClean="0"/>
              <a:t>functions.</a:t>
            </a:r>
          </a:p>
          <a:p>
            <a:r>
              <a:rPr lang="en-GB" sz="2000" dirty="0" smtClean="0"/>
              <a:t>To </a:t>
            </a:r>
            <a:r>
              <a:rPr lang="en-GB" sz="2000" dirty="0"/>
              <a:t>overcome the information dissemination problem, firms need to ensure that the pool of applicants contains job seekers with characteristics matching those required for the job. The more complex the required set of characteristics and/or the smaller the existing population of job seekers with the required characteristics, the more likely the firm is to engage in advertising to ensure that at least one applicant exhibits these required </a:t>
            </a:r>
            <a:r>
              <a:rPr lang="en-GB" sz="2000" dirty="0" smtClean="0"/>
              <a:t>characteristics.</a:t>
            </a:r>
          </a:p>
          <a:p>
            <a:r>
              <a:rPr lang="en-GB" sz="2000" dirty="0" smtClean="0"/>
              <a:t>To </a:t>
            </a:r>
            <a:r>
              <a:rPr lang="en-GB" sz="2000" dirty="0"/>
              <a:t>overcome the asymmetric information problem, the employer uses the screening process to establish accurate information about the applicant’s productivity level.</a:t>
            </a: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84953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17</a:t>
            </a:fld>
            <a:endParaRPr lang="en-ZA"/>
          </a:p>
        </p:txBody>
      </p:sp>
      <p:sp>
        <p:nvSpPr>
          <p:cNvPr id="7171" name="Rectangle 8"/>
          <p:cNvSpPr>
            <a:spLocks noGrp="1" noChangeArrowheads="1"/>
          </p:cNvSpPr>
          <p:nvPr>
            <p:ph type="title"/>
          </p:nvPr>
        </p:nvSpPr>
        <p:spPr/>
        <p:txBody>
          <a:bodyPr/>
          <a:lstStyle/>
          <a:p>
            <a:r>
              <a:rPr lang="en-US" b="1" dirty="0" smtClean="0"/>
              <a:t>Skills and the recruitment process</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ZA" sz="2000" dirty="0" smtClean="0"/>
              <a:t>For top-level (high skill/productivity) jobs firms are more likely to invest in the recruitment process since:</a:t>
            </a:r>
          </a:p>
          <a:p>
            <a:pPr lvl="1"/>
            <a:r>
              <a:rPr lang="en-ZA" sz="1800" dirty="0" smtClean="0">
                <a:latin typeface="Calibri" pitchFamily="34" charset="0"/>
              </a:rPr>
              <a:t>Match is key</a:t>
            </a:r>
          </a:p>
          <a:p>
            <a:pPr lvl="1"/>
            <a:r>
              <a:rPr lang="en-ZA" sz="1800" dirty="0" smtClean="0">
                <a:latin typeface="Calibri" pitchFamily="34" charset="0"/>
              </a:rPr>
              <a:t>Recruitment cost is small proportion of productivity/wage</a:t>
            </a:r>
          </a:p>
          <a:p>
            <a:endParaRPr lang="en-ZA" sz="2000" dirty="0">
              <a:latin typeface="Calibri" pitchFamily="34" charset="0"/>
            </a:endParaRPr>
          </a:p>
          <a:p>
            <a:r>
              <a:rPr lang="en-ZA" sz="2000" dirty="0" smtClean="0">
                <a:latin typeface="Calibri" pitchFamily="34" charset="0"/>
              </a:rPr>
              <a:t>For lower-level (low skill/productivity) </a:t>
            </a:r>
            <a:r>
              <a:rPr lang="en-ZA" sz="2000" dirty="0">
                <a:latin typeface="Calibri" pitchFamily="34" charset="0"/>
              </a:rPr>
              <a:t>jobs firms are more likely to pursue recruitment methods which still produce relatively reliable information about the applicant’s productivity levels but at the least possible cost, such as the use of referrals by their own </a:t>
            </a:r>
            <a:r>
              <a:rPr lang="en-ZA" sz="2000" dirty="0" smtClean="0">
                <a:latin typeface="Calibri" pitchFamily="34" charset="0"/>
              </a:rPr>
              <a:t>workforce</a:t>
            </a:r>
          </a:p>
          <a:p>
            <a:endParaRPr lang="en-ZA" sz="2000" dirty="0">
              <a:latin typeface="Calibri" pitchFamily="34" charset="0"/>
            </a:endParaRPr>
          </a:p>
          <a:p>
            <a:r>
              <a:rPr lang="en-ZA" sz="2000" dirty="0" smtClean="0">
                <a:latin typeface="Calibri" pitchFamily="34" charset="0"/>
              </a:rPr>
              <a:t>Firm characteristics, such as size, are likely to be correlated with the use of channel</a:t>
            </a:r>
          </a:p>
          <a:p>
            <a:pPr lvl="1"/>
            <a:r>
              <a:rPr lang="en-ZA" sz="1800" dirty="0" smtClean="0">
                <a:latin typeface="Calibri" pitchFamily="34" charset="0"/>
              </a:rPr>
              <a:t>Large firms can absorb fixed cost of HR/recruitment and thus use formal channels</a:t>
            </a:r>
          </a:p>
          <a:p>
            <a:pPr lvl="1"/>
            <a:r>
              <a:rPr lang="en-ZA" sz="1800" dirty="0" smtClean="0">
                <a:latin typeface="Calibri" pitchFamily="34" charset="0"/>
              </a:rPr>
              <a:t>Smaller firms may prefer ‘known’ quantities - referrals </a:t>
            </a:r>
            <a:endParaRPr lang="en-US" sz="18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63166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18</a:t>
            </a:fld>
            <a:endParaRPr lang="en-ZA"/>
          </a:p>
        </p:txBody>
      </p:sp>
      <p:sp>
        <p:nvSpPr>
          <p:cNvPr id="7171" name="Rectangle 8"/>
          <p:cNvSpPr>
            <a:spLocks noGrp="1" noChangeArrowheads="1"/>
          </p:cNvSpPr>
          <p:nvPr>
            <p:ph type="title"/>
          </p:nvPr>
        </p:nvSpPr>
        <p:spPr/>
        <p:txBody>
          <a:bodyPr/>
          <a:lstStyle/>
          <a:p>
            <a:r>
              <a:rPr lang="en-US" b="1" dirty="0" smtClean="0"/>
              <a:t>Preferred recruitment channels</a:t>
            </a:r>
            <a:endParaRPr lang="en-ZA" dirty="0" smtClean="0"/>
          </a:p>
        </p:txBody>
      </p:sp>
      <p:sp>
        <p:nvSpPr>
          <p:cNvPr id="2" name="Content Placeholder 1"/>
          <p:cNvSpPr>
            <a:spLocks noGrp="1"/>
          </p:cNvSpPr>
          <p:nvPr>
            <p:ph idx="1"/>
          </p:nvPr>
        </p:nvSpPr>
        <p:spPr/>
        <p:txBody>
          <a:bodyPr/>
          <a:lstStyle/>
          <a:p>
            <a:endParaRPr lang="en-Z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82892" cy="323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397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19</a:t>
            </a:fld>
            <a:endParaRPr lang="en-ZA"/>
          </a:p>
        </p:txBody>
      </p:sp>
      <p:sp>
        <p:nvSpPr>
          <p:cNvPr id="7171" name="Rectangle 8"/>
          <p:cNvSpPr>
            <a:spLocks noGrp="1" noChangeArrowheads="1"/>
          </p:cNvSpPr>
          <p:nvPr>
            <p:ph type="title"/>
          </p:nvPr>
        </p:nvSpPr>
        <p:spPr/>
        <p:txBody>
          <a:bodyPr/>
          <a:lstStyle/>
          <a:p>
            <a:r>
              <a:rPr lang="en-US" b="1" dirty="0" smtClean="0"/>
              <a:t>How did you find a job?</a:t>
            </a:r>
            <a:endParaRPr lang="en-ZA" dirty="0" smtClean="0"/>
          </a:p>
        </p:txBody>
      </p:sp>
      <p:sp>
        <p:nvSpPr>
          <p:cNvPr id="2" name="Content Placeholder 1"/>
          <p:cNvSpPr>
            <a:spLocks noGrp="1"/>
          </p:cNvSpPr>
          <p:nvPr>
            <p:ph idx="1"/>
          </p:nvPr>
        </p:nvSpPr>
        <p:spPr/>
        <p:txBody>
          <a:bodyPr/>
          <a:lstStyle/>
          <a:p>
            <a:endParaRPr lang="en-Z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8" y="1828800"/>
            <a:ext cx="8915399" cy="395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08" y="1981200"/>
            <a:ext cx="8915399" cy="395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921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a:t>
            </a:fld>
            <a:endParaRPr lang="en-ZA"/>
          </a:p>
        </p:txBody>
      </p:sp>
      <p:sp>
        <p:nvSpPr>
          <p:cNvPr id="7171" name="Rectangle 8"/>
          <p:cNvSpPr>
            <a:spLocks noGrp="1" noChangeArrowheads="1"/>
          </p:cNvSpPr>
          <p:nvPr>
            <p:ph type="title"/>
          </p:nvPr>
        </p:nvSpPr>
        <p:spPr/>
        <p:txBody>
          <a:bodyPr/>
          <a:lstStyle/>
          <a:p>
            <a:r>
              <a:rPr lang="en-US" b="1" dirty="0" smtClean="0"/>
              <a:t>Job search and matching</a:t>
            </a:r>
            <a:endParaRPr lang="en-ZA" dirty="0" smtClean="0"/>
          </a:p>
        </p:txBody>
      </p:sp>
      <p:sp>
        <p:nvSpPr>
          <p:cNvPr id="7172" name="Rectangle 9"/>
          <p:cNvSpPr>
            <a:spLocks noGrp="1" noChangeArrowheads="1"/>
          </p:cNvSpPr>
          <p:nvPr>
            <p:ph type="body" idx="1"/>
          </p:nvPr>
        </p:nvSpPr>
        <p:spPr>
          <a:xfrm>
            <a:off x="914400" y="1143000"/>
            <a:ext cx="7467600" cy="4800600"/>
          </a:xfrm>
        </p:spPr>
        <p:txBody>
          <a:bodyPr/>
          <a:lstStyle/>
          <a:p>
            <a:pPr marL="285750" indent="-285750">
              <a:buFont typeface="Arial" charset="0"/>
              <a:buChar char="•"/>
            </a:pPr>
            <a:r>
              <a:rPr lang="en-US" sz="2000" dirty="0" smtClean="0">
                <a:latin typeface="Calibri" pitchFamily="34" charset="0"/>
              </a:rPr>
              <a:t>Point of allocation – intercept between vacancies and job-seekers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A match between an employee and an employer is the outcome of two processes:</a:t>
            </a:r>
          </a:p>
          <a:p>
            <a:pPr marL="285750" indent="-285750">
              <a:buFont typeface="Arial" charset="0"/>
              <a:buChar char="•"/>
            </a:pPr>
            <a:endParaRPr lang="en-US" sz="2000" dirty="0">
              <a:latin typeface="Calibri" pitchFamily="34" charset="0"/>
            </a:endParaRPr>
          </a:p>
          <a:p>
            <a:pPr marL="685800" lvl="1">
              <a:buFont typeface="Arial" charset="0"/>
              <a:buChar char="•"/>
            </a:pPr>
            <a:r>
              <a:rPr lang="en-US" sz="1800" dirty="0" smtClean="0">
                <a:latin typeface="Calibri" pitchFamily="34" charset="0"/>
              </a:rPr>
              <a:t>Job search process by the individual</a:t>
            </a:r>
          </a:p>
          <a:p>
            <a:pPr marL="685800" lvl="1">
              <a:buFont typeface="Arial" charset="0"/>
              <a:buChar char="•"/>
            </a:pPr>
            <a:endParaRPr lang="en-US" sz="1800" dirty="0">
              <a:latin typeface="Calibri" pitchFamily="34" charset="0"/>
            </a:endParaRPr>
          </a:p>
          <a:p>
            <a:pPr marL="685800" lvl="1">
              <a:buFont typeface="Arial" charset="0"/>
              <a:buChar char="•"/>
            </a:pPr>
            <a:r>
              <a:rPr lang="en-US" sz="1800" dirty="0" smtClean="0">
                <a:latin typeface="Calibri" pitchFamily="34" charset="0"/>
              </a:rPr>
              <a:t>Recruitment process by the firm</a:t>
            </a:r>
          </a:p>
          <a:p>
            <a:pPr marL="685800" lvl="1">
              <a:buFont typeface="Arial" charset="0"/>
              <a:buChar char="•"/>
            </a:pPr>
            <a:endParaRPr lang="en-US" sz="1800" dirty="0">
              <a:latin typeface="Calibri" pitchFamily="34" charset="0"/>
            </a:endParaRPr>
          </a:p>
          <a:p>
            <a:pPr marL="685800" lvl="1">
              <a:buFont typeface="Arial" charset="0"/>
              <a:buChar char="•"/>
            </a:pPr>
            <a:r>
              <a:rPr lang="en-US" sz="1800" dirty="0" smtClean="0">
                <a:latin typeface="Calibri" pitchFamily="34" charset="0"/>
              </a:rPr>
              <a:t>These have a dynamic aspect – individuals, particularly if unemployed, will be continuously making job search decisions</a:t>
            </a:r>
          </a:p>
          <a:p>
            <a:endParaRPr lang="en-ZA" dirty="0" smtClean="0"/>
          </a:p>
          <a:p>
            <a:r>
              <a:rPr lang="en-ZA" sz="2000" dirty="0" smtClean="0"/>
              <a:t>Can have distributional and income effects</a:t>
            </a:r>
          </a:p>
          <a:p>
            <a:endParaRPr lang="en-ZA" sz="2000" dirty="0"/>
          </a:p>
          <a:p>
            <a:r>
              <a:rPr lang="en-ZA" sz="2000" dirty="0" smtClean="0"/>
              <a:t>Glitches in process can lead to unemployment</a:t>
            </a:r>
          </a:p>
          <a:p>
            <a:endParaRPr lang="en-ZA"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20</a:t>
            </a:fld>
            <a:endParaRPr lang="en-ZA"/>
          </a:p>
        </p:txBody>
      </p:sp>
      <p:sp>
        <p:nvSpPr>
          <p:cNvPr id="7171" name="Rectangle 8"/>
          <p:cNvSpPr>
            <a:spLocks noGrp="1" noChangeArrowheads="1"/>
          </p:cNvSpPr>
          <p:nvPr>
            <p:ph type="title"/>
          </p:nvPr>
        </p:nvSpPr>
        <p:spPr/>
        <p:txBody>
          <a:bodyPr/>
          <a:lstStyle/>
          <a:p>
            <a:r>
              <a:rPr lang="en-US" b="1" dirty="0" smtClean="0"/>
              <a:t>Variation by firm size</a:t>
            </a:r>
            <a:endParaRPr lang="en-ZA" dirty="0" smtClean="0"/>
          </a:p>
        </p:txBody>
      </p:sp>
      <p:sp>
        <p:nvSpPr>
          <p:cNvPr id="2" name="Content Placeholder 1"/>
          <p:cNvSpPr>
            <a:spLocks noGrp="1"/>
          </p:cNvSpPr>
          <p:nvPr>
            <p:ph idx="1"/>
          </p:nvPr>
        </p:nvSpPr>
        <p:spPr/>
        <p:txBody>
          <a:bodyPr/>
          <a:lstStyle/>
          <a:p>
            <a:endParaRPr lang="en-Z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34400" cy="4483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93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21</a:t>
            </a:fld>
            <a:endParaRPr lang="en-ZA"/>
          </a:p>
        </p:txBody>
      </p:sp>
      <p:sp>
        <p:nvSpPr>
          <p:cNvPr id="7171" name="Rectangle 8"/>
          <p:cNvSpPr>
            <a:spLocks noGrp="1" noChangeArrowheads="1"/>
          </p:cNvSpPr>
          <p:nvPr>
            <p:ph type="title"/>
          </p:nvPr>
        </p:nvSpPr>
        <p:spPr/>
        <p:txBody>
          <a:bodyPr/>
          <a:lstStyle/>
          <a:p>
            <a:r>
              <a:rPr lang="en-US" b="1" dirty="0" smtClean="0"/>
              <a:t>Channel of match conditional on job</a:t>
            </a:r>
            <a:endParaRPr lang="en-ZA" dirty="0" smtClean="0"/>
          </a:p>
        </p:txBody>
      </p:sp>
      <p:sp>
        <p:nvSpPr>
          <p:cNvPr id="2" name="Content Placeholder 1"/>
          <p:cNvSpPr>
            <a:spLocks noGrp="1"/>
          </p:cNvSpPr>
          <p:nvPr>
            <p:ph idx="1"/>
          </p:nvPr>
        </p:nvSpPr>
        <p:spPr/>
        <p:txBody>
          <a:bodyPr/>
          <a:lstStyle/>
          <a:p>
            <a:endParaRPr lang="en-ZA"/>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0020" y="1162050"/>
            <a:ext cx="8763000" cy="5715000"/>
          </a:xfrm>
          <a:prstGeom prst="rect">
            <a:avLst/>
          </a:prstGeom>
          <a:noFill/>
          <a:ln>
            <a:noFill/>
          </a:ln>
        </p:spPr>
      </p:pic>
    </p:spTree>
    <p:extLst>
      <p:ext uri="{BB962C8B-B14F-4D97-AF65-F5344CB8AC3E}">
        <p14:creationId xmlns:p14="http://schemas.microsoft.com/office/powerpoint/2010/main" val="4002531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22</a:t>
            </a:fld>
            <a:endParaRPr lang="en-ZA"/>
          </a:p>
        </p:txBody>
      </p:sp>
      <p:sp>
        <p:nvSpPr>
          <p:cNvPr id="7171" name="Rectangle 8"/>
          <p:cNvSpPr>
            <a:spLocks noGrp="1" noChangeArrowheads="1"/>
          </p:cNvSpPr>
          <p:nvPr>
            <p:ph type="title"/>
          </p:nvPr>
        </p:nvSpPr>
        <p:spPr/>
        <p:txBody>
          <a:bodyPr/>
          <a:lstStyle/>
          <a:p>
            <a:r>
              <a:rPr lang="en-US" b="1" dirty="0" smtClean="0"/>
              <a:t>South African summary</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GB" sz="2000" dirty="0"/>
              <a:t>D</a:t>
            </a:r>
            <a:r>
              <a:rPr lang="en-GB" sz="2000" dirty="0" smtClean="0"/>
              <a:t>ifferent </a:t>
            </a:r>
            <a:r>
              <a:rPr lang="en-GB" sz="2000" dirty="0"/>
              <a:t>sets of individual, household, firm and job characteristics are associated with the probability of accessing the first job through a particular employment </a:t>
            </a:r>
            <a:r>
              <a:rPr lang="en-GB" sz="2000" dirty="0" smtClean="0"/>
              <a:t>channel</a:t>
            </a:r>
          </a:p>
          <a:p>
            <a:endParaRPr lang="en-GB" sz="2000" dirty="0">
              <a:latin typeface="Calibri" pitchFamily="34" charset="0"/>
            </a:endParaRPr>
          </a:p>
          <a:p>
            <a:r>
              <a:rPr lang="en-GB" sz="2000" dirty="0"/>
              <a:t>L</a:t>
            </a:r>
            <a:r>
              <a:rPr lang="en-GB" sz="2000" dirty="0" smtClean="0"/>
              <a:t>ikely </a:t>
            </a:r>
            <a:r>
              <a:rPr lang="en-GB" sz="2000" dirty="0"/>
              <a:t>to reflect selection by job seekers and recruiting firms into the use of particular search/recruitment </a:t>
            </a:r>
            <a:r>
              <a:rPr lang="en-GB" sz="2000" dirty="0" smtClean="0"/>
              <a:t>channels</a:t>
            </a:r>
          </a:p>
          <a:p>
            <a:endParaRPr lang="en-GB" sz="2000" dirty="0"/>
          </a:p>
          <a:p>
            <a:r>
              <a:rPr lang="en-GB" sz="2000" dirty="0" smtClean="0"/>
              <a:t>Things like gender and the size of firm seem to play a role</a:t>
            </a:r>
          </a:p>
          <a:p>
            <a:endParaRPr lang="en-GB" sz="2000" dirty="0"/>
          </a:p>
          <a:p>
            <a:r>
              <a:rPr lang="en-GB" sz="2000" dirty="0" smtClean="0"/>
              <a:t>Need panel and/or matched employer-employee data to disentangle some of this</a:t>
            </a:r>
          </a:p>
          <a:p>
            <a:endParaRPr lang="en-GB" sz="2000" dirty="0"/>
          </a:p>
          <a:p>
            <a:r>
              <a:rPr lang="en-GB" sz="2000" dirty="0" smtClean="0"/>
              <a:t>Information on job offers would also </a:t>
            </a:r>
            <a:r>
              <a:rPr lang="en-GB" sz="2000" smtClean="0"/>
              <a:t>be helpful</a:t>
            </a:r>
            <a:endParaRPr lang="en-GB" sz="2000" dirty="0" smtClean="0"/>
          </a:p>
          <a:p>
            <a:endParaRPr lang="en-GB" sz="2000" dirty="0">
              <a:latin typeface="Calibri" pitchFamily="34" charset="0"/>
            </a:endParaRPr>
          </a:p>
          <a:p>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2392685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23</a:t>
            </a:fld>
            <a:endParaRPr lang="en-ZA"/>
          </a:p>
        </p:txBody>
      </p:sp>
      <p:sp>
        <p:nvSpPr>
          <p:cNvPr id="7171" name="Rectangle 8"/>
          <p:cNvSpPr>
            <a:spLocks noGrp="1" noChangeArrowheads="1"/>
          </p:cNvSpPr>
          <p:nvPr>
            <p:ph type="title"/>
          </p:nvPr>
        </p:nvSpPr>
        <p:spPr/>
        <p:txBody>
          <a:bodyPr/>
          <a:lstStyle/>
          <a:p>
            <a:r>
              <a:rPr lang="en-US" b="1" dirty="0" smtClean="0"/>
              <a:t>What about reservation wages?</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GB" sz="2000" dirty="0" smtClean="0"/>
              <a:t>Key point in these models is that there is a reservation wage below which individuals will not accept a job</a:t>
            </a:r>
          </a:p>
          <a:p>
            <a:endParaRPr lang="en-GB" sz="2000" dirty="0"/>
          </a:p>
          <a:p>
            <a:r>
              <a:rPr lang="en-GB" sz="2000" dirty="0" smtClean="0"/>
              <a:t>Relatively little research in South Africa</a:t>
            </a:r>
          </a:p>
          <a:p>
            <a:endParaRPr lang="en-GB" sz="2000" dirty="0"/>
          </a:p>
          <a:p>
            <a:r>
              <a:rPr lang="en-GB" sz="2000" dirty="0" smtClean="0"/>
              <a:t>Does it exist?</a:t>
            </a:r>
          </a:p>
          <a:p>
            <a:endParaRPr lang="en-GB" sz="2000" dirty="0" smtClean="0"/>
          </a:p>
          <a:p>
            <a:r>
              <a:rPr lang="en-GB" sz="2000" dirty="0" smtClean="0"/>
              <a:t>How does it work?</a:t>
            </a:r>
          </a:p>
          <a:p>
            <a:endParaRPr lang="en-GB" sz="2000" dirty="0"/>
          </a:p>
          <a:p>
            <a:r>
              <a:rPr lang="en-GB" sz="2000" dirty="0" smtClean="0"/>
              <a:t>Why?</a:t>
            </a:r>
          </a:p>
          <a:p>
            <a:endParaRPr lang="en-GB" sz="2000" dirty="0"/>
          </a:p>
          <a:p>
            <a:r>
              <a:rPr lang="en-GB" sz="2000" dirty="0" smtClean="0"/>
              <a:t>Information flows or desires – Rankin and Roberts (2011), young people give reservation wages for large firms</a:t>
            </a:r>
          </a:p>
          <a:p>
            <a:endParaRPr lang="en-GB" sz="2000" dirty="0"/>
          </a:p>
          <a:p>
            <a:endParaRPr lang="en-GB" sz="2000" dirty="0" smtClean="0"/>
          </a:p>
          <a:p>
            <a:endParaRPr lang="en-GB" sz="2000" dirty="0">
              <a:latin typeface="Calibri" pitchFamily="34" charset="0"/>
            </a:endParaRPr>
          </a:p>
          <a:p>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223342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24</a:t>
            </a:fld>
            <a:endParaRPr lang="en-ZA"/>
          </a:p>
        </p:txBody>
      </p:sp>
      <p:sp>
        <p:nvSpPr>
          <p:cNvPr id="7171" name="Rectangle 8"/>
          <p:cNvSpPr>
            <a:spLocks noGrp="1" noChangeArrowheads="1"/>
          </p:cNvSpPr>
          <p:nvPr>
            <p:ph type="title"/>
          </p:nvPr>
        </p:nvSpPr>
        <p:spPr/>
        <p:txBody>
          <a:bodyPr/>
          <a:lstStyle/>
          <a:p>
            <a:r>
              <a:rPr lang="en-US" b="1" dirty="0" smtClean="0"/>
              <a:t>South African questions</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pPr marL="0" indent="0">
              <a:buNone/>
            </a:pPr>
            <a:r>
              <a:rPr lang="en-US" sz="2000" dirty="0" smtClean="0">
                <a:latin typeface="Calibri" pitchFamily="34" charset="0"/>
              </a:rPr>
              <a:t>A number of policies have been proposed to improve </a:t>
            </a:r>
            <a:r>
              <a:rPr lang="en-US" sz="2000" dirty="0" err="1" smtClean="0">
                <a:latin typeface="Calibri" pitchFamily="34" charset="0"/>
              </a:rPr>
              <a:t>labour</a:t>
            </a:r>
            <a:r>
              <a:rPr lang="en-US" sz="2000" dirty="0" smtClean="0">
                <a:latin typeface="Calibri" pitchFamily="34" charset="0"/>
              </a:rPr>
              <a:t> market outcomes for young South Africans. Thinking about them through the lens of search and matching models, what do you think the impact will be?</a:t>
            </a:r>
          </a:p>
          <a:p>
            <a:pPr marL="0" indent="0">
              <a:buNone/>
            </a:pPr>
            <a:endParaRPr lang="en-US" sz="2000" dirty="0" smtClean="0">
              <a:latin typeface="Calibri" pitchFamily="34" charset="0"/>
            </a:endParaRPr>
          </a:p>
          <a:p>
            <a:pPr marL="0" indent="0">
              <a:buNone/>
            </a:pPr>
            <a:r>
              <a:rPr lang="en-US" sz="2000" dirty="0" smtClean="0">
                <a:latin typeface="Calibri" pitchFamily="34" charset="0"/>
              </a:rPr>
              <a:t>Rate in order of impact in terms of number of jobs for young people</a:t>
            </a:r>
            <a:endParaRPr lang="en-US" sz="2000" dirty="0">
              <a:latin typeface="Calibri" pitchFamily="34" charset="0"/>
            </a:endParaRPr>
          </a:p>
          <a:p>
            <a:pPr marL="285750" indent="-285750">
              <a:buFont typeface="Arial" charset="0"/>
              <a:buChar char="•"/>
            </a:pPr>
            <a:r>
              <a:rPr lang="en-US" sz="1800" dirty="0" smtClean="0">
                <a:latin typeface="Calibri" pitchFamily="34" charset="0"/>
              </a:rPr>
              <a:t>A job search/transport subsidy</a:t>
            </a:r>
          </a:p>
          <a:p>
            <a:pPr marL="285750" indent="-285750">
              <a:buFont typeface="Arial" charset="0"/>
              <a:buChar char="•"/>
            </a:pPr>
            <a:r>
              <a:rPr lang="en-US" sz="1800" dirty="0" smtClean="0">
                <a:latin typeface="Calibri" pitchFamily="34" charset="0"/>
              </a:rPr>
              <a:t>Compulsory listing of vacancies with the Department of </a:t>
            </a:r>
            <a:r>
              <a:rPr lang="en-US" sz="1800" dirty="0" err="1" smtClean="0">
                <a:latin typeface="Calibri" pitchFamily="34" charset="0"/>
              </a:rPr>
              <a:t>Labour’s</a:t>
            </a:r>
            <a:r>
              <a:rPr lang="en-US" sz="1800" dirty="0" smtClean="0">
                <a:latin typeface="Calibri" pitchFamily="34" charset="0"/>
              </a:rPr>
              <a:t> </a:t>
            </a:r>
            <a:r>
              <a:rPr lang="en-US" sz="1800" dirty="0" err="1" smtClean="0">
                <a:latin typeface="Calibri" pitchFamily="34" charset="0"/>
              </a:rPr>
              <a:t>Labour</a:t>
            </a:r>
            <a:r>
              <a:rPr lang="en-US" sz="1800" dirty="0" smtClean="0">
                <a:latin typeface="Calibri" pitchFamily="34" charset="0"/>
              </a:rPr>
              <a:t> </a:t>
            </a:r>
            <a:r>
              <a:rPr lang="en-US" sz="1800" dirty="0" err="1" smtClean="0">
                <a:latin typeface="Calibri" pitchFamily="34" charset="0"/>
              </a:rPr>
              <a:t>Centres</a:t>
            </a:r>
            <a:endParaRPr lang="en-US" sz="1800" dirty="0" smtClean="0">
              <a:latin typeface="Calibri" pitchFamily="34" charset="0"/>
            </a:endParaRPr>
          </a:p>
          <a:p>
            <a:pPr marL="285750" indent="-285750">
              <a:buFont typeface="Arial" charset="0"/>
              <a:buChar char="•"/>
            </a:pPr>
            <a:r>
              <a:rPr lang="en-US" sz="1800" dirty="0" smtClean="0">
                <a:latin typeface="Calibri" pitchFamily="34" charset="0"/>
              </a:rPr>
              <a:t>A once-off payment to young people who get a job (similar to the Earned Income Tax Credit in US)</a:t>
            </a:r>
          </a:p>
          <a:p>
            <a:pPr marL="285750" indent="-285750">
              <a:buFont typeface="Arial" charset="0"/>
              <a:buChar char="•"/>
            </a:pPr>
            <a:r>
              <a:rPr lang="en-US" sz="1800" dirty="0" smtClean="0">
                <a:latin typeface="Calibri" pitchFamily="34" charset="0"/>
              </a:rPr>
              <a:t>A tax incentive to encourage firms to hire young people (the Employment Tax Incentive – ETI)</a:t>
            </a:r>
          </a:p>
          <a:p>
            <a:pPr marL="285750" indent="-285750">
              <a:buFont typeface="Arial" charset="0"/>
              <a:buChar char="•"/>
            </a:pPr>
            <a:r>
              <a:rPr lang="en-US" sz="1800" dirty="0" smtClean="0">
                <a:latin typeface="Calibri" pitchFamily="34" charset="0"/>
              </a:rPr>
              <a:t>Providing young people with additional qualifications</a:t>
            </a:r>
          </a:p>
          <a:p>
            <a:pPr marL="285750" indent="-285750">
              <a:buFont typeface="Arial" charset="0"/>
              <a:buChar char="•"/>
            </a:pPr>
            <a:r>
              <a:rPr lang="en-US" sz="1800" dirty="0" err="1" smtClean="0">
                <a:latin typeface="Calibri" pitchFamily="34" charset="0"/>
              </a:rPr>
              <a:t>Harambee</a:t>
            </a:r>
            <a:r>
              <a:rPr lang="en-US" sz="1800" dirty="0">
                <a:latin typeface="Calibri" pitchFamily="34" charset="0"/>
              </a:rPr>
              <a:t> (</a:t>
            </a:r>
            <a:r>
              <a:rPr lang="en-US" sz="1800" dirty="0">
                <a:latin typeface="Calibri" pitchFamily="34" charset="0"/>
                <a:hlinkClick r:id="rId2"/>
              </a:rPr>
              <a:t>http://harambee.co.za/harambee</a:t>
            </a:r>
            <a:r>
              <a:rPr lang="en-US" sz="1800" dirty="0" smtClean="0">
                <a:latin typeface="Calibri" pitchFamily="34" charset="0"/>
                <a:hlinkClick r:id="rId2"/>
              </a:rPr>
              <a:t>/</a:t>
            </a:r>
            <a:r>
              <a:rPr lang="en-US" sz="1800" dirty="0" smtClean="0">
                <a:latin typeface="Calibri" pitchFamily="34" charset="0"/>
              </a:rPr>
              <a:t>)</a:t>
            </a:r>
          </a:p>
          <a:p>
            <a:pPr marL="285750" indent="-285750">
              <a:buFont typeface="Arial" charset="0"/>
              <a:buChar char="•"/>
            </a:pPr>
            <a:r>
              <a:rPr lang="en-US" sz="1800" dirty="0" smtClean="0">
                <a:latin typeface="Calibri" pitchFamily="34" charset="0"/>
              </a:rPr>
              <a:t>The national minimum wage</a:t>
            </a:r>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148405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a:t>
            </a:fld>
            <a:endParaRPr lang="en-ZA"/>
          </a:p>
        </p:txBody>
      </p:sp>
      <p:sp>
        <p:nvSpPr>
          <p:cNvPr id="7171" name="Rectangle 8"/>
          <p:cNvSpPr>
            <a:spLocks noGrp="1" noChangeArrowheads="1"/>
          </p:cNvSpPr>
          <p:nvPr>
            <p:ph type="title"/>
          </p:nvPr>
        </p:nvSpPr>
        <p:spPr/>
        <p:txBody>
          <a:bodyPr/>
          <a:lstStyle/>
          <a:p>
            <a:r>
              <a:rPr lang="en-US" b="1" dirty="0" smtClean="0"/>
              <a:t>An empirical puzzle</a:t>
            </a:r>
            <a:endParaRPr lang="en-ZA" dirty="0" smtClean="0"/>
          </a:p>
        </p:txBody>
      </p:sp>
      <p:sp>
        <p:nvSpPr>
          <p:cNvPr id="7172" name="Rectangle 9"/>
          <p:cNvSpPr>
            <a:spLocks noGrp="1" noChangeArrowheads="1"/>
          </p:cNvSpPr>
          <p:nvPr>
            <p:ph type="body" idx="1"/>
          </p:nvPr>
        </p:nvSpPr>
        <p:spPr>
          <a:xfrm>
            <a:off x="914400" y="1524000"/>
            <a:ext cx="6781800" cy="4800600"/>
          </a:xfrm>
        </p:spPr>
        <p:txBody>
          <a:bodyPr/>
          <a:lstStyle/>
          <a:p>
            <a:pPr marL="285750" indent="-285750">
              <a:buFont typeface="Arial" charset="0"/>
              <a:buChar char="•"/>
            </a:pPr>
            <a:r>
              <a:rPr lang="en-US" sz="2000" dirty="0" smtClean="0">
                <a:latin typeface="Calibri" pitchFamily="34" charset="0"/>
              </a:rPr>
              <a:t>One puzzle in the empirical </a:t>
            </a:r>
            <a:r>
              <a:rPr lang="en-US" sz="2000" dirty="0" err="1" smtClean="0">
                <a:latin typeface="Calibri" pitchFamily="34" charset="0"/>
              </a:rPr>
              <a:t>labour</a:t>
            </a:r>
            <a:r>
              <a:rPr lang="en-US" sz="2000" dirty="0" smtClean="0">
                <a:latin typeface="Calibri" pitchFamily="34" charset="0"/>
              </a:rPr>
              <a:t> research is why observably identical individuals earn such as wide range of incomes</a:t>
            </a:r>
          </a:p>
          <a:p>
            <a:pPr marL="285750" indent="-285750">
              <a:buFont typeface="Arial" charset="0"/>
              <a:buChar char="•"/>
            </a:pPr>
            <a:endParaRPr lang="en-US" sz="2000" dirty="0" smtClean="0">
              <a:latin typeface="Calibri" pitchFamily="34" charset="0"/>
            </a:endParaRPr>
          </a:p>
          <a:p>
            <a:pPr marL="285750" indent="-285750">
              <a:buFont typeface="Arial" charset="0"/>
              <a:buChar char="•"/>
            </a:pPr>
            <a:r>
              <a:rPr lang="en-US" sz="2000" dirty="0" smtClean="0">
                <a:latin typeface="Calibri" pitchFamily="34" charset="0"/>
              </a:rPr>
              <a:t>Models with a perfectly competitive </a:t>
            </a:r>
            <a:r>
              <a:rPr lang="en-US" sz="2000" dirty="0" err="1" smtClean="0">
                <a:latin typeface="Calibri" pitchFamily="34" charset="0"/>
              </a:rPr>
              <a:t>labour</a:t>
            </a:r>
            <a:r>
              <a:rPr lang="en-US" sz="2000" dirty="0" smtClean="0">
                <a:latin typeface="Calibri" pitchFamily="34" charset="0"/>
              </a:rPr>
              <a:t> market cannot explain this</a:t>
            </a:r>
            <a:endParaRPr lang="en-US" sz="2000" dirty="0">
              <a:latin typeface="Calibri" pitchFamily="34" charset="0"/>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r>
              <a:rPr lang="en-US" sz="2000" dirty="0" smtClean="0">
                <a:latin typeface="Calibri" pitchFamily="34" charset="0"/>
              </a:rPr>
              <a:t>Search and matching models which introduce market frictions, including frictions in information flows, may help explain this.</a:t>
            </a:r>
            <a:endParaRPr lang="en-US" sz="1800"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3517051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a:t>
            </a:fld>
            <a:endParaRPr lang="en-ZA"/>
          </a:p>
        </p:txBody>
      </p:sp>
      <p:sp>
        <p:nvSpPr>
          <p:cNvPr id="7171" name="Rectangle 8"/>
          <p:cNvSpPr>
            <a:spLocks noGrp="1" noChangeArrowheads="1"/>
          </p:cNvSpPr>
          <p:nvPr>
            <p:ph type="title"/>
          </p:nvPr>
        </p:nvSpPr>
        <p:spPr>
          <a:xfrm>
            <a:off x="1371600" y="457200"/>
            <a:ext cx="6705600" cy="457200"/>
          </a:xfrm>
        </p:spPr>
        <p:txBody>
          <a:bodyPr/>
          <a:lstStyle/>
          <a:p>
            <a:r>
              <a:rPr lang="en-US" b="1" dirty="0" smtClean="0"/>
              <a:t>An empirical puzzle:</a:t>
            </a:r>
            <a:br>
              <a:rPr lang="en-US" b="1" dirty="0" smtClean="0"/>
            </a:br>
            <a:r>
              <a:rPr lang="en-US" b="1" dirty="0" smtClean="0"/>
              <a:t>Africans, 22-26, matric without endorsement</a:t>
            </a:r>
            <a:endParaRPr lang="en-ZA" dirty="0" smtClean="0"/>
          </a:p>
        </p:txBody>
      </p:sp>
      <p:sp>
        <p:nvSpPr>
          <p:cNvPr id="2" name="Content Placeholder 1"/>
          <p:cNvSpPr>
            <a:spLocks noGrp="1"/>
          </p:cNvSpPr>
          <p:nvPr>
            <p:ph idx="1"/>
          </p:nvPr>
        </p:nvSpPr>
        <p:spPr/>
        <p:txBody>
          <a:bodyPr/>
          <a:lstStyle/>
          <a:p>
            <a:endParaRPr lang="en-ZA"/>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143000"/>
            <a:ext cx="7162800" cy="524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10200" y="1752600"/>
            <a:ext cx="3124200" cy="1477328"/>
          </a:xfrm>
          <a:prstGeom prst="rect">
            <a:avLst/>
          </a:prstGeom>
          <a:noFill/>
        </p:spPr>
        <p:txBody>
          <a:bodyPr wrap="square" rtlCol="0">
            <a:spAutoFit/>
          </a:bodyPr>
          <a:lstStyle/>
          <a:p>
            <a:r>
              <a:rPr lang="en-ZA" sz="1800" dirty="0" smtClean="0">
                <a:latin typeface="+mn-lt"/>
              </a:rPr>
              <a:t>Monthly earnings</a:t>
            </a:r>
          </a:p>
          <a:p>
            <a:r>
              <a:rPr lang="en-ZA" sz="1800" dirty="0" smtClean="0">
                <a:latin typeface="+mn-lt"/>
              </a:rPr>
              <a:t>Mean		R3,375</a:t>
            </a:r>
          </a:p>
          <a:p>
            <a:r>
              <a:rPr lang="en-ZA" sz="1800" dirty="0" smtClean="0">
                <a:latin typeface="+mn-lt"/>
              </a:rPr>
              <a:t>Median		R2,404</a:t>
            </a:r>
          </a:p>
          <a:p>
            <a:r>
              <a:rPr lang="en-ZA" sz="1800" dirty="0" smtClean="0">
                <a:latin typeface="+mn-lt"/>
              </a:rPr>
              <a:t>25</a:t>
            </a:r>
            <a:r>
              <a:rPr lang="en-ZA" sz="1800" baseline="30000" dirty="0" smtClean="0">
                <a:latin typeface="+mn-lt"/>
              </a:rPr>
              <a:t>th</a:t>
            </a:r>
            <a:r>
              <a:rPr lang="en-ZA" sz="1800" dirty="0" smtClean="0">
                <a:latin typeface="+mn-lt"/>
              </a:rPr>
              <a:t> percentile	R1,500</a:t>
            </a:r>
          </a:p>
          <a:p>
            <a:r>
              <a:rPr lang="en-ZA" sz="1800" dirty="0" smtClean="0">
                <a:latin typeface="+mn-lt"/>
              </a:rPr>
              <a:t>75</a:t>
            </a:r>
            <a:r>
              <a:rPr lang="en-ZA" sz="1800" baseline="30000" dirty="0" smtClean="0">
                <a:latin typeface="+mn-lt"/>
              </a:rPr>
              <a:t>th</a:t>
            </a:r>
            <a:r>
              <a:rPr lang="en-ZA" sz="1800" dirty="0">
                <a:latin typeface="+mn-lt"/>
              </a:rPr>
              <a:t> </a:t>
            </a:r>
            <a:r>
              <a:rPr lang="en-ZA" sz="1800" dirty="0" smtClean="0">
                <a:latin typeface="+mn-lt"/>
              </a:rPr>
              <a:t>percentile	R3,800</a:t>
            </a:r>
            <a:endParaRPr lang="en-ZA" sz="1800" dirty="0">
              <a:latin typeface="+mn-lt"/>
            </a:endParaRPr>
          </a:p>
        </p:txBody>
      </p:sp>
    </p:spTree>
    <p:extLst>
      <p:ext uri="{BB962C8B-B14F-4D97-AF65-F5344CB8AC3E}">
        <p14:creationId xmlns:p14="http://schemas.microsoft.com/office/powerpoint/2010/main" val="308897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5</a:t>
            </a:fld>
            <a:endParaRPr lang="en-ZA"/>
          </a:p>
        </p:txBody>
      </p:sp>
      <p:sp>
        <p:nvSpPr>
          <p:cNvPr id="7171" name="Rectangle 8"/>
          <p:cNvSpPr>
            <a:spLocks noGrp="1" noChangeArrowheads="1"/>
          </p:cNvSpPr>
          <p:nvPr>
            <p:ph type="title"/>
          </p:nvPr>
        </p:nvSpPr>
        <p:spPr/>
        <p:txBody>
          <a:bodyPr/>
          <a:lstStyle/>
          <a:p>
            <a:r>
              <a:rPr lang="en-US" b="1" dirty="0" smtClean="0"/>
              <a:t>Outline of this lecture</a:t>
            </a:r>
            <a:endParaRPr lang="en-ZA" dirty="0" smtClean="0"/>
          </a:p>
        </p:txBody>
      </p:sp>
      <p:sp>
        <p:nvSpPr>
          <p:cNvPr id="7172" name="Rectangle 9"/>
          <p:cNvSpPr>
            <a:spLocks noGrp="1" noChangeArrowheads="1"/>
          </p:cNvSpPr>
          <p:nvPr>
            <p:ph type="body" idx="1"/>
          </p:nvPr>
        </p:nvSpPr>
        <p:spPr>
          <a:xfrm>
            <a:off x="914400" y="1066800"/>
            <a:ext cx="6781800" cy="4800600"/>
          </a:xfrm>
        </p:spPr>
        <p:txBody>
          <a:bodyPr/>
          <a:lstStyle/>
          <a:p>
            <a:pPr marL="285750" indent="-285750">
              <a:buFont typeface="Arial" charset="0"/>
              <a:buChar char="•"/>
            </a:pPr>
            <a:r>
              <a:rPr lang="en-US" sz="2000" dirty="0" smtClean="0">
                <a:latin typeface="Calibri" pitchFamily="34" charset="0"/>
              </a:rPr>
              <a:t>Characteristics of search and matching models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The broader challenge</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A South African example</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Thinking about SA unemployment policy challenges through these types of models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Readings:</a:t>
            </a:r>
          </a:p>
          <a:p>
            <a:pPr lvl="1"/>
            <a:r>
              <a:rPr lang="en-ZA" dirty="0"/>
              <a:t>GORTER, C., NIJKAMP, P. and RIETVELD, P., 1993. The impact of employers' recruitment behaviour on the allocation of vacant jobs to unemployed job seekers. </a:t>
            </a:r>
            <a:r>
              <a:rPr lang="en-ZA" i="1" dirty="0"/>
              <a:t>Empirical Economics, </a:t>
            </a:r>
            <a:r>
              <a:rPr lang="en-ZA" b="1" dirty="0"/>
              <a:t>18</a:t>
            </a:r>
            <a:r>
              <a:rPr lang="en-ZA" dirty="0"/>
              <a:t>(2), pp. 251-269.</a:t>
            </a:r>
          </a:p>
          <a:p>
            <a:pPr lvl="1"/>
            <a:r>
              <a:rPr lang="en-ZA" dirty="0"/>
              <a:t>MORTENSEN, D.T. and PISSARIDES, C.A., 1999. New developments in models of search in the </a:t>
            </a:r>
            <a:r>
              <a:rPr lang="en-ZA" dirty="0" err="1"/>
              <a:t>labor</a:t>
            </a:r>
            <a:r>
              <a:rPr lang="en-ZA" dirty="0"/>
              <a:t> market. </a:t>
            </a:r>
            <a:r>
              <a:rPr lang="en-ZA" i="1" dirty="0"/>
              <a:t>Handbook of </a:t>
            </a:r>
            <a:r>
              <a:rPr lang="en-ZA" i="1" dirty="0" err="1"/>
              <a:t>labor</a:t>
            </a:r>
            <a:r>
              <a:rPr lang="en-ZA" i="1" dirty="0"/>
              <a:t> economics, </a:t>
            </a:r>
            <a:r>
              <a:rPr lang="en-ZA" b="1" dirty="0"/>
              <a:t>3</a:t>
            </a:r>
            <a:r>
              <a:rPr lang="en-ZA" dirty="0"/>
              <a:t>, pp. 2567-2627.</a:t>
            </a:r>
          </a:p>
          <a:p>
            <a:pPr lvl="1"/>
            <a:r>
              <a:rPr lang="en-ZA" dirty="0"/>
              <a:t>SCHÖER, V., RANKIN, N. and ROBERTS, G., 2012. Accessing the first job in a slack labour market: Job matching in South Africa. </a:t>
            </a:r>
            <a:r>
              <a:rPr lang="en-ZA" i="1" dirty="0"/>
              <a:t>Journal of International Development</a:t>
            </a:r>
            <a:r>
              <a:rPr lang="en-ZA" i="1" dirty="0" smtClean="0"/>
              <a:t>,</a:t>
            </a:r>
          </a:p>
          <a:p>
            <a:pPr lvl="1"/>
            <a:r>
              <a:rPr lang="en-ZA" dirty="0"/>
              <a:t>"The Prize in Economic Sciences 2010 - Advanced Information". </a:t>
            </a:r>
            <a:r>
              <a:rPr lang="en-ZA" i="1" dirty="0"/>
              <a:t>Nobelprize.org.</a:t>
            </a:r>
            <a:r>
              <a:rPr lang="en-ZA" dirty="0"/>
              <a:t> Nobel Media AB 2013. Web. 19 Aug 2013. &lt;http://www.nobelprize.org/nobel_prizes/economic-sciences/laureates/2010/advanced.html&gt; </a:t>
            </a:r>
            <a:endParaRPr lang="en-US" dirty="0" smtClean="0">
              <a:latin typeface="Calibri" pitchFamily="34" charset="0"/>
            </a:endParaRPr>
          </a:p>
          <a:p>
            <a:endParaRPr lang="en-ZA" dirty="0" smtClean="0"/>
          </a:p>
          <a:p>
            <a:endParaRPr lang="en-ZA" dirty="0" smtClean="0"/>
          </a:p>
        </p:txBody>
      </p:sp>
    </p:spTree>
    <p:extLst>
      <p:ext uri="{BB962C8B-B14F-4D97-AF65-F5344CB8AC3E}">
        <p14:creationId xmlns:p14="http://schemas.microsoft.com/office/powerpoint/2010/main" val="361117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6</a:t>
            </a:fld>
            <a:endParaRPr lang="en-ZA"/>
          </a:p>
        </p:txBody>
      </p:sp>
      <p:sp>
        <p:nvSpPr>
          <p:cNvPr id="7171" name="Rectangle 8"/>
          <p:cNvSpPr>
            <a:spLocks noGrp="1" noChangeArrowheads="1"/>
          </p:cNvSpPr>
          <p:nvPr>
            <p:ph type="title"/>
          </p:nvPr>
        </p:nvSpPr>
        <p:spPr/>
        <p:txBody>
          <a:bodyPr/>
          <a:lstStyle/>
          <a:p>
            <a:r>
              <a:rPr lang="en-US" b="1" dirty="0" smtClean="0"/>
              <a:t>Characteristics of search and matching models</a:t>
            </a:r>
            <a:endParaRPr lang="en-ZA" dirty="0" smtClean="0"/>
          </a:p>
        </p:txBody>
      </p:sp>
      <p:sp>
        <p:nvSpPr>
          <p:cNvPr id="2" name="Content Placeholder 1"/>
          <p:cNvSpPr>
            <a:spLocks noGrp="1"/>
          </p:cNvSpPr>
          <p:nvPr>
            <p:ph idx="1"/>
          </p:nvPr>
        </p:nvSpPr>
        <p:spPr/>
        <p:txBody>
          <a:bodyPr/>
          <a:lstStyle/>
          <a:p>
            <a:r>
              <a:rPr lang="en-ZA" sz="2000" dirty="0" smtClean="0"/>
              <a:t>Market frictions:</a:t>
            </a:r>
          </a:p>
          <a:p>
            <a:pPr lvl="1"/>
            <a:r>
              <a:rPr lang="en-ZA" sz="1800" dirty="0" smtClean="0"/>
              <a:t>The costly delay in the process of finding trading partners and determining the terms of trade</a:t>
            </a:r>
          </a:p>
          <a:p>
            <a:pPr lvl="1"/>
            <a:endParaRPr lang="en-ZA" sz="1800" dirty="0" smtClean="0"/>
          </a:p>
          <a:p>
            <a:pPr lvl="1"/>
            <a:r>
              <a:rPr lang="en-ZA" sz="1800" dirty="0" smtClean="0"/>
              <a:t>Individuals do not know about all the current job openings that are suitable for them</a:t>
            </a:r>
          </a:p>
          <a:p>
            <a:pPr lvl="1"/>
            <a:endParaRPr lang="en-ZA" sz="1800" dirty="0" smtClean="0"/>
          </a:p>
          <a:p>
            <a:pPr lvl="1"/>
            <a:r>
              <a:rPr lang="en-ZA" sz="1800" dirty="0" smtClean="0"/>
              <a:t>Need to incur costs in applying, and interviewing, for the job</a:t>
            </a:r>
          </a:p>
          <a:p>
            <a:pPr lvl="1"/>
            <a:endParaRPr lang="en-ZA" sz="1800" dirty="0"/>
          </a:p>
          <a:p>
            <a:pPr lvl="1"/>
            <a:r>
              <a:rPr lang="en-ZA" sz="1800" dirty="0" smtClean="0"/>
              <a:t>Firms do not know about all the potential candidates who could fill a position</a:t>
            </a:r>
          </a:p>
          <a:p>
            <a:pPr lvl="1"/>
            <a:endParaRPr lang="en-ZA" sz="1800" dirty="0" smtClean="0"/>
          </a:p>
          <a:p>
            <a:pPr lvl="1"/>
            <a:r>
              <a:rPr lang="en-ZA" sz="1800" dirty="0" smtClean="0"/>
              <a:t>Need to spend time and effort in sorting through applicants</a:t>
            </a:r>
          </a:p>
          <a:p>
            <a:pPr lvl="1"/>
            <a:endParaRPr lang="en-ZA" sz="1800" dirty="0"/>
          </a:p>
          <a:p>
            <a:pPr lvl="1"/>
            <a:r>
              <a:rPr lang="en-ZA" sz="1800" dirty="0" smtClean="0"/>
              <a:t>‘Good enough’ matches</a:t>
            </a:r>
            <a:endParaRPr lang="en-ZA" sz="1800" dirty="0"/>
          </a:p>
        </p:txBody>
      </p:sp>
    </p:spTree>
    <p:extLst>
      <p:ext uri="{BB962C8B-B14F-4D97-AF65-F5344CB8AC3E}">
        <p14:creationId xmlns:p14="http://schemas.microsoft.com/office/powerpoint/2010/main" val="308897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7</a:t>
            </a:fld>
            <a:endParaRPr lang="en-ZA"/>
          </a:p>
        </p:txBody>
      </p:sp>
      <p:sp>
        <p:nvSpPr>
          <p:cNvPr id="7171" name="Rectangle 8"/>
          <p:cNvSpPr>
            <a:spLocks noGrp="1" noChangeArrowheads="1"/>
          </p:cNvSpPr>
          <p:nvPr>
            <p:ph type="title"/>
          </p:nvPr>
        </p:nvSpPr>
        <p:spPr/>
        <p:txBody>
          <a:bodyPr/>
          <a:lstStyle/>
          <a:p>
            <a:r>
              <a:rPr lang="en-US" b="1" dirty="0" smtClean="0"/>
              <a:t>An optimal stopping strategy</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pPr marL="285750" indent="-285750">
              <a:buFont typeface="Arial" charset="0"/>
              <a:buChar char="•"/>
            </a:pPr>
            <a:r>
              <a:rPr lang="en-US" sz="2000" dirty="0" smtClean="0">
                <a:latin typeface="Calibri" pitchFamily="34" charset="0"/>
              </a:rPr>
              <a:t>Job offers arrive sequentially but once refused are lost</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Distribution of potential job offers is usually known but offers appear randomly</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The optimal stopping strategy is a dynamic programming problem which consists of comparing the current offer with the expected value of future search</a:t>
            </a:r>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3" y="4114800"/>
            <a:ext cx="84867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0" y="5094982"/>
            <a:ext cx="7924800" cy="1569660"/>
          </a:xfrm>
          <a:prstGeom prst="rect">
            <a:avLst/>
          </a:prstGeom>
          <a:noFill/>
        </p:spPr>
        <p:txBody>
          <a:bodyPr wrap="square" rtlCol="0">
            <a:spAutoFit/>
          </a:bodyPr>
          <a:lstStyle/>
          <a:p>
            <a:r>
              <a:rPr lang="en-ZA" sz="1600" i="1" dirty="0" err="1" smtClean="0">
                <a:latin typeface="+mn-lt"/>
              </a:rPr>
              <a:t>U</a:t>
            </a:r>
            <a:r>
              <a:rPr lang="en-ZA" sz="1600" i="1" baseline="-25000" dirty="0" err="1" smtClean="0">
                <a:latin typeface="+mn-lt"/>
              </a:rPr>
              <a:t>t</a:t>
            </a:r>
            <a:r>
              <a:rPr lang="en-ZA" sz="1600" dirty="0" smtClean="0">
                <a:latin typeface="+mn-lt"/>
              </a:rPr>
              <a:t> is the value of searching in the current period</a:t>
            </a:r>
          </a:p>
          <a:p>
            <a:r>
              <a:rPr lang="en-ZA" sz="1600" i="1" dirty="0" smtClean="0">
                <a:latin typeface="+mn-lt"/>
              </a:rPr>
              <a:t>W</a:t>
            </a:r>
            <a:r>
              <a:rPr lang="en-ZA" sz="1600" dirty="0" smtClean="0">
                <a:latin typeface="+mn-lt"/>
              </a:rPr>
              <a:t> is the value of the offered employment  (usually the present value of future utility conditional on accepting offer)</a:t>
            </a:r>
          </a:p>
          <a:p>
            <a:r>
              <a:rPr lang="en-ZA" sz="1600" i="1" dirty="0" smtClean="0">
                <a:latin typeface="+mn-lt"/>
              </a:rPr>
              <a:t>r</a:t>
            </a:r>
            <a:r>
              <a:rPr lang="en-ZA" sz="1600" dirty="0" smtClean="0">
                <a:latin typeface="+mn-lt"/>
              </a:rPr>
              <a:t> is the discount or risk free rate</a:t>
            </a:r>
          </a:p>
          <a:p>
            <a:r>
              <a:rPr lang="en-ZA" sz="1600" dirty="0" smtClean="0">
                <a:latin typeface="+mn-lt"/>
              </a:rPr>
              <a:t>b is income flow received contingent on unemployment</a:t>
            </a:r>
          </a:p>
          <a:p>
            <a:r>
              <a:rPr lang="en-ZA" sz="1600" dirty="0" smtClean="0">
                <a:latin typeface="+mn-lt"/>
              </a:rPr>
              <a:t>a is the cost of search</a:t>
            </a:r>
            <a:endParaRPr lang="en-ZA" sz="1600" dirty="0">
              <a:latin typeface="+mn-lt"/>
            </a:endParaRPr>
          </a:p>
        </p:txBody>
      </p:sp>
    </p:spTree>
    <p:extLst>
      <p:ext uri="{BB962C8B-B14F-4D97-AF65-F5344CB8AC3E}">
        <p14:creationId xmlns:p14="http://schemas.microsoft.com/office/powerpoint/2010/main" val="3252400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8</a:t>
            </a:fld>
            <a:endParaRPr lang="en-ZA"/>
          </a:p>
        </p:txBody>
      </p:sp>
      <p:sp>
        <p:nvSpPr>
          <p:cNvPr id="7171" name="Rectangle 8"/>
          <p:cNvSpPr>
            <a:spLocks noGrp="1" noChangeArrowheads="1"/>
          </p:cNvSpPr>
          <p:nvPr>
            <p:ph type="title"/>
          </p:nvPr>
        </p:nvSpPr>
        <p:spPr/>
        <p:txBody>
          <a:bodyPr/>
          <a:lstStyle/>
          <a:p>
            <a:r>
              <a:rPr lang="en-US" b="1" dirty="0" smtClean="0"/>
              <a:t>Two-sided search</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pPr marL="285750" indent="-285750">
              <a:buFont typeface="Arial" charset="0"/>
              <a:buChar char="•"/>
            </a:pPr>
            <a:r>
              <a:rPr lang="en-US" sz="2000" dirty="0" smtClean="0">
                <a:latin typeface="Calibri" pitchFamily="34" charset="0"/>
              </a:rPr>
              <a:t>Job-worker match occurs when a qualified unemployed worker and a sufficiently attractive vacancy meet</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Firms are trading off the forgone profit of the job remaining open versus filling it with the current candidate</a:t>
            </a:r>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74866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90600" y="4164330"/>
            <a:ext cx="7924800" cy="1754326"/>
          </a:xfrm>
          <a:prstGeom prst="rect">
            <a:avLst/>
          </a:prstGeom>
          <a:noFill/>
        </p:spPr>
        <p:txBody>
          <a:bodyPr wrap="square" rtlCol="0">
            <a:spAutoFit/>
          </a:bodyPr>
          <a:lstStyle/>
          <a:p>
            <a:pPr marL="285750" indent="-285750">
              <a:buFont typeface="Arial" pitchFamily="34" charset="0"/>
              <a:buChar char="•"/>
            </a:pPr>
            <a:r>
              <a:rPr lang="en-ZA" sz="1800" i="1" dirty="0" smtClean="0">
                <a:latin typeface="+mn-lt"/>
              </a:rPr>
              <a:t>V</a:t>
            </a:r>
            <a:r>
              <a:rPr lang="en-ZA" sz="1800" dirty="0" smtClean="0">
                <a:latin typeface="+mn-lt"/>
              </a:rPr>
              <a:t> is the value of holding the job vacant</a:t>
            </a:r>
          </a:p>
          <a:p>
            <a:pPr marL="285750" indent="-285750">
              <a:buFont typeface="Arial" pitchFamily="34" charset="0"/>
              <a:buChar char="•"/>
            </a:pPr>
            <a:r>
              <a:rPr lang="en-ZA" sz="1800" i="1" dirty="0" smtClean="0">
                <a:latin typeface="+mn-lt"/>
              </a:rPr>
              <a:t>c</a:t>
            </a:r>
            <a:r>
              <a:rPr lang="en-ZA" sz="1800" dirty="0" smtClean="0">
                <a:latin typeface="+mn-lt"/>
              </a:rPr>
              <a:t> is the cost of recruitment</a:t>
            </a:r>
          </a:p>
          <a:p>
            <a:pPr marL="285750" indent="-285750">
              <a:buFont typeface="Arial" pitchFamily="34" charset="0"/>
              <a:buChar char="•"/>
            </a:pPr>
            <a:r>
              <a:rPr lang="en-ZA" sz="1800" i="1" dirty="0" smtClean="0">
                <a:latin typeface="Symbol" pitchFamily="18" charset="2"/>
              </a:rPr>
              <a:t>h</a:t>
            </a:r>
            <a:r>
              <a:rPr lang="en-ZA" sz="1800" dirty="0" smtClean="0">
                <a:latin typeface="Symbol" pitchFamily="18" charset="2"/>
              </a:rPr>
              <a:t> </a:t>
            </a:r>
            <a:r>
              <a:rPr lang="en-ZA" sz="1800" dirty="0" smtClean="0">
                <a:latin typeface="+mn-lt"/>
              </a:rPr>
              <a:t>is the frequency with which employers encounter employees</a:t>
            </a:r>
          </a:p>
          <a:p>
            <a:pPr marL="285750" indent="-285750">
              <a:buFont typeface="Arial" pitchFamily="34" charset="0"/>
              <a:buChar char="•"/>
            </a:pPr>
            <a:r>
              <a:rPr lang="en-ZA" sz="1800" i="1" dirty="0" smtClean="0">
                <a:latin typeface="+mn-lt"/>
              </a:rPr>
              <a:t>J</a:t>
            </a:r>
            <a:r>
              <a:rPr lang="en-ZA" sz="1800" dirty="0" smtClean="0">
                <a:latin typeface="+mn-lt"/>
              </a:rPr>
              <a:t> represents the value of filling the job</a:t>
            </a:r>
          </a:p>
          <a:p>
            <a:pPr marL="285750" indent="-285750">
              <a:buFont typeface="Arial" pitchFamily="34" charset="0"/>
              <a:buChar char="•"/>
            </a:pPr>
            <a:r>
              <a:rPr lang="en-ZA" sz="1800" i="1" dirty="0" smtClean="0">
                <a:latin typeface="+mn-lt"/>
              </a:rPr>
              <a:t>G</a:t>
            </a:r>
            <a:r>
              <a:rPr lang="en-ZA" sz="1800" dirty="0" smtClean="0">
                <a:latin typeface="+mn-lt"/>
              </a:rPr>
              <a:t> denotes its distribution across workers</a:t>
            </a:r>
          </a:p>
          <a:p>
            <a:pPr marL="285750" indent="-285750">
              <a:buFont typeface="Arial" pitchFamily="34" charset="0"/>
              <a:buChar char="•"/>
            </a:pPr>
            <a:endParaRPr lang="en-ZA" sz="1800" dirty="0">
              <a:latin typeface="Symbol" pitchFamily="18" charset="2"/>
            </a:endParaRPr>
          </a:p>
        </p:txBody>
      </p:sp>
    </p:spTree>
    <p:extLst>
      <p:ext uri="{BB962C8B-B14F-4D97-AF65-F5344CB8AC3E}">
        <p14:creationId xmlns:p14="http://schemas.microsoft.com/office/powerpoint/2010/main" val="325240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9</a:t>
            </a:fld>
            <a:endParaRPr lang="en-ZA"/>
          </a:p>
        </p:txBody>
      </p:sp>
      <p:sp>
        <p:nvSpPr>
          <p:cNvPr id="7171" name="Rectangle 8"/>
          <p:cNvSpPr>
            <a:spLocks noGrp="1" noChangeArrowheads="1"/>
          </p:cNvSpPr>
          <p:nvPr>
            <p:ph type="title"/>
          </p:nvPr>
        </p:nvSpPr>
        <p:spPr/>
        <p:txBody>
          <a:bodyPr/>
          <a:lstStyle/>
          <a:p>
            <a:r>
              <a:rPr lang="en-US" b="1" dirty="0" smtClean="0"/>
              <a:t>A matching function</a:t>
            </a:r>
            <a:endParaRPr lang="en-ZA" dirty="0" smtClean="0"/>
          </a:p>
        </p:txBody>
      </p:sp>
      <p:sp>
        <p:nvSpPr>
          <p:cNvPr id="7172" name="Rectangle 9"/>
          <p:cNvSpPr>
            <a:spLocks noGrp="1" noChangeArrowheads="1"/>
          </p:cNvSpPr>
          <p:nvPr>
            <p:ph type="body" idx="1"/>
          </p:nvPr>
        </p:nvSpPr>
        <p:spPr>
          <a:xfrm>
            <a:off x="914400" y="1295400"/>
            <a:ext cx="7239000" cy="5029200"/>
          </a:xfrm>
        </p:spPr>
        <p:txBody>
          <a:bodyPr/>
          <a:lstStyle/>
          <a:p>
            <a:r>
              <a:rPr lang="en-US" sz="2000" dirty="0" smtClean="0">
                <a:latin typeface="Calibri" pitchFamily="34" charset="0"/>
              </a:rPr>
              <a:t>This describes the relationship between the inputs, search and recruiting activity, and the outputs, the flow rate at which unemployed workers and vacant jobs form job-worker matches</a:t>
            </a:r>
          </a:p>
          <a:p>
            <a:endParaRPr lang="en-US" sz="2000" dirty="0">
              <a:latin typeface="Calibri" pitchFamily="34" charset="0"/>
            </a:endParaRPr>
          </a:p>
          <a:p>
            <a:r>
              <a:rPr lang="en-US" sz="2000" dirty="0" smtClean="0">
                <a:latin typeface="Calibri" pitchFamily="34" charset="0"/>
              </a:rPr>
              <a:t>Analogous to a production function and represents the average rate at which unemployed workers and vacancies meet</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smtClean="0">
                <a:latin typeface="Calibri" pitchFamily="34" charset="0"/>
              </a:rPr>
              <a:t>The matching function: </a:t>
            </a:r>
            <a:r>
              <a:rPr lang="en-US" sz="2000" i="1" dirty="0" smtClean="0">
                <a:latin typeface="Calibri" pitchFamily="34" charset="0"/>
              </a:rPr>
              <a:t>m(v, u)</a:t>
            </a:r>
            <a:r>
              <a:rPr lang="en-US" sz="2000" dirty="0" smtClean="0">
                <a:latin typeface="Calibri" pitchFamily="34" charset="0"/>
              </a:rPr>
              <a:t>, where </a:t>
            </a:r>
            <a:r>
              <a:rPr lang="en-US" sz="2000" i="1" dirty="0" smtClean="0">
                <a:latin typeface="Calibri" pitchFamily="34" charset="0"/>
              </a:rPr>
              <a:t>v</a:t>
            </a:r>
            <a:r>
              <a:rPr lang="en-US" sz="2000" dirty="0" smtClean="0">
                <a:latin typeface="Calibri" pitchFamily="34" charset="0"/>
              </a:rPr>
              <a:t> is vacancies and </a:t>
            </a:r>
            <a:r>
              <a:rPr lang="en-US" sz="2000" i="1" dirty="0" smtClean="0">
                <a:latin typeface="Calibri" pitchFamily="34" charset="0"/>
              </a:rPr>
              <a:t>u</a:t>
            </a:r>
            <a:r>
              <a:rPr lang="en-US" sz="2000" dirty="0" smtClean="0">
                <a:latin typeface="Calibri" pitchFamily="34" charset="0"/>
              </a:rPr>
              <a:t> is unemployed workers</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r>
              <a:rPr lang="en-US" sz="2000" i="1" dirty="0" smtClean="0">
                <a:latin typeface="Symbol" pitchFamily="18" charset="2"/>
              </a:rPr>
              <a:t>l, h </a:t>
            </a:r>
            <a:r>
              <a:rPr lang="en-US" sz="2000" dirty="0" smtClean="0"/>
              <a:t>are measures of frequency.</a:t>
            </a:r>
            <a:endParaRPr lang="en-US" sz="2000" dirty="0" smtClean="0">
              <a:latin typeface="Symbol" pitchFamily="18" charset="2"/>
            </a:endParaRPr>
          </a:p>
          <a:p>
            <a:pPr marL="285750" indent="-285750">
              <a:buFont typeface="Arial" charset="0"/>
              <a:buChar char="•"/>
            </a:pPr>
            <a:endParaRPr lang="en-US" sz="2000" dirty="0" smtClean="0">
              <a:latin typeface="Calibri" pitchFamily="34" charset="0"/>
            </a:endParaRPr>
          </a:p>
          <a:p>
            <a:pPr marL="285750" indent="-285750">
              <a:buFont typeface="Arial" charset="0"/>
              <a:buChar char="•"/>
            </a:pPr>
            <a:endParaRPr lang="en-US" sz="2000" dirty="0" smtClean="0">
              <a:latin typeface="Calibri" pitchFamily="34" charset="0"/>
            </a:endParaRPr>
          </a:p>
          <a:p>
            <a:pPr marL="685800" lvl="1">
              <a:buFont typeface="Arial" charset="0"/>
              <a:buChar char="•"/>
            </a:pPr>
            <a:endParaRPr lang="en-US" sz="1600" dirty="0" smtClean="0">
              <a:latin typeface="Calibri" pitchFamily="34" charset="0"/>
            </a:endParaRPr>
          </a:p>
          <a:p>
            <a:endParaRPr lang="en-ZA" dirty="0" smtClean="0"/>
          </a:p>
          <a:p>
            <a:endParaRPr lang="en-ZA"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85335"/>
            <a:ext cx="6076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1271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HOTSPOTTYPE" val="None"/>
  <p:tag name="BRANCHTO" val="264"/>
</p:tagLst>
</file>

<file path=ppt/theme/theme1.xml><?xml version="1.0" encoding="utf-8"?>
<a:theme xmlns:a="http://schemas.openxmlformats.org/drawingml/2006/main" name="US132_ppt Template">
  <a:themeElements>
    <a:clrScheme name="">
      <a:dk1>
        <a:srgbClr val="000000"/>
      </a:dk1>
      <a:lt1>
        <a:srgbClr val="FFFFFF"/>
      </a:lt1>
      <a:dk2>
        <a:srgbClr val="FFFFFF"/>
      </a:dk2>
      <a:lt2>
        <a:srgbClr val="75263D"/>
      </a:lt2>
      <a:accent1>
        <a:srgbClr val="8C969C"/>
      </a:accent1>
      <a:accent2>
        <a:srgbClr val="967140"/>
      </a:accent2>
      <a:accent3>
        <a:srgbClr val="FFFFFF"/>
      </a:accent3>
      <a:accent4>
        <a:srgbClr val="000000"/>
      </a:accent4>
      <a:accent5>
        <a:srgbClr val="C5C9CB"/>
      </a:accent5>
      <a:accent6>
        <a:srgbClr val="876639"/>
      </a:accent6>
      <a:hlink>
        <a:srgbClr val="004086"/>
      </a:hlink>
      <a:folHlink>
        <a:srgbClr val="000000"/>
      </a:folHlink>
    </a:clrScheme>
    <a:fontScheme name="US132_ppt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US132_ppt Template 1">
        <a:dk1>
          <a:srgbClr val="000000"/>
        </a:dk1>
        <a:lt1>
          <a:srgbClr val="336699"/>
        </a:lt1>
        <a:dk2>
          <a:srgbClr val="FFFFFF"/>
        </a:dk2>
        <a:lt2>
          <a:srgbClr val="6F9FCF"/>
        </a:lt2>
        <a:accent1>
          <a:srgbClr val="336633"/>
        </a:accent1>
        <a:accent2>
          <a:srgbClr val="00FFFF"/>
        </a:accent2>
        <a:accent3>
          <a:srgbClr val="ADB8CA"/>
        </a:accent3>
        <a:accent4>
          <a:srgbClr val="000000"/>
        </a:accent4>
        <a:accent5>
          <a:srgbClr val="ADB8AD"/>
        </a:accent5>
        <a:accent6>
          <a:srgbClr val="00E7E7"/>
        </a:accent6>
        <a:hlink>
          <a:srgbClr val="009999"/>
        </a:hlink>
        <a:folHlink>
          <a:srgbClr val="9CBC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US132_ppt Template</Template>
  <TotalTime>1302</TotalTime>
  <Words>1443</Words>
  <Application>Microsoft Office PowerPoint</Application>
  <PresentationFormat>On-screen Show (4:3)</PresentationFormat>
  <Paragraphs>239</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US132_ppt Template</vt:lpstr>
      <vt:lpstr>Document</vt:lpstr>
      <vt:lpstr>PowerPoint Presentation</vt:lpstr>
      <vt:lpstr>Job search and matching</vt:lpstr>
      <vt:lpstr>An empirical puzzle</vt:lpstr>
      <vt:lpstr>An empirical puzzle: Africans, 22-26, matric without endorsement</vt:lpstr>
      <vt:lpstr>Outline of this lecture</vt:lpstr>
      <vt:lpstr>Characteristics of search and matching models</vt:lpstr>
      <vt:lpstr>An optimal stopping strategy</vt:lpstr>
      <vt:lpstr>Two-sided search</vt:lpstr>
      <vt:lpstr>A matching function</vt:lpstr>
      <vt:lpstr>Search and recruitment channels</vt:lpstr>
      <vt:lpstr>A schematic representation of the process - individuals</vt:lpstr>
      <vt:lpstr>A schematic representation of the process - firms</vt:lpstr>
      <vt:lpstr>A South African application (Schӧer et al, 2012)</vt:lpstr>
      <vt:lpstr>Diagramatically</vt:lpstr>
      <vt:lpstr>Optimisation problem</vt:lpstr>
      <vt:lpstr>Two stage recruitment</vt:lpstr>
      <vt:lpstr>Skills and the recruitment process</vt:lpstr>
      <vt:lpstr>Preferred recruitment channels</vt:lpstr>
      <vt:lpstr>How did you find a job?</vt:lpstr>
      <vt:lpstr>Variation by firm size</vt:lpstr>
      <vt:lpstr>Channel of match conditional on job</vt:lpstr>
      <vt:lpstr>South African summary</vt:lpstr>
      <vt:lpstr>What about reservation wages?</vt:lpstr>
      <vt:lpstr>South African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Suggested Usages</dc:title>
  <dc:creator>00500086</dc:creator>
  <cp:lastModifiedBy>Neil Rankin</cp:lastModifiedBy>
  <cp:revision>77</cp:revision>
  <cp:lastPrinted>1601-01-01T00:00:00Z</cp:lastPrinted>
  <dcterms:created xsi:type="dcterms:W3CDTF">2013-02-12T11:35:47Z</dcterms:created>
  <dcterms:modified xsi:type="dcterms:W3CDTF">2017-08-21T07:16:49Z</dcterms:modified>
</cp:coreProperties>
</file>