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61" r:id="rId2"/>
    <p:sldId id="267" r:id="rId3"/>
    <p:sldId id="290" r:id="rId4"/>
    <p:sldId id="268" r:id="rId5"/>
    <p:sldId id="291" r:id="rId6"/>
    <p:sldId id="292"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29" r:id="rId27"/>
    <p:sldId id="330" r:id="rId28"/>
    <p:sldId id="312" r:id="rId29"/>
    <p:sldId id="313"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Lst>
  <p:sldSz cx="9144000" cy="6858000" type="screen4x3"/>
  <p:notesSz cx="6921500" cy="9423400"/>
  <p:custDataLst>
    <p:tags r:id="rId47"/>
  </p:custDataLst>
  <p:defaultTextStyle>
    <a:defPPr>
      <a:defRPr lang="en-ZA"/>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3F32"/>
    <a:srgbClr val="FFFFFF"/>
    <a:srgbClr val="004086"/>
    <a:srgbClr val="006666"/>
    <a:srgbClr val="967140"/>
    <a:srgbClr val="60223B"/>
    <a:srgbClr val="8C979A"/>
    <a:srgbClr val="8B7D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p:normalViewPr>
  <p:slideViewPr>
    <p:cSldViewPr>
      <p:cViewPr varScale="1">
        <p:scale>
          <a:sx n="82" d="100"/>
          <a:sy n="82" d="100"/>
        </p:scale>
        <p:origin x="917"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2" name="Rectangle 6"/>
          <p:cNvSpPr>
            <a:spLocks noGrp="1" noChangeArrowheads="1"/>
          </p:cNvSpPr>
          <p:nvPr>
            <p:ph type="hdr" sz="quarter"/>
          </p:nvPr>
        </p:nvSpPr>
        <p:spPr bwMode="auto">
          <a:xfrm>
            <a:off x="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t" anchorCtr="0" compatLnSpc="1">
            <a:prstTxWarp prst="textNoShape">
              <a:avLst/>
            </a:prstTxWarp>
          </a:bodyPr>
          <a:lstStyle>
            <a:lvl1pPr defTabSz="915988" eaLnBrk="0" hangingPunct="0">
              <a:defRPr sz="1200"/>
            </a:lvl1pPr>
          </a:lstStyle>
          <a:p>
            <a:pPr>
              <a:defRPr/>
            </a:pPr>
            <a:endParaRPr lang="en-ZA"/>
          </a:p>
        </p:txBody>
      </p:sp>
      <p:sp>
        <p:nvSpPr>
          <p:cNvPr id="4103" name="Rectangle 7"/>
          <p:cNvSpPr>
            <a:spLocks noGrp="1" noChangeArrowheads="1"/>
          </p:cNvSpPr>
          <p:nvPr>
            <p:ph type="dt" sz="quarter" idx="1"/>
          </p:nvPr>
        </p:nvSpPr>
        <p:spPr bwMode="auto">
          <a:xfrm>
            <a:off x="3956050" y="0"/>
            <a:ext cx="296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t" anchorCtr="0" compatLnSpc="1">
            <a:prstTxWarp prst="textNoShape">
              <a:avLst/>
            </a:prstTxWarp>
          </a:bodyPr>
          <a:lstStyle>
            <a:lvl1pPr algn="r" defTabSz="915988" eaLnBrk="0" hangingPunct="0">
              <a:defRPr sz="1200"/>
            </a:lvl1pPr>
          </a:lstStyle>
          <a:p>
            <a:pPr>
              <a:defRPr/>
            </a:pPr>
            <a:endParaRPr lang="en-ZA"/>
          </a:p>
        </p:txBody>
      </p:sp>
      <p:sp>
        <p:nvSpPr>
          <p:cNvPr id="4104" name="Rectangle 8"/>
          <p:cNvSpPr>
            <a:spLocks noGrp="1" noChangeArrowheads="1"/>
          </p:cNvSpPr>
          <p:nvPr>
            <p:ph type="ftr" sz="quarter" idx="2"/>
          </p:nvPr>
        </p:nvSpPr>
        <p:spPr bwMode="auto">
          <a:xfrm>
            <a:off x="0" y="8939213"/>
            <a:ext cx="29654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b" anchorCtr="0" compatLnSpc="1">
            <a:prstTxWarp prst="textNoShape">
              <a:avLst/>
            </a:prstTxWarp>
          </a:bodyPr>
          <a:lstStyle>
            <a:lvl1pPr defTabSz="915988" eaLnBrk="0" hangingPunct="0">
              <a:defRPr sz="1200"/>
            </a:lvl1pPr>
          </a:lstStyle>
          <a:p>
            <a:pPr>
              <a:defRPr/>
            </a:pPr>
            <a:endParaRPr lang="en-ZA"/>
          </a:p>
        </p:txBody>
      </p:sp>
      <p:sp>
        <p:nvSpPr>
          <p:cNvPr id="4105" name="Rectangle 9"/>
          <p:cNvSpPr>
            <a:spLocks noGrp="1" noChangeArrowheads="1"/>
          </p:cNvSpPr>
          <p:nvPr>
            <p:ph type="sldNum" sz="quarter" idx="3"/>
          </p:nvPr>
        </p:nvSpPr>
        <p:spPr bwMode="auto">
          <a:xfrm>
            <a:off x="3956050" y="8939213"/>
            <a:ext cx="2965450" cy="458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509" tIns="45755" rIns="91509" bIns="45755" numCol="1" anchor="b" anchorCtr="0" compatLnSpc="1">
            <a:prstTxWarp prst="textNoShape">
              <a:avLst/>
            </a:prstTxWarp>
          </a:bodyPr>
          <a:lstStyle>
            <a:lvl1pPr algn="r" defTabSz="915988" eaLnBrk="0" hangingPunct="0">
              <a:defRPr sz="1200"/>
            </a:lvl1pPr>
          </a:lstStyle>
          <a:p>
            <a:pPr>
              <a:defRPr/>
            </a:pPr>
            <a:fld id="{12C15999-501D-4712-A5B5-278218120137}" type="slidenum">
              <a:rPr lang="en-ZA"/>
              <a:pPr>
                <a:defRPr/>
              </a:pPr>
              <a:t>‹#›</a:t>
            </a:fld>
            <a:endParaRPr lang="en-ZA"/>
          </a:p>
        </p:txBody>
      </p:sp>
    </p:spTree>
    <p:extLst>
      <p:ext uri="{BB962C8B-B14F-4D97-AF65-F5344CB8AC3E}">
        <p14:creationId xmlns:p14="http://schemas.microsoft.com/office/powerpoint/2010/main" val="8838196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1026"/>
          <p:cNvSpPr>
            <a:spLocks noGrp="1" noChangeArrowheads="1"/>
          </p:cNvSpPr>
          <p:nvPr>
            <p:ph type="hdr" sz="quarter"/>
          </p:nvPr>
        </p:nvSpPr>
        <p:spPr bwMode="auto">
          <a:xfrm>
            <a:off x="0" y="0"/>
            <a:ext cx="2998788"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t" anchorCtr="0" compatLnSpc="1">
            <a:prstTxWarp prst="textNoShape">
              <a:avLst/>
            </a:prstTxWarp>
          </a:bodyPr>
          <a:lstStyle>
            <a:lvl1pPr defTabSz="931863" eaLnBrk="0" hangingPunct="0">
              <a:defRPr sz="1200"/>
            </a:lvl1pPr>
          </a:lstStyle>
          <a:p>
            <a:pPr>
              <a:defRPr/>
            </a:pPr>
            <a:endParaRPr lang="en-ZA"/>
          </a:p>
        </p:txBody>
      </p:sp>
      <p:sp>
        <p:nvSpPr>
          <p:cNvPr id="29699" name="Rectangle 1027"/>
          <p:cNvSpPr>
            <a:spLocks noGrp="1" noChangeArrowheads="1"/>
          </p:cNvSpPr>
          <p:nvPr>
            <p:ph type="dt" idx="1"/>
          </p:nvPr>
        </p:nvSpPr>
        <p:spPr bwMode="auto">
          <a:xfrm>
            <a:off x="3922713" y="0"/>
            <a:ext cx="2998787"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t" anchorCtr="0" compatLnSpc="1">
            <a:prstTxWarp prst="textNoShape">
              <a:avLst/>
            </a:prstTxWarp>
          </a:bodyPr>
          <a:lstStyle>
            <a:lvl1pPr algn="r" defTabSz="931863" eaLnBrk="0" hangingPunct="0">
              <a:defRPr sz="1200"/>
            </a:lvl1pPr>
          </a:lstStyle>
          <a:p>
            <a:pPr>
              <a:defRPr/>
            </a:pPr>
            <a:endParaRPr lang="en-ZA"/>
          </a:p>
        </p:txBody>
      </p:sp>
      <p:sp>
        <p:nvSpPr>
          <p:cNvPr id="11268" name="Rectangle 1028"/>
          <p:cNvSpPr>
            <a:spLocks noGrp="1" noRot="1" noChangeAspect="1" noChangeArrowheads="1" noTextEdit="1"/>
          </p:cNvSpPr>
          <p:nvPr>
            <p:ph type="sldImg" idx="2"/>
          </p:nvPr>
        </p:nvSpPr>
        <p:spPr bwMode="auto">
          <a:xfrm>
            <a:off x="1112838" y="703263"/>
            <a:ext cx="4695825" cy="3521075"/>
          </a:xfrm>
          <a:prstGeom prst="rect">
            <a:avLst/>
          </a:prstGeom>
          <a:noFill/>
          <a:ln w="9525">
            <a:solidFill>
              <a:srgbClr val="000000"/>
            </a:solidFill>
            <a:miter lim="800000"/>
            <a:headEnd/>
            <a:tailEnd/>
          </a:ln>
          <a:effectLst/>
        </p:spPr>
      </p:sp>
      <p:sp>
        <p:nvSpPr>
          <p:cNvPr id="29701" name="Rectangle 1029"/>
          <p:cNvSpPr>
            <a:spLocks noGrp="1" noChangeArrowheads="1"/>
          </p:cNvSpPr>
          <p:nvPr>
            <p:ph type="body" sz="quarter" idx="3"/>
          </p:nvPr>
        </p:nvSpPr>
        <p:spPr bwMode="auto">
          <a:xfrm>
            <a:off x="922338" y="4457700"/>
            <a:ext cx="5076825" cy="422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t" anchorCtr="0" compatLnSpc="1">
            <a:prstTxWarp prst="textNoShape">
              <a:avLst/>
            </a:prstTxWarp>
          </a:bodyPr>
          <a:lstStyle/>
          <a:p>
            <a:pPr lvl="0"/>
            <a:r>
              <a:rPr lang="en-ZA" noProof="0"/>
              <a:t>Click to edit Master text styles</a:t>
            </a:r>
          </a:p>
          <a:p>
            <a:pPr lvl="1"/>
            <a:r>
              <a:rPr lang="en-ZA" noProof="0"/>
              <a:t>Second level</a:t>
            </a:r>
          </a:p>
          <a:p>
            <a:pPr lvl="2"/>
            <a:r>
              <a:rPr lang="en-ZA" noProof="0"/>
              <a:t>Third level</a:t>
            </a:r>
          </a:p>
          <a:p>
            <a:pPr lvl="3"/>
            <a:r>
              <a:rPr lang="en-ZA" noProof="0"/>
              <a:t>Fourth level</a:t>
            </a:r>
          </a:p>
          <a:p>
            <a:pPr lvl="4"/>
            <a:r>
              <a:rPr lang="en-ZA" noProof="0"/>
              <a:t>Fifth level</a:t>
            </a:r>
          </a:p>
        </p:txBody>
      </p:sp>
      <p:sp>
        <p:nvSpPr>
          <p:cNvPr id="29702" name="Rectangle 1030"/>
          <p:cNvSpPr>
            <a:spLocks noGrp="1" noChangeArrowheads="1"/>
          </p:cNvSpPr>
          <p:nvPr>
            <p:ph type="ftr" sz="quarter" idx="4"/>
          </p:nvPr>
        </p:nvSpPr>
        <p:spPr bwMode="auto">
          <a:xfrm>
            <a:off x="0" y="8916988"/>
            <a:ext cx="2998788"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b" anchorCtr="0" compatLnSpc="1">
            <a:prstTxWarp prst="textNoShape">
              <a:avLst/>
            </a:prstTxWarp>
          </a:bodyPr>
          <a:lstStyle>
            <a:lvl1pPr defTabSz="931863" eaLnBrk="0" hangingPunct="0">
              <a:defRPr sz="1200"/>
            </a:lvl1pPr>
          </a:lstStyle>
          <a:p>
            <a:pPr>
              <a:defRPr/>
            </a:pPr>
            <a:endParaRPr lang="en-ZA"/>
          </a:p>
        </p:txBody>
      </p:sp>
      <p:sp>
        <p:nvSpPr>
          <p:cNvPr id="29703" name="Rectangle 1031"/>
          <p:cNvSpPr>
            <a:spLocks noGrp="1" noChangeArrowheads="1"/>
          </p:cNvSpPr>
          <p:nvPr>
            <p:ph type="sldNum" sz="quarter" idx="5"/>
          </p:nvPr>
        </p:nvSpPr>
        <p:spPr bwMode="auto">
          <a:xfrm>
            <a:off x="3922713" y="8916988"/>
            <a:ext cx="2998787" cy="46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87" tIns="46593" rIns="93187" bIns="46593" numCol="1" anchor="b" anchorCtr="0" compatLnSpc="1">
            <a:prstTxWarp prst="textNoShape">
              <a:avLst/>
            </a:prstTxWarp>
          </a:bodyPr>
          <a:lstStyle>
            <a:lvl1pPr algn="r" defTabSz="931863" eaLnBrk="0" hangingPunct="0">
              <a:defRPr sz="1200"/>
            </a:lvl1pPr>
          </a:lstStyle>
          <a:p>
            <a:pPr>
              <a:defRPr/>
            </a:pPr>
            <a:fld id="{10AEF46D-9D40-4ABE-A131-26A7DCBED6E1}" type="slidenum">
              <a:rPr lang="en-ZA"/>
              <a:pPr>
                <a:defRPr/>
              </a:pPr>
              <a:t>‹#›</a:t>
            </a:fld>
            <a:endParaRPr lang="en-ZA"/>
          </a:p>
        </p:txBody>
      </p:sp>
    </p:spTree>
    <p:extLst>
      <p:ext uri="{BB962C8B-B14F-4D97-AF65-F5344CB8AC3E}">
        <p14:creationId xmlns:p14="http://schemas.microsoft.com/office/powerpoint/2010/main" val="1207736005"/>
      </p:ext>
    </p:extLst>
  </p:cSld>
  <p:clrMap bg1="lt1" tx1="dk1" bg2="lt2" tx2="dk2" accent1="accent1" accent2="accent2" accent3="accent3" accent4="accent4" accent5="accent5" accent6="accent6" hlink="hlink" folHlink="folHlink"/>
  <p:notesStyle>
    <a:lvl1pPr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61963"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23925"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87475"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49438" algn="l" defTabSz="933450"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pPr>
              <a:defRPr/>
            </a:pPr>
            <a:fld id="{10AEF46D-9D40-4ABE-A131-26A7DCBED6E1}" type="slidenum">
              <a:rPr lang="en-ZA" smtClean="0"/>
              <a:pPr>
                <a:defRPr/>
              </a:pPr>
              <a:t>6</a:t>
            </a:fld>
            <a:endParaRPr lang="en-ZA"/>
          </a:p>
        </p:txBody>
      </p:sp>
    </p:spTree>
    <p:extLst>
      <p:ext uri="{BB962C8B-B14F-4D97-AF65-F5344CB8AC3E}">
        <p14:creationId xmlns:p14="http://schemas.microsoft.com/office/powerpoint/2010/main" val="1328564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pPr>
              <a:defRPr/>
            </a:pPr>
            <a:fld id="{10AEF46D-9D40-4ABE-A131-26A7DCBED6E1}" type="slidenum">
              <a:rPr lang="en-ZA" smtClean="0"/>
              <a:pPr>
                <a:defRPr/>
              </a:pPr>
              <a:t>7</a:t>
            </a:fld>
            <a:endParaRPr lang="en-ZA"/>
          </a:p>
        </p:txBody>
      </p:sp>
    </p:spTree>
    <p:extLst>
      <p:ext uri="{BB962C8B-B14F-4D97-AF65-F5344CB8AC3E}">
        <p14:creationId xmlns:p14="http://schemas.microsoft.com/office/powerpoint/2010/main" val="1328564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pPr>
              <a:defRPr/>
            </a:pPr>
            <a:fld id="{10AEF46D-9D40-4ABE-A131-26A7DCBED6E1}" type="slidenum">
              <a:rPr lang="en-ZA" smtClean="0"/>
              <a:pPr>
                <a:defRPr/>
              </a:pPr>
              <a:t>8</a:t>
            </a:fld>
            <a:endParaRPr lang="en-ZA"/>
          </a:p>
        </p:txBody>
      </p:sp>
    </p:spTree>
    <p:extLst>
      <p:ext uri="{BB962C8B-B14F-4D97-AF65-F5344CB8AC3E}">
        <p14:creationId xmlns:p14="http://schemas.microsoft.com/office/powerpoint/2010/main" val="13285646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pPr>
              <a:defRPr/>
            </a:pPr>
            <a:fld id="{10AEF46D-9D40-4ABE-A131-26A7DCBED6E1}" type="slidenum">
              <a:rPr lang="en-ZA" smtClean="0"/>
              <a:pPr>
                <a:defRPr/>
              </a:pPr>
              <a:t>9</a:t>
            </a:fld>
            <a:endParaRPr lang="en-ZA"/>
          </a:p>
        </p:txBody>
      </p:sp>
    </p:spTree>
    <p:extLst>
      <p:ext uri="{BB962C8B-B14F-4D97-AF65-F5344CB8AC3E}">
        <p14:creationId xmlns:p14="http://schemas.microsoft.com/office/powerpoint/2010/main" val="13285646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pPr>
              <a:defRPr/>
            </a:pPr>
            <a:fld id="{10AEF46D-9D40-4ABE-A131-26A7DCBED6E1}" type="slidenum">
              <a:rPr lang="en-ZA" smtClean="0"/>
              <a:pPr>
                <a:defRPr/>
              </a:pPr>
              <a:t>10</a:t>
            </a:fld>
            <a:endParaRPr lang="en-ZA"/>
          </a:p>
        </p:txBody>
      </p:sp>
    </p:spTree>
    <p:extLst>
      <p:ext uri="{BB962C8B-B14F-4D97-AF65-F5344CB8AC3E}">
        <p14:creationId xmlns:p14="http://schemas.microsoft.com/office/powerpoint/2010/main" val="1328564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pPr>
              <a:defRPr/>
            </a:pPr>
            <a:fld id="{10AEF46D-9D40-4ABE-A131-26A7DCBED6E1}" type="slidenum">
              <a:rPr lang="en-ZA" smtClean="0"/>
              <a:pPr>
                <a:defRPr/>
              </a:pPr>
              <a:t>14</a:t>
            </a:fld>
            <a:endParaRPr lang="en-ZA"/>
          </a:p>
        </p:txBody>
      </p:sp>
    </p:spTree>
    <p:extLst>
      <p:ext uri="{BB962C8B-B14F-4D97-AF65-F5344CB8AC3E}">
        <p14:creationId xmlns:p14="http://schemas.microsoft.com/office/powerpoint/2010/main" val="13285646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pPr>
              <a:defRPr/>
            </a:pPr>
            <a:fld id="{10AEF46D-9D40-4ABE-A131-26A7DCBED6E1}" type="slidenum">
              <a:rPr lang="en-ZA" smtClean="0"/>
              <a:pPr>
                <a:defRPr/>
              </a:pPr>
              <a:t>17</a:t>
            </a:fld>
            <a:endParaRPr lang="en-ZA"/>
          </a:p>
        </p:txBody>
      </p:sp>
    </p:spTree>
    <p:extLst>
      <p:ext uri="{BB962C8B-B14F-4D97-AF65-F5344CB8AC3E}">
        <p14:creationId xmlns:p14="http://schemas.microsoft.com/office/powerpoint/2010/main" val="13285646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pPr>
              <a:defRPr/>
            </a:pPr>
            <a:fld id="{10AEF46D-9D40-4ABE-A131-26A7DCBED6E1}" type="slidenum">
              <a:rPr lang="en-ZA" smtClean="0"/>
              <a:pPr>
                <a:defRPr/>
              </a:pPr>
              <a:t>19</a:t>
            </a:fld>
            <a:endParaRPr lang="en-ZA"/>
          </a:p>
        </p:txBody>
      </p:sp>
    </p:spTree>
    <p:extLst>
      <p:ext uri="{BB962C8B-B14F-4D97-AF65-F5344CB8AC3E}">
        <p14:creationId xmlns:p14="http://schemas.microsoft.com/office/powerpoint/2010/main" val="132856468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31"/>
          <p:cNvGrpSpPr>
            <a:grpSpLocks/>
          </p:cNvGrpSpPr>
          <p:nvPr/>
        </p:nvGrpSpPr>
        <p:grpSpPr bwMode="auto">
          <a:xfrm>
            <a:off x="1238250" y="5867400"/>
            <a:ext cx="6705600" cy="381000"/>
            <a:chOff x="780" y="3696"/>
            <a:chExt cx="4224" cy="240"/>
          </a:xfrm>
        </p:grpSpPr>
        <p:sp>
          <p:nvSpPr>
            <p:cNvPr id="5" name="Line 22"/>
            <p:cNvSpPr>
              <a:spLocks noChangeShapeType="1"/>
            </p:cNvSpPr>
            <p:nvPr/>
          </p:nvSpPr>
          <p:spPr bwMode="auto">
            <a:xfrm>
              <a:off x="780" y="3827"/>
              <a:ext cx="4224" cy="0"/>
            </a:xfrm>
            <a:prstGeom prst="line">
              <a:avLst/>
            </a:prstGeom>
            <a:noFill/>
            <a:ln w="12700" cap="sq">
              <a:solidFill>
                <a:schemeClr val="accent1"/>
              </a:solidFill>
              <a:round/>
              <a:headEnd type="none" w="sm" len="sm"/>
              <a:tailEnd type="none" w="sm" len="sm"/>
            </a:ln>
            <a:effectLst/>
          </p:spPr>
          <p:txBody>
            <a:bodyPr/>
            <a:lstStyle/>
            <a:p>
              <a:endParaRPr lang="en-ZA"/>
            </a:p>
          </p:txBody>
        </p:sp>
        <p:sp>
          <p:nvSpPr>
            <p:cNvPr id="6" name="Rectangle 30"/>
            <p:cNvSpPr>
              <a:spLocks noChangeArrowheads="1"/>
            </p:cNvSpPr>
            <p:nvPr/>
          </p:nvSpPr>
          <p:spPr bwMode="auto">
            <a:xfrm>
              <a:off x="2688" y="3696"/>
              <a:ext cx="384" cy="240"/>
            </a:xfrm>
            <a:prstGeom prst="rect">
              <a:avLst/>
            </a:prstGeom>
            <a:solidFill>
              <a:srgbClr val="FFFFFF"/>
            </a:solidFill>
            <a:ln w="12700" cap="sq">
              <a:noFill/>
              <a:miter lim="800000"/>
              <a:headEnd type="none" w="sm" len="sm"/>
              <a:tailEnd type="none" w="sm" len="sm"/>
            </a:ln>
            <a:effectLst/>
          </p:spPr>
          <p:txBody>
            <a:bodyPr wrap="none" anchor="ctr"/>
            <a:lstStyle/>
            <a:p>
              <a:endParaRPr lang="en-US"/>
            </a:p>
          </p:txBody>
        </p:sp>
      </p:grpSp>
      <p:pic>
        <p:nvPicPr>
          <p:cNvPr id="7" name="Picture 21" descr="leaf"/>
          <p:cNvPicPr>
            <a:picLocks noChangeAspect="1" noChangeArrowheads="1"/>
          </p:cNvPicPr>
          <p:nvPr/>
        </p:nvPicPr>
        <p:blipFill>
          <a:blip r:embed="rId2" cstate="print"/>
          <a:srcRect/>
          <a:stretch>
            <a:fillRect/>
          </a:stretch>
        </p:blipFill>
        <p:spPr bwMode="auto">
          <a:xfrm>
            <a:off x="4324350" y="5897563"/>
            <a:ext cx="495300" cy="320675"/>
          </a:xfrm>
          <a:prstGeom prst="rect">
            <a:avLst/>
          </a:prstGeom>
          <a:noFill/>
          <a:ln w="9525">
            <a:noFill/>
            <a:miter lim="800000"/>
            <a:headEnd/>
            <a:tailEnd/>
          </a:ln>
        </p:spPr>
      </p:pic>
      <p:pic>
        <p:nvPicPr>
          <p:cNvPr id="8" name="Picture 24" descr="1"/>
          <p:cNvPicPr>
            <a:picLocks noChangeAspect="1" noChangeArrowheads="1"/>
          </p:cNvPicPr>
          <p:nvPr/>
        </p:nvPicPr>
        <p:blipFill>
          <a:blip r:embed="rId3" cstate="print"/>
          <a:srcRect/>
          <a:stretch>
            <a:fillRect/>
          </a:stretch>
        </p:blipFill>
        <p:spPr bwMode="auto">
          <a:xfrm>
            <a:off x="207963" y="5562600"/>
            <a:ext cx="977900" cy="1066800"/>
          </a:xfrm>
          <a:prstGeom prst="rect">
            <a:avLst/>
          </a:prstGeom>
          <a:noFill/>
          <a:ln w="9525">
            <a:noFill/>
            <a:miter lim="800000"/>
            <a:headEnd/>
            <a:tailEnd/>
          </a:ln>
        </p:spPr>
      </p:pic>
      <p:pic>
        <p:nvPicPr>
          <p:cNvPr id="9" name="Picture 25" descr="2"/>
          <p:cNvPicPr>
            <a:picLocks noChangeAspect="1" noChangeArrowheads="1"/>
          </p:cNvPicPr>
          <p:nvPr/>
        </p:nvPicPr>
        <p:blipFill>
          <a:blip r:embed="rId4" cstate="print"/>
          <a:srcRect/>
          <a:stretch>
            <a:fillRect/>
          </a:stretch>
        </p:blipFill>
        <p:spPr bwMode="auto">
          <a:xfrm>
            <a:off x="8001000" y="5562600"/>
            <a:ext cx="942975" cy="1066800"/>
          </a:xfrm>
          <a:prstGeom prst="rect">
            <a:avLst/>
          </a:prstGeom>
          <a:noFill/>
          <a:ln w="9525">
            <a:noFill/>
            <a:miter lim="800000"/>
            <a:headEnd/>
            <a:tailEnd/>
          </a:ln>
        </p:spPr>
      </p:pic>
      <p:sp>
        <p:nvSpPr>
          <p:cNvPr id="10" name="Text Box 27"/>
          <p:cNvSpPr txBox="1">
            <a:spLocks noChangeArrowheads="1"/>
          </p:cNvSpPr>
          <p:nvPr/>
        </p:nvSpPr>
        <p:spPr bwMode="auto">
          <a:xfrm>
            <a:off x="2889250" y="6242050"/>
            <a:ext cx="3367088"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defRPr/>
            </a:pPr>
            <a:r>
              <a:rPr lang="en-ZA" sz="1000" b="1" dirty="0" err="1">
                <a:solidFill>
                  <a:srgbClr val="8C969C"/>
                </a:solidFill>
                <a:latin typeface="Gill Sans MT" pitchFamily="34" charset="0"/>
                <a:cs typeface="Times New Roman" pitchFamily="18" charset="0"/>
              </a:rPr>
              <a:t>Fakulteit</a:t>
            </a:r>
            <a:r>
              <a:rPr lang="en-ZA" sz="1000" b="1" dirty="0">
                <a:solidFill>
                  <a:srgbClr val="8C969C"/>
                </a:solidFill>
                <a:latin typeface="Gill Sans MT" pitchFamily="34" charset="0"/>
                <a:cs typeface="Times New Roman" pitchFamily="18" charset="0"/>
              </a:rPr>
              <a:t> </a:t>
            </a:r>
            <a:r>
              <a:rPr lang="en-ZA" sz="1000" b="1" dirty="0" err="1">
                <a:solidFill>
                  <a:srgbClr val="8C969C"/>
                </a:solidFill>
                <a:latin typeface="Gill Sans MT" pitchFamily="34" charset="0"/>
                <a:cs typeface="Times New Roman" pitchFamily="18" charset="0"/>
              </a:rPr>
              <a:t>Geneeskunde</a:t>
            </a:r>
            <a:r>
              <a:rPr lang="en-ZA" sz="1000" b="1" dirty="0">
                <a:solidFill>
                  <a:srgbClr val="8C969C"/>
                </a:solidFill>
                <a:latin typeface="Gill Sans MT" pitchFamily="34" charset="0"/>
                <a:cs typeface="Times New Roman" pitchFamily="18" charset="0"/>
              </a:rPr>
              <a:t> en </a:t>
            </a:r>
            <a:r>
              <a:rPr lang="en-ZA" sz="1000" b="1" dirty="0" err="1">
                <a:solidFill>
                  <a:srgbClr val="8C969C"/>
                </a:solidFill>
                <a:latin typeface="Gill Sans MT" pitchFamily="34" charset="0"/>
                <a:cs typeface="Times New Roman" pitchFamily="18" charset="0"/>
              </a:rPr>
              <a:t>Gesondheidswetenskappe</a:t>
            </a:r>
            <a:r>
              <a:rPr lang="en-ZA" sz="1000" b="1" dirty="0">
                <a:solidFill>
                  <a:srgbClr val="8C969C"/>
                </a:solidFill>
                <a:latin typeface="Gill Sans MT" pitchFamily="34" charset="0"/>
                <a:cs typeface="Times New Roman" pitchFamily="18" charset="0"/>
              </a:rPr>
              <a:t> </a:t>
            </a:r>
          </a:p>
          <a:p>
            <a:pPr algn="ctr" eaLnBrk="1" hangingPunct="1">
              <a:defRPr/>
            </a:pPr>
            <a:r>
              <a:rPr lang="en-ZA" sz="1000" b="1" dirty="0">
                <a:solidFill>
                  <a:srgbClr val="8C969C"/>
                </a:solidFill>
                <a:latin typeface="Gill Sans MT" pitchFamily="34" charset="0"/>
                <a:cs typeface="Times New Roman" pitchFamily="18" charset="0"/>
                <a:sym typeface="Symbol" pitchFamily="18" charset="2"/>
              </a:rPr>
              <a:t></a:t>
            </a:r>
            <a:r>
              <a:rPr lang="en-ZA" sz="1000" b="1" dirty="0">
                <a:solidFill>
                  <a:srgbClr val="8C969C"/>
                </a:solidFill>
                <a:latin typeface="Gill Sans MT" pitchFamily="34" charset="0"/>
                <a:cs typeface="Times New Roman" pitchFamily="18" charset="0"/>
              </a:rPr>
              <a:t> </a:t>
            </a:r>
          </a:p>
          <a:p>
            <a:pPr algn="ctr" eaLnBrk="1" hangingPunct="1">
              <a:defRPr/>
            </a:pPr>
            <a:r>
              <a:rPr lang="en-ZA" sz="1000" b="1" dirty="0">
                <a:solidFill>
                  <a:srgbClr val="8C969C"/>
                </a:solidFill>
                <a:latin typeface="Gill Sans MT" pitchFamily="34" charset="0"/>
                <a:cs typeface="Times New Roman" pitchFamily="18" charset="0"/>
              </a:rPr>
              <a:t>Faculty of Medicine and Health Sciences </a:t>
            </a:r>
            <a:r>
              <a:rPr lang="en-ZA" sz="1000" dirty="0"/>
              <a:t> </a:t>
            </a:r>
          </a:p>
        </p:txBody>
      </p:sp>
      <p:pic>
        <p:nvPicPr>
          <p:cNvPr id="11" name="Picture 29" descr="US_Stacked RGB 300dpi"/>
          <p:cNvPicPr>
            <a:picLocks noChangeAspect="1" noChangeArrowheads="1"/>
          </p:cNvPicPr>
          <p:nvPr/>
        </p:nvPicPr>
        <p:blipFill>
          <a:blip r:embed="rId5" cstate="print"/>
          <a:srcRect/>
          <a:stretch>
            <a:fillRect/>
          </a:stretch>
        </p:blipFill>
        <p:spPr bwMode="auto">
          <a:xfrm>
            <a:off x="2667000" y="152400"/>
            <a:ext cx="3810000" cy="1247775"/>
          </a:xfrm>
          <a:prstGeom prst="rect">
            <a:avLst/>
          </a:prstGeom>
          <a:noFill/>
          <a:ln w="9525">
            <a:noFill/>
            <a:miter lim="800000"/>
            <a:headEnd/>
            <a:tailEnd/>
          </a:ln>
        </p:spPr>
      </p:pic>
      <p:sp>
        <p:nvSpPr>
          <p:cNvPr id="3075" name="Rectangle 3"/>
          <p:cNvSpPr>
            <a:spLocks noGrp="1" noChangeArrowheads="1"/>
          </p:cNvSpPr>
          <p:nvPr>
            <p:ph type="ctrTitle" sz="quarter"/>
          </p:nvPr>
        </p:nvSpPr>
        <p:spPr>
          <a:xfrm>
            <a:off x="1143000" y="2133600"/>
            <a:ext cx="6858000" cy="609600"/>
          </a:xfrm>
        </p:spPr>
        <p:txBody>
          <a:bodyPr anchor="t"/>
          <a:lstStyle>
            <a:lvl1pPr algn="ctr">
              <a:lnSpc>
                <a:spcPct val="130000"/>
              </a:lnSpc>
              <a:defRPr b="1">
                <a:solidFill>
                  <a:schemeClr val="bg2"/>
                </a:solidFill>
              </a:defRPr>
            </a:lvl1pPr>
          </a:lstStyle>
          <a:p>
            <a:pPr lvl="0"/>
            <a:r>
              <a:rPr lang="en-US" noProof="0"/>
              <a:t>Click to edit Master title style</a:t>
            </a:r>
            <a:endParaRPr lang="en-ZA" noProof="0"/>
          </a:p>
        </p:txBody>
      </p:sp>
      <p:sp>
        <p:nvSpPr>
          <p:cNvPr id="3076" name="Rectangle 4"/>
          <p:cNvSpPr>
            <a:spLocks noGrp="1" noChangeArrowheads="1"/>
          </p:cNvSpPr>
          <p:nvPr>
            <p:ph type="subTitle" sz="quarter" idx="1"/>
          </p:nvPr>
        </p:nvSpPr>
        <p:spPr>
          <a:xfrm>
            <a:off x="1196975" y="4191000"/>
            <a:ext cx="6750050" cy="1752600"/>
          </a:xfrm>
        </p:spPr>
        <p:txBody>
          <a:bodyPr/>
          <a:lstStyle>
            <a:lvl1pPr marL="0" indent="0" algn="ctr">
              <a:buFontTx/>
              <a:buNone/>
              <a:defRPr/>
            </a:lvl1pPr>
          </a:lstStyle>
          <a:p>
            <a:pPr lvl="0"/>
            <a:r>
              <a:rPr lang="en-US" noProof="0"/>
              <a:t>Click to edit Master subtitle style</a:t>
            </a:r>
            <a:endParaRPr lang="en-ZA"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7"/>
          <p:cNvSpPr>
            <a:spLocks noGrp="1" noChangeArrowheads="1"/>
          </p:cNvSpPr>
          <p:nvPr>
            <p:ph type="sldNum" sz="quarter" idx="10"/>
          </p:nvPr>
        </p:nvSpPr>
        <p:spPr>
          <a:ln/>
        </p:spPr>
        <p:txBody>
          <a:bodyPr/>
          <a:lstStyle>
            <a:lvl1pPr>
              <a:defRPr/>
            </a:lvl1pPr>
          </a:lstStyle>
          <a:p>
            <a:pPr>
              <a:defRPr/>
            </a:pPr>
            <a:fld id="{6ED490E1-1BF5-4C19-BA9F-DFF8BBAADD80}" type="slidenum">
              <a:rPr lang="en-ZA"/>
              <a:pPr>
                <a:defRPr/>
              </a:pPr>
              <a:t>‹#›</a:t>
            </a:fld>
            <a:endParaRPr lang="en-Z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457200"/>
            <a:ext cx="1695450" cy="5638800"/>
          </a:xfrm>
        </p:spPr>
        <p:txBody>
          <a:bodyPr vert="eaVert"/>
          <a:lstStyle/>
          <a:p>
            <a:r>
              <a:rPr lang="en-US"/>
              <a:t>Click to edit Master title style</a:t>
            </a:r>
            <a:endParaRPr lang="en-ZA"/>
          </a:p>
        </p:txBody>
      </p:sp>
      <p:sp>
        <p:nvSpPr>
          <p:cNvPr id="3" name="Vertical Text Placeholder 2"/>
          <p:cNvSpPr>
            <a:spLocks noGrp="1"/>
          </p:cNvSpPr>
          <p:nvPr>
            <p:ph type="body" orient="vert" idx="1"/>
          </p:nvPr>
        </p:nvSpPr>
        <p:spPr>
          <a:xfrm>
            <a:off x="1371600" y="457200"/>
            <a:ext cx="493395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7"/>
          <p:cNvSpPr>
            <a:spLocks noGrp="1" noChangeArrowheads="1"/>
          </p:cNvSpPr>
          <p:nvPr>
            <p:ph type="sldNum" sz="quarter" idx="10"/>
          </p:nvPr>
        </p:nvSpPr>
        <p:spPr>
          <a:ln/>
        </p:spPr>
        <p:txBody>
          <a:bodyPr/>
          <a:lstStyle>
            <a:lvl1pPr>
              <a:defRPr/>
            </a:lvl1pPr>
          </a:lstStyle>
          <a:p>
            <a:pPr>
              <a:defRPr/>
            </a:pPr>
            <a:fld id="{890231B3-B325-4EDF-A8FC-939F5405C48B}" type="slidenum">
              <a:rPr lang="en-ZA"/>
              <a:pPr>
                <a:defRPr/>
              </a:pPr>
              <a:t>‹#›</a:t>
            </a:fld>
            <a:endParaRPr lang="en-ZA"/>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705600" cy="457200"/>
          </a:xfrm>
        </p:spPr>
        <p:txBody>
          <a:bodyPr/>
          <a:lstStyle/>
          <a:p>
            <a:r>
              <a:rPr lang="en-US"/>
              <a:t>Click to edit Master title style</a:t>
            </a:r>
            <a:endParaRPr lang="en-ZA"/>
          </a:p>
        </p:txBody>
      </p:sp>
      <p:sp>
        <p:nvSpPr>
          <p:cNvPr id="3" name="Chart Placeholder 2"/>
          <p:cNvSpPr>
            <a:spLocks noGrp="1"/>
          </p:cNvSpPr>
          <p:nvPr>
            <p:ph type="chart" idx="1"/>
          </p:nvPr>
        </p:nvSpPr>
        <p:spPr>
          <a:xfrm>
            <a:off x="1371600" y="1295400"/>
            <a:ext cx="6781800" cy="4800600"/>
          </a:xfrm>
        </p:spPr>
        <p:txBody>
          <a:bodyPr/>
          <a:lstStyle/>
          <a:p>
            <a:pPr lvl="0"/>
            <a:r>
              <a:rPr lang="en-US" noProof="0"/>
              <a:t>Click icon to add chart</a:t>
            </a:r>
            <a:endParaRPr lang="en-ZA" noProof="0"/>
          </a:p>
        </p:txBody>
      </p:sp>
      <p:sp>
        <p:nvSpPr>
          <p:cNvPr id="4" name="Rectangle 17"/>
          <p:cNvSpPr>
            <a:spLocks noGrp="1" noChangeArrowheads="1"/>
          </p:cNvSpPr>
          <p:nvPr>
            <p:ph type="sldNum" sz="quarter" idx="10"/>
          </p:nvPr>
        </p:nvSpPr>
        <p:spPr>
          <a:ln/>
        </p:spPr>
        <p:txBody>
          <a:bodyPr/>
          <a:lstStyle>
            <a:lvl1pPr>
              <a:defRPr/>
            </a:lvl1pPr>
          </a:lstStyle>
          <a:p>
            <a:pPr>
              <a:defRPr/>
            </a:pPr>
            <a:fld id="{0A6ABE90-3F57-43FA-A230-D771E255C455}" type="slidenum">
              <a:rPr lang="en-ZA"/>
              <a:pPr>
                <a:defRPr/>
              </a:pPr>
              <a:t>‹#›</a:t>
            </a:fld>
            <a:endParaRPr lang="en-ZA"/>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371600" y="457200"/>
            <a:ext cx="6705600" cy="457200"/>
          </a:xfrm>
        </p:spPr>
        <p:txBody>
          <a:bodyPr/>
          <a:lstStyle/>
          <a:p>
            <a:r>
              <a:rPr lang="en-US"/>
              <a:t>Click to edit Master title style</a:t>
            </a:r>
            <a:endParaRPr lang="en-ZA"/>
          </a:p>
        </p:txBody>
      </p:sp>
      <p:sp>
        <p:nvSpPr>
          <p:cNvPr id="3" name="Rectangle 17"/>
          <p:cNvSpPr>
            <a:spLocks noGrp="1" noChangeArrowheads="1"/>
          </p:cNvSpPr>
          <p:nvPr>
            <p:ph type="sldNum" sz="quarter" idx="10"/>
          </p:nvPr>
        </p:nvSpPr>
        <p:spPr>
          <a:ln/>
        </p:spPr>
        <p:txBody>
          <a:bodyPr/>
          <a:lstStyle>
            <a:lvl1pPr>
              <a:defRPr/>
            </a:lvl1pPr>
          </a:lstStyle>
          <a:p>
            <a:pPr>
              <a:defRPr/>
            </a:pPr>
            <a:fld id="{2C46991B-A774-40CA-9D80-B4E55318DC6F}" type="slidenum">
              <a:rPr lang="en-ZA"/>
              <a:pPr>
                <a:defRPr/>
              </a:pPr>
              <a:t>‹#›</a:t>
            </a:fld>
            <a:endParaRPr lang="en-Z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Rectangle 17"/>
          <p:cNvSpPr>
            <a:spLocks noGrp="1" noChangeArrowheads="1"/>
          </p:cNvSpPr>
          <p:nvPr>
            <p:ph type="sldNum" sz="quarter" idx="10"/>
          </p:nvPr>
        </p:nvSpPr>
        <p:spPr>
          <a:ln/>
        </p:spPr>
        <p:txBody>
          <a:bodyPr/>
          <a:lstStyle>
            <a:lvl1pPr>
              <a:defRPr/>
            </a:lvl1pPr>
          </a:lstStyle>
          <a:p>
            <a:pPr>
              <a:defRPr/>
            </a:pPr>
            <a:fld id="{DAD18B39-19F5-4785-A413-ADDF94759D99}" type="slidenum">
              <a:rPr lang="en-ZA"/>
              <a:pPr>
                <a:defRPr/>
              </a:pPr>
              <a:t>‹#›</a:t>
            </a:fld>
            <a:endParaRPr lang="en-Z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Z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7"/>
          <p:cNvSpPr>
            <a:spLocks noGrp="1" noChangeArrowheads="1"/>
          </p:cNvSpPr>
          <p:nvPr>
            <p:ph type="sldNum" sz="quarter" idx="10"/>
          </p:nvPr>
        </p:nvSpPr>
        <p:spPr>
          <a:ln/>
        </p:spPr>
        <p:txBody>
          <a:bodyPr/>
          <a:lstStyle>
            <a:lvl1pPr>
              <a:defRPr/>
            </a:lvl1pPr>
          </a:lstStyle>
          <a:p>
            <a:pPr>
              <a:defRPr/>
            </a:pPr>
            <a:fld id="{09909BF8-04C1-4C1B-B7D3-5E1073638C54}" type="slidenum">
              <a:rPr lang="en-ZA"/>
              <a:pPr>
                <a:defRPr/>
              </a:pPr>
              <a:t>‹#›</a:t>
            </a:fld>
            <a:endParaRPr lang="en-Z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Content Placeholder 2"/>
          <p:cNvSpPr>
            <a:spLocks noGrp="1"/>
          </p:cNvSpPr>
          <p:nvPr>
            <p:ph sz="half" idx="1"/>
          </p:nvPr>
        </p:nvSpPr>
        <p:spPr>
          <a:xfrm>
            <a:off x="1371600" y="1295400"/>
            <a:ext cx="3314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p:cNvSpPr>
            <a:spLocks noGrp="1"/>
          </p:cNvSpPr>
          <p:nvPr>
            <p:ph sz="half" idx="2"/>
          </p:nvPr>
        </p:nvSpPr>
        <p:spPr>
          <a:xfrm>
            <a:off x="4838700" y="1295400"/>
            <a:ext cx="33147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Rectangle 17"/>
          <p:cNvSpPr>
            <a:spLocks noGrp="1" noChangeArrowheads="1"/>
          </p:cNvSpPr>
          <p:nvPr>
            <p:ph type="sldNum" sz="quarter" idx="10"/>
          </p:nvPr>
        </p:nvSpPr>
        <p:spPr>
          <a:ln/>
        </p:spPr>
        <p:txBody>
          <a:bodyPr/>
          <a:lstStyle>
            <a:lvl1pPr>
              <a:defRPr/>
            </a:lvl1pPr>
          </a:lstStyle>
          <a:p>
            <a:pPr>
              <a:defRPr/>
            </a:pPr>
            <a:fld id="{FB9CE5FD-4B15-4A03-928D-30A6F83A0A81}" type="slidenum">
              <a:rPr lang="en-ZA"/>
              <a:pPr>
                <a:defRPr/>
              </a:pPr>
              <a:t>‹#›</a:t>
            </a:fld>
            <a:endParaRPr lang="en-Z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Z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Rectangle 17"/>
          <p:cNvSpPr>
            <a:spLocks noGrp="1" noChangeArrowheads="1"/>
          </p:cNvSpPr>
          <p:nvPr>
            <p:ph type="sldNum" sz="quarter" idx="10"/>
          </p:nvPr>
        </p:nvSpPr>
        <p:spPr>
          <a:ln/>
        </p:spPr>
        <p:txBody>
          <a:bodyPr/>
          <a:lstStyle>
            <a:lvl1pPr>
              <a:defRPr/>
            </a:lvl1pPr>
          </a:lstStyle>
          <a:p>
            <a:pPr>
              <a:defRPr/>
            </a:pPr>
            <a:fld id="{320CEB2D-390B-44B6-8563-352256C6A858}" type="slidenum">
              <a:rPr lang="en-ZA"/>
              <a:pPr>
                <a:defRPr/>
              </a:pPr>
              <a:t>‹#›</a:t>
            </a:fld>
            <a:endParaRPr lang="en-Z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ZA"/>
          </a:p>
        </p:txBody>
      </p:sp>
      <p:sp>
        <p:nvSpPr>
          <p:cNvPr id="3" name="Rectangle 17"/>
          <p:cNvSpPr>
            <a:spLocks noGrp="1" noChangeArrowheads="1"/>
          </p:cNvSpPr>
          <p:nvPr>
            <p:ph type="sldNum" sz="quarter" idx="10"/>
          </p:nvPr>
        </p:nvSpPr>
        <p:spPr>
          <a:ln/>
        </p:spPr>
        <p:txBody>
          <a:bodyPr/>
          <a:lstStyle>
            <a:lvl1pPr>
              <a:defRPr/>
            </a:lvl1pPr>
          </a:lstStyle>
          <a:p>
            <a:pPr>
              <a:defRPr/>
            </a:pPr>
            <a:fld id="{7F8F3B0A-CB36-4D88-ACF1-B3D021A00ED7}" type="slidenum">
              <a:rPr lang="en-ZA"/>
              <a:pPr>
                <a:defRPr/>
              </a:pPr>
              <a:t>‹#›</a:t>
            </a:fld>
            <a:endParaRPr lang="en-Z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7"/>
          <p:cNvSpPr>
            <a:spLocks noGrp="1" noChangeArrowheads="1"/>
          </p:cNvSpPr>
          <p:nvPr>
            <p:ph type="sldNum" sz="quarter" idx="10"/>
          </p:nvPr>
        </p:nvSpPr>
        <p:spPr>
          <a:ln/>
        </p:spPr>
        <p:txBody>
          <a:bodyPr/>
          <a:lstStyle>
            <a:lvl1pPr>
              <a:defRPr/>
            </a:lvl1pPr>
          </a:lstStyle>
          <a:p>
            <a:pPr>
              <a:defRPr/>
            </a:pPr>
            <a:fld id="{A12C7740-C787-474D-94B6-BE87016B4DE6}" type="slidenum">
              <a:rPr lang="en-ZA"/>
              <a:pPr>
                <a:defRPr/>
              </a:pPr>
              <a:t>‹#›</a:t>
            </a:fld>
            <a:endParaRPr lang="en-Z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endParaRPr lang="en-Z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016677C0-B8D4-4C10-A3C6-A7587166417D}" type="slidenum">
              <a:rPr lang="en-ZA"/>
              <a:pPr>
                <a:defRPr/>
              </a:pPr>
              <a:t>‹#›</a:t>
            </a:fld>
            <a:endParaRPr lang="en-Z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endParaRPr lang="en-Z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Z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7"/>
          <p:cNvSpPr>
            <a:spLocks noGrp="1" noChangeArrowheads="1"/>
          </p:cNvSpPr>
          <p:nvPr>
            <p:ph type="sldNum" sz="quarter" idx="10"/>
          </p:nvPr>
        </p:nvSpPr>
        <p:spPr>
          <a:ln/>
        </p:spPr>
        <p:txBody>
          <a:bodyPr/>
          <a:lstStyle>
            <a:lvl1pPr>
              <a:defRPr/>
            </a:lvl1pPr>
          </a:lstStyle>
          <a:p>
            <a:pPr>
              <a:defRPr/>
            </a:pPr>
            <a:fld id="{FFDE899B-1240-4C1C-88C4-CD5334A6B6D5}" type="slidenum">
              <a:rPr lang="en-ZA"/>
              <a:pPr>
                <a:defRPr/>
              </a:pPr>
              <a:t>‹#›</a:t>
            </a:fld>
            <a:endParaRPr lang="en-Z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026" name="Group 14"/>
          <p:cNvGrpSpPr>
            <a:grpSpLocks/>
          </p:cNvGrpSpPr>
          <p:nvPr/>
        </p:nvGrpSpPr>
        <p:grpSpPr bwMode="auto">
          <a:xfrm>
            <a:off x="304800" y="762000"/>
            <a:ext cx="8610600" cy="415925"/>
            <a:chOff x="192" y="480"/>
            <a:chExt cx="5424" cy="262"/>
          </a:xfrm>
        </p:grpSpPr>
        <p:pic>
          <p:nvPicPr>
            <p:cNvPr id="1031" name="Picture 11" descr="leaf"/>
            <p:cNvPicPr>
              <a:picLocks noChangeAspect="1" noChangeArrowheads="1"/>
            </p:cNvPicPr>
            <p:nvPr/>
          </p:nvPicPr>
          <p:blipFill>
            <a:blip r:embed="rId15" cstate="print"/>
            <a:srcRect/>
            <a:stretch>
              <a:fillRect/>
            </a:stretch>
          </p:blipFill>
          <p:spPr bwMode="auto">
            <a:xfrm>
              <a:off x="5232" y="480"/>
              <a:ext cx="384" cy="262"/>
            </a:xfrm>
            <a:prstGeom prst="rect">
              <a:avLst/>
            </a:prstGeom>
            <a:noFill/>
            <a:ln w="9525">
              <a:noFill/>
              <a:miter lim="800000"/>
              <a:headEnd/>
              <a:tailEnd/>
            </a:ln>
          </p:spPr>
        </p:pic>
        <p:sp>
          <p:nvSpPr>
            <p:cNvPr id="1032" name="Line 12"/>
            <p:cNvSpPr>
              <a:spLocks noChangeShapeType="1"/>
            </p:cNvSpPr>
            <p:nvPr/>
          </p:nvSpPr>
          <p:spPr bwMode="auto">
            <a:xfrm>
              <a:off x="192" y="611"/>
              <a:ext cx="4944" cy="0"/>
            </a:xfrm>
            <a:prstGeom prst="line">
              <a:avLst/>
            </a:prstGeom>
            <a:noFill/>
            <a:ln w="12700" cap="sq">
              <a:solidFill>
                <a:schemeClr val="accent1"/>
              </a:solidFill>
              <a:round/>
              <a:headEnd type="none" w="sm" len="sm"/>
              <a:tailEnd type="none" w="sm" len="sm"/>
            </a:ln>
            <a:effectLst/>
          </p:spPr>
          <p:txBody>
            <a:bodyPr/>
            <a:lstStyle/>
            <a:p>
              <a:endParaRPr lang="en-ZA"/>
            </a:p>
          </p:txBody>
        </p:sp>
      </p:grpSp>
      <p:sp>
        <p:nvSpPr>
          <p:cNvPr id="1027" name="Rectangle 3"/>
          <p:cNvSpPr>
            <a:spLocks noGrp="1" noChangeArrowheads="1"/>
          </p:cNvSpPr>
          <p:nvPr>
            <p:ph type="title"/>
          </p:nvPr>
        </p:nvSpPr>
        <p:spPr bwMode="auto">
          <a:xfrm>
            <a:off x="1371600" y="457200"/>
            <a:ext cx="67056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lvl="0"/>
            <a:r>
              <a:rPr lang="en-US"/>
              <a:t>Click to edit Master title style</a:t>
            </a:r>
            <a:endParaRPr lang="en-ZA"/>
          </a:p>
        </p:txBody>
      </p:sp>
      <p:sp>
        <p:nvSpPr>
          <p:cNvPr id="1028" name="Rectangle 4"/>
          <p:cNvSpPr>
            <a:spLocks noGrp="1" noChangeArrowheads="1"/>
          </p:cNvSpPr>
          <p:nvPr>
            <p:ph type="body" idx="1"/>
          </p:nvPr>
        </p:nvSpPr>
        <p:spPr bwMode="auto">
          <a:xfrm>
            <a:off x="1371600" y="1295400"/>
            <a:ext cx="6781800" cy="48006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1029" name="Picture 16" descr="US_Horizontal RGB 300dpi"/>
          <p:cNvPicPr>
            <a:picLocks noChangeAspect="1" noChangeArrowheads="1"/>
          </p:cNvPicPr>
          <p:nvPr/>
        </p:nvPicPr>
        <p:blipFill>
          <a:blip r:embed="rId16" cstate="print">
            <a:clrChange>
              <a:clrFrom>
                <a:srgbClr val="FFFFFF"/>
              </a:clrFrom>
              <a:clrTo>
                <a:srgbClr val="FFFFFF">
                  <a:alpha val="0"/>
                </a:srgbClr>
              </a:clrTo>
            </a:clrChange>
          </a:blip>
          <a:srcRect r="86792"/>
          <a:stretch>
            <a:fillRect/>
          </a:stretch>
        </p:blipFill>
        <p:spPr bwMode="auto">
          <a:xfrm>
            <a:off x="457200" y="284163"/>
            <a:ext cx="533400" cy="614362"/>
          </a:xfrm>
          <a:prstGeom prst="rect">
            <a:avLst/>
          </a:prstGeom>
          <a:noFill/>
          <a:ln w="9525">
            <a:noFill/>
            <a:miter lim="800000"/>
            <a:headEnd/>
            <a:tailEnd/>
          </a:ln>
        </p:spPr>
      </p:pic>
      <p:sp>
        <p:nvSpPr>
          <p:cNvPr id="1041" name="Rectangle 17"/>
          <p:cNvSpPr>
            <a:spLocks noGrp="1" noChangeArrowheads="1"/>
          </p:cNvSpPr>
          <p:nvPr>
            <p:ph type="sldNum" sz="quarter" idx="4"/>
          </p:nvPr>
        </p:nvSpPr>
        <p:spPr bwMode="auto">
          <a:xfrm>
            <a:off x="457200" y="64770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n-lt"/>
              </a:defRPr>
            </a:lvl1pPr>
          </a:lstStyle>
          <a:p>
            <a:pPr>
              <a:defRPr/>
            </a:pPr>
            <a:fld id="{13596390-AC28-40F9-B730-7F150437C0E3}" type="slidenum">
              <a:rPr lang="en-ZA"/>
              <a:pPr>
                <a:defRPr/>
              </a:pPr>
              <a:t>‹#›</a:t>
            </a:fld>
            <a:endParaRPr lang="en-ZA"/>
          </a:p>
        </p:txBody>
      </p:sp>
    </p:spTree>
  </p:cSld>
  <p:clrMap bg1="lt1" tx1="dk1" bg2="lt2" tx2="dk2" accent1="accent1" accent2="accent2" accent3="accent3" accent4="accent4" accent5="accent5" accent6="accent6" hlink="hlink" folHlink="folHlink"/>
  <p:sldLayoutIdLst>
    <p:sldLayoutId id="2147483689"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hf hdr="0" ftr="0" dt="0"/>
  <p:txStyles>
    <p:titleStyle>
      <a:lvl1pPr algn="l" rtl="0" eaLnBrk="1" fontAlgn="base" hangingPunct="1">
        <a:spcBef>
          <a:spcPct val="0"/>
        </a:spcBef>
        <a:spcAft>
          <a:spcPct val="0"/>
        </a:spcAft>
        <a:defRPr sz="2000">
          <a:solidFill>
            <a:schemeClr val="tx1"/>
          </a:solidFill>
          <a:latin typeface="+mj-lt"/>
          <a:ea typeface="+mj-ea"/>
          <a:cs typeface="+mj-cs"/>
        </a:defRPr>
      </a:lvl1pPr>
      <a:lvl2pPr algn="l" rtl="0" eaLnBrk="1" fontAlgn="base" hangingPunct="1">
        <a:spcBef>
          <a:spcPct val="0"/>
        </a:spcBef>
        <a:spcAft>
          <a:spcPct val="0"/>
        </a:spcAft>
        <a:defRPr sz="2000">
          <a:solidFill>
            <a:schemeClr val="tx1"/>
          </a:solidFill>
          <a:latin typeface="Gill Sans MT" pitchFamily="34" charset="0"/>
        </a:defRPr>
      </a:lvl2pPr>
      <a:lvl3pPr algn="l" rtl="0" eaLnBrk="1" fontAlgn="base" hangingPunct="1">
        <a:spcBef>
          <a:spcPct val="0"/>
        </a:spcBef>
        <a:spcAft>
          <a:spcPct val="0"/>
        </a:spcAft>
        <a:defRPr sz="2000">
          <a:solidFill>
            <a:schemeClr val="tx1"/>
          </a:solidFill>
          <a:latin typeface="Gill Sans MT" pitchFamily="34" charset="0"/>
        </a:defRPr>
      </a:lvl3pPr>
      <a:lvl4pPr algn="l" rtl="0" eaLnBrk="1" fontAlgn="base" hangingPunct="1">
        <a:spcBef>
          <a:spcPct val="0"/>
        </a:spcBef>
        <a:spcAft>
          <a:spcPct val="0"/>
        </a:spcAft>
        <a:defRPr sz="2000">
          <a:solidFill>
            <a:schemeClr val="tx1"/>
          </a:solidFill>
          <a:latin typeface="Gill Sans MT" pitchFamily="34" charset="0"/>
        </a:defRPr>
      </a:lvl4pPr>
      <a:lvl5pPr algn="l" rtl="0" eaLnBrk="1" fontAlgn="base" hangingPunct="1">
        <a:spcBef>
          <a:spcPct val="0"/>
        </a:spcBef>
        <a:spcAft>
          <a:spcPct val="0"/>
        </a:spcAft>
        <a:defRPr sz="2000">
          <a:solidFill>
            <a:schemeClr val="tx1"/>
          </a:solidFill>
          <a:latin typeface="Gill Sans MT" pitchFamily="34" charset="0"/>
        </a:defRPr>
      </a:lvl5pPr>
      <a:lvl6pPr marL="457200" algn="l" rtl="0" eaLnBrk="1" fontAlgn="base" hangingPunct="1">
        <a:spcBef>
          <a:spcPct val="0"/>
        </a:spcBef>
        <a:spcAft>
          <a:spcPct val="0"/>
        </a:spcAft>
        <a:defRPr sz="2000">
          <a:solidFill>
            <a:schemeClr val="tx1"/>
          </a:solidFill>
          <a:latin typeface="Gill Sans MT" pitchFamily="34" charset="0"/>
        </a:defRPr>
      </a:lvl6pPr>
      <a:lvl7pPr marL="914400" algn="l" rtl="0" eaLnBrk="1" fontAlgn="base" hangingPunct="1">
        <a:spcBef>
          <a:spcPct val="0"/>
        </a:spcBef>
        <a:spcAft>
          <a:spcPct val="0"/>
        </a:spcAft>
        <a:defRPr sz="2000">
          <a:solidFill>
            <a:schemeClr val="tx1"/>
          </a:solidFill>
          <a:latin typeface="Gill Sans MT" pitchFamily="34" charset="0"/>
        </a:defRPr>
      </a:lvl7pPr>
      <a:lvl8pPr marL="1371600" algn="l" rtl="0" eaLnBrk="1" fontAlgn="base" hangingPunct="1">
        <a:spcBef>
          <a:spcPct val="0"/>
        </a:spcBef>
        <a:spcAft>
          <a:spcPct val="0"/>
        </a:spcAft>
        <a:defRPr sz="2000">
          <a:solidFill>
            <a:schemeClr val="tx1"/>
          </a:solidFill>
          <a:latin typeface="Gill Sans MT" pitchFamily="34" charset="0"/>
        </a:defRPr>
      </a:lvl8pPr>
      <a:lvl9pPr marL="1828800" algn="l" rtl="0" eaLnBrk="1" fontAlgn="base" hangingPunct="1">
        <a:spcBef>
          <a:spcPct val="0"/>
        </a:spcBef>
        <a:spcAft>
          <a:spcPct val="0"/>
        </a:spcAft>
        <a:defRPr sz="2000">
          <a:solidFill>
            <a:schemeClr val="tx1"/>
          </a:solidFill>
          <a:latin typeface="Gill Sans MT" pitchFamily="34" charset="0"/>
        </a:defRPr>
      </a:lvl9pPr>
    </p:titleStyle>
    <p:bodyStyle>
      <a:lvl1pPr marL="342900" indent="-342900" algn="l" rtl="0" eaLnBrk="1" fontAlgn="base" hangingPunct="1">
        <a:spcBef>
          <a:spcPct val="20000"/>
        </a:spcBef>
        <a:spcAft>
          <a:spcPct val="0"/>
        </a:spcAft>
        <a:buClr>
          <a:schemeClr val="bg2"/>
        </a:buClr>
        <a:buChar char="•"/>
        <a:defRPr sz="1400">
          <a:solidFill>
            <a:schemeClr val="tx1"/>
          </a:solidFill>
          <a:latin typeface="+mn-lt"/>
          <a:ea typeface="+mn-ea"/>
          <a:cs typeface="+mn-cs"/>
        </a:defRPr>
      </a:lvl1pPr>
      <a:lvl2pPr marL="742950" indent="-285750" algn="l" rtl="0" eaLnBrk="1" fontAlgn="base" hangingPunct="1">
        <a:spcBef>
          <a:spcPct val="20000"/>
        </a:spcBef>
        <a:spcAft>
          <a:spcPct val="0"/>
        </a:spcAft>
        <a:buClr>
          <a:schemeClr val="bg2"/>
        </a:buClr>
        <a:buChar char="•"/>
        <a:defRPr sz="1200">
          <a:solidFill>
            <a:schemeClr val="tx1"/>
          </a:solidFill>
          <a:latin typeface="+mn-lt"/>
        </a:defRPr>
      </a:lvl2pPr>
      <a:lvl3pPr marL="1143000" indent="-228600" algn="l" rtl="0" eaLnBrk="1" fontAlgn="base" hangingPunct="1">
        <a:spcBef>
          <a:spcPct val="20000"/>
        </a:spcBef>
        <a:spcAft>
          <a:spcPct val="0"/>
        </a:spcAft>
        <a:buClr>
          <a:schemeClr val="bg2"/>
        </a:buClr>
        <a:buChar char="•"/>
        <a:defRPr sz="1000">
          <a:solidFill>
            <a:schemeClr val="tx1"/>
          </a:solidFill>
          <a:latin typeface="+mn-lt"/>
        </a:defRPr>
      </a:lvl3pPr>
      <a:lvl4pPr marL="1600200" indent="-228600" algn="l" rtl="0" eaLnBrk="1" fontAlgn="base" hangingPunct="1">
        <a:spcBef>
          <a:spcPct val="20000"/>
        </a:spcBef>
        <a:spcAft>
          <a:spcPct val="0"/>
        </a:spcAft>
        <a:buClr>
          <a:schemeClr val="bg2"/>
        </a:buClr>
        <a:buChar char="•"/>
        <a:defRPr sz="900">
          <a:solidFill>
            <a:schemeClr val="tx1"/>
          </a:solidFill>
          <a:latin typeface="+mn-lt"/>
        </a:defRPr>
      </a:lvl4pPr>
      <a:lvl5pPr marL="2057400" indent="-228600" algn="l" rtl="0" eaLnBrk="1" fontAlgn="base" hangingPunct="1">
        <a:spcBef>
          <a:spcPct val="20000"/>
        </a:spcBef>
        <a:spcAft>
          <a:spcPct val="0"/>
        </a:spcAft>
        <a:buClr>
          <a:schemeClr val="bg2"/>
        </a:buClr>
        <a:buChar char="•"/>
        <a:defRPr sz="900">
          <a:solidFill>
            <a:schemeClr val="tx1"/>
          </a:solidFill>
          <a:latin typeface="+mn-lt"/>
        </a:defRPr>
      </a:lvl5pPr>
      <a:lvl6pPr marL="2514600" indent="-228600" algn="l" rtl="0" eaLnBrk="1" fontAlgn="base" hangingPunct="1">
        <a:spcBef>
          <a:spcPct val="20000"/>
        </a:spcBef>
        <a:spcAft>
          <a:spcPct val="0"/>
        </a:spcAft>
        <a:buClr>
          <a:schemeClr val="bg2"/>
        </a:buClr>
        <a:buChar char="•"/>
        <a:defRPr sz="900">
          <a:solidFill>
            <a:schemeClr val="tx1"/>
          </a:solidFill>
          <a:latin typeface="+mn-lt"/>
        </a:defRPr>
      </a:lvl6pPr>
      <a:lvl7pPr marL="2971800" indent="-228600" algn="l" rtl="0" eaLnBrk="1" fontAlgn="base" hangingPunct="1">
        <a:spcBef>
          <a:spcPct val="20000"/>
        </a:spcBef>
        <a:spcAft>
          <a:spcPct val="0"/>
        </a:spcAft>
        <a:buClr>
          <a:schemeClr val="bg2"/>
        </a:buClr>
        <a:buChar char="•"/>
        <a:defRPr sz="900">
          <a:solidFill>
            <a:schemeClr val="tx1"/>
          </a:solidFill>
          <a:latin typeface="+mn-lt"/>
        </a:defRPr>
      </a:lvl7pPr>
      <a:lvl8pPr marL="3429000" indent="-228600" algn="l" rtl="0" eaLnBrk="1" fontAlgn="base" hangingPunct="1">
        <a:spcBef>
          <a:spcPct val="20000"/>
        </a:spcBef>
        <a:spcAft>
          <a:spcPct val="0"/>
        </a:spcAft>
        <a:buClr>
          <a:schemeClr val="bg2"/>
        </a:buClr>
        <a:buChar char="•"/>
        <a:defRPr sz="900">
          <a:solidFill>
            <a:schemeClr val="tx1"/>
          </a:solidFill>
          <a:latin typeface="+mn-lt"/>
        </a:defRPr>
      </a:lvl8pPr>
      <a:lvl9pPr marL="3886200" indent="-228600" algn="l" rtl="0" eaLnBrk="1" fontAlgn="base" hangingPunct="1">
        <a:spcBef>
          <a:spcPct val="20000"/>
        </a:spcBef>
        <a:spcAft>
          <a:spcPct val="0"/>
        </a:spcAft>
        <a:buClr>
          <a:schemeClr val="bg2"/>
        </a:buClr>
        <a:buChar char="•"/>
        <a:defRPr sz="9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9.emf"/><Relationship Id="rId4" Type="http://schemas.openxmlformats.org/officeDocument/2006/relationships/package" Target="../embeddings/Microsoft_Word_Document3.docx"/></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0.emf"/><Relationship Id="rId4" Type="http://schemas.openxmlformats.org/officeDocument/2006/relationships/package" Target="../embeddings/Microsoft_Word_Document4.docx"/></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11.emf"/><Relationship Id="rId4" Type="http://schemas.openxmlformats.org/officeDocument/2006/relationships/package" Target="../embeddings/Microsoft_Word_Document5.docx"/></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12.emf"/><Relationship Id="rId4" Type="http://schemas.openxmlformats.org/officeDocument/2006/relationships/package" Target="../embeddings/Microsoft_Word_Document6.docx"/></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4.emf"/></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Word_Document8.docx"/><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15.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Word_Document9.docx"/><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6.emf"/></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Word_Document10.doc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7.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Word_Document11.docx"/><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8.e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Word_Document12.docx"/><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19.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emf"/><Relationship Id="rId4" Type="http://schemas.openxmlformats.org/officeDocument/2006/relationships/package" Target="../embeddings/Microsoft_Word_Document.docx"/></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7.emf"/><Relationship Id="rId4" Type="http://schemas.openxmlformats.org/officeDocument/2006/relationships/package" Target="../embeddings/Microsoft_Word_Document1.docx"/></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8.emf"/><Relationship Id="rId4" Type="http://schemas.openxmlformats.org/officeDocument/2006/relationships/package" Target="../embeddings/Microsoft_Word_Document2.doc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1"/>
          <p:cNvSpPr txBox="1">
            <a:spLocks noChangeArrowheads="1"/>
          </p:cNvSpPr>
          <p:nvPr/>
        </p:nvSpPr>
        <p:spPr bwMode="auto">
          <a:xfrm>
            <a:off x="997506" y="1447800"/>
            <a:ext cx="6912768" cy="6032421"/>
          </a:xfrm>
          <a:prstGeom prst="rect">
            <a:avLst/>
          </a:prstGeom>
          <a:noFill/>
          <a:ln w="9525">
            <a:noFill/>
            <a:miter lim="800000"/>
            <a:headEnd/>
            <a:tailEnd/>
          </a:ln>
        </p:spPr>
        <p:txBody>
          <a:bodyPr wrap="square">
            <a:spAutoFit/>
          </a:bodyPr>
          <a:lstStyle/>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pPr algn="ctr"/>
            <a:endParaRPr lang="en-ZA" dirty="0">
              <a:latin typeface="Calibri" pitchFamily="34" charset="0"/>
            </a:endParaRPr>
          </a:p>
          <a:p>
            <a:endParaRPr lang="en-ZA" dirty="0">
              <a:latin typeface="Calibri" pitchFamily="34" charset="0"/>
            </a:endParaRPr>
          </a:p>
          <a:p>
            <a:pPr algn="ctr"/>
            <a:r>
              <a:rPr lang="en-ZA" sz="2000" dirty="0">
                <a:latin typeface="Calibri" pitchFamily="34" charset="0"/>
              </a:rPr>
              <a:t>Neil Rankin</a:t>
            </a:r>
          </a:p>
          <a:p>
            <a:pPr algn="ctr"/>
            <a:r>
              <a:rPr lang="en-ZA" sz="2000" dirty="0">
                <a:latin typeface="Calibri" pitchFamily="34" charset="0"/>
              </a:rPr>
              <a:t>Economics Department, Stellenbosch University</a:t>
            </a:r>
          </a:p>
          <a:p>
            <a:pPr algn="ctr"/>
            <a:endParaRPr lang="en-ZA" sz="2000" dirty="0">
              <a:latin typeface="Calibri" pitchFamily="34" charset="0"/>
            </a:endParaRPr>
          </a:p>
          <a:p>
            <a:pPr algn="ctr"/>
            <a:r>
              <a:rPr lang="en-ZA" sz="2000" dirty="0">
                <a:latin typeface="Calibri" pitchFamily="34" charset="0"/>
              </a:rPr>
              <a:t>October 2017</a:t>
            </a:r>
          </a:p>
          <a:p>
            <a:pPr algn="ctr"/>
            <a:endParaRPr lang="en-ZA" dirty="0">
              <a:latin typeface="Calibri" pitchFamily="34" charset="0"/>
            </a:endParaRPr>
          </a:p>
          <a:p>
            <a:endParaRPr lang="en-ZA" sz="1400" dirty="0">
              <a:latin typeface="Calibri" pitchFamily="34" charset="0"/>
            </a:endParaRPr>
          </a:p>
          <a:p>
            <a:endParaRPr lang="en-ZA" sz="1400" dirty="0">
              <a:latin typeface="Calibri" pitchFamily="34" charset="0"/>
            </a:endParaRPr>
          </a:p>
          <a:p>
            <a:endParaRPr lang="en-ZA" sz="1400" dirty="0">
              <a:latin typeface="Calibri" pitchFamily="34" charset="0"/>
            </a:endParaRPr>
          </a:p>
          <a:p>
            <a:pPr algn="ctr"/>
            <a:endParaRPr lang="en-ZA" dirty="0">
              <a:latin typeface="Calibri" pitchFamily="34" charset="0"/>
            </a:endParaRPr>
          </a:p>
          <a:p>
            <a:pPr algn="ctr"/>
            <a:endParaRPr lang="en-ZA" dirty="0">
              <a:latin typeface="Calibri" pitchFamily="34" charset="0"/>
            </a:endParaRPr>
          </a:p>
        </p:txBody>
      </p:sp>
      <p:sp>
        <p:nvSpPr>
          <p:cNvPr id="4"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5A74E437-0513-44BA-933D-97A65E2D4589}" type="slidenum">
              <a:rPr lang="en-ZA"/>
              <a:pPr>
                <a:defRPr/>
              </a:pPr>
              <a:t>1</a:t>
            </a:fld>
            <a:endParaRPr lang="en-ZA"/>
          </a:p>
        </p:txBody>
      </p:sp>
      <p:sp>
        <p:nvSpPr>
          <p:cNvPr id="7" name="Title 9"/>
          <p:cNvSpPr txBox="1">
            <a:spLocks/>
          </p:cNvSpPr>
          <p:nvPr/>
        </p:nvSpPr>
        <p:spPr bwMode="auto">
          <a:xfrm>
            <a:off x="563880" y="1236940"/>
            <a:ext cx="7772400" cy="2743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ZA" sz="3200" kern="0" dirty="0">
                <a:latin typeface="+mj-lt"/>
                <a:ea typeface="+mj-ea"/>
                <a:cs typeface="+mj-cs"/>
              </a:rPr>
              <a:t>Graduate Labour Economics:</a:t>
            </a:r>
          </a:p>
          <a:p>
            <a:pPr marL="0" marR="0" lvl="0" indent="0" algn="ctr" defTabSz="914400" rtl="0" eaLnBrk="1" fontAlgn="base" latinLnBrk="0" hangingPunct="1">
              <a:lnSpc>
                <a:spcPct val="100000"/>
              </a:lnSpc>
              <a:spcBef>
                <a:spcPct val="0"/>
              </a:spcBef>
              <a:spcAft>
                <a:spcPct val="0"/>
              </a:spcAft>
              <a:buClrTx/>
              <a:buSzTx/>
              <a:buFontTx/>
              <a:buNone/>
              <a:tabLst/>
              <a:defRPr/>
            </a:pPr>
            <a:endParaRPr lang="en-ZA" sz="3200" kern="0" dirty="0">
              <a:latin typeface="+mj-lt"/>
              <a:ea typeface="+mj-ea"/>
              <a:cs typeface="+mj-cs"/>
            </a:endParaRP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ZA" sz="3200" b="0" i="0" u="none" strike="noStrike" kern="0" cap="none" spc="0" normalizeH="0" baseline="0" noProof="0" dirty="0">
                <a:ln>
                  <a:noFill/>
                </a:ln>
                <a:solidFill>
                  <a:schemeClr val="tx1"/>
                </a:solidFill>
                <a:effectLst/>
                <a:uLnTx/>
                <a:uFillTx/>
                <a:latin typeface="+mj-lt"/>
                <a:ea typeface="+mj-ea"/>
                <a:cs typeface="+mj-cs"/>
              </a:rPr>
              <a:t>Active labour market policies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10</a:t>
            </a:fld>
            <a:endParaRPr lang="en-ZA"/>
          </a:p>
        </p:txBody>
      </p:sp>
      <p:sp>
        <p:nvSpPr>
          <p:cNvPr id="7171" name="Rectangle 8"/>
          <p:cNvSpPr>
            <a:spLocks noGrp="1" noChangeArrowheads="1"/>
          </p:cNvSpPr>
          <p:nvPr>
            <p:ph type="title"/>
          </p:nvPr>
        </p:nvSpPr>
        <p:spPr/>
        <p:txBody>
          <a:bodyPr/>
          <a:lstStyle/>
          <a:p>
            <a:r>
              <a:rPr lang="en-US" b="1" dirty="0"/>
              <a:t>A theoretical framework (</a:t>
            </a:r>
            <a:r>
              <a:rPr lang="en-US" b="1" dirty="0" err="1"/>
              <a:t>Calmfors</a:t>
            </a:r>
            <a:r>
              <a:rPr lang="en-US" b="1" dirty="0"/>
              <a:t>)</a:t>
            </a:r>
            <a:endParaRPr lang="en-ZA" dirty="0"/>
          </a:p>
        </p:txBody>
      </p:sp>
      <p:sp>
        <p:nvSpPr>
          <p:cNvPr id="7172" name="Rectangle 9"/>
          <p:cNvSpPr>
            <a:spLocks noGrp="1" noChangeArrowheads="1"/>
          </p:cNvSpPr>
          <p:nvPr>
            <p:ph type="body" idx="1"/>
          </p:nvPr>
        </p:nvSpPr>
        <p:spPr>
          <a:xfrm>
            <a:off x="762000" y="1066800"/>
            <a:ext cx="7772400" cy="5257800"/>
          </a:xfrm>
        </p:spPr>
        <p:txBody>
          <a:bodyPr/>
          <a:lstStyle/>
          <a:p>
            <a:pPr marL="0" indent="0">
              <a:buNone/>
            </a:pPr>
            <a:r>
              <a:rPr lang="en-US" sz="2000" dirty="0">
                <a:latin typeface="Calibri" pitchFamily="34" charset="0"/>
              </a:rPr>
              <a:t>The </a:t>
            </a:r>
            <a:r>
              <a:rPr lang="en-US" sz="2000" dirty="0" err="1">
                <a:latin typeface="Calibri" pitchFamily="34" charset="0"/>
              </a:rPr>
              <a:t>Beveridge</a:t>
            </a:r>
            <a:r>
              <a:rPr lang="en-US" sz="2000" dirty="0">
                <a:latin typeface="Calibri" pitchFamily="34" charset="0"/>
              </a:rPr>
              <a:t> curve:</a:t>
            </a:r>
          </a:p>
          <a:p>
            <a:pPr marL="0" indent="0">
              <a:buNone/>
            </a:pPr>
            <a:r>
              <a:rPr lang="en-US" sz="2000" dirty="0">
                <a:latin typeface="Calibri" pitchFamily="34" charset="0"/>
              </a:rPr>
              <a:t>a measure of the effectiveness of the matching process</a:t>
            </a:r>
          </a:p>
          <a:p>
            <a:pPr marL="0" indent="0">
              <a:buNone/>
            </a:pPr>
            <a:r>
              <a:rPr lang="en-US" sz="2000" dirty="0">
                <a:latin typeface="Calibri" pitchFamily="34"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3200274350"/>
              </p:ext>
            </p:extLst>
          </p:nvPr>
        </p:nvGraphicFramePr>
        <p:xfrm>
          <a:off x="376238" y="1377950"/>
          <a:ext cx="10020300" cy="6575425"/>
        </p:xfrm>
        <a:graphic>
          <a:graphicData uri="http://schemas.openxmlformats.org/presentationml/2006/ole">
            <mc:AlternateContent xmlns:mc="http://schemas.openxmlformats.org/markup-compatibility/2006">
              <mc:Choice xmlns:v="urn:schemas-microsoft-com:vml" Requires="v">
                <p:oleObj spid="_x0000_s18463" name="Document" r:id="rId4" imgW="8863164" imgH="5806131" progId="Word.Document.12">
                  <p:embed/>
                </p:oleObj>
              </mc:Choice>
              <mc:Fallback>
                <p:oleObj name="Document" r:id="rId4" imgW="8863164" imgH="5806131" progId="Word.Document.12">
                  <p:embed/>
                  <p:pic>
                    <p:nvPicPr>
                      <p:cNvPr id="0" name=""/>
                      <p:cNvPicPr/>
                      <p:nvPr/>
                    </p:nvPicPr>
                    <p:blipFill>
                      <a:blip r:embed="rId5"/>
                      <a:stretch>
                        <a:fillRect/>
                      </a:stretch>
                    </p:blipFill>
                    <p:spPr>
                      <a:xfrm>
                        <a:off x="376238" y="1377950"/>
                        <a:ext cx="10020300" cy="6575425"/>
                      </a:xfrm>
                      <a:prstGeom prst="rect">
                        <a:avLst/>
                      </a:prstGeom>
                    </p:spPr>
                  </p:pic>
                </p:oleObj>
              </mc:Fallback>
            </mc:AlternateContent>
          </a:graphicData>
        </a:graphic>
      </p:graphicFrame>
    </p:spTree>
    <p:extLst>
      <p:ext uri="{BB962C8B-B14F-4D97-AF65-F5344CB8AC3E}">
        <p14:creationId xmlns:p14="http://schemas.microsoft.com/office/powerpoint/2010/main" val="3777802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11</a:t>
            </a:fld>
            <a:endParaRPr lang="en-ZA"/>
          </a:p>
        </p:txBody>
      </p:sp>
      <p:sp>
        <p:nvSpPr>
          <p:cNvPr id="7171" name="Rectangle 8"/>
          <p:cNvSpPr>
            <a:spLocks noGrp="1" noChangeArrowheads="1"/>
          </p:cNvSpPr>
          <p:nvPr>
            <p:ph type="title"/>
          </p:nvPr>
        </p:nvSpPr>
        <p:spPr/>
        <p:txBody>
          <a:bodyPr/>
          <a:lstStyle/>
          <a:p>
            <a:r>
              <a:rPr lang="en-US" b="1" dirty="0"/>
              <a:t>An example of ALMP</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pPr marL="0" indent="0">
              <a:buNone/>
            </a:pPr>
            <a:r>
              <a:rPr lang="en-US" sz="2000" dirty="0">
                <a:latin typeface="Calibri" pitchFamily="34" charset="0"/>
              </a:rPr>
              <a:t>Training or job creation schemes</a:t>
            </a:r>
          </a:p>
          <a:p>
            <a:pPr marL="0" indent="0">
              <a:buNone/>
            </a:pPr>
            <a:r>
              <a:rPr lang="en-US" sz="2000" dirty="0">
                <a:latin typeface="Calibri" pitchFamily="34" charset="0"/>
              </a:rPr>
              <a:t> </a:t>
            </a:r>
          </a:p>
          <a:p>
            <a:pPr marL="285750" indent="-285750">
              <a:buFont typeface="Arial" charset="0"/>
              <a:buChar char="•"/>
            </a:pPr>
            <a:r>
              <a:rPr lang="en-US" sz="1800" dirty="0">
                <a:latin typeface="Calibri" pitchFamily="34" charset="0"/>
              </a:rPr>
              <a:t>Shift RR curve leftwards </a:t>
            </a:r>
          </a:p>
          <a:p>
            <a:pPr marL="285750" indent="-285750">
              <a:buFont typeface="Arial" charset="0"/>
              <a:buChar char="•"/>
            </a:pPr>
            <a:endParaRPr lang="en-US" sz="1800" dirty="0">
              <a:latin typeface="Calibri" pitchFamily="34" charset="0"/>
            </a:endParaRPr>
          </a:p>
          <a:p>
            <a:pPr marL="285750" indent="-285750">
              <a:buFont typeface="Arial" charset="0"/>
              <a:buChar char="•"/>
            </a:pPr>
            <a:r>
              <a:rPr lang="en-US" sz="1800" dirty="0">
                <a:latin typeface="Calibri" pitchFamily="34" charset="0"/>
              </a:rPr>
              <a:t>Reduces open unemployment</a:t>
            </a:r>
          </a:p>
          <a:p>
            <a:pPr marL="285750" indent="-285750">
              <a:buFont typeface="Arial" charset="0"/>
              <a:buChar char="•"/>
            </a:pPr>
            <a:endParaRPr lang="en-US" sz="1800" dirty="0">
              <a:latin typeface="Calibri" pitchFamily="34" charset="0"/>
            </a:endParaRPr>
          </a:p>
          <a:p>
            <a:pPr marL="285750" indent="-285750">
              <a:buFont typeface="Arial" charset="0"/>
              <a:buChar char="•"/>
            </a:pPr>
            <a:r>
              <a:rPr lang="en-US" sz="1800" dirty="0">
                <a:latin typeface="Calibri" pitchFamily="34" charset="0"/>
              </a:rPr>
              <a:t>Gross (or bookkeeping) effect of the </a:t>
            </a:r>
            <a:r>
              <a:rPr lang="en-US" sz="1800" dirty="0" err="1">
                <a:latin typeface="Calibri" pitchFamily="34" charset="0"/>
              </a:rPr>
              <a:t>programme</a:t>
            </a: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285750" indent="-285750">
              <a:buFont typeface="Arial" charset="0"/>
              <a:buChar char="•"/>
            </a:pPr>
            <a:r>
              <a:rPr lang="en-US" sz="1800" dirty="0">
                <a:latin typeface="Calibri" pitchFamily="34" charset="0"/>
              </a:rPr>
              <a:t>To obtain the net effect one needs to take into account the indirect effects (on wage setting, </a:t>
            </a:r>
            <a:r>
              <a:rPr lang="en-US" sz="1800" dirty="0" err="1">
                <a:latin typeface="Calibri" pitchFamily="34" charset="0"/>
              </a:rPr>
              <a:t>labour</a:t>
            </a:r>
            <a:r>
              <a:rPr lang="en-US" sz="1800" dirty="0">
                <a:latin typeface="Calibri" pitchFamily="34" charset="0"/>
              </a:rPr>
              <a:t> demand </a:t>
            </a:r>
            <a:r>
              <a:rPr lang="en-US" sz="1800">
                <a:latin typeface="Calibri" pitchFamily="34" charset="0"/>
              </a:rPr>
              <a:t>and supply)</a:t>
            </a:r>
            <a:endParaRPr lang="en-US" sz="1800" dirty="0">
              <a:latin typeface="Calibri" pitchFamily="34" charset="0"/>
            </a:endParaRPr>
          </a:p>
        </p:txBody>
      </p:sp>
    </p:spTree>
    <p:extLst>
      <p:ext uri="{BB962C8B-B14F-4D97-AF65-F5344CB8AC3E}">
        <p14:creationId xmlns:p14="http://schemas.microsoft.com/office/powerpoint/2010/main" val="38953563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12</a:t>
            </a:fld>
            <a:endParaRPr lang="en-ZA"/>
          </a:p>
        </p:txBody>
      </p:sp>
      <p:sp>
        <p:nvSpPr>
          <p:cNvPr id="7171" name="Rectangle 8"/>
          <p:cNvSpPr>
            <a:spLocks noGrp="1" noChangeArrowheads="1"/>
          </p:cNvSpPr>
          <p:nvPr>
            <p:ph type="title"/>
          </p:nvPr>
        </p:nvSpPr>
        <p:spPr/>
        <p:txBody>
          <a:bodyPr/>
          <a:lstStyle/>
          <a:p>
            <a:r>
              <a:rPr lang="en-US" b="1" dirty="0"/>
              <a:t>Aspects of the </a:t>
            </a:r>
            <a:r>
              <a:rPr lang="en-US" b="1" dirty="0" err="1"/>
              <a:t>labour</a:t>
            </a:r>
            <a:r>
              <a:rPr lang="en-US" b="1" dirty="0"/>
              <a:t> market which ALMPs affect</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pPr marL="457200" indent="-457200">
              <a:lnSpc>
                <a:spcPct val="150000"/>
              </a:lnSpc>
              <a:buFont typeface="+mj-lt"/>
              <a:buAutoNum type="arabicPeriod"/>
            </a:pPr>
            <a:r>
              <a:rPr lang="en-US" sz="2000" dirty="0">
                <a:latin typeface="Calibri" pitchFamily="34" charset="0"/>
              </a:rPr>
              <a:t>Matching, and thus quality of match</a:t>
            </a:r>
          </a:p>
          <a:p>
            <a:pPr marL="457200" indent="-457200">
              <a:lnSpc>
                <a:spcPct val="150000"/>
              </a:lnSpc>
              <a:buFont typeface="+mj-lt"/>
              <a:buAutoNum type="arabicPeriod"/>
            </a:pPr>
            <a:r>
              <a:rPr lang="en-US" sz="2000" dirty="0" err="1">
                <a:latin typeface="Calibri" pitchFamily="34" charset="0"/>
              </a:rPr>
              <a:t>Labour</a:t>
            </a:r>
            <a:r>
              <a:rPr lang="en-US" sz="2000" dirty="0">
                <a:latin typeface="Calibri" pitchFamily="34" charset="0"/>
              </a:rPr>
              <a:t> market participation</a:t>
            </a:r>
          </a:p>
          <a:p>
            <a:pPr marL="457200" indent="-457200">
              <a:lnSpc>
                <a:spcPct val="150000"/>
              </a:lnSpc>
              <a:buFont typeface="+mj-lt"/>
              <a:buAutoNum type="arabicPeriod"/>
            </a:pPr>
            <a:r>
              <a:rPr lang="en-US" sz="2000" dirty="0">
                <a:latin typeface="Calibri" pitchFamily="34" charset="0"/>
              </a:rPr>
              <a:t>Competition in </a:t>
            </a:r>
            <a:r>
              <a:rPr lang="en-US" sz="2000" dirty="0" err="1">
                <a:latin typeface="Calibri" pitchFamily="34" charset="0"/>
              </a:rPr>
              <a:t>labour</a:t>
            </a:r>
            <a:r>
              <a:rPr lang="en-US" sz="2000" dirty="0">
                <a:latin typeface="Calibri" pitchFamily="34" charset="0"/>
              </a:rPr>
              <a:t> market</a:t>
            </a:r>
          </a:p>
          <a:p>
            <a:pPr marL="457200" indent="-457200">
              <a:lnSpc>
                <a:spcPct val="150000"/>
              </a:lnSpc>
              <a:buFont typeface="+mj-lt"/>
              <a:buAutoNum type="arabicPeriod"/>
            </a:pPr>
            <a:r>
              <a:rPr lang="en-US" sz="2000">
                <a:latin typeface="Calibri" pitchFamily="34" charset="0"/>
              </a:rPr>
              <a:t>Deadweight losses </a:t>
            </a:r>
            <a:r>
              <a:rPr lang="en-US" sz="2000" dirty="0">
                <a:latin typeface="Calibri" pitchFamily="34" charset="0"/>
              </a:rPr>
              <a:t>and substitution effects</a:t>
            </a:r>
          </a:p>
          <a:p>
            <a:pPr marL="457200" indent="-457200">
              <a:lnSpc>
                <a:spcPct val="150000"/>
              </a:lnSpc>
              <a:buFont typeface="+mj-lt"/>
              <a:buAutoNum type="arabicPeriod"/>
            </a:pPr>
            <a:r>
              <a:rPr lang="en-US" sz="2000" dirty="0">
                <a:latin typeface="Calibri" pitchFamily="34" charset="0"/>
              </a:rPr>
              <a:t>Displacement effects via wage setting</a:t>
            </a:r>
          </a:p>
          <a:p>
            <a:pPr marL="457200" indent="-457200">
              <a:lnSpc>
                <a:spcPct val="150000"/>
              </a:lnSpc>
              <a:buFont typeface="+mj-lt"/>
              <a:buAutoNum type="arabicPeriod"/>
            </a:pPr>
            <a:r>
              <a:rPr lang="en-US" sz="2000" dirty="0">
                <a:latin typeface="Calibri" pitchFamily="34" charset="0"/>
              </a:rPr>
              <a:t>Productivity effects</a:t>
            </a:r>
          </a:p>
          <a:p>
            <a:pPr marL="457200" indent="-457200">
              <a:lnSpc>
                <a:spcPct val="150000"/>
              </a:lnSpc>
              <a:buFont typeface="+mj-lt"/>
              <a:buAutoNum type="arabicPeriod"/>
            </a:pPr>
            <a:r>
              <a:rPr lang="en-US" sz="2000" dirty="0">
                <a:latin typeface="Calibri" pitchFamily="34" charset="0"/>
              </a:rPr>
              <a:t>Work-test effects</a:t>
            </a:r>
          </a:p>
          <a:p>
            <a:pPr marL="457200" indent="-457200">
              <a:lnSpc>
                <a:spcPct val="150000"/>
              </a:lnSpc>
              <a:buFont typeface="+mj-lt"/>
              <a:buAutoNum type="arabicPeriod"/>
            </a:pPr>
            <a:r>
              <a:rPr lang="en-US" sz="2000" dirty="0">
                <a:latin typeface="Calibri" pitchFamily="34" charset="0"/>
              </a:rPr>
              <a:t>General-equilibrium tax effects</a:t>
            </a:r>
          </a:p>
          <a:p>
            <a:pPr marL="457200" indent="-457200">
              <a:lnSpc>
                <a:spcPct val="150000"/>
              </a:lnSpc>
              <a:buFont typeface="+mj-lt"/>
              <a:buAutoNum type="arabicPeriod"/>
            </a:pPr>
            <a:r>
              <a:rPr lang="en-US" sz="2000" dirty="0">
                <a:latin typeface="Calibri" pitchFamily="34" charset="0"/>
              </a:rPr>
              <a:t>Repercussions on other policies</a:t>
            </a:r>
          </a:p>
          <a:p>
            <a:endParaRPr lang="en-US" sz="2000" dirty="0">
              <a:latin typeface="Calibri" pitchFamily="34" charset="0"/>
            </a:endParaRPr>
          </a:p>
          <a:p>
            <a:endParaRPr lang="en-US" sz="2000" dirty="0">
              <a:latin typeface="Calibri" pitchFamily="34" charset="0"/>
            </a:endParaRPr>
          </a:p>
        </p:txBody>
      </p:sp>
    </p:spTree>
    <p:extLst>
      <p:ext uri="{BB962C8B-B14F-4D97-AF65-F5344CB8AC3E}">
        <p14:creationId xmlns:p14="http://schemas.microsoft.com/office/powerpoint/2010/main" val="2660831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13</a:t>
            </a:fld>
            <a:endParaRPr lang="en-ZA"/>
          </a:p>
        </p:txBody>
      </p:sp>
      <p:sp>
        <p:nvSpPr>
          <p:cNvPr id="7171" name="Rectangle 8"/>
          <p:cNvSpPr>
            <a:spLocks noGrp="1" noChangeArrowheads="1"/>
          </p:cNvSpPr>
          <p:nvPr>
            <p:ph type="title"/>
          </p:nvPr>
        </p:nvSpPr>
        <p:spPr/>
        <p:txBody>
          <a:bodyPr/>
          <a:lstStyle/>
          <a:p>
            <a:r>
              <a:rPr lang="en-US" b="1" dirty="0"/>
              <a:t>Matching</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pPr marL="0" indent="0">
              <a:buNone/>
            </a:pPr>
            <a:r>
              <a:rPr lang="en-US" sz="2000" dirty="0">
                <a:latin typeface="Calibri" pitchFamily="34" charset="0"/>
              </a:rPr>
              <a:t>ALMPs may facilitate better matching since:</a:t>
            </a:r>
          </a:p>
          <a:p>
            <a:pPr>
              <a:buFont typeface="+mj-lt"/>
              <a:buAutoNum type="arabicPeriod"/>
            </a:pPr>
            <a:r>
              <a:rPr lang="en-US" sz="1800" dirty="0">
                <a:latin typeface="Calibri" pitchFamily="34" charset="0"/>
              </a:rPr>
              <a:t>Mismatch between different sub-sectors of </a:t>
            </a:r>
            <a:r>
              <a:rPr lang="en-US" sz="1800" dirty="0" err="1">
                <a:latin typeface="Calibri" pitchFamily="34" charset="0"/>
              </a:rPr>
              <a:t>labour</a:t>
            </a:r>
            <a:r>
              <a:rPr lang="en-US" sz="1800" dirty="0">
                <a:latin typeface="Calibri" pitchFamily="34" charset="0"/>
              </a:rPr>
              <a:t> markets may be eliminated;</a:t>
            </a:r>
          </a:p>
          <a:p>
            <a:pPr>
              <a:buFont typeface="+mj-lt"/>
              <a:buAutoNum type="arabicPeriod"/>
            </a:pPr>
            <a:r>
              <a:rPr lang="en-US" sz="1800" dirty="0">
                <a:latin typeface="Calibri" pitchFamily="34" charset="0"/>
              </a:rPr>
              <a:t>May promote more active job search</a:t>
            </a:r>
          </a:p>
          <a:p>
            <a:pPr>
              <a:buFont typeface="+mj-lt"/>
              <a:buAutoNum type="arabicPeriod"/>
            </a:pPr>
            <a:r>
              <a:rPr lang="en-US" sz="1800" dirty="0">
                <a:latin typeface="Calibri" pitchFamily="34" charset="0"/>
              </a:rPr>
              <a:t>ALMPs may substitute for work experience and thus reduce the uncertainty about work-seeker productivity</a:t>
            </a:r>
          </a:p>
          <a:p>
            <a:pPr>
              <a:buFont typeface="+mj-lt"/>
              <a:buAutoNum type="arabicPeriod"/>
            </a:pPr>
            <a:endParaRPr lang="en-US" sz="1800" dirty="0">
              <a:latin typeface="Calibri" pitchFamily="34" charset="0"/>
            </a:endParaRPr>
          </a:p>
          <a:p>
            <a:pPr marL="0" indent="0">
              <a:buNone/>
            </a:pPr>
            <a:r>
              <a:rPr lang="en-US" sz="2000" dirty="0">
                <a:latin typeface="Calibri" pitchFamily="34" charset="0"/>
              </a:rPr>
              <a:t>Impact of better matching is likely to reduce the number of job seekers per vacancy in equilibrium – a movement of the </a:t>
            </a:r>
            <a:r>
              <a:rPr lang="en-US" sz="2000" dirty="0" err="1">
                <a:latin typeface="Calibri" pitchFamily="34" charset="0"/>
              </a:rPr>
              <a:t>Beveridge</a:t>
            </a:r>
            <a:r>
              <a:rPr lang="en-US" sz="2000" dirty="0">
                <a:latin typeface="Calibri" pitchFamily="34" charset="0"/>
              </a:rPr>
              <a:t> curve to the left.</a:t>
            </a:r>
          </a:p>
          <a:p>
            <a:pPr marL="0" indent="0">
              <a:buNone/>
            </a:pPr>
            <a:endParaRPr lang="en-US" sz="2000" dirty="0">
              <a:latin typeface="Calibri" pitchFamily="34" charset="0"/>
            </a:endParaRPr>
          </a:p>
          <a:p>
            <a:pPr marL="0" indent="0">
              <a:buNone/>
            </a:pPr>
            <a:r>
              <a:rPr lang="en-US" sz="2000" dirty="0">
                <a:latin typeface="Calibri" pitchFamily="34" charset="0"/>
              </a:rPr>
              <a:t>Will affect both employment and wage-setting schedules in Layard-</a:t>
            </a:r>
            <a:r>
              <a:rPr lang="en-US" sz="2000" dirty="0" err="1">
                <a:latin typeface="Calibri" pitchFamily="34" charset="0"/>
              </a:rPr>
              <a:t>Nickell</a:t>
            </a:r>
            <a:r>
              <a:rPr lang="en-US" sz="2000" dirty="0">
                <a:latin typeface="Calibri" pitchFamily="34" charset="0"/>
              </a:rPr>
              <a:t> diagram</a:t>
            </a:r>
          </a:p>
        </p:txBody>
      </p:sp>
    </p:spTree>
    <p:extLst>
      <p:ext uri="{BB962C8B-B14F-4D97-AF65-F5344CB8AC3E}">
        <p14:creationId xmlns:p14="http://schemas.microsoft.com/office/powerpoint/2010/main" val="677615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14</a:t>
            </a:fld>
            <a:endParaRPr lang="en-ZA"/>
          </a:p>
        </p:txBody>
      </p:sp>
      <p:sp>
        <p:nvSpPr>
          <p:cNvPr id="7171" name="Rectangle 8"/>
          <p:cNvSpPr>
            <a:spLocks noGrp="1" noChangeArrowheads="1"/>
          </p:cNvSpPr>
          <p:nvPr>
            <p:ph type="title"/>
          </p:nvPr>
        </p:nvSpPr>
        <p:spPr/>
        <p:txBody>
          <a:bodyPr/>
          <a:lstStyle/>
          <a:p>
            <a:r>
              <a:rPr lang="en-US" b="1" dirty="0"/>
              <a:t>Improved matching</a:t>
            </a:r>
            <a:endParaRPr lang="en-ZA" dirty="0"/>
          </a:p>
        </p:txBody>
      </p:sp>
      <p:sp>
        <p:nvSpPr>
          <p:cNvPr id="7172" name="Rectangle 9"/>
          <p:cNvSpPr>
            <a:spLocks noGrp="1" noChangeArrowheads="1"/>
          </p:cNvSpPr>
          <p:nvPr>
            <p:ph type="body" idx="1"/>
          </p:nvPr>
        </p:nvSpPr>
        <p:spPr>
          <a:xfrm>
            <a:off x="762000" y="1066800"/>
            <a:ext cx="7772400" cy="5257800"/>
          </a:xfrm>
        </p:spPr>
        <p:txBody>
          <a:bodyPr/>
          <a:lstStyle/>
          <a:p>
            <a:pPr marL="0" indent="0">
              <a:buNone/>
            </a:pPr>
            <a:r>
              <a:rPr lang="en-US" sz="2000" dirty="0">
                <a:latin typeface="Calibri" pitchFamily="34" charset="0"/>
              </a:rPr>
              <a:t>The Layard-</a:t>
            </a:r>
            <a:r>
              <a:rPr lang="en-US" sz="2000" dirty="0" err="1">
                <a:latin typeface="Calibri" pitchFamily="34" charset="0"/>
              </a:rPr>
              <a:t>Nickell</a:t>
            </a:r>
            <a:r>
              <a:rPr lang="en-US" sz="2000" dirty="0">
                <a:latin typeface="Calibri" pitchFamily="34" charset="0"/>
              </a:rPr>
              <a:t> model</a:t>
            </a:r>
          </a:p>
          <a:p>
            <a:pPr marL="0" indent="0">
              <a:buNone/>
            </a:pPr>
            <a:r>
              <a:rPr lang="en-US" sz="2000" dirty="0">
                <a:latin typeface="Calibri" pitchFamily="34"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1768768547"/>
              </p:ext>
            </p:extLst>
          </p:nvPr>
        </p:nvGraphicFramePr>
        <p:xfrm>
          <a:off x="304800" y="1219200"/>
          <a:ext cx="10013613" cy="6195060"/>
        </p:xfrm>
        <a:graphic>
          <a:graphicData uri="http://schemas.openxmlformats.org/presentationml/2006/ole">
            <mc:AlternateContent xmlns:mc="http://schemas.openxmlformats.org/markup-compatibility/2006">
              <mc:Choice xmlns:v="urn:schemas-microsoft-com:vml" Requires="v">
                <p:oleObj spid="_x0000_s19483" name="Document" r:id="rId4" imgW="8863164" imgH="5483408" progId="Word.Document.12">
                  <p:embed/>
                </p:oleObj>
              </mc:Choice>
              <mc:Fallback>
                <p:oleObj name="Document" r:id="rId4" imgW="8863164" imgH="5483408" progId="Word.Document.12">
                  <p:embed/>
                  <p:pic>
                    <p:nvPicPr>
                      <p:cNvPr id="0" name=""/>
                      <p:cNvPicPr/>
                      <p:nvPr/>
                    </p:nvPicPr>
                    <p:blipFill>
                      <a:blip r:embed="rId5"/>
                      <a:stretch>
                        <a:fillRect/>
                      </a:stretch>
                    </p:blipFill>
                    <p:spPr>
                      <a:xfrm>
                        <a:off x="304800" y="1219200"/>
                        <a:ext cx="10013613" cy="6195060"/>
                      </a:xfrm>
                      <a:prstGeom prst="rect">
                        <a:avLst/>
                      </a:prstGeom>
                    </p:spPr>
                  </p:pic>
                </p:oleObj>
              </mc:Fallback>
            </mc:AlternateContent>
          </a:graphicData>
        </a:graphic>
      </p:graphicFrame>
      <p:sp>
        <p:nvSpPr>
          <p:cNvPr id="3" name="TextBox 2"/>
          <p:cNvSpPr txBox="1"/>
          <p:nvPr/>
        </p:nvSpPr>
        <p:spPr>
          <a:xfrm>
            <a:off x="2438400" y="1489501"/>
            <a:ext cx="4572000" cy="830997"/>
          </a:xfrm>
          <a:prstGeom prst="rect">
            <a:avLst/>
          </a:prstGeom>
          <a:noFill/>
        </p:spPr>
        <p:txBody>
          <a:bodyPr wrap="square" rtlCol="0">
            <a:spAutoFit/>
          </a:bodyPr>
          <a:lstStyle/>
          <a:p>
            <a:r>
              <a:rPr lang="en-ZA" sz="1600" dirty="0">
                <a:solidFill>
                  <a:schemeClr val="accent6"/>
                </a:solidFill>
                <a:latin typeface="+mn-lt"/>
              </a:rPr>
              <a:t>Vacancies are filled more quickly making them less costly to firms and thus more open up – equivalent to an increase in labour demands</a:t>
            </a:r>
          </a:p>
        </p:txBody>
      </p:sp>
      <p:sp>
        <p:nvSpPr>
          <p:cNvPr id="7" name="TextBox 6"/>
          <p:cNvSpPr txBox="1"/>
          <p:nvPr/>
        </p:nvSpPr>
        <p:spPr>
          <a:xfrm>
            <a:off x="6172200" y="3489960"/>
            <a:ext cx="2819400" cy="584775"/>
          </a:xfrm>
          <a:prstGeom prst="rect">
            <a:avLst/>
          </a:prstGeom>
          <a:noFill/>
        </p:spPr>
        <p:txBody>
          <a:bodyPr wrap="square" rtlCol="0">
            <a:spAutoFit/>
          </a:bodyPr>
          <a:lstStyle/>
          <a:p>
            <a:r>
              <a:rPr lang="en-ZA" sz="1600" dirty="0">
                <a:solidFill>
                  <a:schemeClr val="accent6"/>
                </a:solidFill>
                <a:latin typeface="+mn-lt"/>
              </a:rPr>
              <a:t>Firms have less need to offer high wages to tempt workers</a:t>
            </a:r>
          </a:p>
        </p:txBody>
      </p:sp>
      <p:sp>
        <p:nvSpPr>
          <p:cNvPr id="8" name="TextBox 7"/>
          <p:cNvSpPr txBox="1"/>
          <p:nvPr/>
        </p:nvSpPr>
        <p:spPr>
          <a:xfrm>
            <a:off x="3364230" y="5334000"/>
            <a:ext cx="3036570" cy="584775"/>
          </a:xfrm>
          <a:prstGeom prst="rect">
            <a:avLst/>
          </a:prstGeom>
          <a:noFill/>
        </p:spPr>
        <p:txBody>
          <a:bodyPr wrap="square" rtlCol="0">
            <a:spAutoFit/>
          </a:bodyPr>
          <a:lstStyle/>
          <a:p>
            <a:r>
              <a:rPr lang="en-ZA" sz="1600" dirty="0">
                <a:solidFill>
                  <a:schemeClr val="accent6"/>
                </a:solidFill>
                <a:latin typeface="+mn-lt"/>
              </a:rPr>
              <a:t>Employment increase in unambiguous but real wage is not</a:t>
            </a:r>
          </a:p>
        </p:txBody>
      </p:sp>
    </p:spTree>
    <p:extLst>
      <p:ext uri="{BB962C8B-B14F-4D97-AF65-F5344CB8AC3E}">
        <p14:creationId xmlns:p14="http://schemas.microsoft.com/office/powerpoint/2010/main" val="1361056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15</a:t>
            </a:fld>
            <a:endParaRPr lang="en-ZA"/>
          </a:p>
        </p:txBody>
      </p:sp>
      <p:sp>
        <p:nvSpPr>
          <p:cNvPr id="7171" name="Rectangle 8"/>
          <p:cNvSpPr>
            <a:spLocks noGrp="1" noChangeArrowheads="1"/>
          </p:cNvSpPr>
          <p:nvPr>
            <p:ph type="title"/>
          </p:nvPr>
        </p:nvSpPr>
        <p:spPr/>
        <p:txBody>
          <a:bodyPr/>
          <a:lstStyle/>
          <a:p>
            <a:r>
              <a:rPr lang="en-US" b="1" dirty="0"/>
              <a:t>Matching</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2000" dirty="0">
                <a:latin typeface="Calibri" pitchFamily="34" charset="0"/>
              </a:rPr>
              <a:t>Need to think about net effects too</a:t>
            </a:r>
          </a:p>
          <a:p>
            <a:endParaRPr lang="en-US" sz="2000" dirty="0">
              <a:latin typeface="Calibri" pitchFamily="34" charset="0"/>
            </a:endParaRPr>
          </a:p>
          <a:p>
            <a:r>
              <a:rPr lang="en-US" sz="2000" dirty="0">
                <a:latin typeface="Calibri" pitchFamily="34" charset="0"/>
              </a:rPr>
              <a:t>Individuals may be ‘locked-in’ and search effectiveness is reduced even before the </a:t>
            </a:r>
            <a:r>
              <a:rPr lang="en-US" sz="2000" dirty="0" err="1">
                <a:latin typeface="Calibri" pitchFamily="34" charset="0"/>
              </a:rPr>
              <a:t>programme</a:t>
            </a:r>
            <a:r>
              <a:rPr lang="en-US" sz="2000" dirty="0">
                <a:latin typeface="Calibri" pitchFamily="34" charset="0"/>
              </a:rPr>
              <a:t> starts, especially if the compensation for the </a:t>
            </a:r>
            <a:r>
              <a:rPr lang="en-US" sz="2000" dirty="0" err="1">
                <a:latin typeface="Calibri" pitchFamily="34" charset="0"/>
              </a:rPr>
              <a:t>programme</a:t>
            </a:r>
            <a:r>
              <a:rPr lang="en-US" sz="2000" dirty="0">
                <a:latin typeface="Calibri" pitchFamily="34" charset="0"/>
              </a:rPr>
              <a:t> is attractive</a:t>
            </a:r>
          </a:p>
          <a:p>
            <a:endParaRPr lang="en-US" sz="2000" dirty="0">
              <a:latin typeface="Calibri" pitchFamily="34" charset="0"/>
            </a:endParaRPr>
          </a:p>
          <a:p>
            <a:r>
              <a:rPr lang="en-US" sz="2000" dirty="0">
                <a:latin typeface="Calibri" pitchFamily="34" charset="0"/>
              </a:rPr>
              <a:t>Also obviously need to think about the cost</a:t>
            </a:r>
          </a:p>
        </p:txBody>
      </p:sp>
    </p:spTree>
    <p:extLst>
      <p:ext uri="{BB962C8B-B14F-4D97-AF65-F5344CB8AC3E}">
        <p14:creationId xmlns:p14="http://schemas.microsoft.com/office/powerpoint/2010/main" val="3550331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16</a:t>
            </a:fld>
            <a:endParaRPr lang="en-ZA"/>
          </a:p>
        </p:txBody>
      </p:sp>
      <p:sp>
        <p:nvSpPr>
          <p:cNvPr id="7171" name="Rectangle 8"/>
          <p:cNvSpPr>
            <a:spLocks noGrp="1" noChangeArrowheads="1"/>
          </p:cNvSpPr>
          <p:nvPr>
            <p:ph type="title"/>
          </p:nvPr>
        </p:nvSpPr>
        <p:spPr/>
        <p:txBody>
          <a:bodyPr/>
          <a:lstStyle/>
          <a:p>
            <a:r>
              <a:rPr lang="en-US" b="1" dirty="0" err="1"/>
              <a:t>Labour</a:t>
            </a:r>
            <a:r>
              <a:rPr lang="en-US" b="1" dirty="0"/>
              <a:t> force participation</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2000" dirty="0">
                <a:latin typeface="Calibri" pitchFamily="34" charset="0"/>
              </a:rPr>
              <a:t>When unemployment is high many people may withdraw from the </a:t>
            </a:r>
            <a:r>
              <a:rPr lang="en-US" sz="2000" dirty="0" err="1">
                <a:latin typeface="Calibri" pitchFamily="34" charset="0"/>
              </a:rPr>
              <a:t>labour</a:t>
            </a:r>
            <a:r>
              <a:rPr lang="en-US" sz="2000" dirty="0">
                <a:latin typeface="Calibri" pitchFamily="34" charset="0"/>
              </a:rPr>
              <a:t> force (think about SA case here)</a:t>
            </a:r>
          </a:p>
          <a:p>
            <a:endParaRPr lang="en-US" sz="2000" dirty="0">
              <a:latin typeface="Calibri" pitchFamily="34" charset="0"/>
            </a:endParaRPr>
          </a:p>
          <a:p>
            <a:r>
              <a:rPr lang="en-US" sz="2000" dirty="0">
                <a:latin typeface="Calibri" pitchFamily="34" charset="0"/>
              </a:rPr>
              <a:t>Low-level equilibrium</a:t>
            </a:r>
          </a:p>
          <a:p>
            <a:endParaRPr lang="en-US" sz="2000" dirty="0">
              <a:latin typeface="Calibri" pitchFamily="34" charset="0"/>
            </a:endParaRPr>
          </a:p>
          <a:p>
            <a:r>
              <a:rPr lang="en-US" sz="2000" dirty="0">
                <a:latin typeface="Calibri" pitchFamily="34" charset="0"/>
              </a:rPr>
              <a:t>An ALMP may encourage individuals to remain in the </a:t>
            </a:r>
            <a:r>
              <a:rPr lang="en-US" sz="2000" dirty="0" err="1">
                <a:latin typeface="Calibri" pitchFamily="34" charset="0"/>
              </a:rPr>
              <a:t>labour</a:t>
            </a:r>
            <a:r>
              <a:rPr lang="en-US" sz="2000" dirty="0">
                <a:latin typeface="Calibri" pitchFamily="34" charset="0"/>
              </a:rPr>
              <a:t> market</a:t>
            </a:r>
          </a:p>
          <a:p>
            <a:endParaRPr lang="en-US" sz="2000" dirty="0">
              <a:latin typeface="Calibri" pitchFamily="34" charset="0"/>
            </a:endParaRPr>
          </a:p>
          <a:p>
            <a:r>
              <a:rPr lang="en-US" sz="2000" dirty="0">
                <a:latin typeface="Calibri" pitchFamily="34" charset="0"/>
              </a:rPr>
              <a:t>Higher supply of </a:t>
            </a:r>
            <a:r>
              <a:rPr lang="en-US" sz="2000" dirty="0" err="1">
                <a:latin typeface="Calibri" pitchFamily="34" charset="0"/>
              </a:rPr>
              <a:t>labour</a:t>
            </a:r>
            <a:r>
              <a:rPr lang="en-US" sz="2000" dirty="0">
                <a:latin typeface="Calibri" pitchFamily="34" charset="0"/>
              </a:rPr>
              <a:t> relative to demand means more competition for available jobs and places downward pressure on wages (if institutional structure allows this)</a:t>
            </a:r>
          </a:p>
          <a:p>
            <a:endParaRPr lang="en-US" sz="2000" dirty="0">
              <a:latin typeface="Calibri" pitchFamily="34" charset="0"/>
            </a:endParaRPr>
          </a:p>
          <a:p>
            <a:r>
              <a:rPr lang="en-US" sz="2000" dirty="0">
                <a:latin typeface="Calibri" pitchFamily="34" charset="0"/>
              </a:rPr>
              <a:t>Shift leftwards of the employment schedule</a:t>
            </a:r>
          </a:p>
        </p:txBody>
      </p:sp>
    </p:spTree>
    <p:extLst>
      <p:ext uri="{BB962C8B-B14F-4D97-AF65-F5344CB8AC3E}">
        <p14:creationId xmlns:p14="http://schemas.microsoft.com/office/powerpoint/2010/main" val="1046476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17</a:t>
            </a:fld>
            <a:endParaRPr lang="en-ZA"/>
          </a:p>
        </p:txBody>
      </p:sp>
      <p:sp>
        <p:nvSpPr>
          <p:cNvPr id="7171" name="Rectangle 8"/>
          <p:cNvSpPr>
            <a:spLocks noGrp="1" noChangeArrowheads="1"/>
          </p:cNvSpPr>
          <p:nvPr>
            <p:ph type="title"/>
          </p:nvPr>
        </p:nvSpPr>
        <p:spPr/>
        <p:txBody>
          <a:bodyPr/>
          <a:lstStyle/>
          <a:p>
            <a:r>
              <a:rPr lang="en-US" b="1" dirty="0"/>
              <a:t>Effects on </a:t>
            </a:r>
            <a:r>
              <a:rPr lang="en-US" b="1" dirty="0" err="1"/>
              <a:t>labour</a:t>
            </a:r>
            <a:r>
              <a:rPr lang="en-US" b="1" dirty="0"/>
              <a:t> market participation</a:t>
            </a:r>
            <a:endParaRPr lang="en-ZA" dirty="0"/>
          </a:p>
        </p:txBody>
      </p:sp>
      <p:sp>
        <p:nvSpPr>
          <p:cNvPr id="7172" name="Rectangle 9"/>
          <p:cNvSpPr>
            <a:spLocks noGrp="1" noChangeArrowheads="1"/>
          </p:cNvSpPr>
          <p:nvPr>
            <p:ph type="body" idx="1"/>
          </p:nvPr>
        </p:nvSpPr>
        <p:spPr>
          <a:xfrm>
            <a:off x="762000" y="1066800"/>
            <a:ext cx="7772400" cy="5257800"/>
          </a:xfrm>
        </p:spPr>
        <p:txBody>
          <a:bodyPr/>
          <a:lstStyle/>
          <a:p>
            <a:pPr marL="0" indent="0">
              <a:buNone/>
            </a:pPr>
            <a:r>
              <a:rPr lang="en-US" sz="2000" dirty="0">
                <a:latin typeface="Calibri" pitchFamily="34" charset="0"/>
              </a:rPr>
              <a:t>The Layard-</a:t>
            </a:r>
            <a:r>
              <a:rPr lang="en-US" sz="2000" dirty="0" err="1">
                <a:latin typeface="Calibri" pitchFamily="34" charset="0"/>
              </a:rPr>
              <a:t>Nickell</a:t>
            </a:r>
            <a:r>
              <a:rPr lang="en-US" sz="2000" dirty="0">
                <a:latin typeface="Calibri" pitchFamily="34" charset="0"/>
              </a:rPr>
              <a:t> model</a:t>
            </a:r>
          </a:p>
          <a:p>
            <a:pPr marL="0" indent="0">
              <a:buNone/>
            </a:pPr>
            <a:r>
              <a:rPr lang="en-US" sz="2000" dirty="0">
                <a:latin typeface="Calibri" pitchFamily="34"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2237190889"/>
              </p:ext>
            </p:extLst>
          </p:nvPr>
        </p:nvGraphicFramePr>
        <p:xfrm>
          <a:off x="304800" y="1219200"/>
          <a:ext cx="10013613" cy="6195060"/>
        </p:xfrm>
        <a:graphic>
          <a:graphicData uri="http://schemas.openxmlformats.org/presentationml/2006/ole">
            <mc:AlternateContent xmlns:mc="http://schemas.openxmlformats.org/markup-compatibility/2006">
              <mc:Choice xmlns:v="urn:schemas-microsoft-com:vml" Requires="v">
                <p:oleObj spid="_x0000_s20505" name="Document" r:id="rId4" imgW="8863164" imgH="5483408" progId="Word.Document.12">
                  <p:embed/>
                </p:oleObj>
              </mc:Choice>
              <mc:Fallback>
                <p:oleObj name="Document" r:id="rId4" imgW="8863164" imgH="5483408" progId="Word.Document.12">
                  <p:embed/>
                  <p:pic>
                    <p:nvPicPr>
                      <p:cNvPr id="0" name=""/>
                      <p:cNvPicPr/>
                      <p:nvPr/>
                    </p:nvPicPr>
                    <p:blipFill>
                      <a:blip r:embed="rId5"/>
                      <a:stretch>
                        <a:fillRect/>
                      </a:stretch>
                    </p:blipFill>
                    <p:spPr>
                      <a:xfrm>
                        <a:off x="304800" y="1219200"/>
                        <a:ext cx="10013613" cy="6195060"/>
                      </a:xfrm>
                      <a:prstGeom prst="rect">
                        <a:avLst/>
                      </a:prstGeom>
                    </p:spPr>
                  </p:pic>
                </p:oleObj>
              </mc:Fallback>
            </mc:AlternateContent>
          </a:graphicData>
        </a:graphic>
      </p:graphicFrame>
      <p:sp>
        <p:nvSpPr>
          <p:cNvPr id="9" name="TextBox 8"/>
          <p:cNvSpPr txBox="1"/>
          <p:nvPr/>
        </p:nvSpPr>
        <p:spPr>
          <a:xfrm>
            <a:off x="2133600" y="1931460"/>
            <a:ext cx="4572000" cy="830997"/>
          </a:xfrm>
          <a:prstGeom prst="rect">
            <a:avLst/>
          </a:prstGeom>
          <a:noFill/>
        </p:spPr>
        <p:txBody>
          <a:bodyPr wrap="square" rtlCol="0">
            <a:spAutoFit/>
          </a:bodyPr>
          <a:lstStyle/>
          <a:p>
            <a:r>
              <a:rPr lang="en-ZA" sz="1600" dirty="0">
                <a:solidFill>
                  <a:schemeClr val="accent6"/>
                </a:solidFill>
                <a:latin typeface="+mn-lt"/>
              </a:rPr>
              <a:t>Situation has deteriorated in sense that real wage is lower and that there is a higher proportion of people unemployed</a:t>
            </a:r>
          </a:p>
        </p:txBody>
      </p:sp>
      <p:sp>
        <p:nvSpPr>
          <p:cNvPr id="10" name="TextBox 9"/>
          <p:cNvSpPr txBox="1"/>
          <p:nvPr/>
        </p:nvSpPr>
        <p:spPr>
          <a:xfrm>
            <a:off x="5307330" y="3505200"/>
            <a:ext cx="2895600" cy="830997"/>
          </a:xfrm>
          <a:prstGeom prst="rect">
            <a:avLst/>
          </a:prstGeom>
          <a:noFill/>
        </p:spPr>
        <p:txBody>
          <a:bodyPr wrap="square" rtlCol="0">
            <a:spAutoFit/>
          </a:bodyPr>
          <a:lstStyle/>
          <a:p>
            <a:r>
              <a:rPr lang="en-ZA" sz="1600" dirty="0">
                <a:solidFill>
                  <a:schemeClr val="accent6"/>
                </a:solidFill>
                <a:latin typeface="+mn-lt"/>
              </a:rPr>
              <a:t>Situation has improved since a fall in the real wage means more people are employed</a:t>
            </a:r>
          </a:p>
        </p:txBody>
      </p:sp>
    </p:spTree>
    <p:extLst>
      <p:ext uri="{BB962C8B-B14F-4D97-AF65-F5344CB8AC3E}">
        <p14:creationId xmlns:p14="http://schemas.microsoft.com/office/powerpoint/2010/main" val="5058076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18</a:t>
            </a:fld>
            <a:endParaRPr lang="en-ZA"/>
          </a:p>
        </p:txBody>
      </p:sp>
      <p:sp>
        <p:nvSpPr>
          <p:cNvPr id="7171" name="Rectangle 8"/>
          <p:cNvSpPr>
            <a:spLocks noGrp="1" noChangeArrowheads="1"/>
          </p:cNvSpPr>
          <p:nvPr>
            <p:ph type="title"/>
          </p:nvPr>
        </p:nvSpPr>
        <p:spPr/>
        <p:txBody>
          <a:bodyPr/>
          <a:lstStyle/>
          <a:p>
            <a:r>
              <a:rPr lang="en-US" b="1" dirty="0"/>
              <a:t> Competition effects on insiders</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2000" dirty="0">
                <a:latin typeface="Calibri" pitchFamily="34" charset="0"/>
              </a:rPr>
              <a:t>ALMPs may specifically target outsiders: lower-skilled, long-term unemployed, those with limited links to potential jobs</a:t>
            </a:r>
          </a:p>
          <a:p>
            <a:endParaRPr lang="en-US" sz="2000" dirty="0">
              <a:latin typeface="Calibri" pitchFamily="34" charset="0"/>
            </a:endParaRPr>
          </a:p>
          <a:p>
            <a:r>
              <a:rPr lang="en-US" sz="2000" dirty="0">
                <a:latin typeface="Calibri" pitchFamily="34" charset="0"/>
              </a:rPr>
              <a:t>Can increase the competitiveness of outsiders relative to insiders</a:t>
            </a:r>
          </a:p>
          <a:p>
            <a:endParaRPr lang="en-US" sz="2000" dirty="0">
              <a:latin typeface="Calibri" pitchFamily="34" charset="0"/>
            </a:endParaRPr>
          </a:p>
          <a:p>
            <a:r>
              <a:rPr lang="en-US" sz="2000" dirty="0">
                <a:latin typeface="Calibri" pitchFamily="34" charset="0"/>
              </a:rPr>
              <a:t>Redistribution of employment opportunity</a:t>
            </a:r>
          </a:p>
          <a:p>
            <a:endParaRPr lang="en-US" sz="2000" dirty="0">
              <a:latin typeface="Calibri" pitchFamily="34" charset="0"/>
            </a:endParaRPr>
          </a:p>
          <a:p>
            <a:r>
              <a:rPr lang="en-US" sz="2000" dirty="0">
                <a:latin typeface="Calibri" pitchFamily="34" charset="0"/>
              </a:rPr>
              <a:t>Shift downward of wage-setting schedule</a:t>
            </a:r>
          </a:p>
          <a:p>
            <a:endParaRPr lang="en-US" sz="2000" dirty="0">
              <a:latin typeface="Calibri" pitchFamily="34" charset="0"/>
            </a:endParaRPr>
          </a:p>
          <a:p>
            <a:r>
              <a:rPr lang="en-US" sz="2000" dirty="0">
                <a:latin typeface="Calibri" pitchFamily="34" charset="0"/>
              </a:rPr>
              <a:t>Do you think this is important in SA context?</a:t>
            </a:r>
          </a:p>
        </p:txBody>
      </p:sp>
    </p:spTree>
    <p:extLst>
      <p:ext uri="{BB962C8B-B14F-4D97-AF65-F5344CB8AC3E}">
        <p14:creationId xmlns:p14="http://schemas.microsoft.com/office/powerpoint/2010/main" val="2910580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19</a:t>
            </a:fld>
            <a:endParaRPr lang="en-ZA"/>
          </a:p>
        </p:txBody>
      </p:sp>
      <p:sp>
        <p:nvSpPr>
          <p:cNvPr id="7171" name="Rectangle 8"/>
          <p:cNvSpPr>
            <a:spLocks noGrp="1" noChangeArrowheads="1"/>
          </p:cNvSpPr>
          <p:nvPr>
            <p:ph type="title"/>
          </p:nvPr>
        </p:nvSpPr>
        <p:spPr/>
        <p:txBody>
          <a:bodyPr/>
          <a:lstStyle/>
          <a:p>
            <a:r>
              <a:rPr lang="en-US" b="1" dirty="0"/>
              <a:t>Improved competition for insiders</a:t>
            </a:r>
            <a:endParaRPr lang="en-ZA" dirty="0"/>
          </a:p>
        </p:txBody>
      </p:sp>
      <p:sp>
        <p:nvSpPr>
          <p:cNvPr id="7172" name="Rectangle 9"/>
          <p:cNvSpPr>
            <a:spLocks noGrp="1" noChangeArrowheads="1"/>
          </p:cNvSpPr>
          <p:nvPr>
            <p:ph type="body" idx="1"/>
          </p:nvPr>
        </p:nvSpPr>
        <p:spPr>
          <a:xfrm>
            <a:off x="762000" y="1066800"/>
            <a:ext cx="7772400" cy="5257800"/>
          </a:xfrm>
        </p:spPr>
        <p:txBody>
          <a:bodyPr/>
          <a:lstStyle/>
          <a:p>
            <a:pPr marL="0" indent="0">
              <a:buNone/>
            </a:pPr>
            <a:r>
              <a:rPr lang="en-US" sz="2000" dirty="0">
                <a:latin typeface="Calibri" pitchFamily="34" charset="0"/>
              </a:rPr>
              <a:t>The Layard-</a:t>
            </a:r>
            <a:r>
              <a:rPr lang="en-US" sz="2000" dirty="0" err="1">
                <a:latin typeface="Calibri" pitchFamily="34" charset="0"/>
              </a:rPr>
              <a:t>Nickell</a:t>
            </a:r>
            <a:r>
              <a:rPr lang="en-US" sz="2000" dirty="0">
                <a:latin typeface="Calibri" pitchFamily="34" charset="0"/>
              </a:rPr>
              <a:t> model</a:t>
            </a:r>
          </a:p>
          <a:p>
            <a:pPr marL="0" indent="0">
              <a:buNone/>
            </a:pPr>
            <a:r>
              <a:rPr lang="en-US" sz="2000" dirty="0">
                <a:latin typeface="Calibri" pitchFamily="34"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297468177"/>
              </p:ext>
            </p:extLst>
          </p:nvPr>
        </p:nvGraphicFramePr>
        <p:xfrm>
          <a:off x="304800" y="1219200"/>
          <a:ext cx="10013613" cy="6195060"/>
        </p:xfrm>
        <a:graphic>
          <a:graphicData uri="http://schemas.openxmlformats.org/presentationml/2006/ole">
            <mc:AlternateContent xmlns:mc="http://schemas.openxmlformats.org/markup-compatibility/2006">
              <mc:Choice xmlns:v="urn:schemas-microsoft-com:vml" Requires="v">
                <p:oleObj spid="_x0000_s21528" name="Document" r:id="rId4" imgW="8863164" imgH="5483408" progId="Word.Document.12">
                  <p:embed/>
                </p:oleObj>
              </mc:Choice>
              <mc:Fallback>
                <p:oleObj name="Document" r:id="rId4" imgW="8863164" imgH="5483408" progId="Word.Document.12">
                  <p:embed/>
                  <p:pic>
                    <p:nvPicPr>
                      <p:cNvPr id="0" name=""/>
                      <p:cNvPicPr/>
                      <p:nvPr/>
                    </p:nvPicPr>
                    <p:blipFill>
                      <a:blip r:embed="rId5"/>
                      <a:stretch>
                        <a:fillRect/>
                      </a:stretch>
                    </p:blipFill>
                    <p:spPr>
                      <a:xfrm>
                        <a:off x="304800" y="1219200"/>
                        <a:ext cx="10013613" cy="6195060"/>
                      </a:xfrm>
                      <a:prstGeom prst="rect">
                        <a:avLst/>
                      </a:prstGeom>
                    </p:spPr>
                  </p:pic>
                </p:oleObj>
              </mc:Fallback>
            </mc:AlternateContent>
          </a:graphicData>
        </a:graphic>
      </p:graphicFrame>
    </p:spTree>
    <p:extLst>
      <p:ext uri="{BB962C8B-B14F-4D97-AF65-F5344CB8AC3E}">
        <p14:creationId xmlns:p14="http://schemas.microsoft.com/office/powerpoint/2010/main" val="74864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a:t>
            </a:fld>
            <a:endParaRPr lang="en-ZA"/>
          </a:p>
        </p:txBody>
      </p:sp>
      <p:sp>
        <p:nvSpPr>
          <p:cNvPr id="7171" name="Rectangle 8"/>
          <p:cNvSpPr>
            <a:spLocks noGrp="1" noChangeArrowheads="1"/>
          </p:cNvSpPr>
          <p:nvPr>
            <p:ph type="title"/>
          </p:nvPr>
        </p:nvSpPr>
        <p:spPr/>
        <p:txBody>
          <a:bodyPr/>
          <a:lstStyle/>
          <a:p>
            <a:r>
              <a:rPr lang="en-US" b="1" dirty="0"/>
              <a:t>Outline</a:t>
            </a:r>
            <a:endParaRPr lang="en-ZA" dirty="0"/>
          </a:p>
        </p:txBody>
      </p:sp>
      <p:sp>
        <p:nvSpPr>
          <p:cNvPr id="7172" name="Rectangle 9"/>
          <p:cNvSpPr>
            <a:spLocks noGrp="1" noChangeArrowheads="1"/>
          </p:cNvSpPr>
          <p:nvPr>
            <p:ph type="body" idx="1"/>
          </p:nvPr>
        </p:nvSpPr>
        <p:spPr>
          <a:xfrm>
            <a:off x="914400" y="1143000"/>
            <a:ext cx="7467600" cy="4800600"/>
          </a:xfrm>
        </p:spPr>
        <p:txBody>
          <a:bodyPr/>
          <a:lstStyle/>
          <a:p>
            <a:pPr marL="285750" indent="-285750">
              <a:buFont typeface="Arial" charset="0"/>
              <a:buChar char="•"/>
            </a:pPr>
            <a:r>
              <a:rPr lang="en-ZA" sz="2000" dirty="0">
                <a:latin typeface="Calibri" pitchFamily="34" charset="0"/>
              </a:rPr>
              <a:t>An overview of Active Labour Market Policies (ALMP)</a:t>
            </a:r>
          </a:p>
          <a:p>
            <a:pPr marL="285750" indent="-285750">
              <a:buFont typeface="Arial" charset="0"/>
              <a:buChar char="•"/>
            </a:pPr>
            <a:endParaRPr lang="en-ZA" sz="2000" dirty="0">
              <a:latin typeface="Calibri" pitchFamily="34" charset="0"/>
            </a:endParaRPr>
          </a:p>
          <a:p>
            <a:pPr marL="285750" indent="-285750">
              <a:buFont typeface="Arial" charset="0"/>
              <a:buChar char="•"/>
            </a:pPr>
            <a:r>
              <a:rPr lang="en-ZA" sz="2000" dirty="0">
                <a:latin typeface="Calibri" pitchFamily="34" charset="0"/>
              </a:rPr>
              <a:t>Empirical evidence</a:t>
            </a:r>
          </a:p>
          <a:p>
            <a:pPr marL="285750" indent="-285750">
              <a:buFont typeface="Arial" charset="0"/>
              <a:buChar char="•"/>
            </a:pPr>
            <a:endParaRPr lang="en-ZA" sz="2000" dirty="0">
              <a:latin typeface="Calibri" pitchFamily="34" charset="0"/>
            </a:endParaRPr>
          </a:p>
          <a:p>
            <a:pPr marL="285750" indent="-285750">
              <a:buFont typeface="Arial" charset="0"/>
              <a:buChar char="•"/>
            </a:pPr>
            <a:r>
              <a:rPr lang="en-ZA" sz="2000" dirty="0">
                <a:latin typeface="Calibri" pitchFamily="34" charset="0"/>
              </a:rPr>
              <a:t>Two examples:</a:t>
            </a:r>
          </a:p>
          <a:p>
            <a:pPr marL="685800" lvl="1">
              <a:buFont typeface="Arial" charset="0"/>
              <a:buChar char="•"/>
            </a:pPr>
            <a:r>
              <a:rPr lang="en-ZA" sz="1800" dirty="0">
                <a:latin typeface="Calibri" pitchFamily="34" charset="0"/>
              </a:rPr>
              <a:t>UK – Future Jobs Fund</a:t>
            </a:r>
          </a:p>
          <a:p>
            <a:pPr marL="685800" lvl="1">
              <a:buFont typeface="Arial" charset="0"/>
              <a:buChar char="•"/>
            </a:pPr>
            <a:r>
              <a:rPr lang="en-ZA" sz="1800" dirty="0">
                <a:latin typeface="Calibri" pitchFamily="34" charset="0"/>
              </a:rPr>
              <a:t>SA – A wage subsidy</a:t>
            </a:r>
          </a:p>
          <a:p>
            <a:pPr marL="285750" indent="-285750">
              <a:buFont typeface="Arial" charset="0"/>
              <a:buChar char="•"/>
            </a:pPr>
            <a:endParaRPr lang="en-ZA" sz="2000" dirty="0">
              <a:latin typeface="Calibri" pitchFamily="34" charset="0"/>
            </a:endParaRPr>
          </a:p>
          <a:p>
            <a:pPr marL="285750" indent="-285750">
              <a:buFont typeface="Arial" charset="0"/>
              <a:buChar char="•"/>
            </a:pPr>
            <a:endParaRPr lang="en-ZA"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20</a:t>
            </a:fld>
            <a:endParaRPr lang="en-ZA"/>
          </a:p>
        </p:txBody>
      </p:sp>
      <p:sp>
        <p:nvSpPr>
          <p:cNvPr id="7171" name="Rectangle 8"/>
          <p:cNvSpPr>
            <a:spLocks noGrp="1" noChangeArrowheads="1"/>
          </p:cNvSpPr>
          <p:nvPr>
            <p:ph type="title"/>
          </p:nvPr>
        </p:nvSpPr>
        <p:spPr/>
        <p:txBody>
          <a:bodyPr/>
          <a:lstStyle/>
          <a:p>
            <a:r>
              <a:rPr lang="en-US" b="1" dirty="0"/>
              <a:t> Deadweight and substitution effects</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2000" dirty="0">
                <a:latin typeface="Calibri" pitchFamily="34" charset="0"/>
              </a:rPr>
              <a:t>Deadweight cost: </a:t>
            </a:r>
            <a:r>
              <a:rPr lang="en-US" sz="2000" dirty="0" err="1">
                <a:latin typeface="Calibri" pitchFamily="34" charset="0"/>
              </a:rPr>
              <a:t>hirings</a:t>
            </a:r>
            <a:r>
              <a:rPr lang="en-US" sz="2000" dirty="0">
                <a:latin typeface="Calibri" pitchFamily="34" charset="0"/>
              </a:rPr>
              <a:t> which would have occurred anyway</a:t>
            </a:r>
          </a:p>
          <a:p>
            <a:endParaRPr lang="en-US" sz="2000" dirty="0">
              <a:latin typeface="Calibri" pitchFamily="34" charset="0"/>
            </a:endParaRPr>
          </a:p>
          <a:p>
            <a:r>
              <a:rPr lang="en-US" sz="2000" dirty="0">
                <a:latin typeface="Calibri" pitchFamily="34" charset="0"/>
              </a:rPr>
              <a:t>Substitution effect: change in relative wage costs will lead to substitution of one group by another</a:t>
            </a: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1962383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21</a:t>
            </a:fld>
            <a:endParaRPr lang="en-ZA"/>
          </a:p>
        </p:txBody>
      </p:sp>
      <p:sp>
        <p:nvSpPr>
          <p:cNvPr id="7171" name="Rectangle 8"/>
          <p:cNvSpPr>
            <a:spLocks noGrp="1" noChangeArrowheads="1"/>
          </p:cNvSpPr>
          <p:nvPr>
            <p:ph type="title"/>
          </p:nvPr>
        </p:nvSpPr>
        <p:spPr/>
        <p:txBody>
          <a:bodyPr/>
          <a:lstStyle/>
          <a:p>
            <a:r>
              <a:rPr lang="en-US" b="1" dirty="0"/>
              <a:t> Displacement effects</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pPr marL="0" indent="0">
              <a:buNone/>
            </a:pPr>
            <a:r>
              <a:rPr lang="en-US" sz="2000" dirty="0">
                <a:latin typeface="Calibri" pitchFamily="34" charset="0"/>
              </a:rPr>
              <a:t>This can have a number of dimensions:</a:t>
            </a:r>
          </a:p>
          <a:p>
            <a:r>
              <a:rPr lang="en-US" sz="2000" dirty="0">
                <a:latin typeface="Calibri" pitchFamily="34" charset="0"/>
              </a:rPr>
              <a:t>May reduce the welfare loss to unemployment (ALMPs make unemployment less costly)</a:t>
            </a:r>
          </a:p>
          <a:p>
            <a:endParaRPr lang="en-US" sz="2000" dirty="0">
              <a:latin typeface="Calibri" pitchFamily="34" charset="0"/>
            </a:endParaRPr>
          </a:p>
          <a:p>
            <a:r>
              <a:rPr lang="en-US" sz="2000" dirty="0">
                <a:latin typeface="Calibri" pitchFamily="34" charset="0"/>
              </a:rPr>
              <a:t>May require higher wages to induce people to remain employed (upward shift of wage-setting schedule)</a:t>
            </a:r>
          </a:p>
          <a:p>
            <a:endParaRPr lang="en-US" sz="2000" dirty="0">
              <a:latin typeface="Calibri" pitchFamily="34" charset="0"/>
            </a:endParaRPr>
          </a:p>
          <a:p>
            <a:r>
              <a:rPr lang="en-US" sz="2000" dirty="0">
                <a:latin typeface="Calibri" pitchFamily="34" charset="0"/>
              </a:rPr>
              <a:t>Could also mean that firms which benefit from ALMPs have lower costs and can displace other firms, and workers in these firms, in their markets.</a:t>
            </a: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818257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22</a:t>
            </a:fld>
            <a:endParaRPr lang="en-ZA"/>
          </a:p>
        </p:txBody>
      </p:sp>
      <p:sp>
        <p:nvSpPr>
          <p:cNvPr id="7171" name="Rectangle 8"/>
          <p:cNvSpPr>
            <a:spLocks noGrp="1" noChangeArrowheads="1"/>
          </p:cNvSpPr>
          <p:nvPr>
            <p:ph type="title"/>
          </p:nvPr>
        </p:nvSpPr>
        <p:spPr/>
        <p:txBody>
          <a:bodyPr/>
          <a:lstStyle/>
          <a:p>
            <a:r>
              <a:rPr lang="en-US" b="1" dirty="0"/>
              <a:t> Productivity effects</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2000" dirty="0">
                <a:latin typeface="Calibri" pitchFamily="34" charset="0"/>
              </a:rPr>
              <a:t>Long-term unemployment has negative productivity effects:</a:t>
            </a:r>
          </a:p>
          <a:p>
            <a:pPr lvl="1"/>
            <a:r>
              <a:rPr lang="en-US" sz="1800" dirty="0">
                <a:latin typeface="Calibri" pitchFamily="34" charset="0"/>
              </a:rPr>
              <a:t>Lost opportunities to accumulate skills on the job, especially if skills are changing</a:t>
            </a:r>
          </a:p>
          <a:p>
            <a:pPr lvl="1"/>
            <a:r>
              <a:rPr lang="en-US" sz="1800" dirty="0">
                <a:latin typeface="Calibri" pitchFamily="34" charset="0"/>
              </a:rPr>
              <a:t>De-skilling – loss of existing skills</a:t>
            </a:r>
          </a:p>
          <a:p>
            <a:endParaRPr lang="en-US" sz="2000" dirty="0">
              <a:latin typeface="Calibri" pitchFamily="34" charset="0"/>
            </a:endParaRPr>
          </a:p>
          <a:p>
            <a:r>
              <a:rPr lang="en-US" sz="2000" dirty="0">
                <a:latin typeface="Calibri" pitchFamily="34" charset="0"/>
              </a:rPr>
              <a:t>Training schemes designed to increase productivity but ALMPs which get people into, or keep people in, jobs may also do this</a:t>
            </a:r>
          </a:p>
          <a:p>
            <a:endParaRPr lang="en-US" sz="2000" dirty="0">
              <a:latin typeface="Calibri" pitchFamily="34" charset="0"/>
            </a:endParaRPr>
          </a:p>
          <a:p>
            <a:r>
              <a:rPr lang="en-US" sz="2000" dirty="0">
                <a:latin typeface="Calibri" pitchFamily="34" charset="0"/>
              </a:rPr>
              <a:t>Analogous to an improvement in technology but not all technology improvements are </a:t>
            </a:r>
            <a:r>
              <a:rPr lang="en-US" sz="2000" dirty="0" err="1">
                <a:latin typeface="Calibri" pitchFamily="34" charset="0"/>
              </a:rPr>
              <a:t>labour</a:t>
            </a:r>
            <a:r>
              <a:rPr lang="en-US" sz="2000" dirty="0">
                <a:latin typeface="Calibri" pitchFamily="34" charset="0"/>
              </a:rPr>
              <a:t>-augmenting</a:t>
            </a:r>
          </a:p>
          <a:p>
            <a:endParaRPr lang="en-US" sz="2000" dirty="0">
              <a:latin typeface="Calibri" pitchFamily="34" charset="0"/>
            </a:endParaRPr>
          </a:p>
          <a:p>
            <a:r>
              <a:rPr lang="en-US" sz="2000" dirty="0">
                <a:latin typeface="Calibri" pitchFamily="34" charset="0"/>
              </a:rPr>
              <a:t>Also how do real wages respond to changes in productivity?</a:t>
            </a: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3552334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23</a:t>
            </a:fld>
            <a:endParaRPr lang="en-ZA"/>
          </a:p>
        </p:txBody>
      </p:sp>
      <p:sp>
        <p:nvSpPr>
          <p:cNvPr id="7171" name="Rectangle 8"/>
          <p:cNvSpPr>
            <a:spLocks noGrp="1" noChangeArrowheads="1"/>
          </p:cNvSpPr>
          <p:nvPr>
            <p:ph type="title"/>
          </p:nvPr>
        </p:nvSpPr>
        <p:spPr/>
        <p:txBody>
          <a:bodyPr/>
          <a:lstStyle/>
          <a:p>
            <a:r>
              <a:rPr lang="en-US" b="1" dirty="0"/>
              <a:t> ALMPs as work-tests</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2000" dirty="0">
                <a:latin typeface="Calibri" pitchFamily="34" charset="0"/>
              </a:rPr>
              <a:t>Not all those who are unemployed/drawing unemployment benefits are actually wanting to work</a:t>
            </a:r>
          </a:p>
          <a:p>
            <a:endParaRPr lang="en-US" sz="2000" dirty="0">
              <a:latin typeface="Calibri" pitchFamily="34" charset="0"/>
            </a:endParaRPr>
          </a:p>
          <a:p>
            <a:r>
              <a:rPr lang="en-US" sz="2000" dirty="0">
                <a:latin typeface="Calibri" pitchFamily="34" charset="0"/>
              </a:rPr>
              <a:t>An ALMP can act as a work-test by threatening withdrawal of benefits if not enrolled</a:t>
            </a:r>
          </a:p>
          <a:p>
            <a:endParaRPr lang="en-US" sz="2000" dirty="0">
              <a:latin typeface="Calibri" pitchFamily="34" charset="0"/>
            </a:endParaRPr>
          </a:p>
          <a:p>
            <a:r>
              <a:rPr lang="en-US" sz="2000" dirty="0">
                <a:latin typeface="Calibri" pitchFamily="34" charset="0"/>
              </a:rPr>
              <a:t>May reduce welfare costs</a:t>
            </a:r>
          </a:p>
          <a:p>
            <a:endParaRPr lang="en-US" sz="2000" dirty="0">
              <a:latin typeface="Calibri" pitchFamily="34" charset="0"/>
            </a:endParaRPr>
          </a:p>
          <a:p>
            <a:r>
              <a:rPr lang="en-US" sz="2000" dirty="0">
                <a:latin typeface="Calibri" pitchFamily="34" charset="0"/>
              </a:rPr>
              <a:t>An issue where there is unemployment insurance</a:t>
            </a: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2903470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24</a:t>
            </a:fld>
            <a:endParaRPr lang="en-ZA"/>
          </a:p>
        </p:txBody>
      </p:sp>
      <p:sp>
        <p:nvSpPr>
          <p:cNvPr id="7171" name="Rectangle 8"/>
          <p:cNvSpPr>
            <a:spLocks noGrp="1" noChangeArrowheads="1"/>
          </p:cNvSpPr>
          <p:nvPr>
            <p:ph type="title"/>
          </p:nvPr>
        </p:nvSpPr>
        <p:spPr/>
        <p:txBody>
          <a:bodyPr/>
          <a:lstStyle/>
          <a:p>
            <a:r>
              <a:rPr lang="en-US" b="1" dirty="0"/>
              <a:t> Tax effects</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2000" dirty="0">
                <a:latin typeface="Calibri" pitchFamily="34" charset="0"/>
              </a:rPr>
              <a:t>ALMPs have a cost – paid by the </a:t>
            </a:r>
            <a:r>
              <a:rPr lang="en-US" sz="2000" dirty="0" err="1">
                <a:latin typeface="Calibri" pitchFamily="34" charset="0"/>
              </a:rPr>
              <a:t>fiscus</a:t>
            </a:r>
            <a:endParaRPr lang="en-US" sz="2000" dirty="0">
              <a:latin typeface="Calibri" pitchFamily="34" charset="0"/>
            </a:endParaRPr>
          </a:p>
          <a:p>
            <a:endParaRPr lang="en-US" sz="2000" dirty="0">
              <a:latin typeface="Calibri" pitchFamily="34" charset="0"/>
            </a:endParaRPr>
          </a:p>
          <a:p>
            <a:pPr lvl="1"/>
            <a:r>
              <a:rPr lang="en-US" sz="1800" dirty="0">
                <a:latin typeface="Calibri" pitchFamily="34" charset="0"/>
              </a:rPr>
              <a:t>How these are financed may matter</a:t>
            </a:r>
          </a:p>
          <a:p>
            <a:endParaRPr lang="en-US" sz="2000" dirty="0">
              <a:latin typeface="Calibri" pitchFamily="34" charset="0"/>
            </a:endParaRPr>
          </a:p>
          <a:p>
            <a:pPr lvl="1"/>
            <a:r>
              <a:rPr lang="en-US" sz="1800" dirty="0">
                <a:latin typeface="Calibri" pitchFamily="34" charset="0"/>
              </a:rPr>
              <a:t>Think about payroll taxes in SA – a 1% tax on payroll. Who does this tax fall most heavily on?</a:t>
            </a:r>
          </a:p>
          <a:p>
            <a:endParaRPr lang="en-US" sz="2000" dirty="0">
              <a:latin typeface="Calibri" pitchFamily="34" charset="0"/>
            </a:endParaRPr>
          </a:p>
          <a:p>
            <a:r>
              <a:rPr lang="en-US" sz="2000" dirty="0">
                <a:latin typeface="Calibri" pitchFamily="34" charset="0"/>
              </a:rPr>
              <a:t>But can also have benefits</a:t>
            </a:r>
          </a:p>
          <a:p>
            <a:endParaRPr lang="en-US" sz="2000" dirty="0">
              <a:latin typeface="Calibri" pitchFamily="34" charset="0"/>
            </a:endParaRPr>
          </a:p>
          <a:p>
            <a:pPr lvl="1"/>
            <a:r>
              <a:rPr lang="en-US" sz="1800" dirty="0">
                <a:latin typeface="Calibri" pitchFamily="34" charset="0"/>
              </a:rPr>
              <a:t>Taking people off benefits</a:t>
            </a:r>
          </a:p>
          <a:p>
            <a:pPr lvl="1"/>
            <a:endParaRPr lang="en-US" sz="1800" dirty="0">
              <a:latin typeface="Calibri" pitchFamily="34" charset="0"/>
            </a:endParaRPr>
          </a:p>
          <a:p>
            <a:pPr lvl="1"/>
            <a:r>
              <a:rPr lang="en-US" sz="1800" dirty="0">
                <a:latin typeface="Calibri" pitchFamily="34" charset="0"/>
              </a:rPr>
              <a:t>Broadening the tax base</a:t>
            </a:r>
          </a:p>
          <a:p>
            <a:pPr lvl="1"/>
            <a:endParaRPr lang="en-US" sz="1800" dirty="0">
              <a:latin typeface="Calibri" pitchFamily="34" charset="0"/>
            </a:endParaRPr>
          </a:p>
          <a:p>
            <a:r>
              <a:rPr lang="en-US" sz="2000" dirty="0">
                <a:latin typeface="Calibri" pitchFamily="34" charset="0"/>
              </a:rPr>
              <a:t>Could depend on what other policies are in place</a:t>
            </a:r>
          </a:p>
          <a:p>
            <a:endParaRPr lang="en-US" sz="2000" dirty="0">
              <a:latin typeface="Calibri" pitchFamily="34" charset="0"/>
            </a:endParaRPr>
          </a:p>
          <a:p>
            <a:pPr marL="457200" lvl="1" indent="0">
              <a:buNone/>
            </a:pPr>
            <a:endParaRPr lang="en-US" sz="1800" dirty="0">
              <a:latin typeface="Calibri" pitchFamily="34" charset="0"/>
            </a:endParaRP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29034700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25</a:t>
            </a:fld>
            <a:endParaRPr lang="en-ZA"/>
          </a:p>
        </p:txBody>
      </p:sp>
      <p:sp>
        <p:nvSpPr>
          <p:cNvPr id="7171" name="Rectangle 8"/>
          <p:cNvSpPr>
            <a:spLocks noGrp="1" noChangeArrowheads="1"/>
          </p:cNvSpPr>
          <p:nvPr>
            <p:ph type="title"/>
          </p:nvPr>
        </p:nvSpPr>
        <p:spPr/>
        <p:txBody>
          <a:bodyPr/>
          <a:lstStyle/>
          <a:p>
            <a:r>
              <a:rPr lang="en-US" b="1" dirty="0"/>
              <a:t> Empirical evidence</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2000" dirty="0">
                <a:latin typeface="Calibri" pitchFamily="34" charset="0"/>
              </a:rPr>
              <a:t>ALMPs occur in a specific context where implementation and </a:t>
            </a:r>
            <a:r>
              <a:rPr lang="en-US" sz="2000" dirty="0" err="1">
                <a:latin typeface="Calibri" pitchFamily="34" charset="0"/>
              </a:rPr>
              <a:t>labour</a:t>
            </a:r>
            <a:r>
              <a:rPr lang="en-US" sz="2000" dirty="0">
                <a:latin typeface="Calibri" pitchFamily="34" charset="0"/>
              </a:rPr>
              <a:t> market conditions differ across countries/cases</a:t>
            </a:r>
          </a:p>
          <a:p>
            <a:endParaRPr lang="en-US" sz="2000" dirty="0">
              <a:latin typeface="Calibri" pitchFamily="34" charset="0"/>
            </a:endParaRPr>
          </a:p>
          <a:p>
            <a:r>
              <a:rPr lang="en-US" sz="2000" dirty="0">
                <a:latin typeface="Calibri" pitchFamily="34" charset="0"/>
              </a:rPr>
              <a:t>Makes it difficult to compare</a:t>
            </a:r>
          </a:p>
          <a:p>
            <a:endParaRPr lang="en-US" sz="2000" dirty="0">
              <a:latin typeface="Calibri" pitchFamily="34" charset="0"/>
            </a:endParaRPr>
          </a:p>
          <a:p>
            <a:r>
              <a:rPr lang="en-US" sz="2000" dirty="0">
                <a:latin typeface="Calibri" pitchFamily="34" charset="0"/>
              </a:rPr>
              <a:t>Card et al (2015) undertake a meta-analysis (an aggregation of existing studies). Find that</a:t>
            </a:r>
          </a:p>
          <a:p>
            <a:pPr lvl="1"/>
            <a:r>
              <a:rPr lang="en-ZA" sz="1600" dirty="0"/>
              <a:t>Program estimates are on average close to zero in the short run, but become more positive in the medium and longer runs</a:t>
            </a:r>
          </a:p>
          <a:p>
            <a:pPr lvl="1"/>
            <a:r>
              <a:rPr lang="en-ZA" sz="1600" dirty="0"/>
              <a:t>The time profile of impacts varies by type of program, with the largest long term gains for programs that emphasize human capital accumulation (private work subsidies in this group);</a:t>
            </a:r>
          </a:p>
          <a:p>
            <a:pPr lvl="1"/>
            <a:r>
              <a:rPr lang="en-ZA" sz="1600" dirty="0"/>
              <a:t>Different participant groups benefit differentially, with larger gains for female participants and those entering from long term unemployment;</a:t>
            </a:r>
          </a:p>
          <a:p>
            <a:pPr lvl="1"/>
            <a:r>
              <a:rPr lang="en-ZA" sz="1600" dirty="0"/>
              <a:t>Active labour market programs are more likely to show a positive impact in recessions</a:t>
            </a:r>
          </a:p>
          <a:p>
            <a:pPr lvl="1"/>
            <a:r>
              <a:rPr lang="en-ZA" sz="1600" dirty="0"/>
              <a:t>Also public employment programmes relatively ineffective</a:t>
            </a:r>
            <a:endParaRPr lang="en-US" sz="1600" dirty="0"/>
          </a:p>
          <a:p>
            <a:endParaRPr lang="en-US" sz="2000" dirty="0">
              <a:latin typeface="Calibri" pitchFamily="34" charset="0"/>
            </a:endParaRPr>
          </a:p>
          <a:p>
            <a:endParaRPr lang="en-US" sz="2000" dirty="0">
              <a:latin typeface="Calibri" pitchFamily="34" charset="0"/>
            </a:endParaRPr>
          </a:p>
          <a:p>
            <a:pPr marL="457200" lvl="1" indent="0">
              <a:buNone/>
            </a:pPr>
            <a:endParaRPr lang="en-US" sz="1800" dirty="0">
              <a:latin typeface="Calibri" pitchFamily="34" charset="0"/>
            </a:endParaRP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353207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26</a:t>
            </a:fld>
            <a:endParaRPr lang="en-ZA"/>
          </a:p>
        </p:txBody>
      </p:sp>
      <p:sp>
        <p:nvSpPr>
          <p:cNvPr id="7171" name="Rectangle 8"/>
          <p:cNvSpPr>
            <a:spLocks noGrp="1" noChangeArrowheads="1"/>
          </p:cNvSpPr>
          <p:nvPr>
            <p:ph type="title"/>
          </p:nvPr>
        </p:nvSpPr>
        <p:spPr/>
        <p:txBody>
          <a:bodyPr/>
          <a:lstStyle/>
          <a:p>
            <a:r>
              <a:rPr lang="en-US" b="1" dirty="0"/>
              <a:t> Empirical evidence</a:t>
            </a:r>
            <a:endParaRPr lang="en-ZA" dirty="0"/>
          </a:p>
        </p:txBody>
      </p:sp>
      <p:sp>
        <p:nvSpPr>
          <p:cNvPr id="2" name="Content Placeholder 1"/>
          <p:cNvSpPr>
            <a:spLocks noGrp="1"/>
          </p:cNvSpPr>
          <p:nvPr>
            <p:ph idx="1"/>
          </p:nvPr>
        </p:nvSpPr>
        <p:spPr/>
        <p:txBody>
          <a:bodyPr/>
          <a:lstStyle/>
          <a:p>
            <a:r>
              <a:rPr lang="en-ZA"/>
              <a:t>Table 3a.</a:t>
            </a:r>
          </a:p>
          <a:p>
            <a:r>
              <a:rPr lang="en-ZA" dirty="0"/>
              <a:t>Table 5</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219200"/>
            <a:ext cx="8877428" cy="54340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47971EA7-8CC7-4E7E-8A51-05534A13F999}"/>
              </a:ext>
            </a:extLst>
          </p:cNvPr>
          <p:cNvSpPr/>
          <p:nvPr/>
        </p:nvSpPr>
        <p:spPr bwMode="auto">
          <a:xfrm>
            <a:off x="5334000" y="1752600"/>
            <a:ext cx="609600" cy="4419600"/>
          </a:xfrm>
          <a:prstGeom prst="rect">
            <a:avLst/>
          </a:prstGeom>
          <a:noFill/>
          <a:ln w="38100" cap="sq" cmpd="sng" algn="ctr">
            <a:solidFill>
              <a:srgbClr val="DD3F32"/>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7" name="Rectangle 6">
            <a:extLst>
              <a:ext uri="{FF2B5EF4-FFF2-40B4-BE49-F238E27FC236}">
                <a16:creationId xmlns:a16="http://schemas.microsoft.com/office/drawing/2014/main" id="{B453989B-75FA-4E2E-A9E5-B2F3FE861DF9}"/>
              </a:ext>
            </a:extLst>
          </p:cNvPr>
          <p:cNvSpPr/>
          <p:nvPr/>
        </p:nvSpPr>
        <p:spPr bwMode="auto">
          <a:xfrm>
            <a:off x="7905814" y="1752600"/>
            <a:ext cx="609600" cy="4419600"/>
          </a:xfrm>
          <a:prstGeom prst="rect">
            <a:avLst/>
          </a:prstGeom>
          <a:noFill/>
          <a:ln w="38100" cap="sq" cmpd="sng" algn="ctr">
            <a:solidFill>
              <a:srgbClr val="DD3F32"/>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8" name="Rectangle 7">
            <a:extLst>
              <a:ext uri="{FF2B5EF4-FFF2-40B4-BE49-F238E27FC236}">
                <a16:creationId xmlns:a16="http://schemas.microsoft.com/office/drawing/2014/main" id="{288AB7B7-0B9D-4599-BABA-DEFA5A1ACF2E}"/>
              </a:ext>
            </a:extLst>
          </p:cNvPr>
          <p:cNvSpPr/>
          <p:nvPr/>
        </p:nvSpPr>
        <p:spPr bwMode="auto">
          <a:xfrm>
            <a:off x="3733801" y="1752600"/>
            <a:ext cx="609600" cy="4419600"/>
          </a:xfrm>
          <a:prstGeom prst="rect">
            <a:avLst/>
          </a:prstGeom>
          <a:noFill/>
          <a:ln w="38100" cap="sq" cmpd="sng" algn="ctr">
            <a:solidFill>
              <a:srgbClr val="DD3F32"/>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
        <p:nvSpPr>
          <p:cNvPr id="9" name="Rectangle 8">
            <a:extLst>
              <a:ext uri="{FF2B5EF4-FFF2-40B4-BE49-F238E27FC236}">
                <a16:creationId xmlns:a16="http://schemas.microsoft.com/office/drawing/2014/main" id="{29EA8C12-851D-4841-8540-8E7170114D3F}"/>
              </a:ext>
            </a:extLst>
          </p:cNvPr>
          <p:cNvSpPr/>
          <p:nvPr/>
        </p:nvSpPr>
        <p:spPr bwMode="auto">
          <a:xfrm>
            <a:off x="6305615" y="1752600"/>
            <a:ext cx="609600" cy="4419600"/>
          </a:xfrm>
          <a:prstGeom prst="rect">
            <a:avLst/>
          </a:prstGeom>
          <a:noFill/>
          <a:ln w="38100" cap="sq" cmpd="sng" algn="ctr">
            <a:solidFill>
              <a:srgbClr val="DD3F32"/>
            </a:solidFill>
            <a:prstDash val="solid"/>
            <a:round/>
            <a:headEnd type="none" w="sm" len="sm"/>
            <a:tailEnd type="none" w="sm" len="sm"/>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ZA" sz="2400" b="0" i="0" u="none" strike="noStrike" cap="none" normalizeH="0" baseline="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14196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9"/>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8" grpId="1" animBg="1"/>
      <p:bldP spid="9" grpId="0" animBg="1"/>
      <p:bldP spid="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27</a:t>
            </a:fld>
            <a:endParaRPr lang="en-ZA"/>
          </a:p>
        </p:txBody>
      </p:sp>
      <p:sp>
        <p:nvSpPr>
          <p:cNvPr id="7171" name="Rectangle 8"/>
          <p:cNvSpPr>
            <a:spLocks noGrp="1" noChangeArrowheads="1"/>
          </p:cNvSpPr>
          <p:nvPr>
            <p:ph type="title"/>
          </p:nvPr>
        </p:nvSpPr>
        <p:spPr/>
        <p:txBody>
          <a:bodyPr/>
          <a:lstStyle/>
          <a:p>
            <a:r>
              <a:rPr lang="en-US" b="1" dirty="0"/>
              <a:t> Empirical evidence</a:t>
            </a:r>
            <a:endParaRPr lang="en-ZA" dirty="0"/>
          </a:p>
        </p:txBody>
      </p:sp>
      <p:sp>
        <p:nvSpPr>
          <p:cNvPr id="3" name="Content Placeholder 2"/>
          <p:cNvSpPr>
            <a:spLocks noGrp="1"/>
          </p:cNvSpPr>
          <p:nvPr>
            <p:ph idx="1"/>
          </p:nvPr>
        </p:nvSpPr>
        <p:spPr/>
        <p:txBody>
          <a:bodyPr/>
          <a:lstStyle/>
          <a:p>
            <a:r>
              <a:rPr lang="en-ZA" dirty="0"/>
              <a:t>Table 5</a:t>
            </a:r>
          </a:p>
        </p:txBody>
      </p:sp>
    </p:spTree>
    <p:extLst>
      <p:ext uri="{BB962C8B-B14F-4D97-AF65-F5344CB8AC3E}">
        <p14:creationId xmlns:p14="http://schemas.microsoft.com/office/powerpoint/2010/main" val="3983756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28</a:t>
            </a:fld>
            <a:endParaRPr lang="en-ZA"/>
          </a:p>
        </p:txBody>
      </p:sp>
      <p:sp>
        <p:nvSpPr>
          <p:cNvPr id="7171" name="Rectangle 8"/>
          <p:cNvSpPr>
            <a:spLocks noGrp="1" noChangeArrowheads="1"/>
          </p:cNvSpPr>
          <p:nvPr>
            <p:ph type="title"/>
          </p:nvPr>
        </p:nvSpPr>
        <p:spPr/>
        <p:txBody>
          <a:bodyPr/>
          <a:lstStyle/>
          <a:p>
            <a:r>
              <a:rPr lang="en-US" b="1" dirty="0"/>
              <a:t> Empirical evidence</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1800" dirty="0" err="1">
                <a:latin typeface="Calibri" pitchFamily="34" charset="0"/>
              </a:rPr>
              <a:t>Betcherman</a:t>
            </a:r>
            <a:r>
              <a:rPr lang="en-US" sz="1800" dirty="0">
                <a:latin typeface="Calibri" pitchFamily="34" charset="0"/>
              </a:rPr>
              <a:t> et al (2007) undertake an inventory of youth </a:t>
            </a:r>
            <a:r>
              <a:rPr lang="en-US" sz="1800" dirty="0" err="1">
                <a:latin typeface="Calibri" pitchFamily="34" charset="0"/>
              </a:rPr>
              <a:t>programmes</a:t>
            </a:r>
            <a:r>
              <a:rPr lang="en-US" sz="1800" dirty="0">
                <a:latin typeface="Calibri" pitchFamily="34" charset="0"/>
              </a:rPr>
              <a:t> and meta-analysis</a:t>
            </a:r>
          </a:p>
          <a:p>
            <a:pPr lvl="1"/>
            <a:r>
              <a:rPr lang="en-US" sz="1600" dirty="0">
                <a:latin typeface="Calibri" pitchFamily="34" charset="0"/>
              </a:rPr>
              <a:t>Very few </a:t>
            </a:r>
            <a:r>
              <a:rPr lang="en-US" sz="1600" dirty="0" err="1">
                <a:latin typeface="Calibri" pitchFamily="34" charset="0"/>
              </a:rPr>
              <a:t>programmes</a:t>
            </a:r>
            <a:r>
              <a:rPr lang="en-US" sz="1600" dirty="0">
                <a:latin typeface="Calibri" pitchFamily="34" charset="0"/>
              </a:rPr>
              <a:t> are rigorously evaluated and contain any cost-benefit analysis – leads to an over-estimation of the effectiveness of </a:t>
            </a:r>
            <a:r>
              <a:rPr lang="en-US" sz="1600" dirty="0" err="1">
                <a:latin typeface="Calibri" pitchFamily="34" charset="0"/>
              </a:rPr>
              <a:t>programmes</a:t>
            </a:r>
            <a:endParaRPr lang="en-US" sz="1600" dirty="0">
              <a:latin typeface="Calibri" pitchFamily="34" charset="0"/>
            </a:endParaRPr>
          </a:p>
          <a:p>
            <a:pPr lvl="1"/>
            <a:r>
              <a:rPr lang="en-US" sz="1600" dirty="0">
                <a:latin typeface="Calibri" pitchFamily="34" charset="0"/>
              </a:rPr>
              <a:t>Skills training is the most common intervention</a:t>
            </a:r>
          </a:p>
          <a:p>
            <a:pPr lvl="1"/>
            <a:r>
              <a:rPr lang="en-US" sz="1600" dirty="0">
                <a:latin typeface="Calibri" pitchFamily="34" charset="0"/>
              </a:rPr>
              <a:t> No major differences in impact or cost-effectiveness across categories of interventions</a:t>
            </a:r>
          </a:p>
          <a:p>
            <a:pPr lvl="1"/>
            <a:r>
              <a:rPr lang="en-US" sz="1600" dirty="0">
                <a:latin typeface="Calibri" pitchFamily="34" charset="0"/>
              </a:rPr>
              <a:t>Impact of employment interventions seems higher in transition and developing countries</a:t>
            </a:r>
          </a:p>
          <a:p>
            <a:pPr lvl="1"/>
            <a:r>
              <a:rPr lang="en-US" sz="1600" dirty="0">
                <a:latin typeface="Calibri" pitchFamily="34" charset="0"/>
              </a:rPr>
              <a:t>Lower impact when </a:t>
            </a:r>
            <a:r>
              <a:rPr lang="en-US" sz="1600" dirty="0" err="1">
                <a:latin typeface="Calibri" pitchFamily="34" charset="0"/>
              </a:rPr>
              <a:t>labour</a:t>
            </a:r>
            <a:r>
              <a:rPr lang="en-US" sz="1600" dirty="0">
                <a:latin typeface="Calibri" pitchFamily="34" charset="0"/>
              </a:rPr>
              <a:t> markets are less flexible</a:t>
            </a:r>
          </a:p>
          <a:p>
            <a:pPr lvl="1"/>
            <a:endParaRPr lang="en-US" sz="1600" dirty="0">
              <a:latin typeface="Calibri" pitchFamily="34" charset="0"/>
            </a:endParaRPr>
          </a:p>
          <a:p>
            <a:r>
              <a:rPr lang="en-US" sz="1800" dirty="0">
                <a:latin typeface="Calibri" pitchFamily="34" charset="0"/>
              </a:rPr>
              <a:t>Implications for SA</a:t>
            </a:r>
          </a:p>
          <a:p>
            <a:endParaRPr lang="en-US" sz="2000" dirty="0">
              <a:latin typeface="Calibri" pitchFamily="34" charset="0"/>
            </a:endParaRPr>
          </a:p>
          <a:p>
            <a:pPr marL="457200" lvl="1" indent="0">
              <a:buNone/>
            </a:pPr>
            <a:endParaRPr lang="en-US" sz="1800" dirty="0">
              <a:latin typeface="Calibri" pitchFamily="34" charset="0"/>
            </a:endParaRP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2030417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29</a:t>
            </a:fld>
            <a:endParaRPr lang="en-ZA"/>
          </a:p>
        </p:txBody>
      </p:sp>
      <p:sp>
        <p:nvSpPr>
          <p:cNvPr id="7171" name="Rectangle 8"/>
          <p:cNvSpPr>
            <a:spLocks noGrp="1" noChangeArrowheads="1"/>
          </p:cNvSpPr>
          <p:nvPr>
            <p:ph type="title"/>
          </p:nvPr>
        </p:nvSpPr>
        <p:spPr/>
        <p:txBody>
          <a:bodyPr/>
          <a:lstStyle/>
          <a:p>
            <a:r>
              <a:rPr lang="en-US" b="1" dirty="0"/>
              <a:t> Two specific case studies</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1800" dirty="0">
                <a:latin typeface="Calibri" pitchFamily="34" charset="0"/>
              </a:rPr>
              <a:t>A wage subsidy voucher in South Africa (Levinsohn, Rankin, Roberts and </a:t>
            </a:r>
            <a:r>
              <a:rPr lang="en-US" sz="1800" dirty="0" err="1">
                <a:latin typeface="Calibri" pitchFamily="34" charset="0"/>
              </a:rPr>
              <a:t>Sch</a:t>
            </a:r>
            <a:r>
              <a:rPr lang="az-Cyrl-AZ" sz="1800" dirty="0">
                <a:latin typeface="Calibri"/>
                <a:cs typeface="Calibri"/>
              </a:rPr>
              <a:t>ӧ</a:t>
            </a:r>
            <a:r>
              <a:rPr lang="en-ZA" sz="1800" dirty="0" err="1">
                <a:latin typeface="Calibri"/>
                <a:cs typeface="Calibri"/>
              </a:rPr>
              <a:t>er</a:t>
            </a:r>
            <a:r>
              <a:rPr lang="en-US" sz="1800" dirty="0">
                <a:latin typeface="Calibri" pitchFamily="34" charset="0"/>
              </a:rPr>
              <a:t>, 2013)</a:t>
            </a:r>
          </a:p>
          <a:p>
            <a:endParaRPr lang="en-US" sz="1800" dirty="0">
              <a:latin typeface="Calibri" pitchFamily="34" charset="0"/>
            </a:endParaRPr>
          </a:p>
          <a:p>
            <a:pPr lvl="1"/>
            <a:r>
              <a:rPr lang="en-US" sz="1800" dirty="0">
                <a:latin typeface="Calibri" pitchFamily="34" charset="0"/>
              </a:rPr>
              <a:t>Increased probability of employment one and two years after allocation</a:t>
            </a:r>
          </a:p>
          <a:p>
            <a:pPr lvl="1"/>
            <a:r>
              <a:rPr lang="en-US" sz="1800" dirty="0">
                <a:latin typeface="Calibri" pitchFamily="34" charset="0"/>
              </a:rPr>
              <a:t>Mechanisms unclear</a:t>
            </a:r>
          </a:p>
          <a:p>
            <a:pPr marL="457200" lvl="1" indent="0">
              <a:buNone/>
            </a:pPr>
            <a:endParaRPr lang="en-US" sz="1800" dirty="0">
              <a:latin typeface="Calibri" pitchFamily="34" charset="0"/>
            </a:endParaRPr>
          </a:p>
          <a:p>
            <a:pPr lvl="1"/>
            <a:endParaRPr lang="en-US" sz="1600" dirty="0">
              <a:latin typeface="Calibri" pitchFamily="34" charset="0"/>
            </a:endParaRPr>
          </a:p>
          <a:p>
            <a:r>
              <a:rPr lang="en-US" sz="1800" dirty="0">
                <a:latin typeface="Calibri" pitchFamily="34" charset="0"/>
              </a:rPr>
              <a:t>The UK’s Future Jobs fund</a:t>
            </a:r>
          </a:p>
          <a:p>
            <a:endParaRPr lang="en-US" sz="1800" dirty="0">
              <a:latin typeface="Calibri" pitchFamily="34" charset="0"/>
            </a:endParaRPr>
          </a:p>
          <a:p>
            <a:pPr lvl="1"/>
            <a:r>
              <a:rPr lang="en-US" sz="1800" dirty="0" err="1">
                <a:latin typeface="Calibri" pitchFamily="34" charset="0"/>
              </a:rPr>
              <a:t>Subsidised</a:t>
            </a:r>
            <a:r>
              <a:rPr lang="en-US" sz="1800" dirty="0">
                <a:latin typeface="Calibri" pitchFamily="34" charset="0"/>
              </a:rPr>
              <a:t> employment for unemployed young people who are disadvantaged in the </a:t>
            </a:r>
            <a:r>
              <a:rPr lang="en-US" sz="1800" dirty="0" err="1">
                <a:latin typeface="Calibri" pitchFamily="34" charset="0"/>
              </a:rPr>
              <a:t>labour</a:t>
            </a:r>
            <a:r>
              <a:rPr lang="en-US" sz="1800" dirty="0">
                <a:latin typeface="Calibri" pitchFamily="34" charset="0"/>
              </a:rPr>
              <a:t> market</a:t>
            </a:r>
          </a:p>
          <a:p>
            <a:pPr lvl="1"/>
            <a:r>
              <a:rPr lang="en-US" sz="1800" dirty="0">
                <a:latin typeface="Calibri" pitchFamily="34" charset="0"/>
              </a:rPr>
              <a:t>Propensity score matching (PSM)</a:t>
            </a:r>
          </a:p>
          <a:p>
            <a:pPr lvl="1"/>
            <a:r>
              <a:rPr lang="en-US" sz="1800" dirty="0">
                <a:latin typeface="Calibri" pitchFamily="34" charset="0"/>
              </a:rPr>
              <a:t>Shows broadly positive effects</a:t>
            </a:r>
          </a:p>
          <a:p>
            <a:endParaRPr lang="en-US" sz="2000" dirty="0">
              <a:latin typeface="Calibri" pitchFamily="34" charset="0"/>
            </a:endParaRPr>
          </a:p>
          <a:p>
            <a:pPr marL="457200" lvl="1" indent="0">
              <a:buNone/>
            </a:pPr>
            <a:endParaRPr lang="en-US" sz="1800" dirty="0">
              <a:latin typeface="Calibri" pitchFamily="34" charset="0"/>
            </a:endParaRP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3976994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a:t>
            </a:fld>
            <a:endParaRPr lang="en-ZA"/>
          </a:p>
        </p:txBody>
      </p:sp>
      <p:sp>
        <p:nvSpPr>
          <p:cNvPr id="7171" name="Rectangle 8"/>
          <p:cNvSpPr>
            <a:spLocks noGrp="1" noChangeArrowheads="1"/>
          </p:cNvSpPr>
          <p:nvPr>
            <p:ph type="title"/>
          </p:nvPr>
        </p:nvSpPr>
        <p:spPr/>
        <p:txBody>
          <a:bodyPr/>
          <a:lstStyle/>
          <a:p>
            <a:r>
              <a:rPr lang="en-US" b="1" dirty="0"/>
              <a:t>Readings</a:t>
            </a:r>
            <a:endParaRPr lang="en-ZA" dirty="0"/>
          </a:p>
        </p:txBody>
      </p:sp>
      <p:sp>
        <p:nvSpPr>
          <p:cNvPr id="7172" name="Rectangle 9"/>
          <p:cNvSpPr>
            <a:spLocks noGrp="1" noChangeArrowheads="1"/>
          </p:cNvSpPr>
          <p:nvPr>
            <p:ph type="body" idx="1"/>
          </p:nvPr>
        </p:nvSpPr>
        <p:spPr>
          <a:xfrm>
            <a:off x="914400" y="1143000"/>
            <a:ext cx="7467600" cy="4800600"/>
          </a:xfrm>
        </p:spPr>
        <p:txBody>
          <a:bodyPr/>
          <a:lstStyle/>
          <a:p>
            <a:r>
              <a:rPr lang="en-ZA" sz="2000" dirty="0"/>
              <a:t>BETCHERMAN, G., GODFREY, M., PUERTO, S., ROTHER, F. and STAVRESKA, A., 2007. A review of interventions to support young workers: Findings of the youth employment inventory. </a:t>
            </a:r>
            <a:r>
              <a:rPr lang="en-ZA" sz="2000" i="1" dirty="0"/>
              <a:t>World Bank Social Protection Discussion Paper, </a:t>
            </a:r>
            <a:r>
              <a:rPr lang="en-ZA" sz="2000" b="1" dirty="0"/>
              <a:t>715</a:t>
            </a:r>
            <a:r>
              <a:rPr lang="en-ZA" sz="2000" dirty="0"/>
              <a:t>.</a:t>
            </a:r>
          </a:p>
          <a:p>
            <a:endParaRPr lang="en-ZA" sz="2000" dirty="0"/>
          </a:p>
          <a:p>
            <a:r>
              <a:rPr lang="en-ZA" sz="2000" dirty="0"/>
              <a:t>CALMFORS, L., 1994. Active labour market policy and unemployment: A framework for the analysis of crucial design features. </a:t>
            </a:r>
          </a:p>
          <a:p>
            <a:endParaRPr lang="en-ZA" sz="2000" dirty="0"/>
          </a:p>
          <a:p>
            <a:r>
              <a:rPr lang="en-ZA" sz="2000" dirty="0"/>
              <a:t>CARD, D., KLUVE, J. and WEBER, A., 2015. What works? A Meta Analysis of Recent Active </a:t>
            </a:r>
            <a:r>
              <a:rPr lang="en-ZA" sz="2000" dirty="0" err="1"/>
              <a:t>Labor</a:t>
            </a:r>
            <a:r>
              <a:rPr lang="en-ZA" sz="2000" dirty="0"/>
              <a:t> Market Program Evaluations</a:t>
            </a:r>
          </a:p>
          <a:p>
            <a:pPr marL="0" indent="0">
              <a:buNone/>
            </a:pPr>
            <a:r>
              <a:rPr lang="en-ZA" sz="2000" dirty="0">
                <a:highlight>
                  <a:srgbClr val="FFFFFF"/>
                </a:highlight>
              </a:rPr>
              <a:t>	(This is an update of an earlier meta-analysis in 2010)</a:t>
            </a:r>
          </a:p>
          <a:p>
            <a:endParaRPr lang="en-ZA" sz="2000" dirty="0"/>
          </a:p>
          <a:p>
            <a:r>
              <a:rPr lang="en-ZA" sz="2000" dirty="0"/>
              <a:t>DEPARTMENT FOR WORKS AND PENSIONS, 2012. </a:t>
            </a:r>
            <a:r>
              <a:rPr lang="en-ZA" sz="2000" i="1" dirty="0"/>
              <a:t>Impacts and Costs and Benefits of the Future Jobs Fund. </a:t>
            </a:r>
            <a:r>
              <a:rPr lang="en-ZA" sz="2000" dirty="0"/>
              <a:t>UK Government.</a:t>
            </a:r>
          </a:p>
          <a:p>
            <a:pPr marL="285750" indent="-285750">
              <a:buFont typeface="Arial" charset="0"/>
              <a:buChar char="•"/>
            </a:pPr>
            <a:endParaRPr lang="en-ZA" sz="2000" dirty="0"/>
          </a:p>
          <a:p>
            <a:endParaRPr lang="en-ZA" sz="2000" dirty="0"/>
          </a:p>
        </p:txBody>
      </p:sp>
    </p:spTree>
    <p:extLst>
      <p:ext uri="{BB962C8B-B14F-4D97-AF65-F5344CB8AC3E}">
        <p14:creationId xmlns:p14="http://schemas.microsoft.com/office/powerpoint/2010/main" val="1611609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30</a:t>
            </a:fld>
            <a:endParaRPr lang="en-ZA"/>
          </a:p>
        </p:txBody>
      </p:sp>
      <p:sp>
        <p:nvSpPr>
          <p:cNvPr id="7171" name="Rectangle 8"/>
          <p:cNvSpPr>
            <a:spLocks noGrp="1" noChangeArrowheads="1"/>
          </p:cNvSpPr>
          <p:nvPr>
            <p:ph type="title"/>
          </p:nvPr>
        </p:nvSpPr>
        <p:spPr/>
        <p:txBody>
          <a:bodyPr/>
          <a:lstStyle/>
          <a:p>
            <a:r>
              <a:rPr lang="en-US" b="1" dirty="0"/>
              <a:t> A South African example</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2000" dirty="0">
                <a:latin typeface="Calibri" pitchFamily="34" charset="0"/>
              </a:rPr>
              <a:t>Youth unemployment in SA is high and rising</a:t>
            </a:r>
          </a:p>
          <a:p>
            <a:endParaRPr lang="en-US" sz="1800" dirty="0">
              <a:latin typeface="Calibri" pitchFamily="34" charset="0"/>
            </a:endParaRPr>
          </a:p>
          <a:p>
            <a:r>
              <a:rPr lang="en-US" sz="2000" dirty="0">
                <a:latin typeface="Calibri" pitchFamily="34" charset="0"/>
              </a:rPr>
              <a:t>One government proposal is a set of Youth Employment Incentives – one of which is a targeted temporary wage subsidy which would be claimed by firms through the tax system</a:t>
            </a:r>
          </a:p>
          <a:p>
            <a:endParaRPr lang="en-US" sz="1800" dirty="0">
              <a:latin typeface="Calibri" pitchFamily="34" charset="0"/>
            </a:endParaRPr>
          </a:p>
          <a:p>
            <a:r>
              <a:rPr lang="en-US" sz="2000" dirty="0">
                <a:latin typeface="Calibri" pitchFamily="34" charset="0"/>
              </a:rPr>
              <a:t>Two sources of existing literature:</a:t>
            </a:r>
          </a:p>
          <a:p>
            <a:pPr lvl="1"/>
            <a:r>
              <a:rPr lang="en-US" sz="1800" dirty="0">
                <a:latin typeface="Calibri" pitchFamily="34" charset="0"/>
              </a:rPr>
              <a:t>Subsidies in other countries – evidence is mixed (context matters)</a:t>
            </a:r>
          </a:p>
          <a:p>
            <a:pPr lvl="1"/>
            <a:r>
              <a:rPr lang="en-US" sz="1800" dirty="0">
                <a:latin typeface="Calibri" pitchFamily="34" charset="0"/>
              </a:rPr>
              <a:t>South African CGE simulations (Go et al, 2010; Burns et al 2010), but key assumption is size of wage elasticity</a:t>
            </a:r>
          </a:p>
          <a:p>
            <a:pPr lvl="1"/>
            <a:endParaRPr lang="en-US" sz="1800" dirty="0">
              <a:latin typeface="Calibri" pitchFamily="34" charset="0"/>
            </a:endParaRPr>
          </a:p>
          <a:p>
            <a:r>
              <a:rPr lang="en-US" sz="2000" dirty="0">
                <a:latin typeface="Calibri" pitchFamily="34" charset="0"/>
              </a:rPr>
              <a:t>A </a:t>
            </a:r>
            <a:r>
              <a:rPr lang="en-US" sz="2000" dirty="0" err="1">
                <a:latin typeface="Calibri" pitchFamily="34" charset="0"/>
              </a:rPr>
              <a:t>randomised</a:t>
            </a:r>
            <a:r>
              <a:rPr lang="en-US" sz="2000" dirty="0">
                <a:latin typeface="Calibri" pitchFamily="34" charset="0"/>
              </a:rPr>
              <a:t> control trial (RCT) is one way to get some understanding on the potential impact of a wage subsidy</a:t>
            </a:r>
          </a:p>
          <a:p>
            <a:endParaRPr lang="en-US" sz="2000" dirty="0">
              <a:latin typeface="Calibri" pitchFamily="34" charset="0"/>
            </a:endParaRPr>
          </a:p>
          <a:p>
            <a:pPr marL="457200" lvl="1" indent="0">
              <a:buNone/>
            </a:pPr>
            <a:endParaRPr lang="en-US" sz="1800" dirty="0">
              <a:latin typeface="Calibri" pitchFamily="34" charset="0"/>
            </a:endParaRP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240545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31</a:t>
            </a:fld>
            <a:endParaRPr lang="en-ZA"/>
          </a:p>
        </p:txBody>
      </p:sp>
      <p:sp>
        <p:nvSpPr>
          <p:cNvPr id="7171" name="Rectangle 8"/>
          <p:cNvSpPr>
            <a:spLocks noGrp="1" noChangeArrowheads="1"/>
          </p:cNvSpPr>
          <p:nvPr>
            <p:ph type="title"/>
          </p:nvPr>
        </p:nvSpPr>
        <p:spPr/>
        <p:txBody>
          <a:bodyPr/>
          <a:lstStyle/>
          <a:p>
            <a:r>
              <a:rPr lang="en-US" b="1" dirty="0"/>
              <a:t> Why an RCT?</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r>
              <a:rPr lang="en-US" sz="2000" dirty="0">
                <a:latin typeface="Calibri" pitchFamily="34" charset="0"/>
              </a:rPr>
              <a:t>Empirical micro-economists generally worry about two things:</a:t>
            </a:r>
          </a:p>
          <a:p>
            <a:pPr marL="857250" lvl="1" indent="-457200">
              <a:buFont typeface="+mj-lt"/>
              <a:buAutoNum type="arabicPeriod"/>
            </a:pPr>
            <a:r>
              <a:rPr lang="en-US" sz="1800" dirty="0">
                <a:latin typeface="Calibri" pitchFamily="34" charset="0"/>
              </a:rPr>
              <a:t>Heterogeneity (which is generally unobserved)</a:t>
            </a:r>
          </a:p>
          <a:p>
            <a:pPr marL="857250" lvl="1" indent="-457200">
              <a:buFont typeface="+mj-lt"/>
              <a:buAutoNum type="arabicPeriod"/>
            </a:pPr>
            <a:r>
              <a:rPr lang="en-US" sz="1800" dirty="0">
                <a:latin typeface="Calibri" pitchFamily="34" charset="0"/>
              </a:rPr>
              <a:t>Selection into a </a:t>
            </a:r>
            <a:r>
              <a:rPr lang="en-US" sz="1800" dirty="0" err="1">
                <a:latin typeface="Calibri" pitchFamily="34" charset="0"/>
              </a:rPr>
              <a:t>programme</a:t>
            </a:r>
            <a:r>
              <a:rPr lang="en-US" sz="1800" dirty="0">
                <a:latin typeface="Calibri" pitchFamily="34" charset="0"/>
              </a:rPr>
              <a:t>/state </a:t>
            </a:r>
            <a:r>
              <a:rPr lang="en-US" sz="1800" dirty="0" err="1">
                <a:latin typeface="Calibri" pitchFamily="34" charset="0"/>
              </a:rPr>
              <a:t>etc</a:t>
            </a:r>
            <a:endParaRPr lang="en-US" sz="1800" dirty="0">
              <a:latin typeface="Calibri" pitchFamily="34" charset="0"/>
            </a:endParaRPr>
          </a:p>
          <a:p>
            <a:endParaRPr lang="en-US" sz="2000" dirty="0">
              <a:latin typeface="Calibri" pitchFamily="34" charset="0"/>
            </a:endParaRPr>
          </a:p>
          <a:p>
            <a:r>
              <a:rPr lang="en-US" sz="2000" dirty="0">
                <a:latin typeface="Calibri" pitchFamily="34" charset="0"/>
              </a:rPr>
              <a:t>Usually this ends up in the error term and because it is usually correlated with the RHS variable whose impact you are interested in, the coefficient estimate on that RHS variable is biased</a:t>
            </a:r>
          </a:p>
          <a:p>
            <a:endParaRPr lang="en-US" sz="2000" dirty="0">
              <a:latin typeface="Calibri" pitchFamily="34" charset="0"/>
            </a:endParaRPr>
          </a:p>
          <a:p>
            <a:r>
              <a:rPr lang="en-US" sz="2000" dirty="0">
                <a:latin typeface="Calibri" pitchFamily="34" charset="0"/>
              </a:rPr>
              <a:t>Solution is to look for something exogenous which would help to identify the effect but which is uncorrelated with the error term:</a:t>
            </a:r>
          </a:p>
          <a:p>
            <a:pPr lvl="1"/>
            <a:r>
              <a:rPr lang="en-US" sz="1800" dirty="0">
                <a:latin typeface="Calibri" pitchFamily="34" charset="0"/>
              </a:rPr>
              <a:t>IVs</a:t>
            </a:r>
          </a:p>
          <a:p>
            <a:pPr lvl="1"/>
            <a:r>
              <a:rPr lang="en-US" sz="1800" dirty="0">
                <a:latin typeface="Calibri" pitchFamily="34" charset="0"/>
              </a:rPr>
              <a:t>Natural experiments</a:t>
            </a:r>
          </a:p>
          <a:p>
            <a:pPr lvl="1"/>
            <a:r>
              <a:rPr lang="en-US" sz="1800" dirty="0">
                <a:latin typeface="Calibri" pitchFamily="34" charset="0"/>
              </a:rPr>
              <a:t>RCTs</a:t>
            </a:r>
          </a:p>
          <a:p>
            <a:pPr marL="457200" indent="-457200">
              <a:buFont typeface="+mj-lt"/>
              <a:buAutoNum type="arabicPeriod"/>
            </a:pPr>
            <a:endParaRPr lang="en-US" sz="2000" dirty="0">
              <a:latin typeface="Calibri" pitchFamily="34" charset="0"/>
            </a:endParaRPr>
          </a:p>
          <a:p>
            <a:endParaRPr lang="en-US" sz="2000" dirty="0">
              <a:latin typeface="Calibri" pitchFamily="34" charset="0"/>
            </a:endParaRPr>
          </a:p>
          <a:p>
            <a:pPr marL="457200" lvl="1" indent="0">
              <a:buNone/>
            </a:pPr>
            <a:endParaRPr lang="en-US" sz="1800" dirty="0">
              <a:latin typeface="Calibri" pitchFamily="34" charset="0"/>
            </a:endParaRP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148012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32</a:t>
            </a:fld>
            <a:endParaRPr lang="en-ZA"/>
          </a:p>
        </p:txBody>
      </p:sp>
      <p:sp>
        <p:nvSpPr>
          <p:cNvPr id="7171" name="Rectangle 8"/>
          <p:cNvSpPr>
            <a:spLocks noGrp="1" noChangeArrowheads="1"/>
          </p:cNvSpPr>
          <p:nvPr>
            <p:ph type="title"/>
          </p:nvPr>
        </p:nvSpPr>
        <p:spPr/>
        <p:txBody>
          <a:bodyPr/>
          <a:lstStyle/>
          <a:p>
            <a:r>
              <a:rPr lang="en-US" b="1" dirty="0"/>
              <a:t> Why an RCT?</a:t>
            </a:r>
            <a:endParaRPr lang="en-ZA" dirty="0"/>
          </a:p>
        </p:txBody>
      </p:sp>
      <p:sp>
        <p:nvSpPr>
          <p:cNvPr id="7172" name="Rectangle 9"/>
          <p:cNvSpPr>
            <a:spLocks noGrp="1" noChangeArrowheads="1"/>
          </p:cNvSpPr>
          <p:nvPr>
            <p:ph type="body" idx="1"/>
          </p:nvPr>
        </p:nvSpPr>
        <p:spPr>
          <a:xfrm>
            <a:off x="914400" y="1219200"/>
            <a:ext cx="7391400" cy="5105400"/>
          </a:xfrm>
        </p:spPr>
        <p:txBody>
          <a:bodyPr/>
          <a:lstStyle/>
          <a:p>
            <a:r>
              <a:rPr lang="en-US" sz="2000" dirty="0">
                <a:latin typeface="Calibri" pitchFamily="34" charset="0"/>
              </a:rPr>
              <a:t>With an RCT the </a:t>
            </a:r>
            <a:r>
              <a:rPr lang="en-US" sz="2000" dirty="0" err="1">
                <a:latin typeface="Calibri" pitchFamily="34" charset="0"/>
              </a:rPr>
              <a:t>exogeneity</a:t>
            </a:r>
            <a:r>
              <a:rPr lang="en-US" sz="2000" dirty="0">
                <a:latin typeface="Calibri" pitchFamily="34" charset="0"/>
              </a:rPr>
              <a:t> is introduced by the researcher who randomly assigns participants to a treatment or control group</a:t>
            </a:r>
          </a:p>
          <a:p>
            <a:endParaRPr lang="en-US" sz="2000" dirty="0">
              <a:latin typeface="Calibri" pitchFamily="34" charset="0"/>
            </a:endParaRPr>
          </a:p>
          <a:p>
            <a:r>
              <a:rPr lang="en-US" sz="2000" dirty="0">
                <a:latin typeface="Calibri" pitchFamily="34" charset="0"/>
              </a:rPr>
              <a:t>Done correctly, and with a large enough sample, on average these two groups are the same (including </a:t>
            </a:r>
            <a:r>
              <a:rPr lang="en-US" sz="2000" dirty="0" err="1">
                <a:latin typeface="Calibri" pitchFamily="34" charset="0"/>
              </a:rPr>
              <a:t>unobservables</a:t>
            </a:r>
            <a:r>
              <a:rPr lang="en-US" sz="2000" dirty="0">
                <a:latin typeface="Calibri" pitchFamily="34" charset="0"/>
              </a:rPr>
              <a:t> which are randomly distributed)</a:t>
            </a:r>
          </a:p>
          <a:p>
            <a:endParaRPr lang="en-US" sz="2000" dirty="0">
              <a:latin typeface="Calibri" pitchFamily="34" charset="0"/>
            </a:endParaRPr>
          </a:p>
          <a:p>
            <a:r>
              <a:rPr lang="en-US" sz="2000" dirty="0">
                <a:latin typeface="Calibri" pitchFamily="34" charset="0"/>
              </a:rPr>
              <a:t>The only thing which differs between the two groups is exposure to the policy/</a:t>
            </a:r>
            <a:r>
              <a:rPr lang="en-US" sz="2000" dirty="0" err="1">
                <a:latin typeface="Calibri" pitchFamily="34" charset="0"/>
              </a:rPr>
              <a:t>programme</a:t>
            </a:r>
            <a:r>
              <a:rPr lang="en-US" sz="2000" dirty="0">
                <a:latin typeface="Calibri" pitchFamily="34" charset="0"/>
              </a:rPr>
              <a:t>/treatment</a:t>
            </a:r>
          </a:p>
          <a:p>
            <a:endParaRPr lang="en-US" sz="2000" dirty="0">
              <a:latin typeface="Calibri" pitchFamily="34" charset="0"/>
            </a:endParaRPr>
          </a:p>
          <a:p>
            <a:r>
              <a:rPr lang="en-US" sz="2000" dirty="0">
                <a:latin typeface="Calibri" pitchFamily="34" charset="0"/>
              </a:rPr>
              <a:t>This means that any observed differences post-exposure can be attributed to the policy/</a:t>
            </a:r>
            <a:r>
              <a:rPr lang="en-US" sz="2000" dirty="0" err="1">
                <a:latin typeface="Calibri" pitchFamily="34" charset="0"/>
              </a:rPr>
              <a:t>programme</a:t>
            </a:r>
            <a:r>
              <a:rPr lang="en-US" sz="2000" dirty="0">
                <a:latin typeface="Calibri" pitchFamily="34" charset="0"/>
              </a:rPr>
              <a:t>/treatment</a:t>
            </a:r>
            <a:endParaRPr lang="en-US" sz="1800" dirty="0">
              <a:latin typeface="Calibri" pitchFamily="34" charset="0"/>
            </a:endParaRPr>
          </a:p>
          <a:p>
            <a:pPr marL="457200" indent="-457200">
              <a:buFont typeface="+mj-lt"/>
              <a:buAutoNum type="arabicPeriod"/>
            </a:pPr>
            <a:endParaRPr lang="en-US" sz="2000" dirty="0">
              <a:latin typeface="Calibri" pitchFamily="34" charset="0"/>
            </a:endParaRPr>
          </a:p>
          <a:p>
            <a:endParaRPr lang="en-US" sz="2000" dirty="0">
              <a:latin typeface="Calibri" pitchFamily="34" charset="0"/>
            </a:endParaRPr>
          </a:p>
          <a:p>
            <a:pPr marL="457200" lvl="1" indent="0">
              <a:buNone/>
            </a:pPr>
            <a:endParaRPr lang="en-US" sz="1800" dirty="0">
              <a:latin typeface="Calibri" pitchFamily="34" charset="0"/>
            </a:endParaRP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2174235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33</a:t>
            </a:fld>
            <a:endParaRPr lang="en-ZA"/>
          </a:p>
        </p:txBody>
      </p:sp>
      <p:sp>
        <p:nvSpPr>
          <p:cNvPr id="7171" name="Rectangle 8"/>
          <p:cNvSpPr>
            <a:spLocks noGrp="1" noChangeArrowheads="1"/>
          </p:cNvSpPr>
          <p:nvPr>
            <p:ph type="title"/>
          </p:nvPr>
        </p:nvSpPr>
        <p:spPr/>
        <p:txBody>
          <a:bodyPr/>
          <a:lstStyle/>
          <a:p>
            <a:r>
              <a:rPr lang="en-US" b="1" dirty="0"/>
              <a:t> Is this a test of the actual policy?</a:t>
            </a:r>
            <a:endParaRPr lang="en-ZA" dirty="0"/>
          </a:p>
        </p:txBody>
      </p:sp>
      <p:sp>
        <p:nvSpPr>
          <p:cNvPr id="7172" name="Rectangle 9"/>
          <p:cNvSpPr>
            <a:spLocks noGrp="1" noChangeArrowheads="1"/>
          </p:cNvSpPr>
          <p:nvPr>
            <p:ph type="body" idx="1"/>
          </p:nvPr>
        </p:nvSpPr>
        <p:spPr>
          <a:xfrm>
            <a:off x="914400" y="1219200"/>
            <a:ext cx="7391400" cy="5105400"/>
          </a:xfrm>
        </p:spPr>
        <p:txBody>
          <a:bodyPr/>
          <a:lstStyle/>
          <a:p>
            <a:r>
              <a:rPr lang="en-US" sz="2000" dirty="0">
                <a:latin typeface="Calibri" pitchFamily="34" charset="0"/>
              </a:rPr>
              <a:t>No</a:t>
            </a:r>
          </a:p>
          <a:p>
            <a:endParaRPr lang="en-US" sz="2000" dirty="0">
              <a:latin typeface="Calibri" pitchFamily="34" charset="0"/>
            </a:endParaRPr>
          </a:p>
          <a:p>
            <a:r>
              <a:rPr lang="en-US" sz="2000" dirty="0">
                <a:latin typeface="Calibri" pitchFamily="34" charset="0"/>
              </a:rPr>
              <a:t>Not structured in the same way as the National Treasury proposal</a:t>
            </a:r>
          </a:p>
          <a:p>
            <a:endParaRPr lang="en-US" sz="2000" dirty="0">
              <a:latin typeface="Calibri" pitchFamily="34" charset="0"/>
            </a:endParaRPr>
          </a:p>
          <a:p>
            <a:r>
              <a:rPr lang="en-US" sz="2000" dirty="0">
                <a:latin typeface="Calibri" pitchFamily="34" charset="0"/>
              </a:rPr>
              <a:t>Different amount</a:t>
            </a:r>
          </a:p>
          <a:p>
            <a:endParaRPr lang="en-US" sz="2000" dirty="0">
              <a:latin typeface="Calibri" pitchFamily="34" charset="0"/>
            </a:endParaRPr>
          </a:p>
          <a:p>
            <a:r>
              <a:rPr lang="en-US" sz="2000" dirty="0">
                <a:latin typeface="Calibri" pitchFamily="34" charset="0"/>
              </a:rPr>
              <a:t>Legitimacy?</a:t>
            </a:r>
          </a:p>
          <a:p>
            <a:endParaRPr lang="en-US" sz="2000" dirty="0">
              <a:latin typeface="Calibri" pitchFamily="34" charset="0"/>
            </a:endParaRPr>
          </a:p>
          <a:p>
            <a:r>
              <a:rPr lang="en-US" sz="2000" dirty="0">
                <a:latin typeface="Calibri" pitchFamily="34" charset="0"/>
              </a:rPr>
              <a:t>External validity</a:t>
            </a:r>
            <a:endParaRPr lang="en-US" sz="1800" dirty="0">
              <a:latin typeface="Calibri" pitchFamily="34" charset="0"/>
            </a:endParaRPr>
          </a:p>
          <a:p>
            <a:pPr marL="457200" indent="-457200">
              <a:buFont typeface="+mj-lt"/>
              <a:buAutoNum type="arabicPeriod"/>
            </a:pPr>
            <a:endParaRPr lang="en-US" sz="2000" dirty="0">
              <a:latin typeface="Calibri" pitchFamily="34" charset="0"/>
            </a:endParaRPr>
          </a:p>
          <a:p>
            <a:endParaRPr lang="en-US" sz="2000" dirty="0">
              <a:latin typeface="Calibri" pitchFamily="34" charset="0"/>
            </a:endParaRPr>
          </a:p>
          <a:p>
            <a:pPr marL="457200" lvl="1" indent="0">
              <a:buNone/>
            </a:pPr>
            <a:endParaRPr lang="en-US" sz="1800" dirty="0">
              <a:latin typeface="Calibri" pitchFamily="34" charset="0"/>
            </a:endParaRPr>
          </a:p>
          <a:p>
            <a:endParaRPr lang="en-US" sz="2000" dirty="0">
              <a:latin typeface="Calibri" pitchFamily="34" charset="0"/>
            </a:endParaRPr>
          </a:p>
          <a:p>
            <a:pPr marL="0" indent="0">
              <a:buNone/>
            </a:pPr>
            <a:endParaRPr lang="en-US" sz="2000" dirty="0">
              <a:latin typeface="Calibri" pitchFamily="34" charset="0"/>
            </a:endParaRPr>
          </a:p>
        </p:txBody>
      </p:sp>
    </p:spTree>
    <p:extLst>
      <p:ext uri="{BB962C8B-B14F-4D97-AF65-F5344CB8AC3E}">
        <p14:creationId xmlns:p14="http://schemas.microsoft.com/office/powerpoint/2010/main" val="492326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34</a:t>
            </a:fld>
            <a:endParaRPr lang="en-ZA"/>
          </a:p>
        </p:txBody>
      </p:sp>
      <p:sp>
        <p:nvSpPr>
          <p:cNvPr id="7171" name="Rectangle 8"/>
          <p:cNvSpPr>
            <a:spLocks noGrp="1" noChangeArrowheads="1"/>
          </p:cNvSpPr>
          <p:nvPr>
            <p:ph type="title"/>
          </p:nvPr>
        </p:nvSpPr>
        <p:spPr/>
        <p:txBody>
          <a:bodyPr/>
          <a:lstStyle/>
          <a:p>
            <a:r>
              <a:rPr lang="en-US" b="1" dirty="0"/>
              <a:t>Methodology</a:t>
            </a:r>
            <a:endParaRPr lang="en-ZA" dirty="0"/>
          </a:p>
        </p:txBody>
      </p:sp>
      <p:sp>
        <p:nvSpPr>
          <p:cNvPr id="7172" name="Rectangle 9"/>
          <p:cNvSpPr>
            <a:spLocks noGrp="1" noChangeArrowheads="1"/>
          </p:cNvSpPr>
          <p:nvPr>
            <p:ph type="body" idx="1"/>
          </p:nvPr>
        </p:nvSpPr>
        <p:spPr>
          <a:xfrm>
            <a:off x="914400" y="1219200"/>
            <a:ext cx="7620000" cy="5105400"/>
          </a:xfrm>
        </p:spPr>
        <p:txBody>
          <a:bodyPr/>
          <a:lstStyle/>
          <a:p>
            <a:pPr marL="285750" indent="-285750">
              <a:buFont typeface="Arial" charset="0"/>
              <a:buChar char="•"/>
            </a:pPr>
            <a:r>
              <a:rPr lang="en-US" sz="2000" dirty="0">
                <a:latin typeface="Calibri" pitchFamily="34" charset="0"/>
              </a:rPr>
              <a:t>Initial baseline in 2009 (of approximately 4,000 young people)</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a:latin typeface="Calibri" pitchFamily="34" charset="0"/>
              </a:rPr>
              <a:t>Drawn from Gauteng, Durban and surrounds, </a:t>
            </a:r>
            <a:r>
              <a:rPr lang="en-US" sz="2000" dirty="0" err="1">
                <a:latin typeface="Calibri" pitchFamily="34" charset="0"/>
              </a:rPr>
              <a:t>Polokwane</a:t>
            </a:r>
            <a:r>
              <a:rPr lang="en-US" sz="2000" dirty="0">
                <a:latin typeface="Calibri" pitchFamily="34" charset="0"/>
              </a:rPr>
              <a:t> and surrounding rural areas – </a:t>
            </a:r>
            <a:r>
              <a:rPr lang="en-US" sz="2000" dirty="0" err="1">
                <a:latin typeface="Calibri" pitchFamily="34" charset="0"/>
              </a:rPr>
              <a:t>Labour</a:t>
            </a:r>
            <a:r>
              <a:rPr lang="en-US" sz="2000" dirty="0">
                <a:latin typeface="Calibri" pitchFamily="34" charset="0"/>
              </a:rPr>
              <a:t> </a:t>
            </a:r>
            <a:r>
              <a:rPr lang="en-US" sz="2000" dirty="0" err="1">
                <a:latin typeface="Calibri" pitchFamily="34" charset="0"/>
              </a:rPr>
              <a:t>Centres</a:t>
            </a:r>
            <a:r>
              <a:rPr lang="en-US" sz="2000" dirty="0">
                <a:latin typeface="Calibri" pitchFamily="34" charset="0"/>
              </a:rPr>
              <a:t> and dwelling units</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a:latin typeface="Calibri" pitchFamily="34" charset="0"/>
              </a:rPr>
              <a:t>Second baseline and allocation of vouchers (to all) in 2010</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a:latin typeface="Calibri" pitchFamily="34" charset="0"/>
              </a:rPr>
              <a:t>Voucher allocation based on pair-wise matching, where individuals were matched on geographical location, gender, education, age, number of earners in household, and activity in 2009</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a:latin typeface="Calibri" pitchFamily="34" charset="0"/>
              </a:rPr>
              <a:t>Follow up in 2011 and second follow up in 2012</a:t>
            </a: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a:latin typeface="Calibri" pitchFamily="34" charset="0"/>
              </a:rPr>
              <a:t>Vouchers initially expired in March 2011 but renewed for one more year</a:t>
            </a:r>
          </a:p>
          <a:p>
            <a:pPr marL="285750" indent="-285750">
              <a:buFont typeface="Arial" charset="0"/>
              <a:buChar char="•"/>
            </a:pPr>
            <a:endParaRPr lang="en-US" dirty="0">
              <a:latin typeface="Calibri" pitchFamily="34" charset="0"/>
            </a:endParaRPr>
          </a:p>
          <a:p>
            <a:pPr marL="285750" indent="-285750">
              <a:buFont typeface="Arial" charset="0"/>
              <a:buChar char="•"/>
            </a:pPr>
            <a:endParaRPr lang="en-US" dirty="0">
              <a:latin typeface="Calibri" pitchFamily="34" charset="0"/>
            </a:endParaRPr>
          </a:p>
          <a:p>
            <a:endParaRPr lang="en-ZA" dirty="0"/>
          </a:p>
          <a:p>
            <a:endParaRPr lang="en-ZA" dirty="0"/>
          </a:p>
        </p:txBody>
      </p:sp>
    </p:spTree>
    <p:extLst>
      <p:ext uri="{BB962C8B-B14F-4D97-AF65-F5344CB8AC3E}">
        <p14:creationId xmlns:p14="http://schemas.microsoft.com/office/powerpoint/2010/main" val="3295154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35</a:t>
            </a:fld>
            <a:endParaRPr lang="en-ZA"/>
          </a:p>
        </p:txBody>
      </p:sp>
      <p:sp>
        <p:nvSpPr>
          <p:cNvPr id="7171" name="Rectangle 8"/>
          <p:cNvSpPr>
            <a:spLocks noGrp="1" noChangeArrowheads="1"/>
          </p:cNvSpPr>
          <p:nvPr>
            <p:ph type="title"/>
          </p:nvPr>
        </p:nvSpPr>
        <p:spPr/>
        <p:txBody>
          <a:bodyPr/>
          <a:lstStyle/>
          <a:p>
            <a:r>
              <a:rPr lang="en-US" b="1" dirty="0"/>
              <a:t>Impact of the voucher one year later</a:t>
            </a:r>
            <a:endParaRPr lang="en-ZA" dirty="0"/>
          </a:p>
        </p:txBody>
      </p:sp>
      <p:graphicFrame>
        <p:nvGraphicFramePr>
          <p:cNvPr id="7" name="Content Placeholder 6"/>
          <p:cNvGraphicFramePr>
            <a:graphicFrameLocks noGrp="1" noChangeAspect="1"/>
          </p:cNvGraphicFramePr>
          <p:nvPr>
            <p:ph idx="1"/>
          </p:nvPr>
        </p:nvGraphicFramePr>
        <p:xfrm>
          <a:off x="304800" y="1143000"/>
          <a:ext cx="8591032" cy="5105400"/>
        </p:xfrm>
        <a:graphic>
          <a:graphicData uri="http://schemas.openxmlformats.org/presentationml/2006/ole">
            <mc:AlternateContent xmlns:mc="http://schemas.openxmlformats.org/markup-compatibility/2006">
              <mc:Choice xmlns:v="urn:schemas-microsoft-com:vml" Requires="v">
                <p:oleObj spid="_x0000_s22547" name="Document" r:id="rId3" imgW="9022906" imgH="5361881" progId="Word.Document.12">
                  <p:embed/>
                </p:oleObj>
              </mc:Choice>
              <mc:Fallback>
                <p:oleObj name="Document" r:id="rId3" imgW="9022906" imgH="5361881"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143000"/>
                        <a:ext cx="8591032" cy="510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6460197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36</a:t>
            </a:fld>
            <a:endParaRPr lang="en-ZA"/>
          </a:p>
        </p:txBody>
      </p:sp>
      <p:sp>
        <p:nvSpPr>
          <p:cNvPr id="7171" name="Rectangle 8"/>
          <p:cNvSpPr>
            <a:spLocks noGrp="1" noChangeArrowheads="1"/>
          </p:cNvSpPr>
          <p:nvPr>
            <p:ph type="title"/>
          </p:nvPr>
        </p:nvSpPr>
        <p:spPr/>
        <p:txBody>
          <a:bodyPr/>
          <a:lstStyle/>
          <a:p>
            <a:r>
              <a:rPr lang="en-US" b="1" dirty="0"/>
              <a:t>Impact of voucher two years later (2012)</a:t>
            </a:r>
            <a:endParaRPr lang="en-ZA" dirty="0"/>
          </a:p>
        </p:txBody>
      </p:sp>
      <p:graphicFrame>
        <p:nvGraphicFramePr>
          <p:cNvPr id="7" name="Content Placeholder 6"/>
          <p:cNvGraphicFramePr>
            <a:graphicFrameLocks noGrp="1" noChangeAspect="1"/>
          </p:cNvGraphicFramePr>
          <p:nvPr>
            <p:ph idx="1"/>
          </p:nvPr>
        </p:nvGraphicFramePr>
        <p:xfrm>
          <a:off x="223838" y="1371600"/>
          <a:ext cx="8920162" cy="4813300"/>
        </p:xfrm>
        <a:graphic>
          <a:graphicData uri="http://schemas.openxmlformats.org/presentationml/2006/ole">
            <mc:AlternateContent xmlns:mc="http://schemas.openxmlformats.org/markup-compatibility/2006">
              <mc:Choice xmlns:v="urn:schemas-microsoft-com:vml" Requires="v">
                <p:oleObj spid="_x0000_s23571" name="Document" r:id="rId3" imgW="9022906" imgH="4868731" progId="Word.Document.12">
                  <p:embed/>
                </p:oleObj>
              </mc:Choice>
              <mc:Fallback>
                <p:oleObj name="Document" r:id="rId3" imgW="9022906" imgH="4868731"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38" y="1371600"/>
                        <a:ext cx="8920162" cy="481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011846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37</a:t>
            </a:fld>
            <a:endParaRPr lang="en-ZA"/>
          </a:p>
        </p:txBody>
      </p:sp>
      <p:sp>
        <p:nvSpPr>
          <p:cNvPr id="7171" name="Rectangle 8"/>
          <p:cNvSpPr>
            <a:spLocks noGrp="1" noChangeArrowheads="1"/>
          </p:cNvSpPr>
          <p:nvPr>
            <p:ph type="title"/>
          </p:nvPr>
        </p:nvSpPr>
        <p:spPr/>
        <p:txBody>
          <a:bodyPr/>
          <a:lstStyle/>
          <a:p>
            <a:r>
              <a:rPr lang="en-US" b="1" dirty="0"/>
              <a:t>What could explain this effect?</a:t>
            </a:r>
            <a:endParaRPr lang="en-ZA" dirty="0"/>
          </a:p>
        </p:txBody>
      </p:sp>
      <p:sp>
        <p:nvSpPr>
          <p:cNvPr id="7172" name="Rectangle 9"/>
          <p:cNvSpPr>
            <a:spLocks noGrp="1" noChangeArrowheads="1"/>
          </p:cNvSpPr>
          <p:nvPr>
            <p:ph type="body" idx="1"/>
          </p:nvPr>
        </p:nvSpPr>
        <p:spPr>
          <a:xfrm>
            <a:off x="914400" y="1524000"/>
            <a:ext cx="6781800" cy="4800600"/>
          </a:xfrm>
        </p:spPr>
        <p:txBody>
          <a:bodyPr/>
          <a:lstStyle/>
          <a:p>
            <a:pPr marL="285750" indent="-285750">
              <a:buFont typeface="Arial" charset="0"/>
              <a:buChar char="•"/>
            </a:pPr>
            <a:r>
              <a:rPr lang="en-US" sz="2000" dirty="0">
                <a:latin typeface="Calibri" pitchFamily="34" charset="0"/>
              </a:rPr>
              <a:t>Understanding of the voucher</a:t>
            </a:r>
          </a:p>
          <a:p>
            <a:pPr marL="685800" lvl="1">
              <a:buFont typeface="Arial" charset="0"/>
              <a:buChar char="•"/>
            </a:pPr>
            <a:r>
              <a:rPr lang="en-US" sz="1600" dirty="0">
                <a:latin typeface="Calibri" pitchFamily="34" charset="0"/>
              </a:rPr>
              <a:t>Ask individuals and then instrument with allocation, remains significant.</a:t>
            </a:r>
          </a:p>
          <a:p>
            <a:pPr marL="685800" lvl="1">
              <a:buFont typeface="Arial" charset="0"/>
              <a:buChar char="•"/>
            </a:pPr>
            <a:r>
              <a:rPr lang="en-US" sz="1600" dirty="0">
                <a:latin typeface="Calibri" pitchFamily="34" charset="0"/>
              </a:rPr>
              <a:t>Also use whether the individual used the voucher, falls out if included with understanding</a:t>
            </a:r>
          </a:p>
          <a:p>
            <a:pPr marL="285750" indent="-285750">
              <a:buFont typeface="Arial" charset="0"/>
              <a:buChar char="•"/>
            </a:pPr>
            <a:endParaRPr lang="en-US" dirty="0">
              <a:latin typeface="Calibri" pitchFamily="34" charset="0"/>
            </a:endParaRPr>
          </a:p>
          <a:p>
            <a:pPr marL="285750" indent="-285750">
              <a:buFont typeface="Arial" charset="0"/>
              <a:buChar char="•"/>
            </a:pPr>
            <a:r>
              <a:rPr lang="en-US" sz="2000" dirty="0">
                <a:latin typeface="Calibri" pitchFamily="34" charset="0"/>
              </a:rPr>
              <a:t>Firm take up</a:t>
            </a:r>
          </a:p>
          <a:p>
            <a:pPr marL="285750" indent="-285750">
              <a:buFont typeface="Arial" charset="0"/>
              <a:buChar char="•"/>
            </a:pPr>
            <a:endParaRPr lang="en-US" dirty="0">
              <a:latin typeface="Calibri" pitchFamily="34" charset="0"/>
            </a:endParaRPr>
          </a:p>
          <a:p>
            <a:pPr marL="285750" indent="-285750">
              <a:buFont typeface="Arial" charset="0"/>
              <a:buChar char="•"/>
            </a:pPr>
            <a:r>
              <a:rPr lang="en-US" sz="2000" dirty="0" err="1">
                <a:latin typeface="Calibri" pitchFamily="34" charset="0"/>
              </a:rPr>
              <a:t>Behaviour</a:t>
            </a:r>
            <a:r>
              <a:rPr lang="en-US" sz="2000" dirty="0">
                <a:latin typeface="Calibri" pitchFamily="34" charset="0"/>
              </a:rPr>
              <a:t> of individuals</a:t>
            </a:r>
          </a:p>
          <a:p>
            <a:pPr marL="685800" lvl="1">
              <a:buFont typeface="Arial" charset="0"/>
              <a:buChar char="•"/>
            </a:pPr>
            <a:r>
              <a:rPr lang="en-US" sz="1600" dirty="0">
                <a:latin typeface="Calibri" pitchFamily="34" charset="0"/>
              </a:rPr>
              <a:t>Search</a:t>
            </a:r>
          </a:p>
          <a:p>
            <a:pPr marL="685800" lvl="1">
              <a:buFont typeface="Arial" charset="0"/>
              <a:buChar char="•"/>
            </a:pPr>
            <a:r>
              <a:rPr lang="en-US" sz="1600" dirty="0">
                <a:latin typeface="Calibri" pitchFamily="34" charset="0"/>
              </a:rPr>
              <a:t>Movement</a:t>
            </a:r>
          </a:p>
          <a:p>
            <a:pPr marL="685800" lvl="1">
              <a:buFont typeface="Arial" charset="0"/>
              <a:buChar char="•"/>
            </a:pPr>
            <a:r>
              <a:rPr lang="en-US" sz="1600" dirty="0">
                <a:latin typeface="Calibri" pitchFamily="34" charset="0"/>
              </a:rPr>
              <a:t>Turned down job offers</a:t>
            </a:r>
          </a:p>
          <a:p>
            <a:pPr marL="285750" indent="-285750">
              <a:buFont typeface="Arial" charset="0"/>
              <a:buChar char="•"/>
            </a:pPr>
            <a:endParaRPr lang="en-US" dirty="0">
              <a:latin typeface="Calibri" pitchFamily="34" charset="0"/>
            </a:endParaRPr>
          </a:p>
          <a:p>
            <a:pPr marL="285750" indent="-285750">
              <a:buFont typeface="Arial" charset="0"/>
              <a:buChar char="•"/>
            </a:pPr>
            <a:r>
              <a:rPr lang="en-US" sz="2000" dirty="0">
                <a:latin typeface="Calibri" pitchFamily="34" charset="0"/>
              </a:rPr>
              <a:t>Attrition</a:t>
            </a:r>
          </a:p>
          <a:p>
            <a:pPr marL="685800" lvl="1">
              <a:buFont typeface="Arial" charset="0"/>
              <a:buChar char="•"/>
            </a:pPr>
            <a:r>
              <a:rPr lang="en-US" sz="1600" dirty="0">
                <a:latin typeface="Calibri" pitchFamily="34" charset="0"/>
              </a:rPr>
              <a:t>Certain types of individuals are likely to remain in the sample and this differs between the treatment and control groups.</a:t>
            </a:r>
          </a:p>
          <a:p>
            <a:pPr marL="285750" indent="-285750">
              <a:buFont typeface="Arial" charset="0"/>
              <a:buChar char="•"/>
            </a:pPr>
            <a:endParaRPr lang="en-US" dirty="0">
              <a:latin typeface="Calibri" pitchFamily="34" charset="0"/>
            </a:endParaRPr>
          </a:p>
          <a:p>
            <a:pPr marL="285750" indent="-285750">
              <a:buFont typeface="Arial" charset="0"/>
              <a:buChar char="•"/>
            </a:pPr>
            <a:endParaRPr lang="en-US" dirty="0">
              <a:latin typeface="Calibri" pitchFamily="34" charset="0"/>
            </a:endParaRPr>
          </a:p>
          <a:p>
            <a:endParaRPr lang="en-ZA" dirty="0"/>
          </a:p>
          <a:p>
            <a:endParaRPr lang="en-ZA" dirty="0"/>
          </a:p>
        </p:txBody>
      </p:sp>
    </p:spTree>
    <p:extLst>
      <p:ext uri="{BB962C8B-B14F-4D97-AF65-F5344CB8AC3E}">
        <p14:creationId xmlns:p14="http://schemas.microsoft.com/office/powerpoint/2010/main" val="30388455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38</a:t>
            </a:fld>
            <a:endParaRPr lang="en-ZA"/>
          </a:p>
        </p:txBody>
      </p:sp>
      <p:sp>
        <p:nvSpPr>
          <p:cNvPr id="7171" name="Rectangle 8"/>
          <p:cNvSpPr>
            <a:spLocks noGrp="1" noChangeArrowheads="1"/>
          </p:cNvSpPr>
          <p:nvPr>
            <p:ph type="title"/>
          </p:nvPr>
        </p:nvSpPr>
        <p:spPr/>
        <p:txBody>
          <a:bodyPr/>
          <a:lstStyle/>
          <a:p>
            <a:r>
              <a:rPr lang="en-US" b="1" dirty="0"/>
              <a:t>Firm take up or enquiry</a:t>
            </a:r>
            <a:endParaRPr lang="en-ZA" dirty="0"/>
          </a:p>
        </p:txBody>
      </p:sp>
      <p:graphicFrame>
        <p:nvGraphicFramePr>
          <p:cNvPr id="7" name="Content Placeholder 6"/>
          <p:cNvGraphicFramePr>
            <a:graphicFrameLocks noGrp="1" noChangeAspect="1"/>
          </p:cNvGraphicFramePr>
          <p:nvPr>
            <p:ph idx="1"/>
          </p:nvPr>
        </p:nvGraphicFramePr>
        <p:xfrm>
          <a:off x="990599" y="1447800"/>
          <a:ext cx="7691863" cy="5105400"/>
        </p:xfrm>
        <a:graphic>
          <a:graphicData uri="http://schemas.openxmlformats.org/presentationml/2006/ole">
            <mc:AlternateContent xmlns:mc="http://schemas.openxmlformats.org/markup-compatibility/2006">
              <mc:Choice xmlns:v="urn:schemas-microsoft-com:vml" Requires="v">
                <p:oleObj spid="_x0000_s24595" name="Document" r:id="rId3" imgW="6125236" imgH="4065602" progId="Word.Document.12">
                  <p:embed/>
                </p:oleObj>
              </mc:Choice>
              <mc:Fallback>
                <p:oleObj name="Document" r:id="rId3" imgW="6125236" imgH="4065602"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599" y="1447800"/>
                        <a:ext cx="7691863" cy="510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71304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39</a:t>
            </a:fld>
            <a:endParaRPr lang="en-ZA"/>
          </a:p>
        </p:txBody>
      </p:sp>
      <p:sp>
        <p:nvSpPr>
          <p:cNvPr id="7171" name="Rectangle 8"/>
          <p:cNvSpPr>
            <a:spLocks noGrp="1" noChangeArrowheads="1"/>
          </p:cNvSpPr>
          <p:nvPr>
            <p:ph type="title"/>
          </p:nvPr>
        </p:nvSpPr>
        <p:spPr/>
        <p:txBody>
          <a:bodyPr/>
          <a:lstStyle/>
          <a:p>
            <a:r>
              <a:rPr lang="en-US" b="1" dirty="0"/>
              <a:t>Changes in search?</a:t>
            </a:r>
            <a:endParaRPr lang="en-ZA" dirty="0"/>
          </a:p>
        </p:txBody>
      </p:sp>
      <p:graphicFrame>
        <p:nvGraphicFramePr>
          <p:cNvPr id="7" name="Content Placeholder 6"/>
          <p:cNvGraphicFramePr>
            <a:graphicFrameLocks noGrp="1" noChangeAspect="1"/>
          </p:cNvGraphicFramePr>
          <p:nvPr>
            <p:ph idx="1"/>
          </p:nvPr>
        </p:nvGraphicFramePr>
        <p:xfrm>
          <a:off x="611188" y="1235075"/>
          <a:ext cx="7888287" cy="6384925"/>
        </p:xfrm>
        <a:graphic>
          <a:graphicData uri="http://schemas.openxmlformats.org/presentationml/2006/ole">
            <mc:AlternateContent xmlns:mc="http://schemas.openxmlformats.org/markup-compatibility/2006">
              <mc:Choice xmlns:v="urn:schemas-microsoft-com:vml" Requires="v">
                <p:oleObj spid="_x0000_s25619" name="Document" r:id="rId3" imgW="6262683" imgH="5068227" progId="Word.Document.12">
                  <p:embed/>
                </p:oleObj>
              </mc:Choice>
              <mc:Fallback>
                <p:oleObj name="Document" r:id="rId3" imgW="6262683" imgH="5068227"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1235075"/>
                        <a:ext cx="7888287" cy="6384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4712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4</a:t>
            </a:fld>
            <a:endParaRPr lang="en-ZA"/>
          </a:p>
        </p:txBody>
      </p:sp>
      <p:sp>
        <p:nvSpPr>
          <p:cNvPr id="7171" name="Rectangle 8"/>
          <p:cNvSpPr>
            <a:spLocks noGrp="1" noChangeArrowheads="1"/>
          </p:cNvSpPr>
          <p:nvPr>
            <p:ph type="title"/>
          </p:nvPr>
        </p:nvSpPr>
        <p:spPr/>
        <p:txBody>
          <a:bodyPr/>
          <a:lstStyle/>
          <a:p>
            <a:r>
              <a:rPr lang="en-US" b="1" dirty="0"/>
              <a:t>What are active </a:t>
            </a:r>
            <a:r>
              <a:rPr lang="en-US" b="1" dirty="0" err="1"/>
              <a:t>labour</a:t>
            </a:r>
            <a:r>
              <a:rPr lang="en-US" b="1" dirty="0"/>
              <a:t> market policies?</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pPr marL="0" indent="0">
              <a:buNone/>
            </a:pPr>
            <a:r>
              <a:rPr lang="en-US" sz="2000" dirty="0">
                <a:latin typeface="Calibri" pitchFamily="34" charset="0"/>
              </a:rPr>
              <a:t>‘Traditional’ approaches:</a:t>
            </a:r>
          </a:p>
          <a:p>
            <a:pPr marL="0" indent="0">
              <a:buNone/>
            </a:pPr>
            <a:r>
              <a:rPr lang="en-US" sz="2000" dirty="0">
                <a:latin typeface="Calibri" pitchFamily="34" charset="0"/>
              </a:rPr>
              <a:t> </a:t>
            </a:r>
          </a:p>
          <a:p>
            <a:pPr marL="285750" indent="-285750">
              <a:buFont typeface="Arial" charset="0"/>
              <a:buChar char="•"/>
            </a:pPr>
            <a:r>
              <a:rPr lang="en-US" sz="2000" dirty="0">
                <a:latin typeface="Calibri" pitchFamily="34" charset="0"/>
              </a:rPr>
              <a:t>Demand stimulus</a:t>
            </a:r>
          </a:p>
          <a:p>
            <a:pPr marL="685800" lvl="1">
              <a:buFont typeface="Arial" charset="0"/>
              <a:buChar char="•"/>
            </a:pPr>
            <a:r>
              <a:rPr lang="en-US" sz="1800" dirty="0">
                <a:latin typeface="Calibri" pitchFamily="34" charset="0"/>
              </a:rPr>
              <a:t>Fiscal and monetary policy</a:t>
            </a:r>
          </a:p>
          <a:p>
            <a:pPr marL="685800" lvl="1">
              <a:buFont typeface="Arial" charset="0"/>
              <a:buChar char="•"/>
            </a:pPr>
            <a:r>
              <a:rPr lang="en-US" sz="1800" dirty="0">
                <a:latin typeface="Calibri" pitchFamily="34" charset="0"/>
              </a:rPr>
              <a:t>Other macro policies</a:t>
            </a:r>
          </a:p>
          <a:p>
            <a:pPr marL="685800" lvl="1">
              <a:buFont typeface="Arial" charset="0"/>
              <a:buChar char="•"/>
            </a:pPr>
            <a:r>
              <a:rPr lang="en-US" sz="1800" dirty="0">
                <a:latin typeface="Calibri" pitchFamily="34" charset="0"/>
              </a:rPr>
              <a:t>Micro reform</a:t>
            </a:r>
          </a:p>
          <a:p>
            <a:pPr marL="685800" lvl="1">
              <a:buFont typeface="Arial" charset="0"/>
              <a:buChar char="•"/>
            </a:pPr>
            <a:endParaRPr lang="en-US" sz="1800" dirty="0">
              <a:latin typeface="Calibri" pitchFamily="34" charset="0"/>
            </a:endParaRPr>
          </a:p>
          <a:p>
            <a:pPr marL="685800" lvl="1">
              <a:buFont typeface="Arial" charset="0"/>
              <a:buChar char="•"/>
            </a:pPr>
            <a:r>
              <a:rPr lang="en-US" sz="1800" dirty="0">
                <a:solidFill>
                  <a:schemeClr val="accent6"/>
                </a:solidFill>
                <a:latin typeface="Calibri" pitchFamily="34" charset="0"/>
              </a:rPr>
              <a:t>Problems?</a:t>
            </a:r>
          </a:p>
          <a:p>
            <a:pPr marL="400050" lvl="1" indent="0">
              <a:buNone/>
            </a:pPr>
            <a:endParaRPr lang="en-US" sz="1800" dirty="0">
              <a:latin typeface="Calibri" pitchFamily="34" charset="0"/>
            </a:endParaRPr>
          </a:p>
          <a:p>
            <a:pPr marL="285750">
              <a:buFont typeface="Arial" charset="0"/>
              <a:buChar char="•"/>
            </a:pPr>
            <a:r>
              <a:rPr lang="en-US" sz="2000" dirty="0">
                <a:latin typeface="Calibri" pitchFamily="34" charset="0"/>
              </a:rPr>
              <a:t>Supply-side structural reforms</a:t>
            </a:r>
          </a:p>
          <a:p>
            <a:pPr marL="685800" lvl="1">
              <a:buFont typeface="Arial" charset="0"/>
              <a:buChar char="•"/>
            </a:pPr>
            <a:r>
              <a:rPr lang="en-US" sz="1800" dirty="0" err="1">
                <a:latin typeface="Calibri" pitchFamily="34" charset="0"/>
              </a:rPr>
              <a:t>Labour</a:t>
            </a:r>
            <a:r>
              <a:rPr lang="en-US" sz="1800" dirty="0">
                <a:latin typeface="Calibri" pitchFamily="34" charset="0"/>
              </a:rPr>
              <a:t> market rigidities</a:t>
            </a:r>
          </a:p>
          <a:p>
            <a:pPr marL="685800" lvl="1">
              <a:buFont typeface="Arial" charset="0"/>
              <a:buChar char="•"/>
            </a:pPr>
            <a:r>
              <a:rPr lang="en-US" sz="1800" dirty="0">
                <a:latin typeface="Calibri" pitchFamily="34" charset="0"/>
              </a:rPr>
              <a:t>Characteristics of </a:t>
            </a:r>
            <a:r>
              <a:rPr lang="en-US" sz="1800" dirty="0" err="1">
                <a:latin typeface="Calibri" pitchFamily="34" charset="0"/>
              </a:rPr>
              <a:t>labour</a:t>
            </a:r>
            <a:r>
              <a:rPr lang="en-US" sz="1800" dirty="0">
                <a:latin typeface="Calibri" pitchFamily="34" charset="0"/>
              </a:rPr>
              <a:t> market participants</a:t>
            </a:r>
          </a:p>
          <a:p>
            <a:pPr marL="685800" lvl="1">
              <a:buFont typeface="Arial" charset="0"/>
              <a:buChar char="•"/>
            </a:pPr>
            <a:endParaRPr lang="en-US" sz="1800" dirty="0">
              <a:latin typeface="Calibri" pitchFamily="34" charset="0"/>
            </a:endParaRPr>
          </a:p>
          <a:p>
            <a:pPr marL="685800" lvl="1">
              <a:buFont typeface="Arial" charset="0"/>
              <a:buChar char="•"/>
            </a:pPr>
            <a:r>
              <a:rPr lang="en-US" sz="1800" dirty="0">
                <a:solidFill>
                  <a:schemeClr val="accent6"/>
                </a:solidFill>
                <a:latin typeface="Calibri" pitchFamily="34" charset="0"/>
              </a:rPr>
              <a:t>Problems?</a:t>
            </a:r>
          </a:p>
        </p:txBody>
      </p:sp>
    </p:spTree>
    <p:extLst>
      <p:ext uri="{BB962C8B-B14F-4D97-AF65-F5344CB8AC3E}">
        <p14:creationId xmlns:p14="http://schemas.microsoft.com/office/powerpoint/2010/main" val="35170512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40</a:t>
            </a:fld>
            <a:endParaRPr lang="en-ZA"/>
          </a:p>
        </p:txBody>
      </p:sp>
      <p:sp>
        <p:nvSpPr>
          <p:cNvPr id="7171" name="Rectangle 8"/>
          <p:cNvSpPr>
            <a:spLocks noGrp="1" noChangeArrowheads="1"/>
          </p:cNvSpPr>
          <p:nvPr>
            <p:ph type="title"/>
          </p:nvPr>
        </p:nvSpPr>
        <p:spPr/>
        <p:txBody>
          <a:bodyPr/>
          <a:lstStyle/>
          <a:p>
            <a:r>
              <a:rPr lang="en-US" b="1" dirty="0"/>
              <a:t>Turned down job offers?</a:t>
            </a:r>
            <a:endParaRPr lang="en-ZA" dirty="0"/>
          </a:p>
        </p:txBody>
      </p:sp>
      <p:graphicFrame>
        <p:nvGraphicFramePr>
          <p:cNvPr id="7" name="Content Placeholder 6"/>
          <p:cNvGraphicFramePr>
            <a:graphicFrameLocks noGrp="1" noChangeAspect="1"/>
          </p:cNvGraphicFramePr>
          <p:nvPr>
            <p:ph idx="1"/>
          </p:nvPr>
        </p:nvGraphicFramePr>
        <p:xfrm>
          <a:off x="1058863" y="1239838"/>
          <a:ext cx="6994525" cy="6615112"/>
        </p:xfrm>
        <a:graphic>
          <a:graphicData uri="http://schemas.openxmlformats.org/presentationml/2006/ole">
            <mc:AlternateContent xmlns:mc="http://schemas.openxmlformats.org/markup-compatibility/2006">
              <mc:Choice xmlns:v="urn:schemas-microsoft-com:vml" Requires="v">
                <p:oleObj spid="_x0000_s26643" name="Document" r:id="rId3" imgW="6262683" imgH="5922475" progId="Word.Document.12">
                  <p:embed/>
                </p:oleObj>
              </mc:Choice>
              <mc:Fallback>
                <p:oleObj name="Document" r:id="rId3" imgW="6262683" imgH="5922475"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8863" y="1239838"/>
                        <a:ext cx="6994525" cy="661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68116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41</a:t>
            </a:fld>
            <a:endParaRPr lang="en-ZA"/>
          </a:p>
        </p:txBody>
      </p:sp>
      <p:sp>
        <p:nvSpPr>
          <p:cNvPr id="7171" name="Rectangle 8"/>
          <p:cNvSpPr>
            <a:spLocks noGrp="1" noChangeArrowheads="1"/>
          </p:cNvSpPr>
          <p:nvPr>
            <p:ph type="title"/>
          </p:nvPr>
        </p:nvSpPr>
        <p:spPr/>
        <p:txBody>
          <a:bodyPr/>
          <a:lstStyle/>
          <a:p>
            <a:r>
              <a:rPr lang="en-US" b="1" dirty="0"/>
              <a:t>Mechanism through which it works</a:t>
            </a:r>
            <a:endParaRPr lang="en-ZA" dirty="0"/>
          </a:p>
        </p:txBody>
      </p:sp>
      <p:sp>
        <p:nvSpPr>
          <p:cNvPr id="7172" name="Rectangle 9"/>
          <p:cNvSpPr>
            <a:spLocks noGrp="1" noChangeArrowheads="1"/>
          </p:cNvSpPr>
          <p:nvPr>
            <p:ph type="body" idx="1"/>
          </p:nvPr>
        </p:nvSpPr>
        <p:spPr>
          <a:xfrm>
            <a:off x="914400" y="1524000"/>
            <a:ext cx="6781800" cy="4800600"/>
          </a:xfrm>
        </p:spPr>
        <p:txBody>
          <a:bodyPr/>
          <a:lstStyle/>
          <a:p>
            <a:pPr marL="285750" indent="-285750">
              <a:buFont typeface="Arial" charset="0"/>
              <a:buChar char="•"/>
            </a:pPr>
            <a:r>
              <a:rPr lang="en-US" sz="2000" dirty="0">
                <a:latin typeface="Calibri" pitchFamily="34" charset="0"/>
              </a:rPr>
              <a:t>Queuing for higher income jobs (and can afford to)</a:t>
            </a:r>
          </a:p>
          <a:p>
            <a:pPr marL="285750" indent="-285750">
              <a:buFont typeface="Arial" charset="0"/>
              <a:buChar char="•"/>
            </a:pPr>
            <a:endParaRPr lang="en-US" sz="2000" dirty="0">
              <a:latin typeface="Calibri" pitchFamily="34" charset="0"/>
            </a:endParaRPr>
          </a:p>
          <a:p>
            <a:pPr marL="285750" indent="-285750">
              <a:buFont typeface="Arial" charset="0"/>
              <a:buChar char="•"/>
            </a:pPr>
            <a:endParaRPr lang="en-US" sz="2000" dirty="0">
              <a:latin typeface="Calibri" pitchFamily="34" charset="0"/>
            </a:endParaRP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a:latin typeface="Calibri" pitchFamily="34" charset="0"/>
              </a:rPr>
              <a:t>Flow of information</a:t>
            </a:r>
          </a:p>
          <a:p>
            <a:pPr marL="285750" indent="-285750">
              <a:buFont typeface="Arial" charset="0"/>
              <a:buChar char="•"/>
            </a:pPr>
            <a:endParaRPr lang="en-US" sz="2000" dirty="0">
              <a:latin typeface="Calibri" pitchFamily="34" charset="0"/>
            </a:endParaRPr>
          </a:p>
          <a:p>
            <a:pPr marL="285750" indent="-285750">
              <a:buFont typeface="Arial" charset="0"/>
              <a:buChar char="•"/>
            </a:pPr>
            <a:endParaRPr lang="en-US" sz="2000" dirty="0">
              <a:latin typeface="Calibri" pitchFamily="34" charset="0"/>
            </a:endParaRPr>
          </a:p>
          <a:p>
            <a:pPr marL="285750" indent="-285750">
              <a:buFont typeface="Arial" charset="0"/>
              <a:buChar char="•"/>
            </a:pPr>
            <a:endParaRPr lang="en-US" sz="2000" dirty="0">
              <a:latin typeface="Calibri" pitchFamily="34" charset="0"/>
            </a:endParaRPr>
          </a:p>
          <a:p>
            <a:pPr marL="285750" indent="-285750">
              <a:buFont typeface="Arial" charset="0"/>
              <a:buChar char="•"/>
            </a:pPr>
            <a:r>
              <a:rPr lang="en-US" sz="2000" dirty="0">
                <a:latin typeface="Calibri" pitchFamily="34" charset="0"/>
              </a:rPr>
              <a:t>Liquidity constraints</a:t>
            </a:r>
          </a:p>
          <a:p>
            <a:pPr marL="285750" indent="-285750">
              <a:buFont typeface="Arial" charset="0"/>
              <a:buChar char="•"/>
            </a:pPr>
            <a:endParaRPr lang="en-US" dirty="0">
              <a:latin typeface="Calibri" pitchFamily="34" charset="0"/>
            </a:endParaRPr>
          </a:p>
          <a:p>
            <a:pPr marL="285750" indent="-285750">
              <a:buFont typeface="Arial" charset="0"/>
              <a:buChar char="•"/>
            </a:pPr>
            <a:endParaRPr lang="en-US" dirty="0">
              <a:latin typeface="Calibri" pitchFamily="34" charset="0"/>
            </a:endParaRPr>
          </a:p>
          <a:p>
            <a:endParaRPr lang="en-ZA" dirty="0"/>
          </a:p>
          <a:p>
            <a:endParaRPr lang="en-ZA" dirty="0"/>
          </a:p>
        </p:txBody>
      </p:sp>
    </p:spTree>
    <p:extLst>
      <p:ext uri="{BB962C8B-B14F-4D97-AF65-F5344CB8AC3E}">
        <p14:creationId xmlns:p14="http://schemas.microsoft.com/office/powerpoint/2010/main" val="6706960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42</a:t>
            </a:fld>
            <a:endParaRPr lang="en-ZA"/>
          </a:p>
        </p:txBody>
      </p:sp>
      <p:sp>
        <p:nvSpPr>
          <p:cNvPr id="7171" name="Rectangle 8"/>
          <p:cNvSpPr>
            <a:spLocks noGrp="1" noChangeArrowheads="1"/>
          </p:cNvSpPr>
          <p:nvPr>
            <p:ph type="title"/>
          </p:nvPr>
        </p:nvSpPr>
        <p:spPr/>
        <p:txBody>
          <a:bodyPr/>
          <a:lstStyle/>
          <a:p>
            <a:r>
              <a:rPr lang="en-US" b="1" dirty="0"/>
              <a:t>What about attrition</a:t>
            </a:r>
            <a:endParaRPr lang="en-ZA" dirty="0"/>
          </a:p>
        </p:txBody>
      </p:sp>
      <p:graphicFrame>
        <p:nvGraphicFramePr>
          <p:cNvPr id="7" name="Content Placeholder 6"/>
          <p:cNvGraphicFramePr>
            <a:graphicFrameLocks noGrp="1" noChangeAspect="1"/>
          </p:cNvGraphicFramePr>
          <p:nvPr>
            <p:ph idx="1"/>
          </p:nvPr>
        </p:nvGraphicFramePr>
        <p:xfrm>
          <a:off x="1143000" y="1143000"/>
          <a:ext cx="6400800" cy="5870537"/>
        </p:xfrm>
        <a:graphic>
          <a:graphicData uri="http://schemas.openxmlformats.org/presentationml/2006/ole">
            <mc:AlternateContent xmlns:mc="http://schemas.openxmlformats.org/markup-compatibility/2006">
              <mc:Choice xmlns:v="urn:schemas-microsoft-com:vml" Requires="v">
                <p:oleObj spid="_x0000_s27667" name="Document" r:id="rId3" imgW="6262683" imgH="5743486" progId="Word.Document.12">
                  <p:embed/>
                </p:oleObj>
              </mc:Choice>
              <mc:Fallback>
                <p:oleObj name="Document" r:id="rId3" imgW="6262683" imgH="5743486" progId="Word.Document.12">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143000"/>
                        <a:ext cx="6400800" cy="5870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247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43</a:t>
            </a:fld>
            <a:endParaRPr lang="en-ZA"/>
          </a:p>
        </p:txBody>
      </p:sp>
      <p:sp>
        <p:nvSpPr>
          <p:cNvPr id="7171" name="Rectangle 8"/>
          <p:cNvSpPr>
            <a:spLocks noGrp="1" noChangeArrowheads="1"/>
          </p:cNvSpPr>
          <p:nvPr>
            <p:ph type="title"/>
          </p:nvPr>
        </p:nvSpPr>
        <p:spPr/>
        <p:txBody>
          <a:bodyPr/>
          <a:lstStyle/>
          <a:p>
            <a:r>
              <a:rPr lang="en-US" b="1" dirty="0"/>
              <a:t>Conclusions</a:t>
            </a:r>
            <a:endParaRPr lang="en-ZA" dirty="0"/>
          </a:p>
        </p:txBody>
      </p:sp>
      <p:sp>
        <p:nvSpPr>
          <p:cNvPr id="7172" name="Rectangle 9"/>
          <p:cNvSpPr>
            <a:spLocks noGrp="1" noChangeArrowheads="1"/>
          </p:cNvSpPr>
          <p:nvPr>
            <p:ph type="body" idx="1"/>
          </p:nvPr>
        </p:nvSpPr>
        <p:spPr>
          <a:xfrm>
            <a:off x="685800" y="1219200"/>
            <a:ext cx="8077200" cy="4953000"/>
          </a:xfrm>
        </p:spPr>
        <p:txBody>
          <a:bodyPr/>
          <a:lstStyle/>
          <a:p>
            <a:pPr marL="285750" indent="-285750">
              <a:buFont typeface="Arial" charset="0"/>
              <a:buChar char="•"/>
            </a:pPr>
            <a:r>
              <a:rPr lang="en-US" sz="1800" dirty="0">
                <a:latin typeface="Calibri" pitchFamily="34" charset="0"/>
              </a:rPr>
              <a:t>There is a relatively large and robust treatment effect in terms of the probability of being in wage employment</a:t>
            </a:r>
          </a:p>
          <a:p>
            <a:pPr marL="285750" indent="-285750">
              <a:buFont typeface="Arial" charset="0"/>
              <a:buChar char="•"/>
            </a:pPr>
            <a:endParaRPr lang="en-US" sz="1800" dirty="0">
              <a:latin typeface="Calibri" pitchFamily="34" charset="0"/>
            </a:endParaRPr>
          </a:p>
          <a:p>
            <a:pPr marL="285750" indent="-285750">
              <a:buFont typeface="Arial" charset="0"/>
              <a:buChar char="•"/>
            </a:pPr>
            <a:r>
              <a:rPr lang="en-US" sz="1800" dirty="0">
                <a:latin typeface="Calibri" pitchFamily="34" charset="0"/>
              </a:rPr>
              <a:t>This effect lasts even after the lapse of the voucher and those with the voucher have longer spells of work experience two years later</a:t>
            </a:r>
          </a:p>
          <a:p>
            <a:pPr lvl="1">
              <a:buFont typeface="Arial" charset="0"/>
              <a:buChar char="•"/>
            </a:pPr>
            <a:r>
              <a:rPr lang="en-US" sz="1800" dirty="0">
                <a:latin typeface="Calibri" pitchFamily="34" charset="0"/>
              </a:rPr>
              <a:t>Getting young people into jobs earlier can have a longer-term effect</a:t>
            </a:r>
          </a:p>
          <a:p>
            <a:pPr marL="285750" indent="-285750">
              <a:buFont typeface="Arial" charset="0"/>
              <a:buChar char="•"/>
            </a:pPr>
            <a:endParaRPr lang="en-US" sz="1800" dirty="0">
              <a:latin typeface="Calibri" pitchFamily="34" charset="0"/>
            </a:endParaRPr>
          </a:p>
          <a:p>
            <a:pPr marL="285750" indent="-285750">
              <a:buFont typeface="Arial" charset="0"/>
              <a:buChar char="•"/>
            </a:pPr>
            <a:r>
              <a:rPr lang="en-US" sz="1800" dirty="0">
                <a:latin typeface="Calibri" pitchFamily="34" charset="0"/>
              </a:rPr>
              <a:t>Effect related to understanding the voucher</a:t>
            </a:r>
          </a:p>
          <a:p>
            <a:pPr marL="285750" indent="-285750">
              <a:buFont typeface="Arial" charset="0"/>
              <a:buChar char="•"/>
            </a:pPr>
            <a:endParaRPr lang="en-US" sz="1800" dirty="0">
              <a:latin typeface="Calibri" pitchFamily="34" charset="0"/>
            </a:endParaRPr>
          </a:p>
          <a:p>
            <a:pPr marL="285750" indent="-285750">
              <a:buFont typeface="Arial" charset="0"/>
              <a:buChar char="•"/>
            </a:pPr>
            <a:r>
              <a:rPr lang="en-US" sz="1800" dirty="0">
                <a:latin typeface="Calibri" pitchFamily="34" charset="0"/>
              </a:rPr>
              <a:t>Low firm take up </a:t>
            </a:r>
          </a:p>
          <a:p>
            <a:pPr marL="285750" indent="-285750">
              <a:buFont typeface="Arial" charset="0"/>
              <a:buChar char="•"/>
            </a:pPr>
            <a:endParaRPr lang="en-US" sz="1800" dirty="0">
              <a:latin typeface="Calibri" pitchFamily="34" charset="0"/>
            </a:endParaRPr>
          </a:p>
          <a:p>
            <a:pPr marL="285750" indent="-285750">
              <a:buFont typeface="Arial" charset="0"/>
              <a:buChar char="•"/>
            </a:pPr>
            <a:r>
              <a:rPr lang="en-US" sz="1800" dirty="0">
                <a:latin typeface="Calibri" pitchFamily="34" charset="0"/>
              </a:rPr>
              <a:t>No difference in search </a:t>
            </a:r>
            <a:r>
              <a:rPr lang="en-US" sz="1800" dirty="0" err="1">
                <a:latin typeface="Calibri" pitchFamily="34" charset="0"/>
              </a:rPr>
              <a:t>behaviour</a:t>
            </a:r>
            <a:endParaRPr lang="en-US" sz="1800" dirty="0">
              <a:latin typeface="Calibri" pitchFamily="34" charset="0"/>
            </a:endParaRPr>
          </a:p>
          <a:p>
            <a:pPr marL="285750" indent="-285750">
              <a:buFont typeface="Arial" charset="0"/>
              <a:buChar char="•"/>
            </a:pPr>
            <a:endParaRPr lang="en-US" sz="1800" dirty="0">
              <a:latin typeface="Calibri" pitchFamily="34" charset="0"/>
            </a:endParaRPr>
          </a:p>
          <a:p>
            <a:pPr marL="285750" indent="-285750">
              <a:buFont typeface="Arial" charset="0"/>
              <a:buChar char="•"/>
            </a:pPr>
            <a:r>
              <a:rPr lang="en-US" sz="1800" dirty="0">
                <a:latin typeface="Calibri" pitchFamily="34" charset="0"/>
              </a:rPr>
              <a:t>Those with vouchers in households with working members are less likely to turn down job offers (explains about 3 percentage points of the coefficient estimate)</a:t>
            </a:r>
          </a:p>
          <a:p>
            <a:pPr marL="285750" indent="-285750">
              <a:buFont typeface="Arial" charset="0"/>
              <a:buChar char="•"/>
            </a:pPr>
            <a:endParaRPr lang="en-US" sz="1800" dirty="0">
              <a:latin typeface="Calibri" pitchFamily="34" charset="0"/>
            </a:endParaRPr>
          </a:p>
          <a:p>
            <a:pPr marL="285750" indent="-285750">
              <a:buFont typeface="Arial" charset="0"/>
              <a:buChar char="•"/>
            </a:pPr>
            <a:r>
              <a:rPr lang="en-US" sz="1800" dirty="0">
                <a:latin typeface="Calibri" pitchFamily="34" charset="0"/>
              </a:rPr>
              <a:t>Not driven by attrition</a:t>
            </a:r>
          </a:p>
          <a:p>
            <a:pPr marL="285750" indent="-285750">
              <a:buFont typeface="Arial" charset="0"/>
              <a:buChar char="•"/>
            </a:pPr>
            <a:endParaRPr lang="en-US" dirty="0">
              <a:latin typeface="Calibri" pitchFamily="34" charset="0"/>
            </a:endParaRPr>
          </a:p>
          <a:p>
            <a:pPr marL="285750" indent="-285750">
              <a:buFont typeface="Arial" charset="0"/>
              <a:buChar char="•"/>
            </a:pPr>
            <a:endParaRPr lang="en-US" dirty="0">
              <a:latin typeface="Calibri" pitchFamily="34" charset="0"/>
            </a:endParaRPr>
          </a:p>
          <a:p>
            <a:pPr marL="285750" indent="-285750">
              <a:buFont typeface="Arial" charset="0"/>
              <a:buChar char="•"/>
            </a:pPr>
            <a:endParaRPr lang="en-US" dirty="0">
              <a:latin typeface="Calibri" pitchFamily="34" charset="0"/>
            </a:endParaRPr>
          </a:p>
          <a:p>
            <a:endParaRPr lang="en-ZA" dirty="0"/>
          </a:p>
          <a:p>
            <a:endParaRPr lang="en-ZA" dirty="0"/>
          </a:p>
        </p:txBody>
      </p:sp>
    </p:spTree>
    <p:extLst>
      <p:ext uri="{BB962C8B-B14F-4D97-AF65-F5344CB8AC3E}">
        <p14:creationId xmlns:p14="http://schemas.microsoft.com/office/powerpoint/2010/main" val="3549486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5</a:t>
            </a:fld>
            <a:endParaRPr lang="en-ZA"/>
          </a:p>
        </p:txBody>
      </p:sp>
      <p:sp>
        <p:nvSpPr>
          <p:cNvPr id="7171" name="Rectangle 8"/>
          <p:cNvSpPr>
            <a:spLocks noGrp="1" noChangeArrowheads="1"/>
          </p:cNvSpPr>
          <p:nvPr>
            <p:ph type="title"/>
          </p:nvPr>
        </p:nvSpPr>
        <p:spPr/>
        <p:txBody>
          <a:bodyPr/>
          <a:lstStyle/>
          <a:p>
            <a:r>
              <a:rPr lang="en-US" b="1" dirty="0"/>
              <a:t>What are active </a:t>
            </a:r>
            <a:r>
              <a:rPr lang="en-US" b="1" dirty="0" err="1"/>
              <a:t>labour</a:t>
            </a:r>
            <a:r>
              <a:rPr lang="en-US" b="1" dirty="0"/>
              <a:t> market policies?</a:t>
            </a:r>
            <a:endParaRPr lang="en-ZA" dirty="0"/>
          </a:p>
        </p:txBody>
      </p:sp>
      <p:sp>
        <p:nvSpPr>
          <p:cNvPr id="7172" name="Rectangle 9"/>
          <p:cNvSpPr>
            <a:spLocks noGrp="1" noChangeArrowheads="1"/>
          </p:cNvSpPr>
          <p:nvPr>
            <p:ph type="body" idx="1"/>
          </p:nvPr>
        </p:nvSpPr>
        <p:spPr>
          <a:xfrm>
            <a:off x="914400" y="1219200"/>
            <a:ext cx="6781800" cy="5105400"/>
          </a:xfrm>
        </p:spPr>
        <p:txBody>
          <a:bodyPr/>
          <a:lstStyle/>
          <a:p>
            <a:pPr marL="0" indent="0">
              <a:buNone/>
            </a:pPr>
            <a:r>
              <a:rPr lang="en-US" sz="2000" dirty="0">
                <a:latin typeface="Calibri" pitchFamily="34" charset="0"/>
              </a:rPr>
              <a:t>Active </a:t>
            </a:r>
            <a:r>
              <a:rPr lang="en-US" sz="2000" dirty="0" err="1">
                <a:latin typeface="Calibri" pitchFamily="34" charset="0"/>
              </a:rPr>
              <a:t>labour</a:t>
            </a:r>
            <a:r>
              <a:rPr lang="en-US" sz="2000" dirty="0">
                <a:latin typeface="Calibri" pitchFamily="34" charset="0"/>
              </a:rPr>
              <a:t> market policies (ALMP)</a:t>
            </a:r>
          </a:p>
          <a:p>
            <a:pPr marL="0" indent="0">
              <a:buNone/>
            </a:pPr>
            <a:r>
              <a:rPr lang="en-US" sz="2000" dirty="0">
                <a:latin typeface="Calibri" pitchFamily="34" charset="0"/>
              </a:rPr>
              <a:t> </a:t>
            </a:r>
          </a:p>
          <a:p>
            <a:pPr marL="285750" indent="-285750">
              <a:buFont typeface="Arial" charset="0"/>
              <a:buChar char="•"/>
            </a:pPr>
            <a:r>
              <a:rPr lang="en-US" sz="2000" dirty="0">
                <a:latin typeface="Calibri" pitchFamily="34" charset="0"/>
              </a:rPr>
              <a:t>Definition (</a:t>
            </a:r>
            <a:r>
              <a:rPr lang="en-US" sz="2000" dirty="0" err="1">
                <a:latin typeface="Calibri" pitchFamily="34" charset="0"/>
              </a:rPr>
              <a:t>Calmfors</a:t>
            </a:r>
            <a:r>
              <a:rPr lang="en-US" sz="2000" dirty="0">
                <a:latin typeface="Calibri" pitchFamily="34" charset="0"/>
              </a:rPr>
              <a:t>, 1994):</a:t>
            </a:r>
          </a:p>
          <a:p>
            <a:pPr marL="685800" lvl="1">
              <a:buFont typeface="Arial" charset="0"/>
              <a:buChar char="•"/>
            </a:pPr>
            <a:r>
              <a:rPr lang="en-US" sz="1800" dirty="0">
                <a:latin typeface="Calibri" pitchFamily="34" charset="0"/>
              </a:rPr>
              <a:t>Measures in order to improve the functioning of the </a:t>
            </a:r>
            <a:r>
              <a:rPr lang="en-US" sz="1800" dirty="0" err="1">
                <a:latin typeface="Calibri" pitchFamily="34" charset="0"/>
              </a:rPr>
              <a:t>labour</a:t>
            </a:r>
            <a:r>
              <a:rPr lang="en-US" sz="1800" dirty="0">
                <a:latin typeface="Calibri" pitchFamily="34" charset="0"/>
              </a:rPr>
              <a:t> market that are directed at the unemployed</a:t>
            </a:r>
          </a:p>
          <a:p>
            <a:pPr marL="685800" lvl="1">
              <a:buFont typeface="Arial" charset="0"/>
              <a:buChar char="•"/>
            </a:pPr>
            <a:endParaRPr lang="en-US" sz="1800" dirty="0">
              <a:solidFill>
                <a:schemeClr val="accent6"/>
              </a:solidFill>
              <a:latin typeface="Calibri" pitchFamily="34" charset="0"/>
            </a:endParaRPr>
          </a:p>
          <a:p>
            <a:pPr marL="285750">
              <a:buFont typeface="Arial" charset="0"/>
              <a:buChar char="•"/>
            </a:pPr>
            <a:r>
              <a:rPr lang="en-US" sz="2000" dirty="0">
                <a:latin typeface="Calibri" pitchFamily="34" charset="0"/>
              </a:rPr>
              <a:t>Active in the sense that they are specific policies put in place by government (or government agencies)</a:t>
            </a:r>
          </a:p>
          <a:p>
            <a:pPr marL="285750">
              <a:buFont typeface="Arial" charset="0"/>
              <a:buChar char="•"/>
            </a:pPr>
            <a:endParaRPr lang="en-US" sz="2000" dirty="0">
              <a:latin typeface="Calibri" pitchFamily="34" charset="0"/>
            </a:endParaRPr>
          </a:p>
          <a:p>
            <a:pPr marL="285750">
              <a:buFont typeface="Arial" charset="0"/>
              <a:buChar char="•"/>
            </a:pPr>
            <a:r>
              <a:rPr lang="en-US" sz="2000" dirty="0">
                <a:latin typeface="Calibri" pitchFamily="34" charset="0"/>
              </a:rPr>
              <a:t>Another way to think about this is in the ‘matching’ model context: (most of) these types of polices don’t generally just think about the supply or demand but the interface</a:t>
            </a:r>
          </a:p>
        </p:txBody>
      </p:sp>
    </p:spTree>
    <p:extLst>
      <p:ext uri="{BB962C8B-B14F-4D97-AF65-F5344CB8AC3E}">
        <p14:creationId xmlns:p14="http://schemas.microsoft.com/office/powerpoint/2010/main" val="238038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6</a:t>
            </a:fld>
            <a:endParaRPr lang="en-ZA"/>
          </a:p>
        </p:txBody>
      </p:sp>
      <p:sp>
        <p:nvSpPr>
          <p:cNvPr id="7171" name="Rectangle 8"/>
          <p:cNvSpPr>
            <a:spLocks noGrp="1" noChangeArrowheads="1"/>
          </p:cNvSpPr>
          <p:nvPr>
            <p:ph type="title"/>
          </p:nvPr>
        </p:nvSpPr>
        <p:spPr/>
        <p:txBody>
          <a:bodyPr/>
          <a:lstStyle/>
          <a:p>
            <a:r>
              <a:rPr lang="en-US" b="1" dirty="0"/>
              <a:t>What are active </a:t>
            </a:r>
            <a:r>
              <a:rPr lang="en-US" b="1" dirty="0" err="1"/>
              <a:t>labour</a:t>
            </a:r>
            <a:r>
              <a:rPr lang="en-US" b="1" dirty="0"/>
              <a:t> market policies?</a:t>
            </a:r>
            <a:endParaRPr lang="en-ZA" dirty="0"/>
          </a:p>
        </p:txBody>
      </p:sp>
      <p:sp>
        <p:nvSpPr>
          <p:cNvPr id="7172" name="Rectangle 9"/>
          <p:cNvSpPr>
            <a:spLocks noGrp="1" noChangeArrowheads="1"/>
          </p:cNvSpPr>
          <p:nvPr>
            <p:ph type="body" idx="1"/>
          </p:nvPr>
        </p:nvSpPr>
        <p:spPr>
          <a:xfrm>
            <a:off x="762000" y="1066800"/>
            <a:ext cx="7772400" cy="5257800"/>
          </a:xfrm>
        </p:spPr>
        <p:txBody>
          <a:bodyPr/>
          <a:lstStyle/>
          <a:p>
            <a:pPr marL="0" indent="0">
              <a:buNone/>
            </a:pPr>
            <a:r>
              <a:rPr lang="en-US" sz="2000" dirty="0">
                <a:latin typeface="Calibri" pitchFamily="34" charset="0"/>
              </a:rPr>
              <a:t>Types (Card et al, 2010)</a:t>
            </a:r>
          </a:p>
          <a:p>
            <a:pPr marL="0" indent="0">
              <a:buNone/>
            </a:pPr>
            <a:r>
              <a:rPr lang="en-US" sz="2000" dirty="0">
                <a:latin typeface="Calibri" pitchFamily="34" charset="0"/>
              </a:rPr>
              <a:t> </a:t>
            </a:r>
          </a:p>
          <a:p>
            <a:pPr marL="285750" indent="-285750">
              <a:buFont typeface="Arial" charset="0"/>
              <a:buChar char="•"/>
            </a:pPr>
            <a:r>
              <a:rPr lang="en-US" sz="2000" dirty="0">
                <a:latin typeface="Calibri" pitchFamily="34" charset="0"/>
              </a:rPr>
              <a:t>Classroom or on-the-job training</a:t>
            </a:r>
          </a:p>
          <a:p>
            <a:pPr marL="685800" lvl="1">
              <a:buFont typeface="Arial" charset="0"/>
              <a:buChar char="•"/>
            </a:pPr>
            <a:r>
              <a:rPr lang="en-US" sz="1800" dirty="0">
                <a:latin typeface="Calibri" pitchFamily="34" charset="0"/>
              </a:rPr>
              <a:t>Vocational training, apprenticeships</a:t>
            </a:r>
          </a:p>
          <a:p>
            <a:pPr marL="685800" lvl="1">
              <a:buFont typeface="Arial" charset="0"/>
              <a:buChar char="•"/>
            </a:pPr>
            <a:r>
              <a:rPr lang="en-US" sz="1800" dirty="0">
                <a:latin typeface="Calibri" pitchFamily="34" charset="0"/>
              </a:rPr>
              <a:t>SA examples: </a:t>
            </a:r>
            <a:r>
              <a:rPr lang="en-US" sz="1800" dirty="0" err="1">
                <a:latin typeface="Calibri" pitchFamily="34" charset="0"/>
              </a:rPr>
              <a:t>learnerships</a:t>
            </a:r>
            <a:r>
              <a:rPr lang="en-US" sz="1800" dirty="0">
                <a:latin typeface="Calibri" pitchFamily="34" charset="0"/>
              </a:rPr>
              <a:t> and SETAs</a:t>
            </a:r>
          </a:p>
          <a:p>
            <a:pPr marL="285750">
              <a:buFont typeface="Arial" charset="0"/>
              <a:buChar char="•"/>
            </a:pPr>
            <a:r>
              <a:rPr lang="en-US" sz="2000" dirty="0">
                <a:latin typeface="Calibri" pitchFamily="34" charset="0"/>
              </a:rPr>
              <a:t>Job search assistance or sanctions for failing to search</a:t>
            </a:r>
          </a:p>
          <a:p>
            <a:pPr marL="685800" lvl="1">
              <a:buFont typeface="Arial" charset="0"/>
              <a:buChar char="•"/>
            </a:pPr>
            <a:r>
              <a:rPr lang="en-US" sz="1800" dirty="0">
                <a:latin typeface="Calibri" pitchFamily="34" charset="0"/>
              </a:rPr>
              <a:t>Matching and job-listings</a:t>
            </a:r>
          </a:p>
          <a:p>
            <a:pPr marL="685800" lvl="1">
              <a:buFont typeface="Arial" charset="0"/>
              <a:buChar char="•"/>
            </a:pPr>
            <a:r>
              <a:rPr lang="en-US" sz="1800" dirty="0">
                <a:latin typeface="Calibri" pitchFamily="34" charset="0"/>
              </a:rPr>
              <a:t>SA examples: search subsidy, help with job search (</a:t>
            </a:r>
            <a:r>
              <a:rPr lang="en-US" sz="1800" dirty="0" err="1">
                <a:latin typeface="Calibri" pitchFamily="34" charset="0"/>
              </a:rPr>
              <a:t>Labour</a:t>
            </a:r>
            <a:r>
              <a:rPr lang="en-US" sz="1800" dirty="0">
                <a:latin typeface="Calibri" pitchFamily="34" charset="0"/>
              </a:rPr>
              <a:t> </a:t>
            </a:r>
            <a:r>
              <a:rPr lang="en-US" sz="1800" dirty="0" err="1">
                <a:latin typeface="Calibri" pitchFamily="34" charset="0"/>
              </a:rPr>
              <a:t>Centres</a:t>
            </a:r>
            <a:r>
              <a:rPr lang="en-US" sz="1800" dirty="0">
                <a:latin typeface="Calibri" pitchFamily="34" charset="0"/>
              </a:rPr>
              <a:t>)</a:t>
            </a:r>
          </a:p>
          <a:p>
            <a:pPr marL="285750">
              <a:buFont typeface="Arial" charset="0"/>
              <a:buChar char="•"/>
            </a:pPr>
            <a:r>
              <a:rPr lang="en-US" sz="2000" dirty="0" err="1">
                <a:latin typeface="Calibri" pitchFamily="34" charset="0"/>
              </a:rPr>
              <a:t>Subsidised</a:t>
            </a:r>
            <a:r>
              <a:rPr lang="en-US" sz="2000" dirty="0">
                <a:latin typeface="Calibri" pitchFamily="34" charset="0"/>
              </a:rPr>
              <a:t> private sector employment</a:t>
            </a:r>
          </a:p>
          <a:p>
            <a:pPr marL="685800" lvl="1">
              <a:buFont typeface="Arial" charset="0"/>
              <a:buChar char="•"/>
            </a:pPr>
            <a:r>
              <a:rPr lang="en-US" sz="1800" dirty="0">
                <a:latin typeface="Calibri" pitchFamily="34" charset="0"/>
              </a:rPr>
              <a:t>Wage subsidies</a:t>
            </a:r>
          </a:p>
          <a:p>
            <a:pPr marL="685800" lvl="1">
              <a:buFont typeface="Arial" charset="0"/>
              <a:buChar char="•"/>
            </a:pPr>
            <a:r>
              <a:rPr lang="en-US" sz="1800" dirty="0">
                <a:latin typeface="Calibri" pitchFamily="34" charset="0"/>
              </a:rPr>
              <a:t>SA examples: Youth Employment </a:t>
            </a:r>
            <a:r>
              <a:rPr lang="en-US" sz="1800" dirty="0" err="1">
                <a:latin typeface="Calibri" pitchFamily="34" charset="0"/>
              </a:rPr>
              <a:t>Incenctives</a:t>
            </a:r>
            <a:endParaRPr lang="en-US" sz="1800" dirty="0">
              <a:latin typeface="Calibri" pitchFamily="34" charset="0"/>
            </a:endParaRPr>
          </a:p>
          <a:p>
            <a:pPr marL="285750">
              <a:buFont typeface="Arial" charset="0"/>
              <a:buChar char="•"/>
            </a:pPr>
            <a:r>
              <a:rPr lang="en-US" sz="2000" dirty="0" err="1">
                <a:latin typeface="Calibri" pitchFamily="34" charset="0"/>
              </a:rPr>
              <a:t>Subsidised</a:t>
            </a:r>
            <a:r>
              <a:rPr lang="en-US" sz="2000" dirty="0">
                <a:latin typeface="Calibri" pitchFamily="34" charset="0"/>
              </a:rPr>
              <a:t> public sector </a:t>
            </a:r>
            <a:r>
              <a:rPr lang="en-US" sz="2000" dirty="0" err="1">
                <a:latin typeface="Calibri" pitchFamily="34" charset="0"/>
              </a:rPr>
              <a:t>emplyment</a:t>
            </a:r>
            <a:endParaRPr lang="en-US" sz="2000" dirty="0">
              <a:latin typeface="Calibri" pitchFamily="34" charset="0"/>
            </a:endParaRPr>
          </a:p>
          <a:p>
            <a:pPr marL="685800" lvl="1">
              <a:buFont typeface="Arial" charset="0"/>
              <a:buChar char="•"/>
            </a:pPr>
            <a:r>
              <a:rPr lang="en-US" sz="1800" dirty="0">
                <a:latin typeface="Calibri" pitchFamily="34" charset="0"/>
              </a:rPr>
              <a:t>SA example: Expanded Public Works </a:t>
            </a:r>
            <a:r>
              <a:rPr lang="en-US" sz="1800" dirty="0" err="1">
                <a:latin typeface="Calibri" pitchFamily="34" charset="0"/>
              </a:rPr>
              <a:t>Programme</a:t>
            </a:r>
            <a:r>
              <a:rPr lang="en-US" sz="1800" dirty="0">
                <a:latin typeface="Calibri" pitchFamily="34" charset="0"/>
              </a:rPr>
              <a:t> (EPWP)</a:t>
            </a:r>
          </a:p>
          <a:p>
            <a:pPr marL="685800" lvl="1">
              <a:buFont typeface="Arial" charset="0"/>
              <a:buChar char="•"/>
            </a:pPr>
            <a:endParaRPr lang="en-US" sz="1800" dirty="0">
              <a:latin typeface="Calibri" pitchFamily="34" charset="0"/>
            </a:endParaRPr>
          </a:p>
          <a:p>
            <a:pPr marL="285750">
              <a:buFont typeface="Arial" charset="0"/>
              <a:buChar char="•"/>
            </a:pPr>
            <a:r>
              <a:rPr lang="en-US" sz="2000" dirty="0" err="1">
                <a:latin typeface="Calibri" pitchFamily="34" charset="0"/>
              </a:rPr>
              <a:t>Programmes</a:t>
            </a:r>
            <a:r>
              <a:rPr lang="en-US" sz="2000" dirty="0">
                <a:latin typeface="Calibri" pitchFamily="34" charset="0"/>
              </a:rPr>
              <a:t> can have multiple aspects</a:t>
            </a:r>
          </a:p>
        </p:txBody>
      </p:sp>
    </p:spTree>
    <p:extLst>
      <p:ext uri="{BB962C8B-B14F-4D97-AF65-F5344CB8AC3E}">
        <p14:creationId xmlns:p14="http://schemas.microsoft.com/office/powerpoint/2010/main" val="521166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7</a:t>
            </a:fld>
            <a:endParaRPr lang="en-ZA"/>
          </a:p>
        </p:txBody>
      </p:sp>
      <p:sp>
        <p:nvSpPr>
          <p:cNvPr id="7171" name="Rectangle 8"/>
          <p:cNvSpPr>
            <a:spLocks noGrp="1" noChangeArrowheads="1"/>
          </p:cNvSpPr>
          <p:nvPr>
            <p:ph type="title"/>
          </p:nvPr>
        </p:nvSpPr>
        <p:spPr/>
        <p:txBody>
          <a:bodyPr/>
          <a:lstStyle/>
          <a:p>
            <a:r>
              <a:rPr lang="en-US" b="1" dirty="0"/>
              <a:t>A theoretical framework (</a:t>
            </a:r>
            <a:r>
              <a:rPr lang="en-US" b="1" dirty="0" err="1"/>
              <a:t>Calmfors</a:t>
            </a:r>
            <a:r>
              <a:rPr lang="en-US" b="1" dirty="0"/>
              <a:t>)</a:t>
            </a:r>
            <a:endParaRPr lang="en-ZA" dirty="0"/>
          </a:p>
        </p:txBody>
      </p:sp>
      <p:sp>
        <p:nvSpPr>
          <p:cNvPr id="7172" name="Rectangle 9"/>
          <p:cNvSpPr>
            <a:spLocks noGrp="1" noChangeArrowheads="1"/>
          </p:cNvSpPr>
          <p:nvPr>
            <p:ph type="body" idx="1"/>
          </p:nvPr>
        </p:nvSpPr>
        <p:spPr>
          <a:xfrm>
            <a:off x="762000" y="1066800"/>
            <a:ext cx="7772400" cy="5257800"/>
          </a:xfrm>
        </p:spPr>
        <p:txBody>
          <a:bodyPr/>
          <a:lstStyle/>
          <a:p>
            <a:pPr marL="0" indent="0">
              <a:buNone/>
            </a:pPr>
            <a:r>
              <a:rPr lang="en-US" sz="2000" dirty="0">
                <a:latin typeface="Calibri" pitchFamily="34" charset="0"/>
              </a:rPr>
              <a:t>The Layard-</a:t>
            </a:r>
            <a:r>
              <a:rPr lang="en-US" sz="2000" dirty="0" err="1">
                <a:latin typeface="Calibri" pitchFamily="34" charset="0"/>
              </a:rPr>
              <a:t>Nickell</a:t>
            </a:r>
            <a:r>
              <a:rPr lang="en-US" sz="2000" dirty="0">
                <a:latin typeface="Calibri" pitchFamily="34" charset="0"/>
              </a:rPr>
              <a:t> model</a:t>
            </a:r>
          </a:p>
          <a:p>
            <a:pPr marL="0" indent="0">
              <a:buNone/>
            </a:pPr>
            <a:r>
              <a:rPr lang="en-US" sz="2000" dirty="0">
                <a:latin typeface="Calibri" pitchFamily="34"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628037745"/>
              </p:ext>
            </p:extLst>
          </p:nvPr>
        </p:nvGraphicFramePr>
        <p:xfrm>
          <a:off x="304800" y="1219200"/>
          <a:ext cx="10013613" cy="6195060"/>
        </p:xfrm>
        <a:graphic>
          <a:graphicData uri="http://schemas.openxmlformats.org/presentationml/2006/ole">
            <mc:AlternateContent xmlns:mc="http://schemas.openxmlformats.org/markup-compatibility/2006">
              <mc:Choice xmlns:v="urn:schemas-microsoft-com:vml" Requires="v">
                <p:oleObj spid="_x0000_s15394" name="Document" r:id="rId4" imgW="8852924" imgH="5483408" progId="Word.Document.12">
                  <p:embed/>
                </p:oleObj>
              </mc:Choice>
              <mc:Fallback>
                <p:oleObj name="Document" r:id="rId4" imgW="8852924" imgH="5483408" progId="Word.Document.12">
                  <p:embed/>
                  <p:pic>
                    <p:nvPicPr>
                      <p:cNvPr id="0" name=""/>
                      <p:cNvPicPr/>
                      <p:nvPr/>
                    </p:nvPicPr>
                    <p:blipFill>
                      <a:blip r:embed="rId5"/>
                      <a:stretch>
                        <a:fillRect/>
                      </a:stretch>
                    </p:blipFill>
                    <p:spPr>
                      <a:xfrm>
                        <a:off x="304800" y="1219200"/>
                        <a:ext cx="10013613" cy="6195060"/>
                      </a:xfrm>
                      <a:prstGeom prst="rect">
                        <a:avLst/>
                      </a:prstGeom>
                    </p:spPr>
                  </p:pic>
                </p:oleObj>
              </mc:Fallback>
            </mc:AlternateContent>
          </a:graphicData>
        </a:graphic>
      </p:graphicFrame>
    </p:spTree>
    <p:extLst>
      <p:ext uri="{BB962C8B-B14F-4D97-AF65-F5344CB8AC3E}">
        <p14:creationId xmlns:p14="http://schemas.microsoft.com/office/powerpoint/2010/main" val="9854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8</a:t>
            </a:fld>
            <a:endParaRPr lang="en-ZA"/>
          </a:p>
        </p:txBody>
      </p:sp>
      <p:sp>
        <p:nvSpPr>
          <p:cNvPr id="7171" name="Rectangle 8"/>
          <p:cNvSpPr>
            <a:spLocks noGrp="1" noChangeArrowheads="1"/>
          </p:cNvSpPr>
          <p:nvPr>
            <p:ph type="title"/>
          </p:nvPr>
        </p:nvSpPr>
        <p:spPr/>
        <p:txBody>
          <a:bodyPr/>
          <a:lstStyle/>
          <a:p>
            <a:r>
              <a:rPr lang="en-US" b="1" dirty="0"/>
              <a:t>A theoretical framework (</a:t>
            </a:r>
            <a:r>
              <a:rPr lang="en-US" b="1" dirty="0" err="1"/>
              <a:t>Calmfors</a:t>
            </a:r>
            <a:r>
              <a:rPr lang="en-US" b="1" dirty="0"/>
              <a:t>)</a:t>
            </a:r>
            <a:endParaRPr lang="en-ZA" dirty="0"/>
          </a:p>
        </p:txBody>
      </p:sp>
      <p:sp>
        <p:nvSpPr>
          <p:cNvPr id="7172" name="Rectangle 9"/>
          <p:cNvSpPr>
            <a:spLocks noGrp="1" noChangeArrowheads="1"/>
          </p:cNvSpPr>
          <p:nvPr>
            <p:ph type="body" idx="1"/>
          </p:nvPr>
        </p:nvSpPr>
        <p:spPr>
          <a:xfrm>
            <a:off x="762000" y="1066800"/>
            <a:ext cx="7772400" cy="5257800"/>
          </a:xfrm>
        </p:spPr>
        <p:txBody>
          <a:bodyPr/>
          <a:lstStyle/>
          <a:p>
            <a:pPr marL="0" indent="0">
              <a:buNone/>
            </a:pPr>
            <a:r>
              <a:rPr lang="en-US" sz="2000" dirty="0">
                <a:latin typeface="Calibri" pitchFamily="34" charset="0"/>
              </a:rPr>
              <a:t>The </a:t>
            </a:r>
            <a:r>
              <a:rPr lang="en-US" sz="2000" dirty="0" err="1">
                <a:latin typeface="Calibri" pitchFamily="34" charset="0"/>
              </a:rPr>
              <a:t>Beveridge</a:t>
            </a:r>
            <a:r>
              <a:rPr lang="en-US" sz="2000" dirty="0">
                <a:latin typeface="Calibri" pitchFamily="34" charset="0"/>
              </a:rPr>
              <a:t> curve:</a:t>
            </a:r>
          </a:p>
          <a:p>
            <a:pPr marL="0" indent="0">
              <a:buNone/>
            </a:pPr>
            <a:r>
              <a:rPr lang="en-US" sz="2000" dirty="0">
                <a:latin typeface="Calibri" pitchFamily="34" charset="0"/>
              </a:rPr>
              <a:t>a measure of the effectiveness of the matching process</a:t>
            </a:r>
          </a:p>
          <a:p>
            <a:pPr marL="0" indent="0">
              <a:buNone/>
            </a:pPr>
            <a:r>
              <a:rPr lang="en-US" sz="2000" dirty="0">
                <a:latin typeface="Calibri" pitchFamily="34"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439805899"/>
              </p:ext>
            </p:extLst>
          </p:nvPr>
        </p:nvGraphicFramePr>
        <p:xfrm>
          <a:off x="381000" y="1371600"/>
          <a:ext cx="10020300" cy="6575425"/>
        </p:xfrm>
        <a:graphic>
          <a:graphicData uri="http://schemas.openxmlformats.org/presentationml/2006/ole">
            <mc:AlternateContent xmlns:mc="http://schemas.openxmlformats.org/markup-compatibility/2006">
              <mc:Choice xmlns:v="urn:schemas-microsoft-com:vml" Requires="v">
                <p:oleObj spid="_x0000_s16419" name="Document" r:id="rId4" imgW="8863164" imgH="5806131" progId="Word.Document.12">
                  <p:embed/>
                </p:oleObj>
              </mc:Choice>
              <mc:Fallback>
                <p:oleObj name="Document" r:id="rId4" imgW="8863164" imgH="5806131" progId="Word.Document.12">
                  <p:embed/>
                  <p:pic>
                    <p:nvPicPr>
                      <p:cNvPr id="0" name=""/>
                      <p:cNvPicPr/>
                      <p:nvPr/>
                    </p:nvPicPr>
                    <p:blipFill>
                      <a:blip r:embed="rId5"/>
                      <a:stretch>
                        <a:fillRect/>
                      </a:stretch>
                    </p:blipFill>
                    <p:spPr>
                      <a:xfrm>
                        <a:off x="381000" y="1371600"/>
                        <a:ext cx="10020300" cy="6575425"/>
                      </a:xfrm>
                      <a:prstGeom prst="rect">
                        <a:avLst/>
                      </a:prstGeom>
                    </p:spPr>
                  </p:pic>
                </p:oleObj>
              </mc:Fallback>
            </mc:AlternateContent>
          </a:graphicData>
        </a:graphic>
      </p:graphicFrame>
      <p:sp>
        <p:nvSpPr>
          <p:cNvPr id="7" name="TextBox 6"/>
          <p:cNvSpPr txBox="1"/>
          <p:nvPr/>
        </p:nvSpPr>
        <p:spPr>
          <a:xfrm>
            <a:off x="5181600" y="3581400"/>
            <a:ext cx="3733800" cy="1323439"/>
          </a:xfrm>
          <a:prstGeom prst="rect">
            <a:avLst/>
          </a:prstGeom>
          <a:noFill/>
        </p:spPr>
        <p:txBody>
          <a:bodyPr wrap="square" rtlCol="0">
            <a:spAutoFit/>
          </a:bodyPr>
          <a:lstStyle/>
          <a:p>
            <a:r>
              <a:rPr lang="en-ZA" sz="1600" dirty="0">
                <a:latin typeface="+mn-lt"/>
              </a:rPr>
              <a:t>Along </a:t>
            </a:r>
            <a:r>
              <a:rPr lang="en-ZA" sz="1600" dirty="0" err="1">
                <a:latin typeface="+mn-lt"/>
              </a:rPr>
              <a:t>Beveridge</a:t>
            </a:r>
            <a:r>
              <a:rPr lang="en-ZA" sz="1600" dirty="0">
                <a:latin typeface="+mn-lt"/>
              </a:rPr>
              <a:t> curve </a:t>
            </a:r>
            <a:r>
              <a:rPr lang="en-ZA" sz="1600" dirty="0" err="1">
                <a:latin typeface="+mn-lt"/>
              </a:rPr>
              <a:t>hirings</a:t>
            </a:r>
            <a:r>
              <a:rPr lang="en-ZA" sz="1600" dirty="0">
                <a:latin typeface="+mn-lt"/>
              </a:rPr>
              <a:t> exactly match quits in equilibrium (for employment to remain constant).</a:t>
            </a:r>
          </a:p>
          <a:p>
            <a:r>
              <a:rPr lang="en-ZA" sz="1600" dirty="0">
                <a:latin typeface="+mn-lt"/>
              </a:rPr>
              <a:t>Intersection of curves in previous figure is A on </a:t>
            </a:r>
            <a:r>
              <a:rPr lang="en-ZA" sz="1600" dirty="0" err="1">
                <a:latin typeface="+mn-lt"/>
              </a:rPr>
              <a:t>Beveridge</a:t>
            </a:r>
            <a:r>
              <a:rPr lang="en-ZA" sz="1600" dirty="0">
                <a:latin typeface="+mn-lt"/>
              </a:rPr>
              <a:t> curve</a:t>
            </a:r>
          </a:p>
        </p:txBody>
      </p:sp>
      <p:sp>
        <p:nvSpPr>
          <p:cNvPr id="3" name="TextBox 2"/>
          <p:cNvSpPr txBox="1"/>
          <p:nvPr/>
        </p:nvSpPr>
        <p:spPr>
          <a:xfrm>
            <a:off x="2667000" y="2057400"/>
            <a:ext cx="6019800" cy="830997"/>
          </a:xfrm>
          <a:prstGeom prst="rect">
            <a:avLst/>
          </a:prstGeom>
          <a:noFill/>
        </p:spPr>
        <p:txBody>
          <a:bodyPr wrap="square" rtlCol="0">
            <a:spAutoFit/>
          </a:bodyPr>
          <a:lstStyle/>
          <a:p>
            <a:r>
              <a:rPr lang="en-ZA" sz="1600" dirty="0">
                <a:latin typeface="+mn-lt"/>
              </a:rPr>
              <a:t>More vacancies correspond to lower unemployment since extra </a:t>
            </a:r>
            <a:r>
              <a:rPr lang="en-ZA" sz="1600" dirty="0" err="1">
                <a:latin typeface="+mn-lt"/>
              </a:rPr>
              <a:t>hirings</a:t>
            </a:r>
            <a:r>
              <a:rPr lang="en-ZA" sz="1600" dirty="0">
                <a:latin typeface="+mn-lt"/>
              </a:rPr>
              <a:t> need to be offset by fewer job matches due to smaller number of applicants if employment is to remain constant</a:t>
            </a:r>
          </a:p>
        </p:txBody>
      </p:sp>
    </p:spTree>
    <p:extLst>
      <p:ext uri="{BB962C8B-B14F-4D97-AF65-F5344CB8AC3E}">
        <p14:creationId xmlns:p14="http://schemas.microsoft.com/office/powerpoint/2010/main" val="25501894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7A14522-A660-4CB2-8C98-816CAB619CEF}" type="slidenum">
              <a:rPr lang="en-ZA"/>
              <a:pPr>
                <a:defRPr/>
              </a:pPr>
              <a:t>9</a:t>
            </a:fld>
            <a:endParaRPr lang="en-ZA"/>
          </a:p>
        </p:txBody>
      </p:sp>
      <p:sp>
        <p:nvSpPr>
          <p:cNvPr id="7171" name="Rectangle 8"/>
          <p:cNvSpPr>
            <a:spLocks noGrp="1" noChangeArrowheads="1"/>
          </p:cNvSpPr>
          <p:nvPr>
            <p:ph type="title"/>
          </p:nvPr>
        </p:nvSpPr>
        <p:spPr/>
        <p:txBody>
          <a:bodyPr/>
          <a:lstStyle/>
          <a:p>
            <a:r>
              <a:rPr lang="en-US" b="1" dirty="0"/>
              <a:t>A theoretical framework (</a:t>
            </a:r>
            <a:r>
              <a:rPr lang="en-US" b="1" dirty="0" err="1"/>
              <a:t>Calmfors</a:t>
            </a:r>
            <a:r>
              <a:rPr lang="en-US" b="1" dirty="0"/>
              <a:t>)</a:t>
            </a:r>
            <a:endParaRPr lang="en-ZA" dirty="0"/>
          </a:p>
        </p:txBody>
      </p:sp>
      <p:sp>
        <p:nvSpPr>
          <p:cNvPr id="7172" name="Rectangle 9"/>
          <p:cNvSpPr>
            <a:spLocks noGrp="1" noChangeArrowheads="1"/>
          </p:cNvSpPr>
          <p:nvPr>
            <p:ph type="body" idx="1"/>
          </p:nvPr>
        </p:nvSpPr>
        <p:spPr>
          <a:xfrm>
            <a:off x="762000" y="1066800"/>
            <a:ext cx="7772400" cy="5257800"/>
          </a:xfrm>
        </p:spPr>
        <p:txBody>
          <a:bodyPr/>
          <a:lstStyle/>
          <a:p>
            <a:pPr marL="0" indent="0">
              <a:buNone/>
            </a:pPr>
            <a:r>
              <a:rPr lang="en-US" sz="2000" dirty="0">
                <a:latin typeface="Calibri" pitchFamily="34" charset="0"/>
              </a:rPr>
              <a:t>The Layard-</a:t>
            </a:r>
            <a:r>
              <a:rPr lang="en-US" sz="2000" dirty="0" err="1">
                <a:latin typeface="Calibri" pitchFamily="34" charset="0"/>
              </a:rPr>
              <a:t>Nickell</a:t>
            </a:r>
            <a:r>
              <a:rPr lang="en-US" sz="2000" dirty="0">
                <a:latin typeface="Calibri" pitchFamily="34" charset="0"/>
              </a:rPr>
              <a:t> model</a:t>
            </a:r>
          </a:p>
          <a:p>
            <a:pPr marL="0" indent="0">
              <a:buNone/>
            </a:pPr>
            <a:r>
              <a:rPr lang="en-US" sz="2000" dirty="0">
                <a:latin typeface="Calibri" pitchFamily="34" charset="0"/>
              </a:rPr>
              <a:t> </a:t>
            </a:r>
          </a:p>
        </p:txBody>
      </p:sp>
      <p:graphicFrame>
        <p:nvGraphicFramePr>
          <p:cNvPr id="2" name="Object 1"/>
          <p:cNvGraphicFramePr>
            <a:graphicFrameLocks noChangeAspect="1"/>
          </p:cNvGraphicFramePr>
          <p:nvPr>
            <p:extLst>
              <p:ext uri="{D42A27DB-BD31-4B8C-83A1-F6EECF244321}">
                <p14:modId xmlns:p14="http://schemas.microsoft.com/office/powerpoint/2010/main" val="2250520701"/>
              </p:ext>
            </p:extLst>
          </p:nvPr>
        </p:nvGraphicFramePr>
        <p:xfrm>
          <a:off x="304800" y="1219200"/>
          <a:ext cx="10013613" cy="6195060"/>
        </p:xfrm>
        <a:graphic>
          <a:graphicData uri="http://schemas.openxmlformats.org/presentationml/2006/ole">
            <mc:AlternateContent xmlns:mc="http://schemas.openxmlformats.org/markup-compatibility/2006">
              <mc:Choice xmlns:v="urn:schemas-microsoft-com:vml" Requires="v">
                <p:oleObj spid="_x0000_s17439" name="Document" r:id="rId4" imgW="8863164" imgH="5483408" progId="Word.Document.12">
                  <p:embed/>
                </p:oleObj>
              </mc:Choice>
              <mc:Fallback>
                <p:oleObj name="Document" r:id="rId4" imgW="8863164" imgH="5483408" progId="Word.Document.12">
                  <p:embed/>
                  <p:pic>
                    <p:nvPicPr>
                      <p:cNvPr id="0" name=""/>
                      <p:cNvPicPr/>
                      <p:nvPr/>
                    </p:nvPicPr>
                    <p:blipFill>
                      <a:blip r:embed="rId5"/>
                      <a:stretch>
                        <a:fillRect/>
                      </a:stretch>
                    </p:blipFill>
                    <p:spPr>
                      <a:xfrm>
                        <a:off x="304800" y="1219200"/>
                        <a:ext cx="10013613" cy="6195060"/>
                      </a:xfrm>
                      <a:prstGeom prst="rect">
                        <a:avLst/>
                      </a:prstGeom>
                    </p:spPr>
                  </p:pic>
                </p:oleObj>
              </mc:Fallback>
            </mc:AlternateContent>
          </a:graphicData>
        </a:graphic>
      </p:graphicFrame>
    </p:spTree>
    <p:extLst>
      <p:ext uri="{BB962C8B-B14F-4D97-AF65-F5344CB8AC3E}">
        <p14:creationId xmlns:p14="http://schemas.microsoft.com/office/powerpoint/2010/main" val="30610351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EFINEDINNAVIGATOR" val="False"/>
  <p:tag name="HOTSPOTTYPE" val="None"/>
  <p:tag name="BRANCHTO" val="264"/>
</p:tagLst>
</file>

<file path=ppt/theme/theme1.xml><?xml version="1.0" encoding="utf-8"?>
<a:theme xmlns:a="http://schemas.openxmlformats.org/drawingml/2006/main" name="US132_ppt Template">
  <a:themeElements>
    <a:clrScheme name="">
      <a:dk1>
        <a:srgbClr val="000000"/>
      </a:dk1>
      <a:lt1>
        <a:srgbClr val="FFFFFF"/>
      </a:lt1>
      <a:dk2>
        <a:srgbClr val="FFFFFF"/>
      </a:dk2>
      <a:lt2>
        <a:srgbClr val="75263D"/>
      </a:lt2>
      <a:accent1>
        <a:srgbClr val="8C969C"/>
      </a:accent1>
      <a:accent2>
        <a:srgbClr val="967140"/>
      </a:accent2>
      <a:accent3>
        <a:srgbClr val="FFFFFF"/>
      </a:accent3>
      <a:accent4>
        <a:srgbClr val="000000"/>
      </a:accent4>
      <a:accent5>
        <a:srgbClr val="C5C9CB"/>
      </a:accent5>
      <a:accent6>
        <a:srgbClr val="876639"/>
      </a:accent6>
      <a:hlink>
        <a:srgbClr val="004086"/>
      </a:hlink>
      <a:folHlink>
        <a:srgbClr val="000000"/>
      </a:folHlink>
    </a:clrScheme>
    <a:fontScheme name="US132_ppt Template">
      <a:majorFont>
        <a:latin typeface="Gill Sans MT"/>
        <a:ea typeface=""/>
        <a:cs typeface=""/>
      </a:majorFont>
      <a:minorFont>
        <a:latin typeface="Gill Sans M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ZA"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ZA"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US132_ppt Template 1">
        <a:dk1>
          <a:srgbClr val="000000"/>
        </a:dk1>
        <a:lt1>
          <a:srgbClr val="336699"/>
        </a:lt1>
        <a:dk2>
          <a:srgbClr val="FFFFFF"/>
        </a:dk2>
        <a:lt2>
          <a:srgbClr val="6F9FCF"/>
        </a:lt2>
        <a:accent1>
          <a:srgbClr val="336633"/>
        </a:accent1>
        <a:accent2>
          <a:srgbClr val="00FFFF"/>
        </a:accent2>
        <a:accent3>
          <a:srgbClr val="ADB8CA"/>
        </a:accent3>
        <a:accent4>
          <a:srgbClr val="000000"/>
        </a:accent4>
        <a:accent5>
          <a:srgbClr val="ADB8AD"/>
        </a:accent5>
        <a:accent6>
          <a:srgbClr val="00E7E7"/>
        </a:accent6>
        <a:hlink>
          <a:srgbClr val="009999"/>
        </a:hlink>
        <a:folHlink>
          <a:srgbClr val="9CBCD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US132_ppt Template</Template>
  <TotalTime>4109</TotalTime>
  <Words>2171</Words>
  <Application>Microsoft Office PowerPoint</Application>
  <PresentationFormat>On-screen Show (4:3)</PresentationFormat>
  <Paragraphs>418</Paragraphs>
  <Slides>43</Slides>
  <Notes>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Arial</vt:lpstr>
      <vt:lpstr>Calibri</vt:lpstr>
      <vt:lpstr>Gill Sans MT</vt:lpstr>
      <vt:lpstr>Symbol</vt:lpstr>
      <vt:lpstr>Times New Roman</vt:lpstr>
      <vt:lpstr>US132_ppt Template</vt:lpstr>
      <vt:lpstr>Document</vt:lpstr>
      <vt:lpstr>PowerPoint Presentation</vt:lpstr>
      <vt:lpstr>Outline</vt:lpstr>
      <vt:lpstr>Readings</vt:lpstr>
      <vt:lpstr>What are active labour market policies?</vt:lpstr>
      <vt:lpstr>What are active labour market policies?</vt:lpstr>
      <vt:lpstr>What are active labour market policies?</vt:lpstr>
      <vt:lpstr>A theoretical framework (Calmfors)</vt:lpstr>
      <vt:lpstr>A theoretical framework (Calmfors)</vt:lpstr>
      <vt:lpstr>A theoretical framework (Calmfors)</vt:lpstr>
      <vt:lpstr>A theoretical framework (Calmfors)</vt:lpstr>
      <vt:lpstr>An example of ALMP</vt:lpstr>
      <vt:lpstr>Aspects of the labour market which ALMPs affect</vt:lpstr>
      <vt:lpstr>Matching</vt:lpstr>
      <vt:lpstr>Improved matching</vt:lpstr>
      <vt:lpstr>Matching</vt:lpstr>
      <vt:lpstr>Labour force participation</vt:lpstr>
      <vt:lpstr>Effects on labour market participation</vt:lpstr>
      <vt:lpstr> Competition effects on insiders</vt:lpstr>
      <vt:lpstr>Improved competition for insiders</vt:lpstr>
      <vt:lpstr> Deadweight and substitution effects</vt:lpstr>
      <vt:lpstr> Displacement effects</vt:lpstr>
      <vt:lpstr> Productivity effects</vt:lpstr>
      <vt:lpstr> ALMPs as work-tests</vt:lpstr>
      <vt:lpstr> Tax effects</vt:lpstr>
      <vt:lpstr> Empirical evidence</vt:lpstr>
      <vt:lpstr> Empirical evidence</vt:lpstr>
      <vt:lpstr> Empirical evidence</vt:lpstr>
      <vt:lpstr> Empirical evidence</vt:lpstr>
      <vt:lpstr> Two specific case studies</vt:lpstr>
      <vt:lpstr> A South African example</vt:lpstr>
      <vt:lpstr> Why an RCT?</vt:lpstr>
      <vt:lpstr> Why an RCT?</vt:lpstr>
      <vt:lpstr> Is this a test of the actual policy?</vt:lpstr>
      <vt:lpstr>Methodology</vt:lpstr>
      <vt:lpstr>Impact of the voucher one year later</vt:lpstr>
      <vt:lpstr>Impact of voucher two years later (2012)</vt:lpstr>
      <vt:lpstr>What could explain this effect?</vt:lpstr>
      <vt:lpstr>Firm take up or enquiry</vt:lpstr>
      <vt:lpstr>Changes in search?</vt:lpstr>
      <vt:lpstr>Turned down job offers?</vt:lpstr>
      <vt:lpstr>Mechanism through which it works</vt:lpstr>
      <vt:lpstr>What about attrition</vt:lpstr>
      <vt:lpstr>Conclusions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Suggested Usages</dc:title>
  <dc:creator>00500086</dc:creator>
  <cp:lastModifiedBy>Neil Rankin</cp:lastModifiedBy>
  <cp:revision>157</cp:revision>
  <cp:lastPrinted>1601-01-01T00:00:00Z</cp:lastPrinted>
  <dcterms:created xsi:type="dcterms:W3CDTF">2013-02-12T11:35:47Z</dcterms:created>
  <dcterms:modified xsi:type="dcterms:W3CDTF">2017-09-29T11:33:03Z</dcterms:modified>
</cp:coreProperties>
</file>