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335" r:id="rId4"/>
    <p:sldId id="336" r:id="rId5"/>
    <p:sldId id="337" r:id="rId6"/>
    <p:sldId id="338" r:id="rId7"/>
    <p:sldId id="339" r:id="rId8"/>
    <p:sldId id="340" r:id="rId9"/>
    <p:sldId id="258" r:id="rId10"/>
    <p:sldId id="291" r:id="rId11"/>
    <p:sldId id="307" r:id="rId12"/>
    <p:sldId id="308" r:id="rId13"/>
    <p:sldId id="314" r:id="rId14"/>
    <p:sldId id="315" r:id="rId15"/>
    <p:sldId id="316" r:id="rId16"/>
    <p:sldId id="318" r:id="rId17"/>
    <p:sldId id="317" r:id="rId18"/>
    <p:sldId id="319" r:id="rId19"/>
    <p:sldId id="320" r:id="rId20"/>
    <p:sldId id="321" r:id="rId21"/>
    <p:sldId id="322" r:id="rId22"/>
    <p:sldId id="323" r:id="rId23"/>
    <p:sldId id="324" r:id="rId24"/>
    <p:sldId id="325" r:id="rId25"/>
    <p:sldId id="326" r:id="rId26"/>
    <p:sldId id="327" r:id="rId27"/>
    <p:sldId id="328" r:id="rId28"/>
    <p:sldId id="329" r:id="rId29"/>
    <p:sldId id="330" r:id="rId30"/>
    <p:sldId id="331" r:id="rId31"/>
    <p:sldId id="332" r:id="rId32"/>
    <p:sldId id="333" r:id="rId33"/>
    <p:sldId id="341" r:id="rId34"/>
    <p:sldId id="342" r:id="rId35"/>
    <p:sldId id="343" r:id="rId36"/>
    <p:sldId id="344" r:id="rId37"/>
    <p:sldId id="345" r:id="rId38"/>
    <p:sldId id="346"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1A7FC8-6442-423E-A5CD-4AC35182F14C}" type="datetimeFigureOut">
              <a:rPr lang="en-ZA" smtClean="0"/>
              <a:pPr/>
              <a:t>2017/09/29</a:t>
            </a:fld>
            <a:endParaRPr lang="en-Z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B7BD6E-47EE-44DE-867D-35BBBE6BF1C0}" type="slidenum">
              <a:rPr lang="en-ZA" smtClean="0"/>
              <a:pPr/>
              <a:t>‹#›</a:t>
            </a:fld>
            <a:endParaRPr lang="en-ZA"/>
          </a:p>
        </p:txBody>
      </p:sp>
    </p:spTree>
    <p:extLst>
      <p:ext uri="{BB962C8B-B14F-4D97-AF65-F5344CB8AC3E}">
        <p14:creationId xmlns:p14="http://schemas.microsoft.com/office/powerpoint/2010/main" val="2041061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Z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ZA"/>
          </a:p>
        </p:txBody>
      </p:sp>
      <p:sp>
        <p:nvSpPr>
          <p:cNvPr id="4" name="Date Placeholder 3"/>
          <p:cNvSpPr>
            <a:spLocks noGrp="1"/>
          </p:cNvSpPr>
          <p:nvPr>
            <p:ph type="dt" sz="half" idx="10"/>
          </p:nvPr>
        </p:nvSpPr>
        <p:spPr/>
        <p:txBody>
          <a:bodyPr/>
          <a:lstStyle/>
          <a:p>
            <a:fld id="{733BBF4C-BB1C-499B-982D-10EB0D1AD922}" type="datetimeFigureOut">
              <a:rPr lang="en-ZA" smtClean="0"/>
              <a:pPr/>
              <a:t>2017/09/29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47597800-B3F0-4B15-9180-76A97AD8DFED}" type="slidenum">
              <a:rPr lang="en-ZA" smtClean="0"/>
              <a:pPr/>
              <a:t>‹#›</a:t>
            </a:fld>
            <a:endParaRPr lang="en-Z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733BBF4C-BB1C-499B-982D-10EB0D1AD922}" type="datetimeFigureOut">
              <a:rPr lang="en-ZA" smtClean="0"/>
              <a:pPr/>
              <a:t>2017/09/29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47597800-B3F0-4B15-9180-76A97AD8DFED}" type="slidenum">
              <a:rPr lang="en-ZA" smtClean="0"/>
              <a:pPr/>
              <a:t>‹#›</a:t>
            </a:fld>
            <a:endParaRPr lang="en-Z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Z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733BBF4C-BB1C-499B-982D-10EB0D1AD922}" type="datetimeFigureOut">
              <a:rPr lang="en-ZA" smtClean="0"/>
              <a:pPr/>
              <a:t>2017/09/29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47597800-B3F0-4B15-9180-76A97AD8DFED}" type="slidenum">
              <a:rPr lang="en-ZA" smtClean="0"/>
              <a:pPr/>
              <a:t>‹#›</a:t>
            </a:fld>
            <a:endParaRPr lang="en-Z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733BBF4C-BB1C-499B-982D-10EB0D1AD922}" type="datetimeFigureOut">
              <a:rPr lang="en-ZA" smtClean="0"/>
              <a:pPr/>
              <a:t>2017/09/29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47597800-B3F0-4B15-9180-76A97AD8DFED}" type="slidenum">
              <a:rPr lang="en-ZA" smtClean="0"/>
              <a:pPr/>
              <a:t>‹#›</a:t>
            </a:fld>
            <a:endParaRPr lang="en-Z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Z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3BBF4C-BB1C-499B-982D-10EB0D1AD922}" type="datetimeFigureOut">
              <a:rPr lang="en-ZA" smtClean="0"/>
              <a:pPr/>
              <a:t>2017/09/29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47597800-B3F0-4B15-9180-76A97AD8DFED}" type="slidenum">
              <a:rPr lang="en-ZA" smtClean="0"/>
              <a:pPr/>
              <a:t>‹#›</a:t>
            </a:fld>
            <a:endParaRPr lang="en-Z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p:cNvSpPr>
            <a:spLocks noGrp="1"/>
          </p:cNvSpPr>
          <p:nvPr>
            <p:ph type="dt" sz="half" idx="10"/>
          </p:nvPr>
        </p:nvSpPr>
        <p:spPr/>
        <p:txBody>
          <a:bodyPr/>
          <a:lstStyle/>
          <a:p>
            <a:fld id="{733BBF4C-BB1C-499B-982D-10EB0D1AD922}" type="datetimeFigureOut">
              <a:rPr lang="en-ZA" smtClean="0"/>
              <a:pPr/>
              <a:t>2017/09/29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47597800-B3F0-4B15-9180-76A97AD8DFED}" type="slidenum">
              <a:rPr lang="en-ZA" smtClean="0"/>
              <a:pPr/>
              <a:t>‹#›</a:t>
            </a:fld>
            <a:endParaRPr lang="en-Z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Z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p:cNvSpPr>
            <a:spLocks noGrp="1"/>
          </p:cNvSpPr>
          <p:nvPr>
            <p:ph type="dt" sz="half" idx="10"/>
          </p:nvPr>
        </p:nvSpPr>
        <p:spPr/>
        <p:txBody>
          <a:bodyPr/>
          <a:lstStyle/>
          <a:p>
            <a:fld id="{733BBF4C-BB1C-499B-982D-10EB0D1AD922}" type="datetimeFigureOut">
              <a:rPr lang="en-ZA" smtClean="0"/>
              <a:pPr/>
              <a:t>2017/09/29</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47597800-B3F0-4B15-9180-76A97AD8DFED}" type="slidenum">
              <a:rPr lang="en-ZA" smtClean="0"/>
              <a:pPr/>
              <a:t>‹#›</a:t>
            </a:fld>
            <a:endParaRPr lang="en-Z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Date Placeholder 2"/>
          <p:cNvSpPr>
            <a:spLocks noGrp="1"/>
          </p:cNvSpPr>
          <p:nvPr>
            <p:ph type="dt" sz="half" idx="10"/>
          </p:nvPr>
        </p:nvSpPr>
        <p:spPr/>
        <p:txBody>
          <a:bodyPr/>
          <a:lstStyle/>
          <a:p>
            <a:fld id="{733BBF4C-BB1C-499B-982D-10EB0D1AD922}" type="datetimeFigureOut">
              <a:rPr lang="en-ZA" smtClean="0"/>
              <a:pPr/>
              <a:t>2017/09/29</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47597800-B3F0-4B15-9180-76A97AD8DFED}" type="slidenum">
              <a:rPr lang="en-ZA" smtClean="0"/>
              <a:pPr/>
              <a:t>‹#›</a:t>
            </a:fld>
            <a:endParaRPr lang="en-Z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3BBF4C-BB1C-499B-982D-10EB0D1AD922}" type="datetimeFigureOut">
              <a:rPr lang="en-ZA" smtClean="0"/>
              <a:pPr/>
              <a:t>2017/09/29</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47597800-B3F0-4B15-9180-76A97AD8DFED}" type="slidenum">
              <a:rPr lang="en-ZA" smtClean="0"/>
              <a:pPr/>
              <a:t>‹#›</a:t>
            </a:fld>
            <a:endParaRPr lang="en-Z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Z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3BBF4C-BB1C-499B-982D-10EB0D1AD922}" type="datetimeFigureOut">
              <a:rPr lang="en-ZA" smtClean="0"/>
              <a:pPr/>
              <a:t>2017/09/29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47597800-B3F0-4B15-9180-76A97AD8DFED}" type="slidenum">
              <a:rPr lang="en-ZA" smtClean="0"/>
              <a:pPr/>
              <a:t>‹#›</a:t>
            </a:fld>
            <a:endParaRPr lang="en-Z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Z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3BBF4C-BB1C-499B-982D-10EB0D1AD922}" type="datetimeFigureOut">
              <a:rPr lang="en-ZA" smtClean="0"/>
              <a:pPr/>
              <a:t>2017/09/29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47597800-B3F0-4B15-9180-76A97AD8DFED}" type="slidenum">
              <a:rPr lang="en-ZA" smtClean="0"/>
              <a:pPr/>
              <a:t>‹#›</a:t>
            </a:fld>
            <a:endParaRPr lang="en-Z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3BBF4C-BB1C-499B-982D-10EB0D1AD922}" type="datetimeFigureOut">
              <a:rPr lang="en-ZA" smtClean="0"/>
              <a:pPr/>
              <a:t>2017/09/29</a:t>
            </a:fld>
            <a:endParaRPr lang="en-Z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97800-B3F0-4B15-9180-76A97AD8DFED}" type="slidenum">
              <a:rPr lang="en-ZA" smtClean="0"/>
              <a:pPr/>
              <a:t>‹#›</a:t>
            </a:fld>
            <a:endParaRPr lang="en-Z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762000"/>
            <a:ext cx="7315200" cy="5693866"/>
          </a:xfrm>
          <a:prstGeom prst="rect">
            <a:avLst/>
          </a:prstGeom>
          <a:noFill/>
        </p:spPr>
        <p:txBody>
          <a:bodyPr wrap="square" rtlCol="0">
            <a:spAutoFit/>
          </a:bodyPr>
          <a:lstStyle/>
          <a:p>
            <a:endParaRPr lang="en-ZA" dirty="0"/>
          </a:p>
          <a:p>
            <a:endParaRPr lang="en-ZA" dirty="0"/>
          </a:p>
          <a:p>
            <a:pPr algn="ctr"/>
            <a:r>
              <a:rPr lang="en-ZA" sz="2800" b="1" dirty="0"/>
              <a:t>Difference-in-Differences</a:t>
            </a:r>
          </a:p>
          <a:p>
            <a:pPr algn="ctr"/>
            <a:endParaRPr lang="en-ZA" sz="2800" b="1" dirty="0"/>
          </a:p>
          <a:p>
            <a:pPr algn="ctr"/>
            <a:r>
              <a:rPr lang="en-ZA" sz="2800" b="1" dirty="0"/>
              <a:t>&amp;</a:t>
            </a:r>
          </a:p>
          <a:p>
            <a:pPr algn="ctr"/>
            <a:endParaRPr lang="en-ZA" sz="2800" b="1" dirty="0"/>
          </a:p>
          <a:p>
            <a:pPr algn="ctr"/>
            <a:r>
              <a:rPr lang="en-ZA" sz="2800" b="1" dirty="0"/>
              <a:t>Randomised Control Trials</a:t>
            </a:r>
          </a:p>
          <a:p>
            <a:pPr algn="ctr"/>
            <a:r>
              <a:rPr lang="en-ZA" sz="2800" b="1" dirty="0"/>
              <a:t>(A/B tests)</a:t>
            </a:r>
          </a:p>
          <a:p>
            <a:pPr algn="ctr"/>
            <a:endParaRPr lang="en-ZA" sz="2800" b="1" dirty="0"/>
          </a:p>
          <a:p>
            <a:pPr algn="ctr"/>
            <a:endParaRPr lang="en-ZA" sz="2800" b="1" dirty="0"/>
          </a:p>
          <a:p>
            <a:pPr algn="ctr"/>
            <a:endParaRPr lang="en-ZA" sz="2800" b="1" dirty="0"/>
          </a:p>
          <a:p>
            <a:pPr algn="ctr"/>
            <a:r>
              <a:rPr lang="en-ZA" sz="2000" dirty="0"/>
              <a:t>Neil Rankin</a:t>
            </a:r>
          </a:p>
          <a:p>
            <a:pPr algn="ctr"/>
            <a:endParaRPr lang="en-ZA" sz="2000" dirty="0"/>
          </a:p>
          <a:p>
            <a:endParaRPr lang="en-ZA" dirty="0"/>
          </a:p>
          <a:p>
            <a:endParaRPr lang="en-Z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ZA" sz="3200" dirty="0"/>
              <a:t>Why randomise?</a:t>
            </a:r>
          </a:p>
        </p:txBody>
      </p:sp>
      <p:sp>
        <p:nvSpPr>
          <p:cNvPr id="3" name="Content Placeholder 2"/>
          <p:cNvSpPr>
            <a:spLocks noGrp="1"/>
          </p:cNvSpPr>
          <p:nvPr>
            <p:ph idx="1"/>
          </p:nvPr>
        </p:nvSpPr>
        <p:spPr/>
        <p:txBody>
          <a:bodyPr>
            <a:normAutofit fontScale="92500"/>
          </a:bodyPr>
          <a:lstStyle/>
          <a:p>
            <a:pPr lvl="0"/>
            <a:r>
              <a:rPr lang="en-ZA" sz="2800" dirty="0"/>
              <a:t>People are assigned to either the control or treatment group through a random process (say a coin toss)</a:t>
            </a:r>
          </a:p>
          <a:p>
            <a:pPr lvl="0"/>
            <a:endParaRPr lang="en-ZA" sz="2800" dirty="0"/>
          </a:p>
          <a:p>
            <a:pPr lvl="0"/>
            <a:r>
              <a:rPr lang="en-ZA" sz="2800" dirty="0"/>
              <a:t>With a large enough sample these groups will balance</a:t>
            </a:r>
          </a:p>
          <a:p>
            <a:pPr lvl="0"/>
            <a:endParaRPr lang="en-ZA" sz="2800" dirty="0"/>
          </a:p>
          <a:p>
            <a:pPr lvl="0"/>
            <a:r>
              <a:rPr lang="en-ZA" sz="2800" dirty="0"/>
              <a:t>Since the assignment is random, and operated by someone external, then the characteristics of people in each group are not correlated with being in either group</a:t>
            </a:r>
            <a:endParaRPr lang="en-ZA" dirty="0"/>
          </a:p>
          <a:p>
            <a:pPr lvl="0"/>
            <a:endParaRPr lang="en-ZA" dirty="0"/>
          </a:p>
          <a:p>
            <a:pPr lvl="0"/>
            <a:endParaRPr lang="en-ZA" sz="2400" dirty="0"/>
          </a:p>
          <a:p>
            <a:pPr lvl="0"/>
            <a:endParaRPr lang="en-ZA" sz="2400" dirty="0"/>
          </a:p>
          <a:p>
            <a:pPr lvl="0"/>
            <a:endParaRPr lang="en-ZA" sz="2400" dirty="0"/>
          </a:p>
          <a:p>
            <a:pPr lvl="0"/>
            <a:endParaRPr lang="en-ZA" sz="2400" dirty="0"/>
          </a:p>
          <a:p>
            <a:endParaRPr lang="en-ZA"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ZA" sz="3200" dirty="0"/>
              <a:t>Why randomise?</a:t>
            </a:r>
          </a:p>
        </p:txBody>
      </p:sp>
      <p:sp>
        <p:nvSpPr>
          <p:cNvPr id="3" name="Content Placeholder 2"/>
          <p:cNvSpPr>
            <a:spLocks noGrp="1"/>
          </p:cNvSpPr>
          <p:nvPr>
            <p:ph idx="1"/>
          </p:nvPr>
        </p:nvSpPr>
        <p:spPr/>
        <p:txBody>
          <a:bodyPr>
            <a:normAutofit lnSpcReduction="10000"/>
          </a:bodyPr>
          <a:lstStyle/>
          <a:p>
            <a:pPr lvl="0"/>
            <a:r>
              <a:rPr lang="en-ZA" sz="2800" dirty="0"/>
              <a:t>The only difference (including in unobservable characteristics) between the two groups is whether they receive the treatment or not</a:t>
            </a:r>
          </a:p>
          <a:p>
            <a:pPr lvl="0"/>
            <a:endParaRPr lang="en-ZA" sz="2800" dirty="0"/>
          </a:p>
          <a:p>
            <a:pPr lvl="0"/>
            <a:r>
              <a:rPr lang="en-ZA" sz="2800" dirty="0"/>
              <a:t>Since this is the only difference, and individuals are randomly assign, any difference in outcomes can be attributed solely to the treatment</a:t>
            </a:r>
          </a:p>
          <a:p>
            <a:pPr lvl="0"/>
            <a:endParaRPr lang="en-ZA" sz="2800" dirty="0"/>
          </a:p>
          <a:p>
            <a:pPr lvl="0"/>
            <a:r>
              <a:rPr lang="en-ZA" sz="2800" dirty="0"/>
              <a:t>We can therefore say that the treatment caused the difference in outcomes</a:t>
            </a:r>
          </a:p>
          <a:p>
            <a:pPr lvl="0"/>
            <a:endParaRPr lang="en-ZA" dirty="0"/>
          </a:p>
          <a:p>
            <a:pPr lvl="0"/>
            <a:endParaRPr lang="en-ZA" dirty="0"/>
          </a:p>
          <a:p>
            <a:pPr lvl="0"/>
            <a:endParaRPr lang="en-ZA" dirty="0"/>
          </a:p>
          <a:p>
            <a:pPr lvl="0"/>
            <a:endParaRPr lang="en-ZA" sz="2400" dirty="0"/>
          </a:p>
          <a:p>
            <a:pPr lvl="0"/>
            <a:endParaRPr lang="en-ZA" sz="2400" dirty="0"/>
          </a:p>
          <a:p>
            <a:pPr lvl="0"/>
            <a:endParaRPr lang="en-ZA" sz="2400" dirty="0"/>
          </a:p>
          <a:p>
            <a:pPr lvl="0"/>
            <a:endParaRPr lang="en-ZA" sz="2400" dirty="0"/>
          </a:p>
          <a:p>
            <a:endParaRPr lang="en-ZA"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ZA" sz="3200" dirty="0"/>
              <a:t>Why randomise?</a:t>
            </a:r>
          </a:p>
        </p:txBody>
      </p:sp>
      <p:sp>
        <p:nvSpPr>
          <p:cNvPr id="3" name="Content Placeholder 2"/>
          <p:cNvSpPr>
            <a:spLocks noGrp="1"/>
          </p:cNvSpPr>
          <p:nvPr>
            <p:ph idx="1"/>
          </p:nvPr>
        </p:nvSpPr>
        <p:spPr/>
        <p:txBody>
          <a:bodyPr>
            <a:normAutofit fontScale="62500" lnSpcReduction="20000"/>
          </a:bodyPr>
          <a:lstStyle/>
          <a:p>
            <a:pPr lvl="0"/>
            <a:r>
              <a:rPr lang="en-ZA" dirty="0"/>
              <a:t>A second reason for randomisation is that it is simple and distributes individuals, and thus characteristics, randomly</a:t>
            </a:r>
          </a:p>
          <a:p>
            <a:pPr lvl="0"/>
            <a:endParaRPr lang="en-ZA" dirty="0"/>
          </a:p>
          <a:p>
            <a:pPr lvl="0"/>
            <a:r>
              <a:rPr lang="en-ZA" dirty="0"/>
              <a:t>Even if we could see all the characteristics of people and match on these, this would be a long involved process</a:t>
            </a:r>
          </a:p>
          <a:p>
            <a:pPr lvl="1"/>
            <a:r>
              <a:rPr lang="en-ZA" dirty="0"/>
              <a:t>Would need to collect the data on all these characteristics (which would take a long time)</a:t>
            </a:r>
          </a:p>
          <a:p>
            <a:pPr lvl="1"/>
            <a:r>
              <a:rPr lang="en-ZA" dirty="0"/>
              <a:t>Would need to combine many variables into one (using PSM for example), and we may come across problems with the number of observations</a:t>
            </a:r>
          </a:p>
          <a:p>
            <a:pPr lvl="0"/>
            <a:endParaRPr lang="en-ZA" dirty="0"/>
          </a:p>
          <a:p>
            <a:pPr lvl="0"/>
            <a:r>
              <a:rPr lang="en-ZA" dirty="0"/>
              <a:t>With randomisation, if it is done properly, we do not need to worry so much about these two things</a:t>
            </a:r>
          </a:p>
          <a:p>
            <a:pPr>
              <a:buNone/>
            </a:pPr>
            <a:r>
              <a:rPr lang="en-ZA" dirty="0"/>
              <a:t> </a:t>
            </a:r>
          </a:p>
          <a:p>
            <a:pPr lvl="0"/>
            <a:r>
              <a:rPr lang="en-ZA" dirty="0"/>
              <a:t>Randomisation can also be thought of as ‘fair’ in that everyone has the same chance of being in the programme or not</a:t>
            </a:r>
          </a:p>
          <a:p>
            <a:pPr lvl="0"/>
            <a:endParaRPr lang="en-ZA" dirty="0"/>
          </a:p>
          <a:p>
            <a:pPr lvl="0"/>
            <a:endParaRPr lang="en-ZA" dirty="0"/>
          </a:p>
          <a:p>
            <a:pPr lvl="0"/>
            <a:endParaRPr lang="en-ZA" dirty="0"/>
          </a:p>
          <a:p>
            <a:pPr lvl="0"/>
            <a:endParaRPr lang="en-ZA" sz="2400" dirty="0"/>
          </a:p>
          <a:p>
            <a:pPr lvl="0"/>
            <a:endParaRPr lang="en-ZA" sz="2400" dirty="0"/>
          </a:p>
          <a:p>
            <a:pPr lvl="0"/>
            <a:endParaRPr lang="en-ZA" sz="2400" dirty="0"/>
          </a:p>
          <a:p>
            <a:pPr lvl="0"/>
            <a:endParaRPr lang="en-ZA" sz="2400" dirty="0"/>
          </a:p>
          <a:p>
            <a:endParaRPr lang="en-ZA"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ZA" sz="3200" dirty="0"/>
              <a:t>The process of a random experiment</a:t>
            </a:r>
          </a:p>
        </p:txBody>
      </p:sp>
      <p:pic>
        <p:nvPicPr>
          <p:cNvPr id="5" name="Content Placeholder 4" descr="Untitled 5.tiff"/>
          <p:cNvPicPr>
            <a:picLocks noGrp="1" noChangeAspect="1"/>
          </p:cNvPicPr>
          <p:nvPr>
            <p:ph idx="1"/>
          </p:nvPr>
        </p:nvPicPr>
        <p:blipFill>
          <a:blip r:embed="rId2" cstate="print"/>
          <a:stretch>
            <a:fillRect/>
          </a:stretch>
        </p:blipFill>
        <p:spPr>
          <a:xfrm>
            <a:off x="616237" y="1600200"/>
            <a:ext cx="7911526" cy="4525963"/>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ZA" sz="3200" dirty="0"/>
              <a:t>How do you actually randomise?</a:t>
            </a:r>
          </a:p>
        </p:txBody>
      </p:sp>
      <p:sp>
        <p:nvSpPr>
          <p:cNvPr id="3" name="Content Placeholder 2"/>
          <p:cNvSpPr>
            <a:spLocks noGrp="1"/>
          </p:cNvSpPr>
          <p:nvPr>
            <p:ph idx="1"/>
          </p:nvPr>
        </p:nvSpPr>
        <p:spPr/>
        <p:txBody>
          <a:bodyPr>
            <a:normAutofit fontScale="70000" lnSpcReduction="20000"/>
          </a:bodyPr>
          <a:lstStyle/>
          <a:p>
            <a:pPr lvl="0"/>
            <a:r>
              <a:rPr lang="en-ZA" dirty="0"/>
              <a:t>Simple methods</a:t>
            </a:r>
          </a:p>
          <a:p>
            <a:pPr lvl="1"/>
            <a:r>
              <a:rPr lang="en-ZA" dirty="0"/>
              <a:t>Toss a coin</a:t>
            </a:r>
          </a:p>
          <a:p>
            <a:pPr lvl="1"/>
            <a:r>
              <a:rPr lang="en-ZA" dirty="0"/>
              <a:t>Generate random numbers, rank and choose every second one/second half of the sample (remember to set a seed, or take other steps, so that you can replicate)</a:t>
            </a:r>
          </a:p>
          <a:p>
            <a:pPr lvl="1"/>
            <a:r>
              <a:rPr lang="en-ZA" dirty="0"/>
              <a:t>Choose out of a hat</a:t>
            </a:r>
          </a:p>
          <a:p>
            <a:pPr lvl="1"/>
            <a:endParaRPr lang="en-ZA" dirty="0"/>
          </a:p>
          <a:p>
            <a:pPr lvl="0"/>
            <a:r>
              <a:rPr lang="en-ZA" dirty="0"/>
              <a:t>Some can be done in public (depends on experiment)</a:t>
            </a:r>
          </a:p>
          <a:p>
            <a:pPr lvl="1"/>
            <a:r>
              <a:rPr lang="en-ZA" dirty="0"/>
              <a:t>Shows fairness</a:t>
            </a:r>
          </a:p>
          <a:p>
            <a:pPr lvl="1"/>
            <a:r>
              <a:rPr lang="en-ZA" dirty="0"/>
              <a:t>No opportunity to check or correct if something goes wrong</a:t>
            </a:r>
          </a:p>
          <a:p>
            <a:pPr lvl="1"/>
            <a:endParaRPr lang="en-ZA" dirty="0"/>
          </a:p>
          <a:p>
            <a:pPr lvl="0"/>
            <a:r>
              <a:rPr lang="en-ZA" dirty="0"/>
              <a:t>Researchers sometimes re-randomise if the groups are not balanced</a:t>
            </a:r>
          </a:p>
          <a:p>
            <a:pPr lvl="1"/>
            <a:r>
              <a:rPr lang="en-ZA" dirty="0"/>
              <a:t>Ad hoc procedure (see </a:t>
            </a:r>
            <a:r>
              <a:rPr lang="en-US" dirty="0"/>
              <a:t>(Bruhn &amp; McKenzie, 2008)</a:t>
            </a:r>
            <a:r>
              <a:rPr lang="en-ZA" dirty="0"/>
              <a:t> for a discussion)</a:t>
            </a:r>
          </a:p>
          <a:p>
            <a:pPr lvl="0"/>
            <a:endParaRPr lang="en-ZA" sz="2400" dirty="0"/>
          </a:p>
          <a:p>
            <a:endParaRPr lang="en-ZA"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ZA" sz="3200" dirty="0"/>
              <a:t>How do you actually randomise?</a:t>
            </a:r>
          </a:p>
        </p:txBody>
      </p:sp>
      <p:sp>
        <p:nvSpPr>
          <p:cNvPr id="3" name="Content Placeholder 2"/>
          <p:cNvSpPr>
            <a:spLocks noGrp="1"/>
          </p:cNvSpPr>
          <p:nvPr>
            <p:ph idx="1"/>
          </p:nvPr>
        </p:nvSpPr>
        <p:spPr/>
        <p:txBody>
          <a:bodyPr>
            <a:normAutofit fontScale="55000" lnSpcReduction="20000"/>
          </a:bodyPr>
          <a:lstStyle/>
          <a:p>
            <a:r>
              <a:rPr lang="en-ZA" dirty="0"/>
              <a:t>More complex methods</a:t>
            </a:r>
          </a:p>
          <a:p>
            <a:endParaRPr lang="en-ZA" dirty="0"/>
          </a:p>
          <a:p>
            <a:pPr lvl="0"/>
            <a:r>
              <a:rPr lang="en-ZA" dirty="0"/>
              <a:t>Having covariates (other variables that explain the outcome) in a regression can help you estimate the treatment effect more accurately</a:t>
            </a:r>
          </a:p>
          <a:p>
            <a:pPr lvl="0"/>
            <a:endParaRPr lang="en-ZA" dirty="0"/>
          </a:p>
          <a:p>
            <a:pPr lvl="0"/>
            <a:r>
              <a:rPr lang="en-ZA" dirty="0"/>
              <a:t>This matters if you have a relatively small sample size</a:t>
            </a:r>
          </a:p>
          <a:p>
            <a:pPr lvl="0"/>
            <a:endParaRPr lang="en-ZA" dirty="0"/>
          </a:p>
          <a:p>
            <a:pPr lvl="0"/>
            <a:r>
              <a:rPr lang="en-ZA" dirty="0"/>
              <a:t>You might also want to stratify on different characteristics to ensure balance</a:t>
            </a:r>
          </a:p>
          <a:p>
            <a:pPr lvl="0"/>
            <a:endParaRPr lang="en-ZA" dirty="0"/>
          </a:p>
          <a:p>
            <a:pPr lvl="0"/>
            <a:r>
              <a:rPr lang="en-ZA" dirty="0"/>
              <a:t>Two general approaches</a:t>
            </a:r>
          </a:p>
          <a:p>
            <a:pPr lvl="1"/>
            <a:r>
              <a:rPr lang="en-ZA" dirty="0"/>
              <a:t>Stratify into ‘bins’ (for example males in rural areas, females in rural areas, males in urban areas, females in urban areas) then randomise within these bins</a:t>
            </a:r>
          </a:p>
          <a:p>
            <a:pPr lvl="1"/>
            <a:r>
              <a:rPr lang="en-ZA" dirty="0"/>
              <a:t>Create pairs with similar observable characteristics and randomise within the pair</a:t>
            </a:r>
          </a:p>
          <a:p>
            <a:pPr lvl="2"/>
            <a:r>
              <a:rPr lang="en-ZA" dirty="0"/>
              <a:t>This can also be useful to check robustness when there is attrition</a:t>
            </a:r>
          </a:p>
          <a:p>
            <a:pPr lvl="1"/>
            <a:r>
              <a:rPr lang="en-ZA" dirty="0"/>
              <a:t>Can do a combination of these two</a:t>
            </a:r>
          </a:p>
          <a:p>
            <a:pPr lvl="1"/>
            <a:r>
              <a:rPr lang="en-ZA" dirty="0"/>
              <a:t>Important that you control for stratification variables in any regression</a:t>
            </a:r>
          </a:p>
          <a:p>
            <a:pPr lvl="0"/>
            <a:endParaRPr lang="en-ZA" sz="2400" dirty="0"/>
          </a:p>
          <a:p>
            <a:endParaRPr lang="en-ZA"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ZA" sz="3200" dirty="0"/>
              <a:t>The process</a:t>
            </a:r>
          </a:p>
        </p:txBody>
      </p:sp>
      <p:pic>
        <p:nvPicPr>
          <p:cNvPr id="7" name="Content Placeholder 6" descr="Untitled 4.tiff"/>
          <p:cNvPicPr>
            <a:picLocks noGrp="1" noChangeAspect="1"/>
          </p:cNvPicPr>
          <p:nvPr>
            <p:ph idx="1"/>
          </p:nvPr>
        </p:nvPicPr>
        <p:blipFill>
          <a:blip r:embed="rId2" cstate="print"/>
          <a:stretch>
            <a:fillRect/>
          </a:stretch>
        </p:blipFill>
        <p:spPr>
          <a:xfrm>
            <a:off x="862918" y="1600200"/>
            <a:ext cx="7418164" cy="4525963"/>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ZA" sz="3200" dirty="0"/>
              <a:t>Determining impact</a:t>
            </a:r>
          </a:p>
        </p:txBody>
      </p:sp>
      <p:sp>
        <p:nvSpPr>
          <p:cNvPr id="3" name="Content Placeholder 2"/>
          <p:cNvSpPr>
            <a:spLocks noGrp="1"/>
          </p:cNvSpPr>
          <p:nvPr>
            <p:ph idx="1"/>
          </p:nvPr>
        </p:nvSpPr>
        <p:spPr/>
        <p:txBody>
          <a:bodyPr>
            <a:normAutofit fontScale="70000" lnSpcReduction="20000"/>
          </a:bodyPr>
          <a:lstStyle/>
          <a:p>
            <a:pPr lvl="0"/>
            <a:r>
              <a:rPr lang="en-ZA" dirty="0"/>
              <a:t>Most straightforward way is to compare the average outcome in the treatment group versus the control group and test whether they are significantly different</a:t>
            </a:r>
          </a:p>
          <a:p>
            <a:pPr lvl="0"/>
            <a:endParaRPr lang="en-ZA" dirty="0"/>
          </a:p>
          <a:p>
            <a:pPr lvl="0"/>
            <a:r>
              <a:rPr lang="en-ZA" dirty="0"/>
              <a:t>Usually this is done in a regression with the treatment variable as a dummy variable (0/1)</a:t>
            </a:r>
          </a:p>
          <a:p>
            <a:pPr lvl="0"/>
            <a:endParaRPr lang="en-ZA" dirty="0"/>
          </a:p>
          <a:p>
            <a:pPr lvl="0"/>
            <a:r>
              <a:rPr lang="en-ZA" dirty="0"/>
              <a:t>The attraction of a regression is that the coefficient on the treatment variable measure the impact, there is a standard error (and thus a test of whether the coefficient is different from 0)</a:t>
            </a:r>
          </a:p>
          <a:p>
            <a:pPr lvl="0"/>
            <a:endParaRPr lang="en-ZA" dirty="0"/>
          </a:p>
          <a:p>
            <a:pPr lvl="0"/>
            <a:r>
              <a:rPr lang="en-ZA" dirty="0"/>
              <a:t>Can also control for other things which may affect the outcome. We call these covariates.</a:t>
            </a:r>
          </a:p>
          <a:p>
            <a:pPr lvl="0"/>
            <a:endParaRPr lang="en-ZA" sz="2400" dirty="0"/>
          </a:p>
          <a:p>
            <a:endParaRPr lang="en-ZA"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ZA" sz="3200" dirty="0"/>
              <a:t>Determining impact</a:t>
            </a:r>
          </a:p>
        </p:txBody>
      </p:sp>
      <p:pic>
        <p:nvPicPr>
          <p:cNvPr id="5" name="Content Placeholder 4" descr="Untitled 3.tiff"/>
          <p:cNvPicPr>
            <a:picLocks noGrp="1" noChangeAspect="1"/>
          </p:cNvPicPr>
          <p:nvPr>
            <p:ph idx="1"/>
          </p:nvPr>
        </p:nvPicPr>
        <p:blipFill>
          <a:blip r:embed="rId2" cstate="print"/>
          <a:stretch>
            <a:fillRect/>
          </a:stretch>
        </p:blipFill>
        <p:spPr>
          <a:xfrm>
            <a:off x="457200" y="2285553"/>
            <a:ext cx="8229600" cy="3155256"/>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ZA" sz="3200" dirty="0"/>
              <a:t>Determining impact</a:t>
            </a:r>
          </a:p>
        </p:txBody>
      </p:sp>
      <p:graphicFrame>
        <p:nvGraphicFramePr>
          <p:cNvPr id="5" name="Content Placeholder 4"/>
          <p:cNvGraphicFramePr>
            <a:graphicFrameLocks noGrp="1" noChangeAspect="1"/>
          </p:cNvGraphicFramePr>
          <p:nvPr>
            <p:ph idx="1"/>
          </p:nvPr>
        </p:nvGraphicFramePr>
        <p:xfrm>
          <a:off x="304800" y="1143000"/>
          <a:ext cx="8257221" cy="5410200"/>
        </p:xfrm>
        <a:graphic>
          <a:graphicData uri="http://schemas.openxmlformats.org/presentationml/2006/ole">
            <mc:AlternateContent xmlns:mc="http://schemas.openxmlformats.org/markup-compatibility/2006">
              <mc:Choice xmlns:v="urn:schemas-microsoft-com:vml" Requires="v">
                <p:oleObj spid="_x0000_s63496" name="Document" r:id="rId3" imgW="9025695" imgH="5913831" progId="Word.Document.12">
                  <p:embed/>
                </p:oleObj>
              </mc:Choice>
              <mc:Fallback>
                <p:oleObj name="Document" r:id="rId3" imgW="9025695" imgH="5913831" progId="Word.Document.12">
                  <p:embed/>
                  <p:pic>
                    <p:nvPicPr>
                      <p:cNvPr id="0" name="Content Placeholder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143000"/>
                        <a:ext cx="8257221" cy="541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ZA" sz="3200" dirty="0"/>
              <a:t>Impact evaluation techniques</a:t>
            </a:r>
          </a:p>
        </p:txBody>
      </p:sp>
      <p:sp>
        <p:nvSpPr>
          <p:cNvPr id="3" name="Content Placeholder 2"/>
          <p:cNvSpPr>
            <a:spLocks noGrp="1"/>
          </p:cNvSpPr>
          <p:nvPr>
            <p:ph idx="1"/>
          </p:nvPr>
        </p:nvSpPr>
        <p:spPr/>
        <p:txBody>
          <a:bodyPr>
            <a:normAutofit lnSpcReduction="10000"/>
          </a:bodyPr>
          <a:lstStyle/>
          <a:p>
            <a:pPr marL="0" lvl="0" indent="0">
              <a:buNone/>
            </a:pPr>
            <a:r>
              <a:rPr lang="en-ZA" sz="2400" dirty="0"/>
              <a:t>In the past 10-15 years ‘causality’ has become an important focus of applied econometrics</a:t>
            </a:r>
          </a:p>
          <a:p>
            <a:pPr marL="0" lvl="0" indent="0">
              <a:buNone/>
            </a:pPr>
            <a:endParaRPr lang="en-ZA" sz="2400" dirty="0"/>
          </a:p>
          <a:p>
            <a:pPr marL="0" lvl="0" indent="0">
              <a:buNone/>
            </a:pPr>
            <a:r>
              <a:rPr lang="en-ZA" sz="2400" dirty="0"/>
              <a:t>Usually some exogenous shock is used to split the group between ‘treatment’ and ‘control’</a:t>
            </a:r>
          </a:p>
          <a:p>
            <a:pPr marL="0" lvl="0" indent="0">
              <a:buNone/>
            </a:pPr>
            <a:endParaRPr lang="en-ZA" sz="2400" dirty="0"/>
          </a:p>
          <a:p>
            <a:pPr marL="0" lvl="0" indent="0">
              <a:buNone/>
            </a:pPr>
            <a:r>
              <a:rPr lang="en-ZA" sz="2400" dirty="0"/>
              <a:t>Or relatively strong assumptions are required</a:t>
            </a:r>
          </a:p>
          <a:p>
            <a:pPr marL="0" lvl="0" indent="0">
              <a:buNone/>
            </a:pPr>
            <a:endParaRPr lang="en-ZA" sz="2400" dirty="0"/>
          </a:p>
          <a:p>
            <a:pPr marL="0" lvl="0" indent="0">
              <a:buNone/>
            </a:pPr>
            <a:r>
              <a:rPr lang="en-ZA" sz="2400" dirty="0"/>
              <a:t>Two broad approaches</a:t>
            </a:r>
          </a:p>
          <a:p>
            <a:pPr lvl="0">
              <a:buFontTx/>
              <a:buChar char="-"/>
            </a:pPr>
            <a:r>
              <a:rPr lang="en-ZA" sz="2400" dirty="0"/>
              <a:t>Experimental</a:t>
            </a:r>
          </a:p>
          <a:p>
            <a:pPr lvl="0">
              <a:buFontTx/>
              <a:buChar char="-"/>
            </a:pPr>
            <a:r>
              <a:rPr lang="en-ZA" sz="2400" dirty="0"/>
              <a:t>Quasi-experimental</a:t>
            </a:r>
          </a:p>
          <a:p>
            <a:pPr marL="0" lvl="0" indent="0">
              <a:buNone/>
            </a:pPr>
            <a:endParaRPr lang="en-ZA" sz="2400" dirty="0"/>
          </a:p>
          <a:p>
            <a:pPr lvl="0"/>
            <a:endParaRPr lang="en-ZA" sz="2400" dirty="0"/>
          </a:p>
          <a:p>
            <a:pPr lvl="0"/>
            <a:endParaRPr lang="en-ZA" sz="2400" dirty="0"/>
          </a:p>
          <a:p>
            <a:endParaRPr lang="en-ZA"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ZA" sz="3200" dirty="0"/>
              <a:t>Non-compliance</a:t>
            </a:r>
          </a:p>
        </p:txBody>
      </p:sp>
      <p:sp>
        <p:nvSpPr>
          <p:cNvPr id="3" name="Content Placeholder 2"/>
          <p:cNvSpPr>
            <a:spLocks noGrp="1"/>
          </p:cNvSpPr>
          <p:nvPr>
            <p:ph idx="1"/>
          </p:nvPr>
        </p:nvSpPr>
        <p:spPr/>
        <p:txBody>
          <a:bodyPr>
            <a:normAutofit fontScale="85000" lnSpcReduction="10000"/>
          </a:bodyPr>
          <a:lstStyle/>
          <a:p>
            <a:pPr lvl="0"/>
            <a:r>
              <a:rPr lang="en-ZA" dirty="0"/>
              <a:t>What happens when some people who are in the treatment group do not participate?</a:t>
            </a:r>
          </a:p>
          <a:p>
            <a:pPr lvl="0"/>
            <a:endParaRPr lang="en-ZA" dirty="0"/>
          </a:p>
          <a:p>
            <a:pPr lvl="0"/>
            <a:r>
              <a:rPr lang="en-ZA" dirty="0"/>
              <a:t>This is called non-compliance</a:t>
            </a:r>
          </a:p>
          <a:p>
            <a:pPr lvl="0"/>
            <a:endParaRPr lang="en-ZA" dirty="0"/>
          </a:p>
          <a:p>
            <a:pPr lvl="0"/>
            <a:r>
              <a:rPr lang="en-ZA" dirty="0"/>
              <a:t>Can estimate something which is called the average impact of the treatment on the treated (ATT)</a:t>
            </a:r>
          </a:p>
          <a:p>
            <a:pPr lvl="0"/>
            <a:endParaRPr lang="en-ZA" dirty="0"/>
          </a:p>
          <a:p>
            <a:pPr lvl="0"/>
            <a:r>
              <a:rPr lang="en-ZA" dirty="0"/>
              <a:t>This generally requires that we assume that all those in the control group do not participate in the programme</a:t>
            </a:r>
          </a:p>
          <a:p>
            <a:pPr lvl="0"/>
            <a:endParaRPr lang="en-ZA" sz="2400" dirty="0"/>
          </a:p>
          <a:p>
            <a:endParaRPr lang="en-ZA"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ZA" sz="3200" dirty="0"/>
              <a:t>Non-compliance</a:t>
            </a:r>
          </a:p>
        </p:txBody>
      </p:sp>
      <p:sp>
        <p:nvSpPr>
          <p:cNvPr id="3" name="Content Placeholder 2"/>
          <p:cNvSpPr>
            <a:spLocks noGrp="1"/>
          </p:cNvSpPr>
          <p:nvPr>
            <p:ph idx="1"/>
          </p:nvPr>
        </p:nvSpPr>
        <p:spPr/>
        <p:txBody>
          <a:bodyPr>
            <a:normAutofit fontScale="70000" lnSpcReduction="20000"/>
          </a:bodyPr>
          <a:lstStyle/>
          <a:p>
            <a:pPr lvl="0"/>
            <a:r>
              <a:rPr lang="en-ZA" dirty="0"/>
              <a:t>If we just compared all those in the treatment group with all those in the control we would underestimate the impact since some people in the treatment have chosen not to participate</a:t>
            </a:r>
          </a:p>
          <a:p>
            <a:pPr lvl="0"/>
            <a:endParaRPr lang="en-ZA" dirty="0"/>
          </a:p>
          <a:p>
            <a:pPr lvl="0"/>
            <a:r>
              <a:rPr lang="en-ZA" dirty="0"/>
              <a:t>Instead we want to compare those in the treatment group who have chosen to participate with those in the control who would have chosen to participate if they had the opportunity.</a:t>
            </a:r>
          </a:p>
          <a:p>
            <a:pPr lvl="0"/>
            <a:endParaRPr lang="en-ZA" dirty="0"/>
          </a:p>
          <a:p>
            <a:pPr lvl="0"/>
            <a:r>
              <a:rPr lang="en-ZA" dirty="0"/>
              <a:t>We assume that the ratio between participation and non-participation is the same in each group</a:t>
            </a:r>
          </a:p>
          <a:p>
            <a:pPr lvl="0"/>
            <a:endParaRPr lang="en-ZA" dirty="0"/>
          </a:p>
          <a:p>
            <a:r>
              <a:rPr lang="en-ZA" dirty="0"/>
              <a:t>We then scale the estimate up based on this ratio</a:t>
            </a:r>
            <a:endParaRPr lang="en-ZA" sz="2400" dirty="0"/>
          </a:p>
          <a:p>
            <a:endParaRPr lang="en-ZA"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ZA" sz="3200" dirty="0"/>
              <a:t>Non-compliance</a:t>
            </a:r>
          </a:p>
        </p:txBody>
      </p:sp>
      <p:graphicFrame>
        <p:nvGraphicFramePr>
          <p:cNvPr id="11" name="Content Placeholder 10"/>
          <p:cNvGraphicFramePr>
            <a:graphicFrameLocks noGrp="1" noChangeAspect="1"/>
          </p:cNvGraphicFramePr>
          <p:nvPr>
            <p:ph idx="1"/>
          </p:nvPr>
        </p:nvGraphicFramePr>
        <p:xfrm>
          <a:off x="385763" y="1225550"/>
          <a:ext cx="8277225" cy="5040313"/>
        </p:xfrm>
        <a:graphic>
          <a:graphicData uri="http://schemas.openxmlformats.org/presentationml/2006/ole">
            <mc:AlternateContent xmlns:mc="http://schemas.openxmlformats.org/markup-compatibility/2006">
              <mc:Choice xmlns:v="urn:schemas-microsoft-com:vml" Requires="v">
                <p:oleObj spid="_x0000_s64520" name="Document" r:id="rId3" imgW="6676828" imgH="4065602" progId="Word.Document.12">
                  <p:embed/>
                </p:oleObj>
              </mc:Choice>
              <mc:Fallback>
                <p:oleObj name="Document" r:id="rId3" imgW="6676828" imgH="4065602" progId="Word.Document.12">
                  <p:embed/>
                  <p:pic>
                    <p:nvPicPr>
                      <p:cNvPr id="0" name="Content Placeholder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3" y="1225550"/>
                        <a:ext cx="8277225" cy="5040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ZA" sz="3200" dirty="0"/>
              <a:t>Non-compliance</a:t>
            </a:r>
          </a:p>
        </p:txBody>
      </p:sp>
      <p:sp>
        <p:nvSpPr>
          <p:cNvPr id="3" name="Content Placeholder 2"/>
          <p:cNvSpPr>
            <a:spLocks noGrp="1"/>
          </p:cNvSpPr>
          <p:nvPr>
            <p:ph idx="1"/>
          </p:nvPr>
        </p:nvSpPr>
        <p:spPr/>
        <p:txBody>
          <a:bodyPr>
            <a:normAutofit fontScale="77500" lnSpcReduction="20000"/>
          </a:bodyPr>
          <a:lstStyle/>
          <a:p>
            <a:pPr lvl="0"/>
            <a:r>
              <a:rPr lang="en-ZA" dirty="0"/>
              <a:t>A different approach is what is called the intention to treat (ITT) effect</a:t>
            </a:r>
          </a:p>
          <a:p>
            <a:pPr lvl="0"/>
            <a:endParaRPr lang="en-ZA" dirty="0"/>
          </a:p>
          <a:p>
            <a:pPr lvl="0"/>
            <a:r>
              <a:rPr lang="en-ZA" dirty="0"/>
              <a:t>This is just the average impact of the programme averaged over both participants and non-participants</a:t>
            </a:r>
          </a:p>
          <a:p>
            <a:pPr lvl="0"/>
            <a:endParaRPr lang="en-ZA" dirty="0"/>
          </a:p>
          <a:p>
            <a:pPr lvl="0"/>
            <a:r>
              <a:rPr lang="en-ZA" dirty="0"/>
              <a:t>This assumes that no one in the control group participates</a:t>
            </a:r>
          </a:p>
          <a:p>
            <a:pPr lvl="0"/>
            <a:endParaRPr lang="en-ZA" dirty="0"/>
          </a:p>
          <a:p>
            <a:pPr lvl="0"/>
            <a:r>
              <a:rPr lang="en-ZA" dirty="0"/>
              <a:t>In a lot of ways this is a sensible statistic since it measures the impact if the programme is made available to the whole population, not just for those who choose to participate</a:t>
            </a:r>
          </a:p>
          <a:p>
            <a:endParaRPr lang="en-ZA" sz="2400" dirty="0"/>
          </a:p>
          <a:p>
            <a:endParaRPr lang="en-ZA"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ZA" sz="3200" dirty="0"/>
              <a:t>Non-compliance</a:t>
            </a:r>
          </a:p>
        </p:txBody>
      </p:sp>
      <p:graphicFrame>
        <p:nvGraphicFramePr>
          <p:cNvPr id="11" name="Content Placeholder 10"/>
          <p:cNvGraphicFramePr>
            <a:graphicFrameLocks noGrp="1" noChangeAspect="1"/>
          </p:cNvGraphicFramePr>
          <p:nvPr>
            <p:ph idx="1"/>
          </p:nvPr>
        </p:nvGraphicFramePr>
        <p:xfrm>
          <a:off x="385763" y="1222375"/>
          <a:ext cx="8180387" cy="4983163"/>
        </p:xfrm>
        <a:graphic>
          <a:graphicData uri="http://schemas.openxmlformats.org/presentationml/2006/ole">
            <mc:AlternateContent xmlns:mc="http://schemas.openxmlformats.org/markup-compatibility/2006">
              <mc:Choice xmlns:v="urn:schemas-microsoft-com:vml" Requires="v">
                <p:oleObj spid="_x0000_s65544" name="Document" r:id="rId3" imgW="6676828" imgH="4067042" progId="Word.Document.12">
                  <p:embed/>
                </p:oleObj>
              </mc:Choice>
              <mc:Fallback>
                <p:oleObj name="Document" r:id="rId3" imgW="6676828" imgH="4067042" progId="Word.Document.12">
                  <p:embed/>
                  <p:pic>
                    <p:nvPicPr>
                      <p:cNvPr id="0" name="Content Placeholder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3" y="1222375"/>
                        <a:ext cx="8180387" cy="4983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ZA" sz="3200" dirty="0"/>
              <a:t>Encouragement or promotion designs</a:t>
            </a:r>
          </a:p>
        </p:txBody>
      </p:sp>
      <p:sp>
        <p:nvSpPr>
          <p:cNvPr id="3" name="Content Placeholder 2"/>
          <p:cNvSpPr>
            <a:spLocks noGrp="1"/>
          </p:cNvSpPr>
          <p:nvPr>
            <p:ph idx="1"/>
          </p:nvPr>
        </p:nvSpPr>
        <p:spPr/>
        <p:txBody>
          <a:bodyPr>
            <a:normAutofit fontScale="77500" lnSpcReduction="20000"/>
          </a:bodyPr>
          <a:lstStyle/>
          <a:p>
            <a:r>
              <a:rPr lang="en-ZA" dirty="0"/>
              <a:t>Sometimes it may not be possible to randomise because you cannot exclude people from the programme</a:t>
            </a:r>
          </a:p>
          <a:p>
            <a:endParaRPr lang="en-ZA" dirty="0"/>
          </a:p>
          <a:p>
            <a:r>
              <a:rPr lang="en-ZA" dirty="0"/>
              <a:t>It might be possible to get some information on the impact of the programme on a subset of the population though.</a:t>
            </a:r>
          </a:p>
          <a:p>
            <a:endParaRPr lang="en-ZA" dirty="0"/>
          </a:p>
          <a:p>
            <a:r>
              <a:rPr lang="en-ZA" dirty="0"/>
              <a:t>One way to do this is through encouragement design</a:t>
            </a:r>
          </a:p>
          <a:p>
            <a:endParaRPr lang="en-ZA" dirty="0"/>
          </a:p>
          <a:p>
            <a:r>
              <a:rPr lang="en-ZA" dirty="0"/>
              <a:t>Idea is that some people do not participate in the programme since they do not have enough information</a:t>
            </a:r>
          </a:p>
          <a:p>
            <a:endParaRPr lang="en-ZA" sz="2400" dirty="0"/>
          </a:p>
          <a:p>
            <a:endParaRPr lang="en-ZA"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ZA" sz="3200" dirty="0"/>
              <a:t>Encouragement or promotion designs</a:t>
            </a:r>
          </a:p>
        </p:txBody>
      </p:sp>
      <p:pic>
        <p:nvPicPr>
          <p:cNvPr id="5" name="Content Placeholder 4" descr="Untitled 2.tiff"/>
          <p:cNvPicPr>
            <a:picLocks noGrp="1" noChangeAspect="1"/>
          </p:cNvPicPr>
          <p:nvPr>
            <p:ph idx="1"/>
          </p:nvPr>
        </p:nvPicPr>
        <p:blipFill>
          <a:blip r:embed="rId2" cstate="print"/>
          <a:stretch>
            <a:fillRect/>
          </a:stretch>
        </p:blipFill>
        <p:spPr>
          <a:xfrm>
            <a:off x="457200" y="1797401"/>
            <a:ext cx="8229600" cy="4131561"/>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ZA" sz="3200" dirty="0"/>
              <a:t>Encouragement or promotion designs</a:t>
            </a:r>
          </a:p>
        </p:txBody>
      </p:sp>
      <p:sp>
        <p:nvSpPr>
          <p:cNvPr id="3" name="Content Placeholder 2"/>
          <p:cNvSpPr>
            <a:spLocks noGrp="1"/>
          </p:cNvSpPr>
          <p:nvPr>
            <p:ph idx="1"/>
          </p:nvPr>
        </p:nvSpPr>
        <p:spPr/>
        <p:txBody>
          <a:bodyPr>
            <a:normAutofit/>
          </a:bodyPr>
          <a:lstStyle/>
          <a:p>
            <a:r>
              <a:rPr lang="en-ZA" dirty="0"/>
              <a:t>Three groups of people</a:t>
            </a:r>
          </a:p>
          <a:p>
            <a:pPr lvl="1">
              <a:buNone/>
            </a:pPr>
            <a:r>
              <a:rPr lang="en-ZA" dirty="0"/>
              <a:t>	1) Those who will always participate</a:t>
            </a:r>
          </a:p>
          <a:p>
            <a:pPr lvl="1">
              <a:buNone/>
            </a:pPr>
            <a:r>
              <a:rPr lang="en-ZA" dirty="0"/>
              <a:t>	2) Those who will never participate</a:t>
            </a:r>
          </a:p>
          <a:p>
            <a:pPr lvl="1">
              <a:buNone/>
            </a:pPr>
            <a:r>
              <a:rPr lang="en-ZA" dirty="0"/>
              <a:t>	3) Those who will only participate if encouraged</a:t>
            </a:r>
          </a:p>
          <a:p>
            <a:endParaRPr lang="en-ZA" dirty="0"/>
          </a:p>
          <a:p>
            <a:r>
              <a:rPr lang="en-ZA" dirty="0"/>
              <a:t>Local average treatment effect (LATE) is found by comparing only those in category 3 in the treatment and control group </a:t>
            </a:r>
          </a:p>
          <a:p>
            <a:endParaRPr lang="en-ZA" sz="2400" dirty="0"/>
          </a:p>
          <a:p>
            <a:endParaRPr lang="en-ZA"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ZA" sz="3200" dirty="0"/>
              <a:t>Encouragement or promotion designs</a:t>
            </a:r>
          </a:p>
        </p:txBody>
      </p:sp>
      <p:pic>
        <p:nvPicPr>
          <p:cNvPr id="6" name="Content Placeholder 5" descr="Untitled 8.tiff"/>
          <p:cNvPicPr>
            <a:picLocks noGrp="1" noChangeAspect="1"/>
          </p:cNvPicPr>
          <p:nvPr>
            <p:ph idx="1"/>
          </p:nvPr>
        </p:nvPicPr>
        <p:blipFill>
          <a:blip r:embed="rId2" cstate="print"/>
          <a:stretch>
            <a:fillRect/>
          </a:stretch>
        </p:blipFill>
        <p:spPr>
          <a:xfrm>
            <a:off x="500398" y="1600200"/>
            <a:ext cx="8143204" cy="4525963"/>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ZA" sz="3200" dirty="0"/>
              <a:t>Randomisation through a staggered rollout</a:t>
            </a:r>
          </a:p>
        </p:txBody>
      </p:sp>
      <p:sp>
        <p:nvSpPr>
          <p:cNvPr id="3" name="Content Placeholder 2"/>
          <p:cNvSpPr>
            <a:spLocks noGrp="1"/>
          </p:cNvSpPr>
          <p:nvPr>
            <p:ph idx="1"/>
          </p:nvPr>
        </p:nvSpPr>
        <p:spPr>
          <a:xfrm>
            <a:off x="457200" y="1600200"/>
            <a:ext cx="8229600" cy="4800600"/>
          </a:xfrm>
        </p:spPr>
        <p:txBody>
          <a:bodyPr>
            <a:normAutofit fontScale="62500" lnSpcReduction="20000"/>
          </a:bodyPr>
          <a:lstStyle/>
          <a:p>
            <a:r>
              <a:rPr lang="en-ZA" dirty="0"/>
              <a:t>It may not be feasible or ethical to have an RCT where some people are not in the programme.</a:t>
            </a:r>
          </a:p>
          <a:p>
            <a:endParaRPr lang="en-ZA" dirty="0"/>
          </a:p>
          <a:p>
            <a:r>
              <a:rPr lang="en-ZA" dirty="0"/>
              <a:t>However, in many programmes there is a rollout process. Possibly because of limited resources</a:t>
            </a:r>
          </a:p>
          <a:p>
            <a:endParaRPr lang="en-ZA" dirty="0"/>
          </a:p>
          <a:p>
            <a:r>
              <a:rPr lang="en-ZA" dirty="0"/>
              <a:t>Can get valuable information on the impact if it is possible to randomise the order in which areas (or other sub-groups) get enrolled in, or exposed to, the programme</a:t>
            </a:r>
          </a:p>
          <a:p>
            <a:endParaRPr lang="en-ZA" dirty="0"/>
          </a:p>
          <a:p>
            <a:r>
              <a:rPr lang="en-ZA" dirty="0"/>
              <a:t>If this is the case then for each round of rollout there should be a random group and since allocation is random the average characteristics of those in the programme for each round of rollout should be similar.</a:t>
            </a:r>
          </a:p>
          <a:p>
            <a:endParaRPr lang="en-ZA" dirty="0"/>
          </a:p>
          <a:p>
            <a:r>
              <a:rPr lang="en-ZA" dirty="0"/>
              <a:t>The counterfactual in this case is those who have not received the programme yet. Researchers can also exploit the time since exposure to learn a bit about the dynamics of the impact.</a:t>
            </a:r>
          </a:p>
          <a:p>
            <a:endParaRPr lang="en-ZA" sz="2400" dirty="0"/>
          </a:p>
          <a:p>
            <a:endParaRPr lang="en-Z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ZA" sz="3200" dirty="0"/>
              <a:t>An overview of quasi-experimental methods</a:t>
            </a:r>
          </a:p>
        </p:txBody>
      </p:sp>
      <p:sp>
        <p:nvSpPr>
          <p:cNvPr id="3" name="Content Placeholder 2"/>
          <p:cNvSpPr>
            <a:spLocks noGrp="1"/>
          </p:cNvSpPr>
          <p:nvPr>
            <p:ph idx="1"/>
          </p:nvPr>
        </p:nvSpPr>
        <p:spPr/>
        <p:txBody>
          <a:bodyPr>
            <a:normAutofit fontScale="77500" lnSpcReduction="20000"/>
          </a:bodyPr>
          <a:lstStyle/>
          <a:p>
            <a:pPr lvl="0"/>
            <a:r>
              <a:rPr lang="en-ZA" dirty="0"/>
              <a:t>Allocation between treatment and control is not by randomisation but by some other technique which, if certain assumptions are met, is very similar to randomisation</a:t>
            </a:r>
          </a:p>
          <a:p>
            <a:pPr lvl="0"/>
            <a:endParaRPr lang="en-ZA" dirty="0"/>
          </a:p>
          <a:p>
            <a:pPr lvl="0"/>
            <a:r>
              <a:rPr lang="en-ZA" dirty="0"/>
              <a:t>Can often use after the programme has been implemented (ex post evaluation)</a:t>
            </a:r>
          </a:p>
          <a:p>
            <a:pPr lvl="0"/>
            <a:endParaRPr lang="en-ZA" dirty="0"/>
          </a:p>
          <a:p>
            <a:pPr lvl="0"/>
            <a:r>
              <a:rPr lang="en-ZA" dirty="0"/>
              <a:t>Generally quicker and cheaper than a randomisation approach</a:t>
            </a:r>
          </a:p>
          <a:p>
            <a:pPr lvl="1"/>
            <a:r>
              <a:rPr lang="en-ZA" dirty="0"/>
              <a:t>Since programme has been already implemented</a:t>
            </a:r>
          </a:p>
          <a:p>
            <a:pPr lvl="1"/>
            <a:r>
              <a:rPr lang="en-ZA" dirty="0"/>
              <a:t>Data may also be already collected through administrative or other institutionalised processes</a:t>
            </a:r>
          </a:p>
          <a:p>
            <a:pPr lvl="0"/>
            <a:endParaRPr lang="en-ZA" sz="2400" dirty="0"/>
          </a:p>
          <a:p>
            <a:endParaRPr lang="en-ZA" dirty="0"/>
          </a:p>
        </p:txBody>
      </p:sp>
    </p:spTree>
    <p:extLst>
      <p:ext uri="{BB962C8B-B14F-4D97-AF65-F5344CB8AC3E}">
        <p14:creationId xmlns:p14="http://schemas.microsoft.com/office/powerpoint/2010/main" val="34611927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ZA" sz="3200" dirty="0"/>
              <a:t>Pitfalls in randomisation</a:t>
            </a:r>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r>
              <a:rPr lang="en-US" dirty="0"/>
              <a:t>Hawthorne and John Hendry effects</a:t>
            </a:r>
          </a:p>
          <a:p>
            <a:pPr lvl="1"/>
            <a:r>
              <a:rPr lang="en-US" dirty="0"/>
              <a:t>Treated group may change its </a:t>
            </a:r>
            <a:r>
              <a:rPr lang="en-US" dirty="0" err="1"/>
              <a:t>behaviour</a:t>
            </a:r>
            <a:r>
              <a:rPr lang="en-US" dirty="0"/>
              <a:t> (Hawthorne) or control (John Hendry)</a:t>
            </a:r>
            <a:endParaRPr lang="en-ZA" dirty="0"/>
          </a:p>
          <a:p>
            <a:pPr lvl="1"/>
            <a:r>
              <a:rPr lang="en-US" dirty="0"/>
              <a:t>Treatment group may be grateful and change </a:t>
            </a:r>
            <a:r>
              <a:rPr lang="en-US" dirty="0" err="1"/>
              <a:t>behaviour</a:t>
            </a:r>
            <a:r>
              <a:rPr lang="en-US" dirty="0"/>
              <a:t> (for example work harder)</a:t>
            </a:r>
            <a:endParaRPr lang="en-ZA" dirty="0"/>
          </a:p>
          <a:p>
            <a:pPr lvl="1"/>
            <a:r>
              <a:rPr lang="en-US" dirty="0"/>
              <a:t>Control group may feel offended and change </a:t>
            </a:r>
            <a:r>
              <a:rPr lang="en-US" dirty="0" err="1"/>
              <a:t>behaviour</a:t>
            </a:r>
            <a:r>
              <a:rPr lang="en-US" dirty="0"/>
              <a:t> (for example work harder to compete)</a:t>
            </a:r>
            <a:endParaRPr lang="en-ZA" dirty="0"/>
          </a:p>
          <a:p>
            <a:r>
              <a:rPr lang="en-US" dirty="0"/>
              <a:t>One way to get at this would be to get long-run data for after the experiment and see whether </a:t>
            </a:r>
            <a:r>
              <a:rPr lang="en-US" dirty="0" err="1"/>
              <a:t>behaviour</a:t>
            </a:r>
            <a:r>
              <a:rPr lang="en-US" dirty="0"/>
              <a:t> changes</a:t>
            </a:r>
            <a:endParaRPr lang="en-ZA" dirty="0"/>
          </a:p>
          <a:p>
            <a:pPr>
              <a:buNone/>
            </a:pPr>
            <a:r>
              <a:rPr lang="en-US" dirty="0"/>
              <a:t> </a:t>
            </a:r>
            <a:endParaRPr lang="en-ZA" dirty="0"/>
          </a:p>
          <a:p>
            <a:r>
              <a:rPr lang="en-US" dirty="0"/>
              <a:t>Spillovers</a:t>
            </a:r>
            <a:endParaRPr lang="en-ZA" dirty="0"/>
          </a:p>
          <a:p>
            <a:pPr lvl="1"/>
            <a:r>
              <a:rPr lang="en-ZA" dirty="0"/>
              <a:t>For example business training in a small geographical area</a:t>
            </a:r>
          </a:p>
          <a:p>
            <a:endParaRPr lang="en-ZA" dirty="0"/>
          </a:p>
          <a:p>
            <a:r>
              <a:rPr lang="en-ZA" dirty="0"/>
              <a:t>Were the groups actually randomly assigned?</a:t>
            </a:r>
          </a:p>
          <a:p>
            <a:endParaRPr lang="en-ZA" sz="2400" dirty="0"/>
          </a:p>
          <a:p>
            <a:endParaRPr lang="en-ZA"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ZA" sz="3200" dirty="0"/>
              <a:t>Pitfalls in randomisation</a:t>
            </a:r>
          </a:p>
        </p:txBody>
      </p:sp>
      <p:sp>
        <p:nvSpPr>
          <p:cNvPr id="3" name="Content Placeholder 2"/>
          <p:cNvSpPr>
            <a:spLocks noGrp="1"/>
          </p:cNvSpPr>
          <p:nvPr>
            <p:ph idx="1"/>
          </p:nvPr>
        </p:nvSpPr>
        <p:spPr>
          <a:xfrm>
            <a:off x="457200" y="1600200"/>
            <a:ext cx="8229600" cy="4800600"/>
          </a:xfrm>
        </p:spPr>
        <p:txBody>
          <a:bodyPr>
            <a:normAutofit fontScale="70000" lnSpcReduction="20000"/>
          </a:bodyPr>
          <a:lstStyle/>
          <a:p>
            <a:r>
              <a:rPr lang="en-ZA" dirty="0"/>
              <a:t>Compliance</a:t>
            </a:r>
          </a:p>
          <a:p>
            <a:pPr lvl="1"/>
            <a:r>
              <a:rPr lang="en-ZA" dirty="0"/>
              <a:t>Discussed above</a:t>
            </a:r>
          </a:p>
          <a:p>
            <a:pPr lvl="1"/>
            <a:endParaRPr lang="en-ZA" dirty="0"/>
          </a:p>
          <a:p>
            <a:r>
              <a:rPr lang="en-ZA" dirty="0"/>
              <a:t>Non-random attrition</a:t>
            </a:r>
          </a:p>
          <a:p>
            <a:pPr lvl="1"/>
            <a:r>
              <a:rPr lang="en-ZA" dirty="0"/>
              <a:t>Individuals may leave the sample based on which group they are assigned to</a:t>
            </a:r>
          </a:p>
          <a:p>
            <a:pPr lvl="2"/>
            <a:r>
              <a:rPr lang="en-ZA" dirty="0"/>
              <a:t>For example, those in the treatment group that get training (and with the training snacks) may be more likely to continue to participate in the evaluation</a:t>
            </a:r>
          </a:p>
          <a:p>
            <a:pPr lvl="1"/>
            <a:r>
              <a:rPr lang="en-ZA" dirty="0"/>
              <a:t>Challenging problem</a:t>
            </a:r>
          </a:p>
          <a:p>
            <a:pPr lvl="2"/>
            <a:r>
              <a:rPr lang="en-ZA" dirty="0"/>
              <a:t>Bounds analysis</a:t>
            </a:r>
          </a:p>
          <a:p>
            <a:endParaRPr lang="en-ZA" dirty="0"/>
          </a:p>
          <a:p>
            <a:r>
              <a:rPr lang="en-ZA" dirty="0"/>
              <a:t>Validity</a:t>
            </a:r>
          </a:p>
          <a:p>
            <a:pPr lvl="1"/>
            <a:r>
              <a:rPr lang="en-ZA" dirty="0"/>
              <a:t>Internal validity – observed correlation due to the intervention?</a:t>
            </a:r>
          </a:p>
          <a:p>
            <a:pPr lvl="1"/>
            <a:r>
              <a:rPr lang="en-ZA" dirty="0"/>
              <a:t>External validity – would the impact ‘scale up’?</a:t>
            </a:r>
          </a:p>
          <a:p>
            <a:pPr lvl="1"/>
            <a:r>
              <a:rPr lang="en-ZA" dirty="0"/>
              <a:t>Will discuss this more later</a:t>
            </a:r>
            <a:endParaRPr lang="en-ZA" sz="5600" dirty="0"/>
          </a:p>
          <a:p>
            <a:endParaRPr lang="en-ZA"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ZA" sz="3200" dirty="0"/>
              <a:t>Limitations</a:t>
            </a:r>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lvl="0"/>
            <a:r>
              <a:rPr lang="en-ZA" dirty="0"/>
              <a:t>Cost (time and money)</a:t>
            </a:r>
          </a:p>
          <a:p>
            <a:pPr lvl="0"/>
            <a:endParaRPr lang="en-ZA" dirty="0"/>
          </a:p>
          <a:p>
            <a:pPr lvl="0"/>
            <a:r>
              <a:rPr lang="en-ZA" dirty="0"/>
              <a:t>Some things you just cannot randomise</a:t>
            </a:r>
          </a:p>
          <a:p>
            <a:pPr lvl="1"/>
            <a:r>
              <a:rPr lang="en-ZA" dirty="0"/>
              <a:t>Best suited to smaller, or limited programmes (but may be able to use these results for a better general understanding)</a:t>
            </a:r>
          </a:p>
          <a:p>
            <a:pPr lvl="1"/>
            <a:endParaRPr lang="en-ZA" dirty="0"/>
          </a:p>
          <a:p>
            <a:pPr lvl="0"/>
            <a:r>
              <a:rPr lang="en-ZA" dirty="0"/>
              <a:t>Having the researchers participate may actually change people’s behaviour</a:t>
            </a:r>
          </a:p>
          <a:p>
            <a:pPr lvl="0"/>
            <a:endParaRPr lang="en-ZA" dirty="0"/>
          </a:p>
          <a:p>
            <a:pPr lvl="0"/>
            <a:r>
              <a:rPr lang="en-ZA" dirty="0"/>
              <a:t>Relatively controlled setting of an RCT may be very different from that in real life</a:t>
            </a:r>
          </a:p>
          <a:p>
            <a:pPr lvl="0"/>
            <a:endParaRPr lang="en-ZA" dirty="0"/>
          </a:p>
          <a:p>
            <a:r>
              <a:rPr lang="en-ZA" dirty="0"/>
              <a:t>Capacity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ZA" sz="3200" dirty="0"/>
              <a:t>Ethical issues</a:t>
            </a:r>
          </a:p>
        </p:txBody>
      </p:sp>
      <p:sp>
        <p:nvSpPr>
          <p:cNvPr id="3" name="Content Placeholder 2"/>
          <p:cNvSpPr>
            <a:spLocks noGrp="1"/>
          </p:cNvSpPr>
          <p:nvPr>
            <p:ph idx="1"/>
          </p:nvPr>
        </p:nvSpPr>
        <p:spPr/>
        <p:txBody>
          <a:bodyPr>
            <a:normAutofit/>
          </a:bodyPr>
          <a:lstStyle/>
          <a:p>
            <a:r>
              <a:rPr lang="en-ZA" dirty="0"/>
              <a:t>Two key concerns are often raised:</a:t>
            </a:r>
          </a:p>
          <a:p>
            <a:pPr lvl="1"/>
            <a:endParaRPr lang="en-ZA" dirty="0"/>
          </a:p>
          <a:p>
            <a:pPr lvl="1"/>
            <a:r>
              <a:rPr lang="en-ZA" dirty="0"/>
              <a:t>We are experimenting on people</a:t>
            </a:r>
          </a:p>
          <a:p>
            <a:pPr lvl="1"/>
            <a:endParaRPr lang="en-ZA" dirty="0"/>
          </a:p>
          <a:p>
            <a:pPr lvl="1"/>
            <a:r>
              <a:rPr lang="en-ZA" dirty="0"/>
              <a:t>The allocation of programme or policy in unethical</a:t>
            </a:r>
          </a:p>
          <a:p>
            <a:pPr lvl="2"/>
            <a:r>
              <a:rPr lang="en-ZA" dirty="0"/>
              <a:t>Not all those who deserve it most get it</a:t>
            </a:r>
          </a:p>
          <a:p>
            <a:pPr lvl="0"/>
            <a:endParaRPr lang="en-ZA" sz="2400" dirty="0"/>
          </a:p>
          <a:p>
            <a:endParaRPr lang="en-ZA" dirty="0"/>
          </a:p>
        </p:txBody>
      </p:sp>
    </p:spTree>
    <p:extLst>
      <p:ext uri="{BB962C8B-B14F-4D97-AF65-F5344CB8AC3E}">
        <p14:creationId xmlns:p14="http://schemas.microsoft.com/office/powerpoint/2010/main" val="18647686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ZA" sz="3200" dirty="0"/>
              <a:t>Experimenting on people</a:t>
            </a:r>
          </a:p>
        </p:txBody>
      </p:sp>
      <p:sp>
        <p:nvSpPr>
          <p:cNvPr id="3" name="Content Placeholder 2"/>
          <p:cNvSpPr>
            <a:spLocks noGrp="1"/>
          </p:cNvSpPr>
          <p:nvPr>
            <p:ph idx="1"/>
          </p:nvPr>
        </p:nvSpPr>
        <p:spPr/>
        <p:txBody>
          <a:bodyPr>
            <a:normAutofit fontScale="85000" lnSpcReduction="10000"/>
          </a:bodyPr>
          <a:lstStyle/>
          <a:p>
            <a:r>
              <a:rPr lang="en-ZA" dirty="0"/>
              <a:t>Set of principles on human research (for example the Belmont Report) and guidelines (most universities have these and a process associated with this type of research to get ‘ethics clearance’)</a:t>
            </a:r>
          </a:p>
          <a:p>
            <a:endParaRPr lang="en-ZA" dirty="0"/>
          </a:p>
          <a:p>
            <a:pPr lvl="0"/>
            <a:r>
              <a:rPr lang="en-ZA" dirty="0"/>
              <a:t>Individuals are autonomous agents</a:t>
            </a:r>
          </a:p>
          <a:p>
            <a:pPr lvl="1"/>
            <a:r>
              <a:rPr lang="en-ZA" dirty="0"/>
              <a:t>Must be informed of their role and potential risks</a:t>
            </a:r>
          </a:p>
          <a:p>
            <a:pPr lvl="1"/>
            <a:r>
              <a:rPr lang="en-ZA" dirty="0"/>
              <a:t>May not be coerced and be able to withdraw from trial</a:t>
            </a:r>
          </a:p>
          <a:p>
            <a:pPr lvl="1"/>
            <a:r>
              <a:rPr lang="en-ZA" dirty="0"/>
              <a:t>Special attention must be paid to vulnerable groups such as children, elderly, prisoners, those with compromised mental abilities</a:t>
            </a:r>
          </a:p>
          <a:p>
            <a:pPr lvl="0"/>
            <a:endParaRPr lang="en-ZA" sz="2400" dirty="0"/>
          </a:p>
          <a:p>
            <a:endParaRPr lang="en-ZA" dirty="0"/>
          </a:p>
        </p:txBody>
      </p:sp>
    </p:spTree>
    <p:extLst>
      <p:ext uri="{BB962C8B-B14F-4D97-AF65-F5344CB8AC3E}">
        <p14:creationId xmlns:p14="http://schemas.microsoft.com/office/powerpoint/2010/main" val="19866399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ZA" sz="3200" dirty="0"/>
              <a:t>Experimenting on people</a:t>
            </a:r>
          </a:p>
        </p:txBody>
      </p:sp>
      <p:sp>
        <p:nvSpPr>
          <p:cNvPr id="3" name="Content Placeholder 2"/>
          <p:cNvSpPr>
            <a:spLocks noGrp="1"/>
          </p:cNvSpPr>
          <p:nvPr>
            <p:ph idx="1"/>
          </p:nvPr>
        </p:nvSpPr>
        <p:spPr/>
        <p:txBody>
          <a:bodyPr>
            <a:normAutofit fontScale="70000" lnSpcReduction="20000"/>
          </a:bodyPr>
          <a:lstStyle/>
          <a:p>
            <a:pPr lvl="0"/>
            <a:r>
              <a:rPr lang="en-ZA" dirty="0"/>
              <a:t>Beneficence</a:t>
            </a:r>
          </a:p>
          <a:p>
            <a:pPr lvl="1"/>
            <a:r>
              <a:rPr lang="en-ZA" dirty="0"/>
              <a:t>Must attempt to secure participants well-being and minimise risk</a:t>
            </a:r>
          </a:p>
          <a:p>
            <a:pPr lvl="1"/>
            <a:r>
              <a:rPr lang="en-ZA" dirty="0"/>
              <a:t>Benefits and risks must be balanced</a:t>
            </a:r>
          </a:p>
          <a:p>
            <a:pPr lvl="0"/>
            <a:endParaRPr lang="en-ZA" dirty="0"/>
          </a:p>
          <a:p>
            <a:pPr lvl="0"/>
            <a:r>
              <a:rPr lang="en-ZA" dirty="0"/>
              <a:t>Justice</a:t>
            </a:r>
          </a:p>
          <a:p>
            <a:pPr lvl="1"/>
            <a:r>
              <a:rPr lang="en-ZA" dirty="0"/>
              <a:t>Participants must be drawn from the same population that will benefit from the programme</a:t>
            </a:r>
          </a:p>
          <a:p>
            <a:pPr lvl="1"/>
            <a:r>
              <a:rPr lang="en-ZA" dirty="0"/>
              <a:t>Must not exploit vulnerable or disadvantaged groups for the benefit of others</a:t>
            </a:r>
          </a:p>
          <a:p>
            <a:pPr>
              <a:buNone/>
            </a:pPr>
            <a:endParaRPr lang="en-ZA" dirty="0"/>
          </a:p>
          <a:p>
            <a:r>
              <a:rPr lang="en-ZA" dirty="0"/>
              <a:t>With a good ethics committee and process research can be well structured and may end up being more ethical than ‘ordinary’ research</a:t>
            </a:r>
          </a:p>
          <a:p>
            <a:pPr lvl="0"/>
            <a:endParaRPr lang="en-ZA" sz="2400" dirty="0"/>
          </a:p>
          <a:p>
            <a:endParaRPr lang="en-ZA" dirty="0"/>
          </a:p>
        </p:txBody>
      </p:sp>
    </p:spTree>
    <p:extLst>
      <p:ext uri="{BB962C8B-B14F-4D97-AF65-F5344CB8AC3E}">
        <p14:creationId xmlns:p14="http://schemas.microsoft.com/office/powerpoint/2010/main" val="745543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ZA" sz="3200" dirty="0"/>
              <a:t>Fairness of allocation</a:t>
            </a:r>
          </a:p>
        </p:txBody>
      </p:sp>
      <p:sp>
        <p:nvSpPr>
          <p:cNvPr id="3" name="Content Placeholder 2"/>
          <p:cNvSpPr>
            <a:spLocks noGrp="1"/>
          </p:cNvSpPr>
          <p:nvPr>
            <p:ph idx="1"/>
          </p:nvPr>
        </p:nvSpPr>
        <p:spPr/>
        <p:txBody>
          <a:bodyPr>
            <a:normAutofit lnSpcReduction="10000"/>
          </a:bodyPr>
          <a:lstStyle/>
          <a:p>
            <a:pPr lvl="0"/>
            <a:r>
              <a:rPr lang="en-ZA" sz="2600" dirty="0"/>
              <a:t>How would individuals get access to the programme if allocation was not random?</a:t>
            </a:r>
          </a:p>
          <a:p>
            <a:pPr lvl="1"/>
            <a:r>
              <a:rPr lang="en-ZA" sz="2600" dirty="0"/>
              <a:t>Political affiliation</a:t>
            </a:r>
          </a:p>
          <a:p>
            <a:pPr lvl="1"/>
            <a:r>
              <a:rPr lang="en-ZA" sz="2600" dirty="0"/>
              <a:t>Connections</a:t>
            </a:r>
          </a:p>
          <a:p>
            <a:pPr lvl="1"/>
            <a:r>
              <a:rPr lang="en-ZA" sz="2600" dirty="0"/>
              <a:t>Socio-economic status</a:t>
            </a:r>
          </a:p>
          <a:p>
            <a:pPr lvl="1"/>
            <a:endParaRPr lang="en-ZA" sz="2600" dirty="0"/>
          </a:p>
          <a:p>
            <a:pPr lvl="0"/>
            <a:r>
              <a:rPr lang="en-ZA" sz="2600" dirty="0"/>
              <a:t>Takes away this decision</a:t>
            </a:r>
          </a:p>
          <a:p>
            <a:pPr lvl="0"/>
            <a:endParaRPr lang="en-ZA" sz="2600" dirty="0"/>
          </a:p>
          <a:p>
            <a:pPr lvl="0"/>
            <a:r>
              <a:rPr lang="en-ZA" sz="2600" dirty="0"/>
              <a:t>Random allocation is fair in that everyone in the study group gets an equal chance</a:t>
            </a:r>
          </a:p>
          <a:p>
            <a:pPr lvl="0"/>
            <a:endParaRPr lang="en-ZA" sz="2400" dirty="0"/>
          </a:p>
          <a:p>
            <a:endParaRPr lang="en-ZA" dirty="0"/>
          </a:p>
        </p:txBody>
      </p:sp>
    </p:spTree>
    <p:extLst>
      <p:ext uri="{BB962C8B-B14F-4D97-AF65-F5344CB8AC3E}">
        <p14:creationId xmlns:p14="http://schemas.microsoft.com/office/powerpoint/2010/main" val="1954645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ZA" sz="3200" dirty="0"/>
              <a:t>What about excluding those who might benefit from the programme (i.e. the control group)?</a:t>
            </a:r>
          </a:p>
        </p:txBody>
      </p:sp>
      <p:sp>
        <p:nvSpPr>
          <p:cNvPr id="3" name="Content Placeholder 2"/>
          <p:cNvSpPr>
            <a:spLocks noGrp="1"/>
          </p:cNvSpPr>
          <p:nvPr>
            <p:ph idx="1"/>
          </p:nvPr>
        </p:nvSpPr>
        <p:spPr/>
        <p:txBody>
          <a:bodyPr>
            <a:normAutofit fontScale="62500" lnSpcReduction="20000"/>
          </a:bodyPr>
          <a:lstStyle/>
          <a:p>
            <a:pPr lvl="0"/>
            <a:r>
              <a:rPr lang="en-ZA" dirty="0"/>
              <a:t>Do not know whether the programme will work</a:t>
            </a:r>
          </a:p>
          <a:p>
            <a:pPr lvl="0"/>
            <a:endParaRPr lang="en-ZA" dirty="0"/>
          </a:p>
          <a:p>
            <a:pPr lvl="0"/>
            <a:r>
              <a:rPr lang="en-ZA" dirty="0"/>
              <a:t>Participants in the control group must be made no worse off</a:t>
            </a:r>
          </a:p>
          <a:p>
            <a:pPr lvl="0"/>
            <a:endParaRPr lang="en-ZA" dirty="0"/>
          </a:p>
          <a:p>
            <a:pPr lvl="0"/>
            <a:r>
              <a:rPr lang="en-ZA" dirty="0"/>
              <a:t>Everyone has given consent (and the process must have been explained thoroughly)</a:t>
            </a:r>
          </a:p>
          <a:p>
            <a:pPr lvl="0"/>
            <a:endParaRPr lang="en-ZA" dirty="0"/>
          </a:p>
          <a:p>
            <a:pPr lvl="0"/>
            <a:r>
              <a:rPr lang="en-ZA" dirty="0"/>
              <a:t>Using a set of scarce resources to determine whether something works</a:t>
            </a:r>
          </a:p>
          <a:p>
            <a:pPr lvl="1"/>
            <a:r>
              <a:rPr lang="en-ZA" dirty="0"/>
              <a:t>Without this test we would not know and many beneficial interventions may not be implemented</a:t>
            </a:r>
          </a:p>
          <a:p>
            <a:pPr lvl="1"/>
            <a:r>
              <a:rPr lang="en-ZA" dirty="0"/>
              <a:t>Governments would waste money on programmes that do not work (is this ethical?)</a:t>
            </a:r>
          </a:p>
          <a:p>
            <a:pPr>
              <a:buNone/>
            </a:pPr>
            <a:r>
              <a:rPr lang="en-ZA" dirty="0"/>
              <a:t> </a:t>
            </a:r>
          </a:p>
          <a:p>
            <a:pPr lvl="0"/>
            <a:r>
              <a:rPr lang="en-ZA" dirty="0"/>
              <a:t>Ethics committees also provide guideline if the intervention works too well</a:t>
            </a:r>
          </a:p>
          <a:p>
            <a:pPr lvl="1"/>
            <a:r>
              <a:rPr lang="en-ZA" dirty="0"/>
              <a:t>Rollout to non-participants</a:t>
            </a:r>
          </a:p>
          <a:p>
            <a:pPr lvl="0"/>
            <a:endParaRPr lang="en-ZA" sz="2400" dirty="0"/>
          </a:p>
          <a:p>
            <a:endParaRPr lang="en-ZA" dirty="0"/>
          </a:p>
        </p:txBody>
      </p:sp>
    </p:spTree>
    <p:extLst>
      <p:ext uri="{BB962C8B-B14F-4D97-AF65-F5344CB8AC3E}">
        <p14:creationId xmlns:p14="http://schemas.microsoft.com/office/powerpoint/2010/main" val="948245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ZA" sz="3200" dirty="0"/>
              <a:t>Need to sell the process</a:t>
            </a:r>
          </a:p>
        </p:txBody>
      </p:sp>
      <p:sp>
        <p:nvSpPr>
          <p:cNvPr id="3" name="Content Placeholder 2"/>
          <p:cNvSpPr>
            <a:spLocks noGrp="1"/>
          </p:cNvSpPr>
          <p:nvPr>
            <p:ph idx="1"/>
          </p:nvPr>
        </p:nvSpPr>
        <p:spPr/>
        <p:txBody>
          <a:bodyPr>
            <a:normAutofit lnSpcReduction="10000"/>
          </a:bodyPr>
          <a:lstStyle/>
          <a:p>
            <a:pPr lvl="0"/>
            <a:r>
              <a:rPr lang="en-ZA" sz="2600" dirty="0"/>
              <a:t>Fairness in allocation</a:t>
            </a:r>
          </a:p>
          <a:p>
            <a:pPr lvl="0"/>
            <a:endParaRPr lang="en-ZA" sz="2600" dirty="0"/>
          </a:p>
          <a:p>
            <a:pPr lvl="0"/>
            <a:r>
              <a:rPr lang="en-ZA" sz="2600" dirty="0"/>
              <a:t>Preliminary evaluation which will then be implemented if successful</a:t>
            </a:r>
          </a:p>
          <a:p>
            <a:pPr lvl="0"/>
            <a:endParaRPr lang="en-ZA" sz="2600" dirty="0"/>
          </a:p>
          <a:p>
            <a:pPr lvl="0"/>
            <a:r>
              <a:rPr lang="en-ZA" sz="2600" dirty="0"/>
              <a:t>Benefits for the treatment group are additional </a:t>
            </a:r>
          </a:p>
          <a:p>
            <a:pPr lvl="0"/>
            <a:endParaRPr lang="en-ZA" sz="2600" dirty="0"/>
          </a:p>
          <a:p>
            <a:pPr lvl="0"/>
            <a:r>
              <a:rPr lang="en-ZA" sz="2600" dirty="0"/>
              <a:t>Control group must not be made worse off</a:t>
            </a:r>
          </a:p>
          <a:p>
            <a:pPr lvl="0"/>
            <a:endParaRPr lang="en-ZA" sz="2600" dirty="0"/>
          </a:p>
          <a:p>
            <a:pPr lvl="0"/>
            <a:r>
              <a:rPr lang="en-ZA" sz="2600" dirty="0"/>
              <a:t>Value of good information (waste without)</a:t>
            </a:r>
          </a:p>
          <a:p>
            <a:pPr lvl="0"/>
            <a:endParaRPr lang="en-ZA" sz="2400" dirty="0"/>
          </a:p>
          <a:p>
            <a:endParaRPr lang="en-ZA" dirty="0"/>
          </a:p>
        </p:txBody>
      </p:sp>
    </p:spTree>
    <p:extLst>
      <p:ext uri="{BB962C8B-B14F-4D97-AF65-F5344CB8AC3E}">
        <p14:creationId xmlns:p14="http://schemas.microsoft.com/office/powerpoint/2010/main" val="3957021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ZA" sz="3200" dirty="0"/>
              <a:t>An overview of quasi-experimental methods</a:t>
            </a:r>
          </a:p>
        </p:txBody>
      </p:sp>
      <p:sp>
        <p:nvSpPr>
          <p:cNvPr id="3" name="Content Placeholder 2"/>
          <p:cNvSpPr>
            <a:spLocks noGrp="1"/>
          </p:cNvSpPr>
          <p:nvPr>
            <p:ph idx="1"/>
          </p:nvPr>
        </p:nvSpPr>
        <p:spPr/>
        <p:txBody>
          <a:bodyPr>
            <a:normAutofit/>
          </a:bodyPr>
          <a:lstStyle/>
          <a:p>
            <a:pPr lvl="0"/>
            <a:r>
              <a:rPr lang="en-ZA" sz="2600" dirty="0"/>
              <a:t>Relies on ‘special’ circumstances which provide the way to allocate (for example a discontinuity or similar group of individuals in a similar province which did not have the programme). These may not necessarily be present for the programme one wishes to evaluate. Evaluations are therefore limited to programmes where these ‘special’ circumstances exist.</a:t>
            </a:r>
          </a:p>
          <a:p>
            <a:pPr lvl="0"/>
            <a:endParaRPr lang="en-ZA" sz="2600" dirty="0"/>
          </a:p>
          <a:p>
            <a:pPr lvl="0"/>
            <a:r>
              <a:rPr lang="en-ZA" sz="2600" dirty="0"/>
              <a:t>Relatively strong assumptions need to be satisfied.</a:t>
            </a:r>
          </a:p>
          <a:p>
            <a:pPr lvl="0"/>
            <a:endParaRPr lang="en-ZA" dirty="0"/>
          </a:p>
          <a:p>
            <a:pPr lvl="0"/>
            <a:endParaRPr lang="en-ZA" dirty="0"/>
          </a:p>
          <a:p>
            <a:pPr lvl="0"/>
            <a:endParaRPr lang="en-ZA" dirty="0"/>
          </a:p>
          <a:p>
            <a:pPr lvl="0"/>
            <a:endParaRPr lang="en-ZA" sz="2400" dirty="0"/>
          </a:p>
          <a:p>
            <a:pPr lvl="0"/>
            <a:endParaRPr lang="en-ZA" sz="2400" dirty="0"/>
          </a:p>
          <a:p>
            <a:pPr lvl="0"/>
            <a:endParaRPr lang="en-ZA" sz="2400" dirty="0"/>
          </a:p>
          <a:p>
            <a:pPr lvl="0"/>
            <a:endParaRPr lang="en-ZA" sz="2400" dirty="0"/>
          </a:p>
          <a:p>
            <a:endParaRPr lang="en-ZA" dirty="0"/>
          </a:p>
        </p:txBody>
      </p:sp>
    </p:spTree>
    <p:extLst>
      <p:ext uri="{BB962C8B-B14F-4D97-AF65-F5344CB8AC3E}">
        <p14:creationId xmlns:p14="http://schemas.microsoft.com/office/powerpoint/2010/main" val="2548599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ZA" sz="3200" dirty="0"/>
              <a:t>Difference-in-differences</a:t>
            </a:r>
          </a:p>
        </p:txBody>
      </p:sp>
      <p:sp>
        <p:nvSpPr>
          <p:cNvPr id="3" name="Content Placeholder 2"/>
          <p:cNvSpPr>
            <a:spLocks noGrp="1"/>
          </p:cNvSpPr>
          <p:nvPr>
            <p:ph idx="1"/>
          </p:nvPr>
        </p:nvSpPr>
        <p:spPr/>
        <p:txBody>
          <a:bodyPr>
            <a:normAutofit/>
          </a:bodyPr>
          <a:lstStyle/>
          <a:p>
            <a:pPr lvl="0"/>
            <a:r>
              <a:rPr lang="en-ZA" sz="2400" dirty="0"/>
              <a:t>Looks at difference between before and after change (one difference), between the participants and non-participants (second difference)</a:t>
            </a:r>
          </a:p>
          <a:p>
            <a:pPr lvl="0"/>
            <a:endParaRPr lang="en-ZA" sz="2400" dirty="0"/>
          </a:p>
          <a:p>
            <a:pPr lvl="0"/>
            <a:r>
              <a:rPr lang="en-ZA" sz="2400" dirty="0"/>
              <a:t>Impact = (T</a:t>
            </a:r>
            <a:r>
              <a:rPr lang="en-ZA" sz="2400" baseline="-25000" dirty="0"/>
              <a:t>2</a:t>
            </a:r>
            <a:r>
              <a:rPr lang="en-ZA" sz="2400" dirty="0"/>
              <a:t>-T</a:t>
            </a:r>
            <a:r>
              <a:rPr lang="en-ZA" sz="2400" baseline="-25000" dirty="0"/>
              <a:t>1</a:t>
            </a:r>
            <a:r>
              <a:rPr lang="en-ZA" sz="2400" dirty="0"/>
              <a:t>) – (C</a:t>
            </a:r>
            <a:r>
              <a:rPr lang="en-ZA" sz="2400" baseline="-25000" dirty="0"/>
              <a:t>2</a:t>
            </a:r>
            <a:r>
              <a:rPr lang="en-ZA" sz="2400" dirty="0"/>
              <a:t>-C</a:t>
            </a:r>
            <a:r>
              <a:rPr lang="en-ZA" sz="2400" baseline="-25000" dirty="0"/>
              <a:t>1</a:t>
            </a:r>
            <a:r>
              <a:rPr lang="en-ZA" sz="2400" dirty="0"/>
              <a:t>)</a:t>
            </a:r>
          </a:p>
          <a:p>
            <a:pPr lvl="0"/>
            <a:endParaRPr lang="en-ZA" sz="2400" dirty="0"/>
          </a:p>
          <a:p>
            <a:endParaRPr lang="en-ZA" dirty="0"/>
          </a:p>
        </p:txBody>
      </p:sp>
    </p:spTree>
    <p:extLst>
      <p:ext uri="{BB962C8B-B14F-4D97-AF65-F5344CB8AC3E}">
        <p14:creationId xmlns:p14="http://schemas.microsoft.com/office/powerpoint/2010/main" val="1592858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ZA" sz="3200" dirty="0"/>
              <a:t>Difference-in-differences</a:t>
            </a:r>
          </a:p>
        </p:txBody>
      </p:sp>
      <p:graphicFrame>
        <p:nvGraphicFramePr>
          <p:cNvPr id="8" name="Content Placeholder 7"/>
          <p:cNvGraphicFramePr>
            <a:graphicFrameLocks noGrp="1" noChangeAspect="1"/>
          </p:cNvGraphicFramePr>
          <p:nvPr>
            <p:ph idx="1"/>
          </p:nvPr>
        </p:nvGraphicFramePr>
        <p:xfrm>
          <a:off x="306388" y="1143000"/>
          <a:ext cx="8470900" cy="5486400"/>
        </p:xfrm>
        <a:graphic>
          <a:graphicData uri="http://schemas.openxmlformats.org/presentationml/2006/ole">
            <mc:AlternateContent xmlns:mc="http://schemas.openxmlformats.org/markup-compatibility/2006">
              <mc:Choice xmlns:v="urn:schemas-microsoft-com:vml" Requires="v">
                <p:oleObj spid="_x0000_s66566" name="Document" r:id="rId3" imgW="7311394" imgH="4735819" progId="Word.Document.12">
                  <p:embed/>
                </p:oleObj>
              </mc:Choice>
              <mc:Fallback>
                <p:oleObj name="Document" r:id="rId3" imgW="7311394" imgH="4735819"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388" y="1143000"/>
                        <a:ext cx="8470900" cy="548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23496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ZA" sz="3200" dirty="0"/>
              <a:t>Difference-in-differences</a:t>
            </a:r>
          </a:p>
        </p:txBody>
      </p:sp>
      <p:sp>
        <p:nvSpPr>
          <p:cNvPr id="3" name="Content Placeholder 2"/>
          <p:cNvSpPr>
            <a:spLocks noGrp="1"/>
          </p:cNvSpPr>
          <p:nvPr>
            <p:ph idx="1"/>
          </p:nvPr>
        </p:nvSpPr>
        <p:spPr/>
        <p:txBody>
          <a:bodyPr>
            <a:normAutofit/>
          </a:bodyPr>
          <a:lstStyle/>
          <a:p>
            <a:pPr lvl="0"/>
            <a:r>
              <a:rPr lang="en-ZA" sz="2400" dirty="0"/>
              <a:t>Key assumption is that the trends of the two groups would have been the same had the one group not been subject to the treatment</a:t>
            </a:r>
          </a:p>
          <a:p>
            <a:pPr lvl="0"/>
            <a:endParaRPr lang="en-ZA" sz="2400" dirty="0"/>
          </a:p>
          <a:p>
            <a:pPr lvl="0"/>
            <a:r>
              <a:rPr lang="en-ZA" sz="2400" dirty="0"/>
              <a:t>Can be difficult to show this when there are only two time periods so it is useful to have trends before the programme is implemented</a:t>
            </a:r>
          </a:p>
          <a:p>
            <a:pPr lvl="0"/>
            <a:endParaRPr lang="en-ZA" sz="2400" dirty="0"/>
          </a:p>
          <a:p>
            <a:pPr lvl="0"/>
            <a:r>
              <a:rPr lang="en-ZA" sz="2400" dirty="0"/>
              <a:t>Also requires before and after data (so not just one round of data)</a:t>
            </a:r>
          </a:p>
          <a:p>
            <a:pPr lvl="0"/>
            <a:endParaRPr lang="en-ZA" sz="2400" dirty="0"/>
          </a:p>
          <a:p>
            <a:pPr lvl="0"/>
            <a:endParaRPr lang="en-ZA" sz="2400" dirty="0"/>
          </a:p>
          <a:p>
            <a:endParaRPr lang="en-ZA" dirty="0"/>
          </a:p>
        </p:txBody>
      </p:sp>
    </p:spTree>
    <p:extLst>
      <p:ext uri="{BB962C8B-B14F-4D97-AF65-F5344CB8AC3E}">
        <p14:creationId xmlns:p14="http://schemas.microsoft.com/office/powerpoint/2010/main" val="1159387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ZA" sz="3200" dirty="0"/>
              <a:t>Difference-in-differences</a:t>
            </a:r>
          </a:p>
        </p:txBody>
      </p:sp>
      <p:sp>
        <p:nvSpPr>
          <p:cNvPr id="3" name="Content Placeholder 2"/>
          <p:cNvSpPr>
            <a:spLocks noGrp="1"/>
          </p:cNvSpPr>
          <p:nvPr>
            <p:ph idx="1"/>
          </p:nvPr>
        </p:nvSpPr>
        <p:spPr/>
        <p:txBody>
          <a:bodyPr>
            <a:normAutofit/>
          </a:bodyPr>
          <a:lstStyle/>
          <a:p>
            <a:pPr lvl="0"/>
            <a:r>
              <a:rPr lang="en-ZA" sz="2400" dirty="0"/>
              <a:t>Not necessary that the same individuals are followed but can be done on a broader group (for example at the village level). If this is the case then it is important that the characteristics of the sample have not changed over time and between groups</a:t>
            </a:r>
          </a:p>
          <a:p>
            <a:pPr lvl="0"/>
            <a:endParaRPr lang="en-ZA" sz="2400" dirty="0"/>
          </a:p>
          <a:p>
            <a:pPr lvl="0"/>
            <a:r>
              <a:rPr lang="en-ZA" sz="2400" dirty="0"/>
              <a:t>Easy to implement econometrically (with OLS)</a:t>
            </a:r>
          </a:p>
          <a:p>
            <a:pPr lvl="0"/>
            <a:endParaRPr lang="en-ZA" sz="2400" dirty="0"/>
          </a:p>
          <a:p>
            <a:pPr lvl="0"/>
            <a:endParaRPr lang="en-ZA" sz="2400" dirty="0"/>
          </a:p>
          <a:p>
            <a:pPr lvl="0"/>
            <a:r>
              <a:rPr lang="en-ZA" sz="2400" dirty="0"/>
              <a:t>If there the data has a panel dimension you can also used a fixed-effects estimation to control for </a:t>
            </a:r>
            <a:r>
              <a:rPr lang="en-ZA" sz="2400" dirty="0" err="1"/>
              <a:t>unobservables</a:t>
            </a:r>
            <a:endParaRPr lang="en-ZA" sz="2400" dirty="0"/>
          </a:p>
          <a:p>
            <a:pPr lvl="0"/>
            <a:endParaRPr lang="en-ZA" sz="2400" dirty="0"/>
          </a:p>
          <a:p>
            <a:pPr lvl="0"/>
            <a:endParaRPr lang="en-ZA" sz="2400" dirty="0"/>
          </a:p>
          <a:p>
            <a:endParaRPr lang="en-ZA" dirty="0"/>
          </a:p>
        </p:txBody>
      </p:sp>
      <p:graphicFrame>
        <p:nvGraphicFramePr>
          <p:cNvPr id="4" name="Object 3"/>
          <p:cNvGraphicFramePr>
            <a:graphicFrameLocks noChangeAspect="1"/>
          </p:cNvGraphicFramePr>
          <p:nvPr/>
        </p:nvGraphicFramePr>
        <p:xfrm>
          <a:off x="0" y="4495800"/>
          <a:ext cx="10260904" cy="7366000"/>
        </p:xfrm>
        <a:graphic>
          <a:graphicData uri="http://schemas.openxmlformats.org/presentationml/2006/ole">
            <mc:AlternateContent xmlns:mc="http://schemas.openxmlformats.org/markup-compatibility/2006">
              <mc:Choice xmlns:v="urn:schemas-microsoft-com:vml" Requires="v">
                <p:oleObj spid="_x0000_s67590" name="Document" r:id="rId3" imgW="6106116" imgH="4065602" progId="Word.Document.12">
                  <p:embed/>
                </p:oleObj>
              </mc:Choice>
              <mc:Fallback>
                <p:oleObj name="Document" r:id="rId3" imgW="6106116" imgH="4065602"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95800"/>
                        <a:ext cx="10260904" cy="736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33150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ZA" sz="3200" dirty="0"/>
              <a:t>Background to randomisation</a:t>
            </a:r>
          </a:p>
        </p:txBody>
      </p:sp>
      <p:sp>
        <p:nvSpPr>
          <p:cNvPr id="3" name="Content Placeholder 2"/>
          <p:cNvSpPr>
            <a:spLocks noGrp="1"/>
          </p:cNvSpPr>
          <p:nvPr>
            <p:ph idx="1"/>
          </p:nvPr>
        </p:nvSpPr>
        <p:spPr>
          <a:xfrm>
            <a:off x="457200" y="1371600"/>
            <a:ext cx="8229600" cy="5105400"/>
          </a:xfrm>
        </p:spPr>
        <p:txBody>
          <a:bodyPr>
            <a:normAutofit fontScale="55000" lnSpcReduction="20000"/>
          </a:bodyPr>
          <a:lstStyle/>
          <a:p>
            <a:pPr lvl="0"/>
            <a:r>
              <a:rPr lang="en-ZA" dirty="0"/>
              <a:t>Policy maker, NGO or researcher may be interested in the impact of a programme that has not been implemented yet</a:t>
            </a:r>
          </a:p>
          <a:p>
            <a:pPr lvl="0"/>
            <a:endParaRPr lang="en-ZA" dirty="0"/>
          </a:p>
          <a:p>
            <a:pPr lvl="0"/>
            <a:r>
              <a:rPr lang="en-ZA" dirty="0"/>
              <a:t>Want to test whether it works and magnitude of the impact in order to justify implementation or to choose between alternatives</a:t>
            </a:r>
          </a:p>
          <a:p>
            <a:pPr lvl="0"/>
            <a:endParaRPr lang="en-ZA" dirty="0"/>
          </a:p>
          <a:p>
            <a:pPr lvl="0"/>
            <a:r>
              <a:rPr lang="en-ZA" dirty="0"/>
              <a:t>Have the ability to structure the evaluation</a:t>
            </a:r>
          </a:p>
          <a:p>
            <a:pPr lvl="0"/>
            <a:endParaRPr lang="en-ZA" dirty="0"/>
          </a:p>
          <a:p>
            <a:pPr lvl="0"/>
            <a:r>
              <a:rPr lang="en-ZA" dirty="0"/>
              <a:t>A randomised control trial (RCT) is the easiest and will generally provide the most rigorous results</a:t>
            </a:r>
          </a:p>
          <a:p>
            <a:pPr lvl="0"/>
            <a:endParaRPr lang="en-ZA" dirty="0"/>
          </a:p>
          <a:p>
            <a:pPr lvl="0"/>
            <a:r>
              <a:rPr lang="en-ZA" dirty="0"/>
              <a:t>Based on the drug/medical trials – a group has the treatment (in this case the programme) and another does not (called the control)</a:t>
            </a:r>
          </a:p>
          <a:p>
            <a:pPr lvl="0"/>
            <a:endParaRPr lang="en-ZA" dirty="0"/>
          </a:p>
          <a:p>
            <a:pPr lvl="0"/>
            <a:r>
              <a:rPr lang="en-ZA" dirty="0"/>
              <a:t>Also called randomised trials, randomised experiments, social experiments or field experiments</a:t>
            </a:r>
          </a:p>
          <a:p>
            <a:pPr lvl="0"/>
            <a:endParaRPr lang="en-ZA" dirty="0"/>
          </a:p>
          <a:p>
            <a:pPr lvl="0"/>
            <a:r>
              <a:rPr lang="en-ZA" dirty="0"/>
              <a:t>Generally need time, own data collection and researcher input</a:t>
            </a:r>
          </a:p>
          <a:p>
            <a:pPr lvl="0"/>
            <a:endParaRPr lang="en-ZA" sz="2400" dirty="0"/>
          </a:p>
          <a:p>
            <a:endParaRPr lang="en-ZA"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2095</Words>
  <Application>Microsoft Office PowerPoint</Application>
  <PresentationFormat>On-screen Show (4:3)</PresentationFormat>
  <Paragraphs>299</Paragraphs>
  <Slides>38</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2" baseType="lpstr">
      <vt:lpstr>Arial</vt:lpstr>
      <vt:lpstr>Calibri</vt:lpstr>
      <vt:lpstr>Office Theme</vt:lpstr>
      <vt:lpstr>Document</vt:lpstr>
      <vt:lpstr>PowerPoint Presentation</vt:lpstr>
      <vt:lpstr>Impact evaluation techniques</vt:lpstr>
      <vt:lpstr>An overview of quasi-experimental methods</vt:lpstr>
      <vt:lpstr>An overview of quasi-experimental methods</vt:lpstr>
      <vt:lpstr>Difference-in-differences</vt:lpstr>
      <vt:lpstr>Difference-in-differences</vt:lpstr>
      <vt:lpstr>Difference-in-differences</vt:lpstr>
      <vt:lpstr>Difference-in-differences</vt:lpstr>
      <vt:lpstr>Background to randomisation</vt:lpstr>
      <vt:lpstr>Why randomise?</vt:lpstr>
      <vt:lpstr>Why randomise?</vt:lpstr>
      <vt:lpstr>Why randomise?</vt:lpstr>
      <vt:lpstr>The process of a random experiment</vt:lpstr>
      <vt:lpstr>How do you actually randomise?</vt:lpstr>
      <vt:lpstr>How do you actually randomise?</vt:lpstr>
      <vt:lpstr>The process</vt:lpstr>
      <vt:lpstr>Determining impact</vt:lpstr>
      <vt:lpstr>Determining impact</vt:lpstr>
      <vt:lpstr>Determining impact</vt:lpstr>
      <vt:lpstr>Non-compliance</vt:lpstr>
      <vt:lpstr>Non-compliance</vt:lpstr>
      <vt:lpstr>Non-compliance</vt:lpstr>
      <vt:lpstr>Non-compliance</vt:lpstr>
      <vt:lpstr>Non-compliance</vt:lpstr>
      <vt:lpstr>Encouragement or promotion designs</vt:lpstr>
      <vt:lpstr>Encouragement or promotion designs</vt:lpstr>
      <vt:lpstr>Encouragement or promotion designs</vt:lpstr>
      <vt:lpstr>Encouragement or promotion designs</vt:lpstr>
      <vt:lpstr>Randomisation through a staggered rollout</vt:lpstr>
      <vt:lpstr>Pitfalls in randomisation</vt:lpstr>
      <vt:lpstr>Pitfalls in randomisation</vt:lpstr>
      <vt:lpstr>Limitations</vt:lpstr>
      <vt:lpstr>Ethical issues</vt:lpstr>
      <vt:lpstr>Experimenting on people</vt:lpstr>
      <vt:lpstr>Experimenting on people</vt:lpstr>
      <vt:lpstr>Fairness of allocation</vt:lpstr>
      <vt:lpstr>What about excluding those who might benefit from the programme (i.e. the control group)?</vt:lpstr>
      <vt:lpstr>Need to sell the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00500086</dc:creator>
  <cp:lastModifiedBy>Neil Rankin</cp:lastModifiedBy>
  <cp:revision>19</cp:revision>
  <dcterms:created xsi:type="dcterms:W3CDTF">2012-11-05T15:51:04Z</dcterms:created>
  <dcterms:modified xsi:type="dcterms:W3CDTF">2017-09-29T11:44:31Z</dcterms:modified>
</cp:coreProperties>
</file>