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1"/>
  </p:notesMasterIdLst>
  <p:handoutMasterIdLst>
    <p:handoutMasterId r:id="rId32"/>
  </p:handoutMasterIdLst>
  <p:sldIdLst>
    <p:sldId id="261" r:id="rId2"/>
    <p:sldId id="349" r:id="rId3"/>
    <p:sldId id="267" r:id="rId4"/>
    <p:sldId id="290" r:id="rId5"/>
    <p:sldId id="337" r:id="rId6"/>
    <p:sldId id="350" r:id="rId7"/>
    <p:sldId id="338" r:id="rId8"/>
    <p:sldId id="351" r:id="rId9"/>
    <p:sldId id="352" r:id="rId10"/>
    <p:sldId id="339" r:id="rId11"/>
    <p:sldId id="340"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70" r:id="rId29"/>
    <p:sldId id="369" r:id="rId30"/>
  </p:sldIdLst>
  <p:sldSz cx="9144000" cy="6858000" type="screen4x3"/>
  <p:notesSz cx="6921500" cy="9423400"/>
  <p:custDataLst>
    <p:tags r:id="rId33"/>
  </p:custDataLst>
  <p:defaultTextStyle>
    <a:defPPr>
      <a:defRPr lang="en-ZA"/>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4086"/>
    <a:srgbClr val="DD3F32"/>
    <a:srgbClr val="006666"/>
    <a:srgbClr val="967140"/>
    <a:srgbClr val="60223B"/>
    <a:srgbClr val="8C979A"/>
    <a:srgbClr val="8B7D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p:normalViewPr>
  <p:slideViewPr>
    <p:cSldViewPr>
      <p:cViewPr varScale="1">
        <p:scale>
          <a:sx n="82" d="100"/>
          <a:sy n="82" d="100"/>
        </p:scale>
        <p:origin x="147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6"/>
    </mc:Choice>
    <mc:Fallback>
      <c:style val="36"/>
    </mc:Fallback>
  </mc:AlternateContent>
  <c:chart>
    <c:autoTitleDeleted val="0"/>
    <c:plotArea>
      <c:layout/>
      <c:lineChart>
        <c:grouping val="standard"/>
        <c:varyColors val="0"/>
        <c:ser>
          <c:idx val="0"/>
          <c:order val="0"/>
          <c:marker>
            <c:symbol val="none"/>
          </c:marker>
          <c:cat>
            <c:numRef>
              <c:f>Sheet2!$I$4:$I$23</c:f>
              <c:numCache>
                <c:formatCode>General</c:formatCode>
                <c:ptCount val="2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numCache>
            </c:numRef>
          </c:cat>
          <c:val>
            <c:numRef>
              <c:f>Sheet2!$H$4:$H$23</c:f>
              <c:numCache>
                <c:formatCode>General</c:formatCode>
                <c:ptCount val="20"/>
                <c:pt idx="0">
                  <c:v>1.1316491459489106</c:v>
                </c:pt>
                <c:pt idx="1">
                  <c:v>1.1745747565014744</c:v>
                </c:pt>
                <c:pt idx="2">
                  <c:v>1.2004355310937584</c:v>
                </c:pt>
                <c:pt idx="3">
                  <c:v>1.2191286173362978</c:v>
                </c:pt>
                <c:pt idx="4">
                  <c:v>1.2338283277187294</c:v>
                </c:pt>
                <c:pt idx="5">
                  <c:v>1.2459703404343181</c:v>
                </c:pt>
                <c:pt idx="6">
                  <c:v>1.25632944011943</c:v>
                </c:pt>
                <c:pt idx="7">
                  <c:v>1.2653724910922244</c:v>
                </c:pt>
                <c:pt idx="8">
                  <c:v>1.273403041455935</c:v>
                </c:pt>
                <c:pt idx="9">
                  <c:v>1.2806297895268988</c:v>
                </c:pt>
                <c:pt idx="10">
                  <c:v>1.2872025031112901</c:v>
                </c:pt>
                <c:pt idx="11">
                  <c:v>1.2932323719438115</c:v>
                </c:pt>
                <c:pt idx="12">
                  <c:v>1.2988042544204428</c:v>
                </c:pt>
                <c:pt idx="13">
                  <c:v>1.3039844120383695</c:v>
                </c:pt>
                <c:pt idx="14">
                  <c:v>1.3088255924247603</c:v>
                </c:pt>
                <c:pt idx="15">
                  <c:v>1.313370483182791</c:v>
                </c:pt>
                <c:pt idx="16">
                  <c:v>1.3176541262880639</c:v>
                </c:pt>
                <c:pt idx="17">
                  <c:v>1.3217056476388371</c:v>
                </c:pt>
                <c:pt idx="18">
                  <c:v>1.3255495226815717</c:v>
                </c:pt>
                <c:pt idx="19">
                  <c:v>1.329206520048043</c:v>
                </c:pt>
              </c:numCache>
            </c:numRef>
          </c:val>
          <c:smooth val="0"/>
          <c:extLst>
            <c:ext xmlns:c16="http://schemas.microsoft.com/office/drawing/2014/chart" uri="{C3380CC4-5D6E-409C-BE32-E72D297353CC}">
              <c16:uniqueId val="{00000000-148C-4F61-AACA-F2759B4593EE}"/>
            </c:ext>
          </c:extLst>
        </c:ser>
        <c:dLbls>
          <c:showLegendKey val="0"/>
          <c:showVal val="0"/>
          <c:showCatName val="0"/>
          <c:showSerName val="0"/>
          <c:showPercent val="0"/>
          <c:showBubbleSize val="0"/>
        </c:dLbls>
        <c:smooth val="0"/>
        <c:axId val="78293632"/>
        <c:axId val="46940928"/>
      </c:lineChart>
      <c:catAx>
        <c:axId val="78293632"/>
        <c:scaling>
          <c:orientation val="minMax"/>
        </c:scaling>
        <c:delete val="0"/>
        <c:axPos val="b"/>
        <c:title>
          <c:tx>
            <c:rich>
              <a:bodyPr/>
              <a:lstStyle/>
              <a:p>
                <a:pPr>
                  <a:defRPr/>
                </a:pPr>
                <a:r>
                  <a:rPr lang="en-US"/>
                  <a:t>Employment</a:t>
                </a:r>
              </a:p>
            </c:rich>
          </c:tx>
          <c:overlay val="0"/>
        </c:title>
        <c:numFmt formatCode="General" sourceLinked="1"/>
        <c:majorTickMark val="out"/>
        <c:minorTickMark val="none"/>
        <c:tickLblPos val="nextTo"/>
        <c:crossAx val="46940928"/>
        <c:crosses val="autoZero"/>
        <c:auto val="1"/>
        <c:lblAlgn val="ctr"/>
        <c:lblOffset val="100"/>
        <c:noMultiLvlLbl val="0"/>
      </c:catAx>
      <c:valAx>
        <c:axId val="46940928"/>
        <c:scaling>
          <c:orientation val="minMax"/>
        </c:scaling>
        <c:delete val="0"/>
        <c:axPos val="l"/>
        <c:majorGridlines/>
        <c:title>
          <c:tx>
            <c:rich>
              <a:bodyPr rot="-5400000" vert="horz"/>
              <a:lstStyle/>
              <a:p>
                <a:pPr>
                  <a:defRPr/>
                </a:pPr>
                <a:r>
                  <a:rPr lang="en-US"/>
                  <a:t>Average labour cost</a:t>
                </a:r>
              </a:p>
            </c:rich>
          </c:tx>
          <c:overlay val="0"/>
        </c:title>
        <c:numFmt formatCode="General" sourceLinked="1"/>
        <c:majorTickMark val="out"/>
        <c:minorTickMark val="none"/>
        <c:tickLblPos val="nextTo"/>
        <c:crossAx val="782936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Proportion of skilled employees</a:t>
            </a:r>
          </a:p>
        </c:rich>
      </c:tx>
      <c:overlay val="0"/>
    </c:title>
    <c:autoTitleDeleted val="0"/>
    <c:plotArea>
      <c:layout/>
      <c:barChart>
        <c:barDir val="col"/>
        <c:grouping val="clustered"/>
        <c:varyColors val="0"/>
        <c:ser>
          <c:idx val="0"/>
          <c:order val="0"/>
          <c:tx>
            <c:strRef>
              <c:f>Sheet1!$H$2</c:f>
              <c:strCache>
                <c:ptCount val="1"/>
                <c:pt idx="0">
                  <c:v>mean</c:v>
                </c:pt>
              </c:strCache>
            </c:strRef>
          </c:tx>
          <c:invertIfNegative val="0"/>
          <c:cat>
            <c:strRef>
              <c:f>Sheet1!$G$3:$G$10</c:f>
              <c:strCache>
                <c:ptCount val="8"/>
                <c:pt idx="0">
                  <c:v>&lt;10</c:v>
                </c:pt>
                <c:pt idx="1">
                  <c:v>10-19</c:v>
                </c:pt>
                <c:pt idx="2">
                  <c:v>20-49</c:v>
                </c:pt>
                <c:pt idx="3">
                  <c:v>50-99</c:v>
                </c:pt>
                <c:pt idx="4">
                  <c:v>100-199</c:v>
                </c:pt>
                <c:pt idx="5">
                  <c:v>200-999</c:v>
                </c:pt>
                <c:pt idx="6">
                  <c:v>1000+</c:v>
                </c:pt>
                <c:pt idx="7">
                  <c:v>Total</c:v>
                </c:pt>
              </c:strCache>
            </c:strRef>
          </c:cat>
          <c:val>
            <c:numRef>
              <c:f>Sheet1!$H$3:$H$10</c:f>
              <c:numCache>
                <c:formatCode>0.00</c:formatCode>
                <c:ptCount val="8"/>
                <c:pt idx="0">
                  <c:v>0.26457229999999998</c:v>
                </c:pt>
                <c:pt idx="1">
                  <c:v>0.16130630000000001</c:v>
                </c:pt>
                <c:pt idx="2">
                  <c:v>0.12266639999999999</c:v>
                </c:pt>
                <c:pt idx="3">
                  <c:v>0.12880359999999999</c:v>
                </c:pt>
                <c:pt idx="4">
                  <c:v>0.1236588</c:v>
                </c:pt>
                <c:pt idx="5">
                  <c:v>0.12988369999999999</c:v>
                </c:pt>
                <c:pt idx="6">
                  <c:v>9.5184599999999994E-2</c:v>
                </c:pt>
                <c:pt idx="7">
                  <c:v>0.15565619999999999</c:v>
                </c:pt>
              </c:numCache>
            </c:numRef>
          </c:val>
          <c:extLst>
            <c:ext xmlns:c16="http://schemas.microsoft.com/office/drawing/2014/chart" uri="{C3380CC4-5D6E-409C-BE32-E72D297353CC}">
              <c16:uniqueId val="{00000000-B719-4E63-9953-5FD74637F774}"/>
            </c:ext>
          </c:extLst>
        </c:ser>
        <c:ser>
          <c:idx val="1"/>
          <c:order val="1"/>
          <c:tx>
            <c:strRef>
              <c:f>Sheet1!$I$2</c:f>
              <c:strCache>
                <c:ptCount val="1"/>
                <c:pt idx="0">
                  <c:v>p50</c:v>
                </c:pt>
              </c:strCache>
            </c:strRef>
          </c:tx>
          <c:invertIfNegative val="0"/>
          <c:cat>
            <c:strRef>
              <c:f>Sheet1!$G$3:$G$10</c:f>
              <c:strCache>
                <c:ptCount val="8"/>
                <c:pt idx="0">
                  <c:v>&lt;10</c:v>
                </c:pt>
                <c:pt idx="1">
                  <c:v>10-19</c:v>
                </c:pt>
                <c:pt idx="2">
                  <c:v>20-49</c:v>
                </c:pt>
                <c:pt idx="3">
                  <c:v>50-99</c:v>
                </c:pt>
                <c:pt idx="4">
                  <c:v>100-199</c:v>
                </c:pt>
                <c:pt idx="5">
                  <c:v>200-999</c:v>
                </c:pt>
                <c:pt idx="6">
                  <c:v>1000+</c:v>
                </c:pt>
                <c:pt idx="7">
                  <c:v>Total</c:v>
                </c:pt>
              </c:strCache>
            </c:strRef>
          </c:cat>
          <c:val>
            <c:numRef>
              <c:f>Sheet1!$I$3:$I$10</c:f>
              <c:numCache>
                <c:formatCode>0.00</c:formatCode>
                <c:ptCount val="8"/>
                <c:pt idx="0">
                  <c:v>0.22222220000000001</c:v>
                </c:pt>
                <c:pt idx="1">
                  <c:v>0.14285709999999999</c:v>
                </c:pt>
                <c:pt idx="2">
                  <c:v>0.1071429</c:v>
                </c:pt>
                <c:pt idx="3">
                  <c:v>9.2307700000000006E-2</c:v>
                </c:pt>
                <c:pt idx="4">
                  <c:v>8.1818199999999994E-2</c:v>
                </c:pt>
                <c:pt idx="5">
                  <c:v>9.3768099999999993E-2</c:v>
                </c:pt>
                <c:pt idx="6">
                  <c:v>7.1823200000000004E-2</c:v>
                </c:pt>
                <c:pt idx="7">
                  <c:v>0.1217712</c:v>
                </c:pt>
              </c:numCache>
            </c:numRef>
          </c:val>
          <c:extLst>
            <c:ext xmlns:c16="http://schemas.microsoft.com/office/drawing/2014/chart" uri="{C3380CC4-5D6E-409C-BE32-E72D297353CC}">
              <c16:uniqueId val="{00000001-B719-4E63-9953-5FD74637F774}"/>
            </c:ext>
          </c:extLst>
        </c:ser>
        <c:dLbls>
          <c:showLegendKey val="0"/>
          <c:showVal val="0"/>
          <c:showCatName val="0"/>
          <c:showSerName val="0"/>
          <c:showPercent val="0"/>
          <c:showBubbleSize val="0"/>
        </c:dLbls>
        <c:gapWidth val="150"/>
        <c:axId val="46984192"/>
        <c:axId val="46859008"/>
      </c:barChart>
      <c:catAx>
        <c:axId val="46984192"/>
        <c:scaling>
          <c:orientation val="minMax"/>
        </c:scaling>
        <c:delete val="0"/>
        <c:axPos val="b"/>
        <c:numFmt formatCode="General" sourceLinked="0"/>
        <c:majorTickMark val="out"/>
        <c:minorTickMark val="none"/>
        <c:tickLblPos val="nextTo"/>
        <c:crossAx val="46859008"/>
        <c:crosses val="autoZero"/>
        <c:auto val="1"/>
        <c:lblAlgn val="ctr"/>
        <c:lblOffset val="100"/>
        <c:noMultiLvlLbl val="0"/>
      </c:catAx>
      <c:valAx>
        <c:axId val="46859008"/>
        <c:scaling>
          <c:orientation val="minMax"/>
        </c:scaling>
        <c:delete val="0"/>
        <c:axPos val="l"/>
        <c:majorGridlines/>
        <c:numFmt formatCode="0.00" sourceLinked="1"/>
        <c:majorTickMark val="out"/>
        <c:minorTickMark val="none"/>
        <c:tickLblPos val="nextTo"/>
        <c:crossAx val="46984192"/>
        <c:crosses val="autoZero"/>
        <c:crossBetween val="between"/>
      </c:valAx>
    </c:plotArea>
    <c:legend>
      <c:legendPos val="r"/>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Real capital intensity</a:t>
            </a:r>
          </a:p>
        </c:rich>
      </c:tx>
      <c:overlay val="0"/>
    </c:title>
    <c:autoTitleDeleted val="0"/>
    <c:plotArea>
      <c:layout/>
      <c:barChart>
        <c:barDir val="col"/>
        <c:grouping val="clustered"/>
        <c:varyColors val="0"/>
        <c:ser>
          <c:idx val="0"/>
          <c:order val="0"/>
          <c:invertIfNegative val="0"/>
          <c:cat>
            <c:strRef>
              <c:f>Sheet2!$A$1:$A$6</c:f>
              <c:strCache>
                <c:ptCount val="6"/>
                <c:pt idx="0">
                  <c:v>10-19</c:v>
                </c:pt>
                <c:pt idx="1">
                  <c:v>20-49</c:v>
                </c:pt>
                <c:pt idx="2">
                  <c:v>50-99</c:v>
                </c:pt>
                <c:pt idx="3">
                  <c:v>100-199</c:v>
                </c:pt>
                <c:pt idx="4">
                  <c:v>200-999</c:v>
                </c:pt>
                <c:pt idx="5">
                  <c:v>1000+</c:v>
                </c:pt>
              </c:strCache>
            </c:strRef>
          </c:cat>
          <c:val>
            <c:numRef>
              <c:f>Sheet2!$B$1:$B$6</c:f>
              <c:numCache>
                <c:formatCode>General</c:formatCode>
                <c:ptCount val="6"/>
                <c:pt idx="1">
                  <c:v>3.8881300000000001E-2</c:v>
                </c:pt>
                <c:pt idx="2">
                  <c:v>0.18306259999999999</c:v>
                </c:pt>
                <c:pt idx="3">
                  <c:v>0.36051440000000001</c:v>
                </c:pt>
                <c:pt idx="4">
                  <c:v>0.55201579999999995</c:v>
                </c:pt>
                <c:pt idx="5">
                  <c:v>1.1357699999999999</c:v>
                </c:pt>
              </c:numCache>
            </c:numRef>
          </c:val>
          <c:extLst>
            <c:ext xmlns:c16="http://schemas.microsoft.com/office/drawing/2014/chart" uri="{C3380CC4-5D6E-409C-BE32-E72D297353CC}">
              <c16:uniqueId val="{00000000-872A-48B9-ADFD-765AF065C830}"/>
            </c:ext>
          </c:extLst>
        </c:ser>
        <c:dLbls>
          <c:showLegendKey val="0"/>
          <c:showVal val="0"/>
          <c:showCatName val="0"/>
          <c:showSerName val="0"/>
          <c:showPercent val="0"/>
          <c:showBubbleSize val="0"/>
        </c:dLbls>
        <c:gapWidth val="150"/>
        <c:axId val="46877696"/>
        <c:axId val="46904064"/>
      </c:barChart>
      <c:catAx>
        <c:axId val="46877696"/>
        <c:scaling>
          <c:orientation val="minMax"/>
        </c:scaling>
        <c:delete val="0"/>
        <c:axPos val="b"/>
        <c:numFmt formatCode="General" sourceLinked="0"/>
        <c:majorTickMark val="out"/>
        <c:minorTickMark val="none"/>
        <c:tickLblPos val="nextTo"/>
        <c:crossAx val="46904064"/>
        <c:crosses val="autoZero"/>
        <c:auto val="1"/>
        <c:lblAlgn val="ctr"/>
        <c:lblOffset val="100"/>
        <c:noMultiLvlLbl val="0"/>
      </c:catAx>
      <c:valAx>
        <c:axId val="46904064"/>
        <c:scaling>
          <c:orientation val="minMax"/>
        </c:scaling>
        <c:delete val="0"/>
        <c:axPos val="l"/>
        <c:majorGridlines/>
        <c:numFmt formatCode="General" sourceLinked="1"/>
        <c:majorTickMark val="out"/>
        <c:minorTickMark val="none"/>
        <c:tickLblPos val="nextTo"/>
        <c:crossAx val="46877696"/>
        <c:crosses val="autoZero"/>
        <c:crossBetween val="between"/>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2" name="Rectangle 6"/>
          <p:cNvSpPr>
            <a:spLocks noGrp="1" noChangeArrowheads="1"/>
          </p:cNvSpPr>
          <p:nvPr>
            <p:ph type="hdr" sz="quarter"/>
          </p:nvPr>
        </p:nvSpPr>
        <p:spPr bwMode="auto">
          <a:xfrm>
            <a:off x="0" y="0"/>
            <a:ext cx="296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509" tIns="45755" rIns="91509" bIns="45755" numCol="1" anchor="t" anchorCtr="0" compatLnSpc="1">
            <a:prstTxWarp prst="textNoShape">
              <a:avLst/>
            </a:prstTxWarp>
          </a:bodyPr>
          <a:lstStyle>
            <a:lvl1pPr defTabSz="915988" eaLnBrk="0" hangingPunct="0">
              <a:defRPr sz="1200"/>
            </a:lvl1pPr>
          </a:lstStyle>
          <a:p>
            <a:pPr>
              <a:defRPr/>
            </a:pPr>
            <a:endParaRPr lang="en-ZA"/>
          </a:p>
        </p:txBody>
      </p:sp>
      <p:sp>
        <p:nvSpPr>
          <p:cNvPr id="4103" name="Rectangle 7"/>
          <p:cNvSpPr>
            <a:spLocks noGrp="1" noChangeArrowheads="1"/>
          </p:cNvSpPr>
          <p:nvPr>
            <p:ph type="dt" sz="quarter" idx="1"/>
          </p:nvPr>
        </p:nvSpPr>
        <p:spPr bwMode="auto">
          <a:xfrm>
            <a:off x="3956050" y="0"/>
            <a:ext cx="296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509" tIns="45755" rIns="91509" bIns="45755" numCol="1" anchor="t" anchorCtr="0" compatLnSpc="1">
            <a:prstTxWarp prst="textNoShape">
              <a:avLst/>
            </a:prstTxWarp>
          </a:bodyPr>
          <a:lstStyle>
            <a:lvl1pPr algn="r" defTabSz="915988" eaLnBrk="0" hangingPunct="0">
              <a:defRPr sz="1200"/>
            </a:lvl1pPr>
          </a:lstStyle>
          <a:p>
            <a:pPr>
              <a:defRPr/>
            </a:pPr>
            <a:endParaRPr lang="en-ZA"/>
          </a:p>
        </p:txBody>
      </p:sp>
      <p:sp>
        <p:nvSpPr>
          <p:cNvPr id="4104" name="Rectangle 8"/>
          <p:cNvSpPr>
            <a:spLocks noGrp="1" noChangeArrowheads="1"/>
          </p:cNvSpPr>
          <p:nvPr>
            <p:ph type="ftr" sz="quarter" idx="2"/>
          </p:nvPr>
        </p:nvSpPr>
        <p:spPr bwMode="auto">
          <a:xfrm>
            <a:off x="0" y="8939213"/>
            <a:ext cx="296545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509" tIns="45755" rIns="91509" bIns="45755" numCol="1" anchor="b" anchorCtr="0" compatLnSpc="1">
            <a:prstTxWarp prst="textNoShape">
              <a:avLst/>
            </a:prstTxWarp>
          </a:bodyPr>
          <a:lstStyle>
            <a:lvl1pPr defTabSz="915988" eaLnBrk="0" hangingPunct="0">
              <a:defRPr sz="1200"/>
            </a:lvl1pPr>
          </a:lstStyle>
          <a:p>
            <a:pPr>
              <a:defRPr/>
            </a:pPr>
            <a:endParaRPr lang="en-ZA"/>
          </a:p>
        </p:txBody>
      </p:sp>
      <p:sp>
        <p:nvSpPr>
          <p:cNvPr id="4105" name="Rectangle 9"/>
          <p:cNvSpPr>
            <a:spLocks noGrp="1" noChangeArrowheads="1"/>
          </p:cNvSpPr>
          <p:nvPr>
            <p:ph type="sldNum" sz="quarter" idx="3"/>
          </p:nvPr>
        </p:nvSpPr>
        <p:spPr bwMode="auto">
          <a:xfrm>
            <a:off x="3956050" y="8939213"/>
            <a:ext cx="296545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509" tIns="45755" rIns="91509" bIns="45755" numCol="1" anchor="b" anchorCtr="0" compatLnSpc="1">
            <a:prstTxWarp prst="textNoShape">
              <a:avLst/>
            </a:prstTxWarp>
          </a:bodyPr>
          <a:lstStyle>
            <a:lvl1pPr algn="r" defTabSz="915988" eaLnBrk="0" hangingPunct="0">
              <a:defRPr sz="1200"/>
            </a:lvl1pPr>
          </a:lstStyle>
          <a:p>
            <a:pPr>
              <a:defRPr/>
            </a:pPr>
            <a:fld id="{12C15999-501D-4712-A5B5-278218120137}" type="slidenum">
              <a:rPr lang="en-ZA"/>
              <a:pPr>
                <a:defRPr/>
              </a:pPr>
              <a:t>‹#›</a:t>
            </a:fld>
            <a:endParaRPr lang="en-ZA"/>
          </a:p>
        </p:txBody>
      </p:sp>
    </p:spTree>
    <p:extLst>
      <p:ext uri="{BB962C8B-B14F-4D97-AF65-F5344CB8AC3E}">
        <p14:creationId xmlns:p14="http://schemas.microsoft.com/office/powerpoint/2010/main" val="883819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1026"/>
          <p:cNvSpPr>
            <a:spLocks noGrp="1" noChangeArrowheads="1"/>
          </p:cNvSpPr>
          <p:nvPr>
            <p:ph type="hdr" sz="quarter"/>
          </p:nvPr>
        </p:nvSpPr>
        <p:spPr bwMode="auto">
          <a:xfrm>
            <a:off x="0" y="0"/>
            <a:ext cx="29987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87" tIns="46593" rIns="93187" bIns="46593" numCol="1" anchor="t" anchorCtr="0" compatLnSpc="1">
            <a:prstTxWarp prst="textNoShape">
              <a:avLst/>
            </a:prstTxWarp>
          </a:bodyPr>
          <a:lstStyle>
            <a:lvl1pPr defTabSz="931863" eaLnBrk="0" hangingPunct="0">
              <a:defRPr sz="1200"/>
            </a:lvl1pPr>
          </a:lstStyle>
          <a:p>
            <a:pPr>
              <a:defRPr/>
            </a:pPr>
            <a:endParaRPr lang="en-ZA"/>
          </a:p>
        </p:txBody>
      </p:sp>
      <p:sp>
        <p:nvSpPr>
          <p:cNvPr id="29699" name="Rectangle 1027"/>
          <p:cNvSpPr>
            <a:spLocks noGrp="1" noChangeArrowheads="1"/>
          </p:cNvSpPr>
          <p:nvPr>
            <p:ph type="dt" idx="1"/>
          </p:nvPr>
        </p:nvSpPr>
        <p:spPr bwMode="auto">
          <a:xfrm>
            <a:off x="3922713" y="0"/>
            <a:ext cx="299878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87" tIns="46593" rIns="93187" bIns="46593" numCol="1" anchor="t" anchorCtr="0" compatLnSpc="1">
            <a:prstTxWarp prst="textNoShape">
              <a:avLst/>
            </a:prstTxWarp>
          </a:bodyPr>
          <a:lstStyle>
            <a:lvl1pPr algn="r" defTabSz="931863" eaLnBrk="0" hangingPunct="0">
              <a:defRPr sz="1200"/>
            </a:lvl1pPr>
          </a:lstStyle>
          <a:p>
            <a:pPr>
              <a:defRPr/>
            </a:pPr>
            <a:endParaRPr lang="en-ZA"/>
          </a:p>
        </p:txBody>
      </p:sp>
      <p:sp>
        <p:nvSpPr>
          <p:cNvPr id="11268" name="Rectangle 1028"/>
          <p:cNvSpPr>
            <a:spLocks noGrp="1" noRot="1" noChangeAspect="1" noChangeArrowheads="1" noTextEdit="1"/>
          </p:cNvSpPr>
          <p:nvPr>
            <p:ph type="sldImg" idx="2"/>
          </p:nvPr>
        </p:nvSpPr>
        <p:spPr bwMode="auto">
          <a:xfrm>
            <a:off x="1112838" y="703263"/>
            <a:ext cx="4695825" cy="3521075"/>
          </a:xfrm>
          <a:prstGeom prst="rect">
            <a:avLst/>
          </a:prstGeom>
          <a:noFill/>
          <a:ln w="9525">
            <a:solidFill>
              <a:srgbClr val="000000"/>
            </a:solidFill>
            <a:miter lim="800000"/>
            <a:headEnd/>
            <a:tailEnd/>
          </a:ln>
          <a:effectLst/>
        </p:spPr>
      </p:sp>
      <p:sp>
        <p:nvSpPr>
          <p:cNvPr id="29701" name="Rectangle 1029"/>
          <p:cNvSpPr>
            <a:spLocks noGrp="1" noChangeArrowheads="1"/>
          </p:cNvSpPr>
          <p:nvPr>
            <p:ph type="body" sz="quarter" idx="3"/>
          </p:nvPr>
        </p:nvSpPr>
        <p:spPr bwMode="auto">
          <a:xfrm>
            <a:off x="922338" y="4457700"/>
            <a:ext cx="5076825"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87" tIns="46593" rIns="93187" bIns="46593" numCol="1" anchor="t" anchorCtr="0" compatLnSpc="1">
            <a:prstTxWarp prst="textNoShape">
              <a:avLst/>
            </a:prstTxWarp>
          </a:bodyPr>
          <a:lstStyle/>
          <a:p>
            <a:pPr lvl="0"/>
            <a:r>
              <a:rPr lang="en-ZA" noProof="0"/>
              <a:t>Click to edit Master text styles</a:t>
            </a:r>
          </a:p>
          <a:p>
            <a:pPr lvl="1"/>
            <a:r>
              <a:rPr lang="en-ZA" noProof="0"/>
              <a:t>Second level</a:t>
            </a:r>
          </a:p>
          <a:p>
            <a:pPr lvl="2"/>
            <a:r>
              <a:rPr lang="en-ZA" noProof="0"/>
              <a:t>Third level</a:t>
            </a:r>
          </a:p>
          <a:p>
            <a:pPr lvl="3"/>
            <a:r>
              <a:rPr lang="en-ZA" noProof="0"/>
              <a:t>Fourth level</a:t>
            </a:r>
          </a:p>
          <a:p>
            <a:pPr lvl="4"/>
            <a:r>
              <a:rPr lang="en-ZA" noProof="0"/>
              <a:t>Fifth level</a:t>
            </a:r>
          </a:p>
        </p:txBody>
      </p:sp>
      <p:sp>
        <p:nvSpPr>
          <p:cNvPr id="29702" name="Rectangle 1030"/>
          <p:cNvSpPr>
            <a:spLocks noGrp="1" noChangeArrowheads="1"/>
          </p:cNvSpPr>
          <p:nvPr>
            <p:ph type="ftr" sz="quarter" idx="4"/>
          </p:nvPr>
        </p:nvSpPr>
        <p:spPr bwMode="auto">
          <a:xfrm>
            <a:off x="0" y="8916988"/>
            <a:ext cx="2998788"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87" tIns="46593" rIns="93187" bIns="46593" numCol="1" anchor="b" anchorCtr="0" compatLnSpc="1">
            <a:prstTxWarp prst="textNoShape">
              <a:avLst/>
            </a:prstTxWarp>
          </a:bodyPr>
          <a:lstStyle>
            <a:lvl1pPr defTabSz="931863" eaLnBrk="0" hangingPunct="0">
              <a:defRPr sz="1200"/>
            </a:lvl1pPr>
          </a:lstStyle>
          <a:p>
            <a:pPr>
              <a:defRPr/>
            </a:pPr>
            <a:endParaRPr lang="en-ZA"/>
          </a:p>
        </p:txBody>
      </p:sp>
      <p:sp>
        <p:nvSpPr>
          <p:cNvPr id="29703" name="Rectangle 1031"/>
          <p:cNvSpPr>
            <a:spLocks noGrp="1" noChangeArrowheads="1"/>
          </p:cNvSpPr>
          <p:nvPr>
            <p:ph type="sldNum" sz="quarter" idx="5"/>
          </p:nvPr>
        </p:nvSpPr>
        <p:spPr bwMode="auto">
          <a:xfrm>
            <a:off x="3922713" y="8916988"/>
            <a:ext cx="2998787"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87" tIns="46593" rIns="93187" bIns="46593" numCol="1" anchor="b" anchorCtr="0" compatLnSpc="1">
            <a:prstTxWarp prst="textNoShape">
              <a:avLst/>
            </a:prstTxWarp>
          </a:bodyPr>
          <a:lstStyle>
            <a:lvl1pPr algn="r" defTabSz="931863" eaLnBrk="0" hangingPunct="0">
              <a:defRPr sz="1200"/>
            </a:lvl1pPr>
          </a:lstStyle>
          <a:p>
            <a:pPr>
              <a:defRPr/>
            </a:pPr>
            <a:fld id="{10AEF46D-9D40-4ABE-A131-26A7DCBED6E1}" type="slidenum">
              <a:rPr lang="en-ZA"/>
              <a:pPr>
                <a:defRPr/>
              </a:pPr>
              <a:t>‹#›</a:t>
            </a:fld>
            <a:endParaRPr lang="en-ZA"/>
          </a:p>
        </p:txBody>
      </p:sp>
    </p:spTree>
    <p:extLst>
      <p:ext uri="{BB962C8B-B14F-4D97-AF65-F5344CB8AC3E}">
        <p14:creationId xmlns:p14="http://schemas.microsoft.com/office/powerpoint/2010/main" val="1207736005"/>
      </p:ext>
    </p:extLst>
  </p:cSld>
  <p:clrMap bg1="lt1" tx1="dk1" bg2="lt2" tx2="dk2" accent1="accent1" accent2="accent2" accent3="accent3" accent4="accent4" accent5="accent5" accent6="accent6" hlink="hlink" folHlink="folHlink"/>
  <p:notesStyle>
    <a:lvl1pPr algn="l" defTabSz="933450"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61963" algn="l" defTabSz="933450"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23925" algn="l" defTabSz="933450"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87475" algn="l" defTabSz="933450"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49438" algn="l" defTabSz="933450"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1238250" y="5867400"/>
            <a:ext cx="6705600" cy="381000"/>
            <a:chOff x="780" y="3696"/>
            <a:chExt cx="4224" cy="240"/>
          </a:xfrm>
        </p:grpSpPr>
        <p:sp>
          <p:nvSpPr>
            <p:cNvPr id="5" name="Line 22"/>
            <p:cNvSpPr>
              <a:spLocks noChangeShapeType="1"/>
            </p:cNvSpPr>
            <p:nvPr/>
          </p:nvSpPr>
          <p:spPr bwMode="auto">
            <a:xfrm>
              <a:off x="780" y="3827"/>
              <a:ext cx="4224" cy="0"/>
            </a:xfrm>
            <a:prstGeom prst="line">
              <a:avLst/>
            </a:prstGeom>
            <a:noFill/>
            <a:ln w="12700" cap="sq">
              <a:solidFill>
                <a:schemeClr val="accent1"/>
              </a:solidFill>
              <a:round/>
              <a:headEnd type="none" w="sm" len="sm"/>
              <a:tailEnd type="none" w="sm" len="sm"/>
            </a:ln>
            <a:effectLst/>
          </p:spPr>
          <p:txBody>
            <a:bodyPr/>
            <a:lstStyle/>
            <a:p>
              <a:endParaRPr lang="en-ZA"/>
            </a:p>
          </p:txBody>
        </p:sp>
        <p:sp>
          <p:nvSpPr>
            <p:cNvPr id="6" name="Rectangle 30"/>
            <p:cNvSpPr>
              <a:spLocks noChangeArrowheads="1"/>
            </p:cNvSpPr>
            <p:nvPr/>
          </p:nvSpPr>
          <p:spPr bwMode="auto">
            <a:xfrm>
              <a:off x="2688" y="3696"/>
              <a:ext cx="384" cy="240"/>
            </a:xfrm>
            <a:prstGeom prst="rect">
              <a:avLst/>
            </a:prstGeom>
            <a:solidFill>
              <a:srgbClr val="FFFFFF"/>
            </a:solidFill>
            <a:ln w="12700" cap="sq">
              <a:noFill/>
              <a:miter lim="800000"/>
              <a:headEnd type="none" w="sm" len="sm"/>
              <a:tailEnd type="none" w="sm" len="sm"/>
            </a:ln>
            <a:effectLst/>
          </p:spPr>
          <p:txBody>
            <a:bodyPr wrap="none" anchor="ctr"/>
            <a:lstStyle/>
            <a:p>
              <a:endParaRPr lang="en-US"/>
            </a:p>
          </p:txBody>
        </p:sp>
      </p:grpSp>
      <p:pic>
        <p:nvPicPr>
          <p:cNvPr id="7" name="Picture 21" descr="leaf"/>
          <p:cNvPicPr>
            <a:picLocks noChangeAspect="1" noChangeArrowheads="1"/>
          </p:cNvPicPr>
          <p:nvPr/>
        </p:nvPicPr>
        <p:blipFill>
          <a:blip r:embed="rId2" cstate="print"/>
          <a:srcRect/>
          <a:stretch>
            <a:fillRect/>
          </a:stretch>
        </p:blipFill>
        <p:spPr bwMode="auto">
          <a:xfrm>
            <a:off x="4324350" y="5897563"/>
            <a:ext cx="495300" cy="320675"/>
          </a:xfrm>
          <a:prstGeom prst="rect">
            <a:avLst/>
          </a:prstGeom>
          <a:noFill/>
          <a:ln w="9525">
            <a:noFill/>
            <a:miter lim="800000"/>
            <a:headEnd/>
            <a:tailEnd/>
          </a:ln>
        </p:spPr>
      </p:pic>
      <p:pic>
        <p:nvPicPr>
          <p:cNvPr id="8" name="Picture 24" descr="1"/>
          <p:cNvPicPr>
            <a:picLocks noChangeAspect="1" noChangeArrowheads="1"/>
          </p:cNvPicPr>
          <p:nvPr/>
        </p:nvPicPr>
        <p:blipFill>
          <a:blip r:embed="rId3" cstate="print"/>
          <a:srcRect/>
          <a:stretch>
            <a:fillRect/>
          </a:stretch>
        </p:blipFill>
        <p:spPr bwMode="auto">
          <a:xfrm>
            <a:off x="207963" y="5562600"/>
            <a:ext cx="977900" cy="1066800"/>
          </a:xfrm>
          <a:prstGeom prst="rect">
            <a:avLst/>
          </a:prstGeom>
          <a:noFill/>
          <a:ln w="9525">
            <a:noFill/>
            <a:miter lim="800000"/>
            <a:headEnd/>
            <a:tailEnd/>
          </a:ln>
        </p:spPr>
      </p:pic>
      <p:pic>
        <p:nvPicPr>
          <p:cNvPr id="9" name="Picture 25" descr="2"/>
          <p:cNvPicPr>
            <a:picLocks noChangeAspect="1" noChangeArrowheads="1"/>
          </p:cNvPicPr>
          <p:nvPr/>
        </p:nvPicPr>
        <p:blipFill>
          <a:blip r:embed="rId4" cstate="print"/>
          <a:srcRect/>
          <a:stretch>
            <a:fillRect/>
          </a:stretch>
        </p:blipFill>
        <p:spPr bwMode="auto">
          <a:xfrm>
            <a:off x="8001000" y="5562600"/>
            <a:ext cx="942975" cy="1066800"/>
          </a:xfrm>
          <a:prstGeom prst="rect">
            <a:avLst/>
          </a:prstGeom>
          <a:noFill/>
          <a:ln w="9525">
            <a:noFill/>
            <a:miter lim="800000"/>
            <a:headEnd/>
            <a:tailEnd/>
          </a:ln>
        </p:spPr>
      </p:pic>
      <p:sp>
        <p:nvSpPr>
          <p:cNvPr id="10" name="Text Box 27"/>
          <p:cNvSpPr txBox="1">
            <a:spLocks noChangeArrowheads="1"/>
          </p:cNvSpPr>
          <p:nvPr/>
        </p:nvSpPr>
        <p:spPr bwMode="auto">
          <a:xfrm>
            <a:off x="2889250" y="6242050"/>
            <a:ext cx="3367088"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ZA" sz="1000" b="1" dirty="0" err="1">
                <a:solidFill>
                  <a:srgbClr val="8C969C"/>
                </a:solidFill>
                <a:latin typeface="Gill Sans MT" pitchFamily="34" charset="0"/>
                <a:cs typeface="Times New Roman" pitchFamily="18" charset="0"/>
              </a:rPr>
              <a:t>Fakulteit</a:t>
            </a:r>
            <a:r>
              <a:rPr lang="en-ZA" sz="1000" b="1" dirty="0">
                <a:solidFill>
                  <a:srgbClr val="8C969C"/>
                </a:solidFill>
                <a:latin typeface="Gill Sans MT" pitchFamily="34" charset="0"/>
                <a:cs typeface="Times New Roman" pitchFamily="18" charset="0"/>
              </a:rPr>
              <a:t> </a:t>
            </a:r>
            <a:r>
              <a:rPr lang="en-ZA" sz="1000" b="1" dirty="0" err="1">
                <a:solidFill>
                  <a:srgbClr val="8C969C"/>
                </a:solidFill>
                <a:latin typeface="Gill Sans MT" pitchFamily="34" charset="0"/>
                <a:cs typeface="Times New Roman" pitchFamily="18" charset="0"/>
              </a:rPr>
              <a:t>Geneeskunde</a:t>
            </a:r>
            <a:r>
              <a:rPr lang="en-ZA" sz="1000" b="1" dirty="0">
                <a:solidFill>
                  <a:srgbClr val="8C969C"/>
                </a:solidFill>
                <a:latin typeface="Gill Sans MT" pitchFamily="34" charset="0"/>
                <a:cs typeface="Times New Roman" pitchFamily="18" charset="0"/>
              </a:rPr>
              <a:t> en </a:t>
            </a:r>
            <a:r>
              <a:rPr lang="en-ZA" sz="1000" b="1" dirty="0" err="1">
                <a:solidFill>
                  <a:srgbClr val="8C969C"/>
                </a:solidFill>
                <a:latin typeface="Gill Sans MT" pitchFamily="34" charset="0"/>
                <a:cs typeface="Times New Roman" pitchFamily="18" charset="0"/>
              </a:rPr>
              <a:t>Gesondheidswetenskappe</a:t>
            </a:r>
            <a:r>
              <a:rPr lang="en-ZA" sz="1000" b="1" dirty="0">
                <a:solidFill>
                  <a:srgbClr val="8C969C"/>
                </a:solidFill>
                <a:latin typeface="Gill Sans MT" pitchFamily="34" charset="0"/>
                <a:cs typeface="Times New Roman" pitchFamily="18" charset="0"/>
              </a:rPr>
              <a:t> </a:t>
            </a:r>
          </a:p>
          <a:p>
            <a:pPr algn="ctr" eaLnBrk="1" hangingPunct="1">
              <a:defRPr/>
            </a:pPr>
            <a:r>
              <a:rPr lang="en-ZA" sz="1000" b="1" dirty="0">
                <a:solidFill>
                  <a:srgbClr val="8C969C"/>
                </a:solidFill>
                <a:latin typeface="Gill Sans MT" pitchFamily="34" charset="0"/>
                <a:cs typeface="Times New Roman" pitchFamily="18" charset="0"/>
                <a:sym typeface="Symbol" pitchFamily="18" charset="2"/>
              </a:rPr>
              <a:t></a:t>
            </a:r>
            <a:r>
              <a:rPr lang="en-ZA" sz="1000" b="1" dirty="0">
                <a:solidFill>
                  <a:srgbClr val="8C969C"/>
                </a:solidFill>
                <a:latin typeface="Gill Sans MT" pitchFamily="34" charset="0"/>
                <a:cs typeface="Times New Roman" pitchFamily="18" charset="0"/>
              </a:rPr>
              <a:t> </a:t>
            </a:r>
          </a:p>
          <a:p>
            <a:pPr algn="ctr" eaLnBrk="1" hangingPunct="1">
              <a:defRPr/>
            </a:pPr>
            <a:r>
              <a:rPr lang="en-ZA" sz="1000" b="1" dirty="0">
                <a:solidFill>
                  <a:srgbClr val="8C969C"/>
                </a:solidFill>
                <a:latin typeface="Gill Sans MT" pitchFamily="34" charset="0"/>
                <a:cs typeface="Times New Roman" pitchFamily="18" charset="0"/>
              </a:rPr>
              <a:t>Faculty of Medicine and Health Sciences </a:t>
            </a:r>
            <a:r>
              <a:rPr lang="en-ZA" sz="1000" dirty="0"/>
              <a:t> </a:t>
            </a:r>
          </a:p>
        </p:txBody>
      </p:sp>
      <p:pic>
        <p:nvPicPr>
          <p:cNvPr id="11" name="Picture 29" descr="US_Stacked RGB 300dpi"/>
          <p:cNvPicPr>
            <a:picLocks noChangeAspect="1" noChangeArrowheads="1"/>
          </p:cNvPicPr>
          <p:nvPr/>
        </p:nvPicPr>
        <p:blipFill>
          <a:blip r:embed="rId5" cstate="print"/>
          <a:srcRect/>
          <a:stretch>
            <a:fillRect/>
          </a:stretch>
        </p:blipFill>
        <p:spPr bwMode="auto">
          <a:xfrm>
            <a:off x="2667000" y="152400"/>
            <a:ext cx="3810000" cy="1247775"/>
          </a:xfrm>
          <a:prstGeom prst="rect">
            <a:avLst/>
          </a:prstGeom>
          <a:noFill/>
          <a:ln w="9525">
            <a:noFill/>
            <a:miter lim="800000"/>
            <a:headEnd/>
            <a:tailEnd/>
          </a:ln>
        </p:spPr>
      </p:pic>
      <p:sp>
        <p:nvSpPr>
          <p:cNvPr id="3075" name="Rectangle 3"/>
          <p:cNvSpPr>
            <a:spLocks noGrp="1" noChangeArrowheads="1"/>
          </p:cNvSpPr>
          <p:nvPr>
            <p:ph type="ctrTitle" sz="quarter"/>
          </p:nvPr>
        </p:nvSpPr>
        <p:spPr>
          <a:xfrm>
            <a:off x="1143000" y="2133600"/>
            <a:ext cx="6858000" cy="609600"/>
          </a:xfrm>
        </p:spPr>
        <p:txBody>
          <a:bodyPr anchor="t"/>
          <a:lstStyle>
            <a:lvl1pPr algn="ctr">
              <a:lnSpc>
                <a:spcPct val="130000"/>
              </a:lnSpc>
              <a:defRPr b="1">
                <a:solidFill>
                  <a:schemeClr val="bg2"/>
                </a:solidFill>
              </a:defRPr>
            </a:lvl1pPr>
          </a:lstStyle>
          <a:p>
            <a:pPr lvl="0"/>
            <a:r>
              <a:rPr lang="en-US" noProof="0"/>
              <a:t>Click to edit Master title style</a:t>
            </a:r>
            <a:endParaRPr lang="en-ZA" noProof="0"/>
          </a:p>
        </p:txBody>
      </p:sp>
      <p:sp>
        <p:nvSpPr>
          <p:cNvPr id="3076" name="Rectangle 4"/>
          <p:cNvSpPr>
            <a:spLocks noGrp="1" noChangeArrowheads="1"/>
          </p:cNvSpPr>
          <p:nvPr>
            <p:ph type="subTitle" sz="quarter" idx="1"/>
          </p:nvPr>
        </p:nvSpPr>
        <p:spPr>
          <a:xfrm>
            <a:off x="1196975" y="4191000"/>
            <a:ext cx="6750050" cy="1752600"/>
          </a:xfrm>
        </p:spPr>
        <p:txBody>
          <a:bodyPr/>
          <a:lstStyle>
            <a:lvl1pPr marL="0" indent="0" algn="ctr">
              <a:buFontTx/>
              <a:buNone/>
              <a:defRPr/>
            </a:lvl1pPr>
          </a:lstStyle>
          <a:p>
            <a:pPr lvl="0"/>
            <a:r>
              <a:rPr lang="en-US" noProof="0"/>
              <a:t>Click to edit Master subtitle style</a:t>
            </a:r>
            <a:endParaRPr lang="en-ZA"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Rectangle 17"/>
          <p:cNvSpPr>
            <a:spLocks noGrp="1" noChangeArrowheads="1"/>
          </p:cNvSpPr>
          <p:nvPr>
            <p:ph type="sldNum" sz="quarter" idx="10"/>
          </p:nvPr>
        </p:nvSpPr>
        <p:spPr>
          <a:ln/>
        </p:spPr>
        <p:txBody>
          <a:bodyPr/>
          <a:lstStyle>
            <a:lvl1pPr>
              <a:defRPr/>
            </a:lvl1pPr>
          </a:lstStyle>
          <a:p>
            <a:pPr>
              <a:defRPr/>
            </a:pPr>
            <a:fld id="{6ED490E1-1BF5-4C19-BA9F-DFF8BBAADD80}" type="slidenum">
              <a:rPr lang="en-ZA"/>
              <a:pPr>
                <a:defRPr/>
              </a:pPr>
              <a:t>‹#›</a:t>
            </a:fld>
            <a:endParaRPr lang="en-Z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457200"/>
            <a:ext cx="1695450" cy="5638800"/>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1371600" y="457200"/>
            <a:ext cx="493395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Rectangle 17"/>
          <p:cNvSpPr>
            <a:spLocks noGrp="1" noChangeArrowheads="1"/>
          </p:cNvSpPr>
          <p:nvPr>
            <p:ph type="sldNum" sz="quarter" idx="10"/>
          </p:nvPr>
        </p:nvSpPr>
        <p:spPr>
          <a:ln/>
        </p:spPr>
        <p:txBody>
          <a:bodyPr/>
          <a:lstStyle>
            <a:lvl1pPr>
              <a:defRPr/>
            </a:lvl1pPr>
          </a:lstStyle>
          <a:p>
            <a:pPr>
              <a:defRPr/>
            </a:pPr>
            <a:fld id="{890231B3-B325-4EDF-A8FC-939F5405C48B}" type="slidenum">
              <a:rPr lang="en-ZA"/>
              <a:pPr>
                <a:defRPr/>
              </a:pPr>
              <a:t>‹#›</a:t>
            </a:fld>
            <a:endParaRPr lang="en-Z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6705600" cy="457200"/>
          </a:xfrm>
        </p:spPr>
        <p:txBody>
          <a:bodyPr/>
          <a:lstStyle/>
          <a:p>
            <a:r>
              <a:rPr lang="en-US"/>
              <a:t>Click to edit Master title style</a:t>
            </a:r>
            <a:endParaRPr lang="en-ZA"/>
          </a:p>
        </p:txBody>
      </p:sp>
      <p:sp>
        <p:nvSpPr>
          <p:cNvPr id="3" name="Chart Placeholder 2"/>
          <p:cNvSpPr>
            <a:spLocks noGrp="1"/>
          </p:cNvSpPr>
          <p:nvPr>
            <p:ph type="chart" idx="1"/>
          </p:nvPr>
        </p:nvSpPr>
        <p:spPr>
          <a:xfrm>
            <a:off x="1371600" y="1295400"/>
            <a:ext cx="6781800" cy="4800600"/>
          </a:xfrm>
        </p:spPr>
        <p:txBody>
          <a:bodyPr/>
          <a:lstStyle/>
          <a:p>
            <a:pPr lvl="0"/>
            <a:r>
              <a:rPr lang="en-US" noProof="0"/>
              <a:t>Click icon to add chart</a:t>
            </a:r>
            <a:endParaRPr lang="en-ZA" noProof="0"/>
          </a:p>
        </p:txBody>
      </p:sp>
      <p:sp>
        <p:nvSpPr>
          <p:cNvPr id="4" name="Rectangle 17"/>
          <p:cNvSpPr>
            <a:spLocks noGrp="1" noChangeArrowheads="1"/>
          </p:cNvSpPr>
          <p:nvPr>
            <p:ph type="sldNum" sz="quarter" idx="10"/>
          </p:nvPr>
        </p:nvSpPr>
        <p:spPr>
          <a:ln/>
        </p:spPr>
        <p:txBody>
          <a:bodyPr/>
          <a:lstStyle>
            <a:lvl1pPr>
              <a:defRPr/>
            </a:lvl1pPr>
          </a:lstStyle>
          <a:p>
            <a:pPr>
              <a:defRPr/>
            </a:pPr>
            <a:fld id="{0A6ABE90-3F57-43FA-A230-D771E255C455}" type="slidenum">
              <a:rPr lang="en-ZA"/>
              <a:pPr>
                <a:defRPr/>
              </a:pPr>
              <a:t>‹#›</a:t>
            </a:fld>
            <a:endParaRPr lang="en-Z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6705600" cy="457200"/>
          </a:xfrm>
        </p:spPr>
        <p:txBody>
          <a:bodyPr/>
          <a:lstStyle/>
          <a:p>
            <a:r>
              <a:rPr lang="en-US"/>
              <a:t>Click to edit Master title style</a:t>
            </a:r>
            <a:endParaRPr lang="en-ZA"/>
          </a:p>
        </p:txBody>
      </p:sp>
      <p:sp>
        <p:nvSpPr>
          <p:cNvPr id="3" name="Rectangle 17"/>
          <p:cNvSpPr>
            <a:spLocks noGrp="1" noChangeArrowheads="1"/>
          </p:cNvSpPr>
          <p:nvPr>
            <p:ph type="sldNum" sz="quarter" idx="10"/>
          </p:nvPr>
        </p:nvSpPr>
        <p:spPr>
          <a:ln/>
        </p:spPr>
        <p:txBody>
          <a:bodyPr/>
          <a:lstStyle>
            <a:lvl1pPr>
              <a:defRPr/>
            </a:lvl1pPr>
          </a:lstStyle>
          <a:p>
            <a:pPr>
              <a:defRPr/>
            </a:pPr>
            <a:fld id="{2C46991B-A774-40CA-9D80-B4E55318DC6F}" type="slidenum">
              <a:rPr lang="en-ZA"/>
              <a:pPr>
                <a:defRPr/>
              </a:pPr>
              <a:t>‹#›</a:t>
            </a:fld>
            <a:endParaRPr lang="en-Z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Rectangle 17"/>
          <p:cNvSpPr>
            <a:spLocks noGrp="1" noChangeArrowheads="1"/>
          </p:cNvSpPr>
          <p:nvPr>
            <p:ph type="sldNum" sz="quarter" idx="10"/>
          </p:nvPr>
        </p:nvSpPr>
        <p:spPr>
          <a:ln/>
        </p:spPr>
        <p:txBody>
          <a:bodyPr/>
          <a:lstStyle>
            <a:lvl1pPr>
              <a:defRPr/>
            </a:lvl1pPr>
          </a:lstStyle>
          <a:p>
            <a:pPr>
              <a:defRPr/>
            </a:pPr>
            <a:fld id="{DAD18B39-19F5-4785-A413-ADDF94759D99}" type="slidenum">
              <a:rPr lang="en-ZA"/>
              <a:pPr>
                <a:defRPr/>
              </a:pPr>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7"/>
          <p:cNvSpPr>
            <a:spLocks noGrp="1" noChangeArrowheads="1"/>
          </p:cNvSpPr>
          <p:nvPr>
            <p:ph type="sldNum" sz="quarter" idx="10"/>
          </p:nvPr>
        </p:nvSpPr>
        <p:spPr>
          <a:ln/>
        </p:spPr>
        <p:txBody>
          <a:bodyPr/>
          <a:lstStyle>
            <a:lvl1pPr>
              <a:defRPr/>
            </a:lvl1pPr>
          </a:lstStyle>
          <a:p>
            <a:pPr>
              <a:defRPr/>
            </a:pPr>
            <a:fld id="{09909BF8-04C1-4C1B-B7D3-5E1073638C54}" type="slidenum">
              <a:rPr lang="en-ZA"/>
              <a:pPr>
                <a:defRPr/>
              </a:pPr>
              <a:t>‹#›</a:t>
            </a:fld>
            <a:endParaRPr lang="en-Z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1371600" y="1295400"/>
            <a:ext cx="3314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4838700" y="1295400"/>
            <a:ext cx="3314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Rectangle 17"/>
          <p:cNvSpPr>
            <a:spLocks noGrp="1" noChangeArrowheads="1"/>
          </p:cNvSpPr>
          <p:nvPr>
            <p:ph type="sldNum" sz="quarter" idx="10"/>
          </p:nvPr>
        </p:nvSpPr>
        <p:spPr>
          <a:ln/>
        </p:spPr>
        <p:txBody>
          <a:bodyPr/>
          <a:lstStyle>
            <a:lvl1pPr>
              <a:defRPr/>
            </a:lvl1pPr>
          </a:lstStyle>
          <a:p>
            <a:pPr>
              <a:defRPr/>
            </a:pPr>
            <a:fld id="{FB9CE5FD-4B15-4A03-928D-30A6F83A0A81}" type="slidenum">
              <a:rPr lang="en-ZA"/>
              <a:pPr>
                <a:defRPr/>
              </a:pPr>
              <a:t>‹#›</a:t>
            </a:fld>
            <a:endParaRPr lang="en-Z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Rectangle 17"/>
          <p:cNvSpPr>
            <a:spLocks noGrp="1" noChangeArrowheads="1"/>
          </p:cNvSpPr>
          <p:nvPr>
            <p:ph type="sldNum" sz="quarter" idx="10"/>
          </p:nvPr>
        </p:nvSpPr>
        <p:spPr>
          <a:ln/>
        </p:spPr>
        <p:txBody>
          <a:bodyPr/>
          <a:lstStyle>
            <a:lvl1pPr>
              <a:defRPr/>
            </a:lvl1pPr>
          </a:lstStyle>
          <a:p>
            <a:pPr>
              <a:defRPr/>
            </a:pPr>
            <a:fld id="{320CEB2D-390B-44B6-8563-352256C6A858}" type="slidenum">
              <a:rPr lang="en-ZA"/>
              <a:pPr>
                <a:defRPr/>
              </a:pPr>
              <a:t>‹#›</a:t>
            </a:fld>
            <a:endParaRPr lang="en-Z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Rectangle 17"/>
          <p:cNvSpPr>
            <a:spLocks noGrp="1" noChangeArrowheads="1"/>
          </p:cNvSpPr>
          <p:nvPr>
            <p:ph type="sldNum" sz="quarter" idx="10"/>
          </p:nvPr>
        </p:nvSpPr>
        <p:spPr>
          <a:ln/>
        </p:spPr>
        <p:txBody>
          <a:bodyPr/>
          <a:lstStyle>
            <a:lvl1pPr>
              <a:defRPr/>
            </a:lvl1pPr>
          </a:lstStyle>
          <a:p>
            <a:pPr>
              <a:defRPr/>
            </a:pPr>
            <a:fld id="{7F8F3B0A-CB36-4D88-ACF1-B3D021A00ED7}" type="slidenum">
              <a:rPr lang="en-ZA"/>
              <a:pPr>
                <a:defRPr/>
              </a:pPr>
              <a:t>‹#›</a:t>
            </a:fld>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sldNum" sz="quarter" idx="10"/>
          </p:nvPr>
        </p:nvSpPr>
        <p:spPr>
          <a:ln/>
        </p:spPr>
        <p:txBody>
          <a:bodyPr/>
          <a:lstStyle>
            <a:lvl1pPr>
              <a:defRPr/>
            </a:lvl1pPr>
          </a:lstStyle>
          <a:p>
            <a:pPr>
              <a:defRPr/>
            </a:pPr>
            <a:fld id="{A12C7740-C787-474D-94B6-BE87016B4DE6}" type="slidenum">
              <a:rPr lang="en-ZA"/>
              <a:pPr>
                <a:defRPr/>
              </a:pPr>
              <a:t>‹#›</a:t>
            </a:fld>
            <a:endParaRPr lang="en-Z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sldNum" sz="quarter" idx="10"/>
          </p:nvPr>
        </p:nvSpPr>
        <p:spPr>
          <a:ln/>
        </p:spPr>
        <p:txBody>
          <a:bodyPr/>
          <a:lstStyle>
            <a:lvl1pPr>
              <a:defRPr/>
            </a:lvl1pPr>
          </a:lstStyle>
          <a:p>
            <a:pPr>
              <a:defRPr/>
            </a:pPr>
            <a:fld id="{016677C0-B8D4-4C10-A3C6-A7587166417D}" type="slidenum">
              <a:rPr lang="en-ZA"/>
              <a:pPr>
                <a:defRPr/>
              </a:pPr>
              <a:t>‹#›</a:t>
            </a:fld>
            <a:endParaRPr lang="en-Z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Z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sldNum" sz="quarter" idx="10"/>
          </p:nvPr>
        </p:nvSpPr>
        <p:spPr>
          <a:ln/>
        </p:spPr>
        <p:txBody>
          <a:bodyPr/>
          <a:lstStyle>
            <a:lvl1pPr>
              <a:defRPr/>
            </a:lvl1pPr>
          </a:lstStyle>
          <a:p>
            <a:pPr>
              <a:defRPr/>
            </a:pPr>
            <a:fld id="{FFDE899B-1240-4C1C-88C4-CD5334A6B6D5}" type="slidenum">
              <a:rPr lang="en-ZA"/>
              <a:pPr>
                <a:defRPr/>
              </a:pPr>
              <a:t>‹#›</a:t>
            </a:fld>
            <a:endParaRPr lang="en-Z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14"/>
          <p:cNvGrpSpPr>
            <a:grpSpLocks/>
          </p:cNvGrpSpPr>
          <p:nvPr/>
        </p:nvGrpSpPr>
        <p:grpSpPr bwMode="auto">
          <a:xfrm>
            <a:off x="304800" y="762000"/>
            <a:ext cx="8610600" cy="415925"/>
            <a:chOff x="192" y="480"/>
            <a:chExt cx="5424" cy="262"/>
          </a:xfrm>
        </p:grpSpPr>
        <p:pic>
          <p:nvPicPr>
            <p:cNvPr id="1031" name="Picture 11" descr="leaf"/>
            <p:cNvPicPr>
              <a:picLocks noChangeAspect="1" noChangeArrowheads="1"/>
            </p:cNvPicPr>
            <p:nvPr/>
          </p:nvPicPr>
          <p:blipFill>
            <a:blip r:embed="rId15" cstate="print"/>
            <a:srcRect/>
            <a:stretch>
              <a:fillRect/>
            </a:stretch>
          </p:blipFill>
          <p:spPr bwMode="auto">
            <a:xfrm>
              <a:off x="5232" y="480"/>
              <a:ext cx="384" cy="262"/>
            </a:xfrm>
            <a:prstGeom prst="rect">
              <a:avLst/>
            </a:prstGeom>
            <a:noFill/>
            <a:ln w="9525">
              <a:noFill/>
              <a:miter lim="800000"/>
              <a:headEnd/>
              <a:tailEnd/>
            </a:ln>
          </p:spPr>
        </p:pic>
        <p:sp>
          <p:nvSpPr>
            <p:cNvPr id="1032" name="Line 12"/>
            <p:cNvSpPr>
              <a:spLocks noChangeShapeType="1"/>
            </p:cNvSpPr>
            <p:nvPr/>
          </p:nvSpPr>
          <p:spPr bwMode="auto">
            <a:xfrm>
              <a:off x="192" y="611"/>
              <a:ext cx="4944" cy="0"/>
            </a:xfrm>
            <a:prstGeom prst="line">
              <a:avLst/>
            </a:prstGeom>
            <a:noFill/>
            <a:ln w="12700" cap="sq">
              <a:solidFill>
                <a:schemeClr val="accent1"/>
              </a:solidFill>
              <a:round/>
              <a:headEnd type="none" w="sm" len="sm"/>
              <a:tailEnd type="none" w="sm" len="sm"/>
            </a:ln>
            <a:effectLst/>
          </p:spPr>
          <p:txBody>
            <a:bodyPr/>
            <a:lstStyle/>
            <a:p>
              <a:endParaRPr lang="en-ZA"/>
            </a:p>
          </p:txBody>
        </p:sp>
      </p:grpSp>
      <p:sp>
        <p:nvSpPr>
          <p:cNvPr id="1027" name="Rectangle 3"/>
          <p:cNvSpPr>
            <a:spLocks noGrp="1" noChangeArrowheads="1"/>
          </p:cNvSpPr>
          <p:nvPr>
            <p:ph type="title"/>
          </p:nvPr>
        </p:nvSpPr>
        <p:spPr bwMode="auto">
          <a:xfrm>
            <a:off x="1371600" y="457200"/>
            <a:ext cx="67056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a:t>Click to edit Master title style</a:t>
            </a:r>
            <a:endParaRPr lang="en-ZA"/>
          </a:p>
        </p:txBody>
      </p:sp>
      <p:sp>
        <p:nvSpPr>
          <p:cNvPr id="1028" name="Rectangle 4"/>
          <p:cNvSpPr>
            <a:spLocks noGrp="1" noChangeArrowheads="1"/>
          </p:cNvSpPr>
          <p:nvPr>
            <p:ph type="body" idx="1"/>
          </p:nvPr>
        </p:nvSpPr>
        <p:spPr bwMode="auto">
          <a:xfrm>
            <a:off x="1371600" y="1295400"/>
            <a:ext cx="6781800" cy="48006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pic>
        <p:nvPicPr>
          <p:cNvPr id="1029" name="Picture 16" descr="US_Horizontal RGB 300dpi"/>
          <p:cNvPicPr>
            <a:picLocks noChangeAspect="1" noChangeArrowheads="1"/>
          </p:cNvPicPr>
          <p:nvPr/>
        </p:nvPicPr>
        <p:blipFill>
          <a:blip r:embed="rId16" cstate="print">
            <a:clrChange>
              <a:clrFrom>
                <a:srgbClr val="FFFFFF"/>
              </a:clrFrom>
              <a:clrTo>
                <a:srgbClr val="FFFFFF">
                  <a:alpha val="0"/>
                </a:srgbClr>
              </a:clrTo>
            </a:clrChange>
          </a:blip>
          <a:srcRect r="86792"/>
          <a:stretch>
            <a:fillRect/>
          </a:stretch>
        </p:blipFill>
        <p:spPr bwMode="auto">
          <a:xfrm>
            <a:off x="457200" y="284163"/>
            <a:ext cx="533400" cy="614362"/>
          </a:xfrm>
          <a:prstGeom prst="rect">
            <a:avLst/>
          </a:prstGeom>
          <a:noFill/>
          <a:ln w="9525">
            <a:noFill/>
            <a:miter lim="800000"/>
            <a:headEnd/>
            <a:tailEnd/>
          </a:ln>
        </p:spPr>
      </p:pic>
      <p:sp>
        <p:nvSpPr>
          <p:cNvPr id="1041" name="Rectangle 17"/>
          <p:cNvSpPr>
            <a:spLocks noGrp="1" noChangeArrowheads="1"/>
          </p:cNvSpPr>
          <p:nvPr>
            <p:ph type="sldNum" sz="quarter" idx="4"/>
          </p:nvPr>
        </p:nvSpPr>
        <p:spPr bwMode="auto">
          <a:xfrm>
            <a:off x="457200" y="6477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fld id="{13596390-AC28-40F9-B730-7F150437C0E3}" type="slidenum">
              <a:rPr lang="en-ZA"/>
              <a:pPr>
                <a:defRPr/>
              </a:pPr>
              <a:t>‹#›</a:t>
            </a:fld>
            <a:endParaRPr lang="en-ZA"/>
          </a:p>
        </p:txBody>
      </p:sp>
    </p:spTree>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hdr="0" ftr="0" dt="0"/>
  <p:txStyles>
    <p:titleStyle>
      <a:lvl1pPr algn="l" rtl="0" eaLnBrk="1" fontAlgn="base" hangingPunct="1">
        <a:spcBef>
          <a:spcPct val="0"/>
        </a:spcBef>
        <a:spcAft>
          <a:spcPct val="0"/>
        </a:spcAft>
        <a:defRPr sz="2000">
          <a:solidFill>
            <a:schemeClr val="tx1"/>
          </a:solidFill>
          <a:latin typeface="+mj-lt"/>
          <a:ea typeface="+mj-ea"/>
          <a:cs typeface="+mj-cs"/>
        </a:defRPr>
      </a:lvl1pPr>
      <a:lvl2pPr algn="l" rtl="0" eaLnBrk="1" fontAlgn="base" hangingPunct="1">
        <a:spcBef>
          <a:spcPct val="0"/>
        </a:spcBef>
        <a:spcAft>
          <a:spcPct val="0"/>
        </a:spcAft>
        <a:defRPr sz="2000">
          <a:solidFill>
            <a:schemeClr val="tx1"/>
          </a:solidFill>
          <a:latin typeface="Gill Sans MT" pitchFamily="34" charset="0"/>
        </a:defRPr>
      </a:lvl2pPr>
      <a:lvl3pPr algn="l" rtl="0" eaLnBrk="1" fontAlgn="base" hangingPunct="1">
        <a:spcBef>
          <a:spcPct val="0"/>
        </a:spcBef>
        <a:spcAft>
          <a:spcPct val="0"/>
        </a:spcAft>
        <a:defRPr sz="2000">
          <a:solidFill>
            <a:schemeClr val="tx1"/>
          </a:solidFill>
          <a:latin typeface="Gill Sans MT" pitchFamily="34" charset="0"/>
        </a:defRPr>
      </a:lvl3pPr>
      <a:lvl4pPr algn="l" rtl="0" eaLnBrk="1" fontAlgn="base" hangingPunct="1">
        <a:spcBef>
          <a:spcPct val="0"/>
        </a:spcBef>
        <a:spcAft>
          <a:spcPct val="0"/>
        </a:spcAft>
        <a:defRPr sz="2000">
          <a:solidFill>
            <a:schemeClr val="tx1"/>
          </a:solidFill>
          <a:latin typeface="Gill Sans MT" pitchFamily="34" charset="0"/>
        </a:defRPr>
      </a:lvl4pPr>
      <a:lvl5pPr algn="l" rtl="0" eaLnBrk="1" fontAlgn="base" hangingPunct="1">
        <a:spcBef>
          <a:spcPct val="0"/>
        </a:spcBef>
        <a:spcAft>
          <a:spcPct val="0"/>
        </a:spcAft>
        <a:defRPr sz="2000">
          <a:solidFill>
            <a:schemeClr val="tx1"/>
          </a:solidFill>
          <a:latin typeface="Gill Sans MT" pitchFamily="34" charset="0"/>
        </a:defRPr>
      </a:lvl5pPr>
      <a:lvl6pPr marL="457200" algn="l" rtl="0" eaLnBrk="1" fontAlgn="base" hangingPunct="1">
        <a:spcBef>
          <a:spcPct val="0"/>
        </a:spcBef>
        <a:spcAft>
          <a:spcPct val="0"/>
        </a:spcAft>
        <a:defRPr sz="2000">
          <a:solidFill>
            <a:schemeClr val="tx1"/>
          </a:solidFill>
          <a:latin typeface="Gill Sans MT" pitchFamily="34" charset="0"/>
        </a:defRPr>
      </a:lvl6pPr>
      <a:lvl7pPr marL="914400" algn="l" rtl="0" eaLnBrk="1" fontAlgn="base" hangingPunct="1">
        <a:spcBef>
          <a:spcPct val="0"/>
        </a:spcBef>
        <a:spcAft>
          <a:spcPct val="0"/>
        </a:spcAft>
        <a:defRPr sz="2000">
          <a:solidFill>
            <a:schemeClr val="tx1"/>
          </a:solidFill>
          <a:latin typeface="Gill Sans MT" pitchFamily="34" charset="0"/>
        </a:defRPr>
      </a:lvl7pPr>
      <a:lvl8pPr marL="1371600" algn="l" rtl="0" eaLnBrk="1" fontAlgn="base" hangingPunct="1">
        <a:spcBef>
          <a:spcPct val="0"/>
        </a:spcBef>
        <a:spcAft>
          <a:spcPct val="0"/>
        </a:spcAft>
        <a:defRPr sz="2000">
          <a:solidFill>
            <a:schemeClr val="tx1"/>
          </a:solidFill>
          <a:latin typeface="Gill Sans MT" pitchFamily="34" charset="0"/>
        </a:defRPr>
      </a:lvl8pPr>
      <a:lvl9pPr marL="1828800" algn="l" rtl="0" eaLnBrk="1" fontAlgn="base" hangingPunct="1">
        <a:spcBef>
          <a:spcPct val="0"/>
        </a:spcBef>
        <a:spcAft>
          <a:spcPct val="0"/>
        </a:spcAft>
        <a:defRPr sz="2000">
          <a:solidFill>
            <a:schemeClr val="tx1"/>
          </a:solidFill>
          <a:latin typeface="Gill Sans MT" pitchFamily="34" charset="0"/>
        </a:defRPr>
      </a:lvl9pPr>
    </p:titleStyle>
    <p:bodyStyle>
      <a:lvl1pPr marL="342900" indent="-342900" algn="l" rtl="0" eaLnBrk="1" fontAlgn="base" hangingPunct="1">
        <a:spcBef>
          <a:spcPct val="20000"/>
        </a:spcBef>
        <a:spcAft>
          <a:spcPct val="0"/>
        </a:spcAft>
        <a:buClr>
          <a:schemeClr val="bg2"/>
        </a:buClr>
        <a:buChar char="•"/>
        <a:defRPr sz="1400">
          <a:solidFill>
            <a:schemeClr val="tx1"/>
          </a:solidFill>
          <a:latin typeface="+mn-lt"/>
          <a:ea typeface="+mn-ea"/>
          <a:cs typeface="+mn-cs"/>
        </a:defRPr>
      </a:lvl1pPr>
      <a:lvl2pPr marL="742950" indent="-285750" algn="l" rtl="0" eaLnBrk="1" fontAlgn="base" hangingPunct="1">
        <a:spcBef>
          <a:spcPct val="20000"/>
        </a:spcBef>
        <a:spcAft>
          <a:spcPct val="0"/>
        </a:spcAft>
        <a:buClr>
          <a:schemeClr val="bg2"/>
        </a:buClr>
        <a:buChar char="•"/>
        <a:defRPr sz="1200">
          <a:solidFill>
            <a:schemeClr val="tx1"/>
          </a:solidFill>
          <a:latin typeface="+mn-lt"/>
        </a:defRPr>
      </a:lvl2pPr>
      <a:lvl3pPr marL="1143000" indent="-228600" algn="l" rtl="0" eaLnBrk="1" fontAlgn="base" hangingPunct="1">
        <a:spcBef>
          <a:spcPct val="20000"/>
        </a:spcBef>
        <a:spcAft>
          <a:spcPct val="0"/>
        </a:spcAft>
        <a:buClr>
          <a:schemeClr val="bg2"/>
        </a:buClr>
        <a:buChar char="•"/>
        <a:defRPr sz="1000">
          <a:solidFill>
            <a:schemeClr val="tx1"/>
          </a:solidFill>
          <a:latin typeface="+mn-lt"/>
        </a:defRPr>
      </a:lvl3pPr>
      <a:lvl4pPr marL="1600200" indent="-228600" algn="l" rtl="0" eaLnBrk="1" fontAlgn="base" hangingPunct="1">
        <a:spcBef>
          <a:spcPct val="20000"/>
        </a:spcBef>
        <a:spcAft>
          <a:spcPct val="0"/>
        </a:spcAft>
        <a:buClr>
          <a:schemeClr val="bg2"/>
        </a:buClr>
        <a:buChar char="•"/>
        <a:defRPr sz="900">
          <a:solidFill>
            <a:schemeClr val="tx1"/>
          </a:solidFill>
          <a:latin typeface="+mn-lt"/>
        </a:defRPr>
      </a:lvl4pPr>
      <a:lvl5pPr marL="2057400" indent="-228600" algn="l" rtl="0" eaLnBrk="1" fontAlgn="base" hangingPunct="1">
        <a:spcBef>
          <a:spcPct val="20000"/>
        </a:spcBef>
        <a:spcAft>
          <a:spcPct val="0"/>
        </a:spcAft>
        <a:buClr>
          <a:schemeClr val="bg2"/>
        </a:buClr>
        <a:buChar char="•"/>
        <a:defRPr sz="900">
          <a:solidFill>
            <a:schemeClr val="tx1"/>
          </a:solidFill>
          <a:latin typeface="+mn-lt"/>
        </a:defRPr>
      </a:lvl5pPr>
      <a:lvl6pPr marL="2514600" indent="-228600" algn="l" rtl="0" eaLnBrk="1" fontAlgn="base" hangingPunct="1">
        <a:spcBef>
          <a:spcPct val="20000"/>
        </a:spcBef>
        <a:spcAft>
          <a:spcPct val="0"/>
        </a:spcAft>
        <a:buClr>
          <a:schemeClr val="bg2"/>
        </a:buClr>
        <a:buChar char="•"/>
        <a:defRPr sz="900">
          <a:solidFill>
            <a:schemeClr val="tx1"/>
          </a:solidFill>
          <a:latin typeface="+mn-lt"/>
        </a:defRPr>
      </a:lvl6pPr>
      <a:lvl7pPr marL="2971800" indent="-228600" algn="l" rtl="0" eaLnBrk="1" fontAlgn="base" hangingPunct="1">
        <a:spcBef>
          <a:spcPct val="20000"/>
        </a:spcBef>
        <a:spcAft>
          <a:spcPct val="0"/>
        </a:spcAft>
        <a:buClr>
          <a:schemeClr val="bg2"/>
        </a:buClr>
        <a:buChar char="•"/>
        <a:defRPr sz="900">
          <a:solidFill>
            <a:schemeClr val="tx1"/>
          </a:solidFill>
          <a:latin typeface="+mn-lt"/>
        </a:defRPr>
      </a:lvl7pPr>
      <a:lvl8pPr marL="3429000" indent="-228600" algn="l" rtl="0" eaLnBrk="1" fontAlgn="base" hangingPunct="1">
        <a:spcBef>
          <a:spcPct val="20000"/>
        </a:spcBef>
        <a:spcAft>
          <a:spcPct val="0"/>
        </a:spcAft>
        <a:buClr>
          <a:schemeClr val="bg2"/>
        </a:buClr>
        <a:buChar char="•"/>
        <a:defRPr sz="900">
          <a:solidFill>
            <a:schemeClr val="tx1"/>
          </a:solidFill>
          <a:latin typeface="+mn-lt"/>
        </a:defRPr>
      </a:lvl8pPr>
      <a:lvl9pPr marL="3886200" indent="-228600" algn="l" rtl="0" eaLnBrk="1" fontAlgn="base" hangingPunct="1">
        <a:spcBef>
          <a:spcPct val="20000"/>
        </a:spcBef>
        <a:spcAft>
          <a:spcPct val="0"/>
        </a:spcAft>
        <a:buClr>
          <a:schemeClr val="bg2"/>
        </a:buClr>
        <a:buChar char="•"/>
        <a:defRPr sz="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a:spLocks noChangeArrowheads="1"/>
          </p:cNvSpPr>
          <p:nvPr/>
        </p:nvSpPr>
        <p:spPr bwMode="auto">
          <a:xfrm>
            <a:off x="997506" y="1447800"/>
            <a:ext cx="6912768" cy="6032421"/>
          </a:xfrm>
          <a:prstGeom prst="rect">
            <a:avLst/>
          </a:prstGeom>
          <a:noFill/>
          <a:ln w="9525">
            <a:noFill/>
            <a:miter lim="800000"/>
            <a:headEnd/>
            <a:tailEnd/>
          </a:ln>
        </p:spPr>
        <p:txBody>
          <a:bodyPr wrap="square">
            <a:spAutoFit/>
          </a:bodyPr>
          <a:lstStyle/>
          <a:p>
            <a:pPr algn="ctr"/>
            <a:endParaRPr lang="en-ZA" dirty="0">
              <a:latin typeface="Calibri" pitchFamily="34" charset="0"/>
            </a:endParaRPr>
          </a:p>
          <a:p>
            <a:pPr algn="ctr"/>
            <a:endParaRPr lang="en-ZA" dirty="0">
              <a:latin typeface="Calibri" pitchFamily="34" charset="0"/>
            </a:endParaRPr>
          </a:p>
          <a:p>
            <a:pPr algn="ctr"/>
            <a:endParaRPr lang="en-ZA" dirty="0">
              <a:latin typeface="Calibri" pitchFamily="34" charset="0"/>
            </a:endParaRPr>
          </a:p>
          <a:p>
            <a:pPr algn="ctr"/>
            <a:endParaRPr lang="en-ZA" dirty="0">
              <a:latin typeface="Calibri" pitchFamily="34" charset="0"/>
            </a:endParaRPr>
          </a:p>
          <a:p>
            <a:pPr algn="ctr"/>
            <a:endParaRPr lang="en-ZA" dirty="0">
              <a:latin typeface="Calibri" pitchFamily="34" charset="0"/>
            </a:endParaRPr>
          </a:p>
          <a:p>
            <a:pPr algn="ctr"/>
            <a:endParaRPr lang="en-ZA" dirty="0">
              <a:latin typeface="Calibri" pitchFamily="34" charset="0"/>
            </a:endParaRPr>
          </a:p>
          <a:p>
            <a:pPr algn="ctr"/>
            <a:endParaRPr lang="en-ZA" dirty="0">
              <a:latin typeface="Calibri" pitchFamily="34" charset="0"/>
            </a:endParaRPr>
          </a:p>
          <a:p>
            <a:endParaRPr lang="en-ZA" dirty="0">
              <a:latin typeface="Calibri" pitchFamily="34" charset="0"/>
            </a:endParaRPr>
          </a:p>
          <a:p>
            <a:pPr algn="ctr"/>
            <a:r>
              <a:rPr lang="en-ZA" sz="2000" dirty="0">
                <a:latin typeface="Calibri" pitchFamily="34" charset="0"/>
              </a:rPr>
              <a:t>Neil Rankin</a:t>
            </a:r>
          </a:p>
          <a:p>
            <a:pPr algn="ctr"/>
            <a:r>
              <a:rPr lang="en-ZA" sz="2000" dirty="0">
                <a:latin typeface="Calibri" pitchFamily="34" charset="0"/>
              </a:rPr>
              <a:t>Economics Department, Stellenbosch University</a:t>
            </a:r>
          </a:p>
          <a:p>
            <a:pPr algn="ctr"/>
            <a:endParaRPr lang="en-ZA" sz="2000" dirty="0">
              <a:latin typeface="Calibri" pitchFamily="34" charset="0"/>
            </a:endParaRPr>
          </a:p>
          <a:p>
            <a:pPr algn="ctr"/>
            <a:r>
              <a:rPr lang="en-ZA" sz="2000" dirty="0">
                <a:latin typeface="Calibri" pitchFamily="34" charset="0"/>
              </a:rPr>
              <a:t>August 2017</a:t>
            </a:r>
          </a:p>
          <a:p>
            <a:pPr algn="ctr"/>
            <a:endParaRPr lang="en-ZA" dirty="0">
              <a:latin typeface="Calibri" pitchFamily="34" charset="0"/>
            </a:endParaRPr>
          </a:p>
          <a:p>
            <a:endParaRPr lang="en-ZA" sz="1400" dirty="0">
              <a:latin typeface="Calibri" pitchFamily="34" charset="0"/>
            </a:endParaRPr>
          </a:p>
          <a:p>
            <a:endParaRPr lang="en-ZA" sz="1400" dirty="0">
              <a:latin typeface="Calibri" pitchFamily="34" charset="0"/>
            </a:endParaRPr>
          </a:p>
          <a:p>
            <a:endParaRPr lang="en-ZA" sz="1400" dirty="0">
              <a:latin typeface="Calibri" pitchFamily="34" charset="0"/>
            </a:endParaRPr>
          </a:p>
          <a:p>
            <a:pPr algn="ctr"/>
            <a:endParaRPr lang="en-ZA" dirty="0">
              <a:latin typeface="Calibri" pitchFamily="34" charset="0"/>
            </a:endParaRPr>
          </a:p>
          <a:p>
            <a:pPr algn="ctr"/>
            <a:endParaRPr lang="en-ZA" dirty="0">
              <a:latin typeface="Calibri" pitchFamily="34" charset="0"/>
            </a:endParaRPr>
          </a:p>
        </p:txBody>
      </p:sp>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5A74E437-0513-44BA-933D-97A65E2D4589}" type="slidenum">
              <a:rPr lang="en-ZA"/>
              <a:pPr>
                <a:defRPr/>
              </a:pPr>
              <a:t>1</a:t>
            </a:fld>
            <a:endParaRPr lang="en-ZA"/>
          </a:p>
        </p:txBody>
      </p:sp>
      <p:sp>
        <p:nvSpPr>
          <p:cNvPr id="7" name="Title 9"/>
          <p:cNvSpPr txBox="1">
            <a:spLocks/>
          </p:cNvSpPr>
          <p:nvPr/>
        </p:nvSpPr>
        <p:spPr bwMode="auto">
          <a:xfrm>
            <a:off x="563880" y="1236940"/>
            <a:ext cx="7772400" cy="2743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ZA" sz="3200" kern="0" dirty="0">
                <a:latin typeface="+mj-lt"/>
                <a:ea typeface="+mj-ea"/>
                <a:cs typeface="+mj-cs"/>
              </a:rPr>
              <a:t>Graduate Labour Economics:</a:t>
            </a:r>
          </a:p>
          <a:p>
            <a:pPr marL="0" marR="0" lvl="0" indent="0" algn="ctr" defTabSz="914400" rtl="0" eaLnBrk="1" fontAlgn="base" latinLnBrk="0" hangingPunct="1">
              <a:lnSpc>
                <a:spcPct val="100000"/>
              </a:lnSpc>
              <a:spcBef>
                <a:spcPct val="0"/>
              </a:spcBef>
              <a:spcAft>
                <a:spcPct val="0"/>
              </a:spcAft>
              <a:buClrTx/>
              <a:buSzTx/>
              <a:buFontTx/>
              <a:buNone/>
              <a:tabLst/>
              <a:defRPr/>
            </a:pPr>
            <a:endParaRPr lang="en-ZA" sz="3200" kern="0" dirty="0">
              <a:latin typeface="+mj-lt"/>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ZA" sz="3200" kern="0" dirty="0">
                <a:latin typeface="+mj-lt"/>
                <a:ea typeface="+mj-ea"/>
                <a:cs typeface="+mj-cs"/>
              </a:rPr>
              <a:t>Firm size and wages.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ZA" sz="3200" b="0" i="0" u="none" strike="noStrike" kern="0" cap="none" spc="0" normalizeH="0" baseline="0" noProof="0" dirty="0">
                <a:ln>
                  <a:noFill/>
                </a:ln>
                <a:solidFill>
                  <a:schemeClr val="tx1"/>
                </a:solidFill>
                <a:effectLst/>
                <a:uLnTx/>
                <a:uFillTx/>
                <a:latin typeface="+mj-lt"/>
                <a:ea typeface="+mj-ea"/>
                <a:cs typeface="+mj-cs"/>
              </a:rPr>
              <a:t>And how government policies distort the firm-</a:t>
            </a:r>
            <a:r>
              <a:rPr kumimoji="0" lang="en-ZA" sz="3200" b="0" i="0" u="none" strike="noStrike" kern="0" cap="none" spc="0" normalizeH="0" noProof="0" dirty="0">
                <a:ln>
                  <a:noFill/>
                </a:ln>
                <a:solidFill>
                  <a:schemeClr val="tx1"/>
                </a:solidFill>
                <a:effectLst/>
                <a:uLnTx/>
                <a:uFillTx/>
                <a:latin typeface="+mj-lt"/>
                <a:ea typeface="+mj-ea"/>
                <a:cs typeface="+mj-cs"/>
              </a:rPr>
              <a:t>size distribution</a:t>
            </a:r>
            <a:endParaRPr kumimoji="0" lang="en-ZA" sz="32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10</a:t>
            </a:fld>
            <a:endParaRPr lang="en-ZA"/>
          </a:p>
        </p:txBody>
      </p:sp>
      <p:sp>
        <p:nvSpPr>
          <p:cNvPr id="7171" name="Rectangle 8"/>
          <p:cNvSpPr>
            <a:spLocks noGrp="1" noChangeArrowheads="1"/>
          </p:cNvSpPr>
          <p:nvPr>
            <p:ph type="title"/>
          </p:nvPr>
        </p:nvSpPr>
        <p:spPr/>
        <p:txBody>
          <a:bodyPr/>
          <a:lstStyle/>
          <a:p>
            <a:r>
              <a:rPr lang="en-US" b="1" dirty="0"/>
              <a:t>Why do larger firms pay more?</a:t>
            </a:r>
            <a:endParaRPr lang="en-ZA" dirty="0"/>
          </a:p>
        </p:txBody>
      </p:sp>
      <p:sp>
        <p:nvSpPr>
          <p:cNvPr id="7172" name="Rectangle 9"/>
          <p:cNvSpPr>
            <a:spLocks noGrp="1" noChangeArrowheads="1"/>
          </p:cNvSpPr>
          <p:nvPr>
            <p:ph type="body" idx="1"/>
          </p:nvPr>
        </p:nvSpPr>
        <p:spPr>
          <a:xfrm>
            <a:off x="914400" y="1219200"/>
            <a:ext cx="7772400" cy="5105400"/>
          </a:xfrm>
        </p:spPr>
        <p:txBody>
          <a:bodyPr/>
          <a:lstStyle/>
          <a:p>
            <a:pPr marL="0" indent="0">
              <a:buNone/>
            </a:pPr>
            <a:r>
              <a:rPr lang="en-US" sz="2000" dirty="0"/>
              <a:t>Some potential theoretical explanations</a:t>
            </a:r>
          </a:p>
          <a:p>
            <a:pPr marL="0" indent="0">
              <a:buNone/>
            </a:pPr>
            <a:endParaRPr lang="en-US" sz="2000" dirty="0"/>
          </a:p>
          <a:p>
            <a:pPr marL="457200" indent="-457200">
              <a:buFont typeface="+mj-lt"/>
              <a:buAutoNum type="arabicPeriod" startAt="3"/>
            </a:pPr>
            <a:r>
              <a:rPr lang="en-US" sz="2000" dirty="0"/>
              <a:t>Imperfections in factor (or product) markets</a:t>
            </a:r>
          </a:p>
          <a:p>
            <a:pPr marL="857250" lvl="1" indent="-457200"/>
            <a:endParaRPr lang="en-US" sz="1800" dirty="0"/>
          </a:p>
          <a:p>
            <a:pPr marL="857250" lvl="1" indent="-457200"/>
            <a:r>
              <a:rPr lang="en-US" sz="1800" dirty="0"/>
              <a:t>Different costs of capital for firms</a:t>
            </a:r>
          </a:p>
          <a:p>
            <a:pPr marL="1257300" lvl="2" indent="-457200"/>
            <a:r>
              <a:rPr lang="en-US" sz="1600" dirty="0"/>
              <a:t>Larger firms face lower costs of capital and thus invest in more</a:t>
            </a:r>
          </a:p>
          <a:p>
            <a:pPr marL="1257300" lvl="2" indent="-457200"/>
            <a:r>
              <a:rPr lang="en-US" sz="1600" dirty="0"/>
              <a:t>Or could borrow for R&amp;D</a:t>
            </a:r>
          </a:p>
          <a:p>
            <a:pPr marL="857250" lvl="1" indent="-457200"/>
            <a:endParaRPr lang="en-US" sz="1800" dirty="0"/>
          </a:p>
          <a:p>
            <a:pPr marL="857250" lvl="1" indent="-457200"/>
            <a:r>
              <a:rPr lang="en-US" sz="1800" dirty="0"/>
              <a:t>Rent sharing</a:t>
            </a:r>
          </a:p>
          <a:p>
            <a:pPr marL="1257300" lvl="2" indent="-457200"/>
            <a:r>
              <a:rPr lang="en-US" sz="1600" dirty="0"/>
              <a:t>Imperfect competition means mark-ups are higher</a:t>
            </a:r>
          </a:p>
          <a:p>
            <a:pPr marL="1257300" lvl="2" indent="-457200"/>
            <a:r>
              <a:rPr lang="en-US" sz="1600" dirty="0"/>
              <a:t>These rents are shared between firm and workers, especially if the workers have bargaining power</a:t>
            </a:r>
          </a:p>
          <a:p>
            <a:pPr marL="1257300" lvl="2" indent="-457200"/>
            <a:r>
              <a:rPr lang="en-US" sz="1600" dirty="0"/>
              <a:t>What creates these rents?</a:t>
            </a:r>
          </a:p>
          <a:p>
            <a:pPr marL="1714500" lvl="3" indent="-457200"/>
            <a:r>
              <a:rPr lang="en-US" sz="1500" dirty="0"/>
              <a:t>Barriers to entry (natural and regulatory)</a:t>
            </a:r>
          </a:p>
          <a:p>
            <a:pPr marL="1714500" lvl="3" indent="-457200"/>
            <a:r>
              <a:rPr lang="en-US" sz="1500" dirty="0"/>
              <a:t>Think about SA’s collective bargaining structure</a:t>
            </a:r>
          </a:p>
          <a:p>
            <a:pPr marL="1257300" lvl="2" indent="-457200"/>
            <a:endParaRPr lang="en-US" sz="1600" dirty="0">
              <a:latin typeface="Calibri" pitchFamily="34" charset="0"/>
            </a:endParaRPr>
          </a:p>
          <a:p>
            <a:pPr marL="0" indent="0">
              <a:buNone/>
            </a:pPr>
            <a:endParaRPr lang="en-US" sz="1800" dirty="0">
              <a:latin typeface="Calibri" pitchFamily="34" charset="0"/>
            </a:endParaRPr>
          </a:p>
          <a:p>
            <a:pPr marL="857250" lvl="1" indent="-457200"/>
            <a:endParaRPr lang="en-US" sz="1800" dirty="0">
              <a:latin typeface="Calibri" pitchFamily="34" charset="0"/>
            </a:endParaRPr>
          </a:p>
          <a:p>
            <a:pPr marL="857250" lvl="1" indent="-457200"/>
            <a:endParaRPr lang="en-US" sz="1800" dirty="0">
              <a:latin typeface="Calibri" pitchFamily="34" charset="0"/>
            </a:endParaRPr>
          </a:p>
          <a:p>
            <a:pPr marL="0" indent="0">
              <a:buNone/>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indent="-285750">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400050" lvl="1" indent="0">
              <a:buNone/>
            </a:pPr>
            <a:endParaRPr lang="en-US" sz="1800" dirty="0">
              <a:latin typeface="Calibri" pitchFamily="34" charset="0"/>
            </a:endParaRPr>
          </a:p>
          <a:p>
            <a:pPr marL="400050" lvl="1" indent="0">
              <a:buNone/>
            </a:pPr>
            <a:endParaRPr lang="en-US" sz="1800" dirty="0">
              <a:latin typeface="Calibri" pitchFamily="34" charset="0"/>
            </a:endParaRPr>
          </a:p>
          <a:p>
            <a:pPr marL="685800" lvl="1">
              <a:buFont typeface="Arial" charset="0"/>
              <a:buChar char="•"/>
            </a:pPr>
            <a:endParaRPr lang="en-US" sz="1800" dirty="0">
              <a:latin typeface="Calibri" pitchFamily="34" charset="0"/>
            </a:endParaRPr>
          </a:p>
          <a:p>
            <a:endParaRPr lang="en-ZA" dirty="0"/>
          </a:p>
          <a:p>
            <a:endParaRPr lang="en-ZA" dirty="0"/>
          </a:p>
        </p:txBody>
      </p:sp>
    </p:spTree>
    <p:extLst>
      <p:ext uri="{BB962C8B-B14F-4D97-AF65-F5344CB8AC3E}">
        <p14:creationId xmlns:p14="http://schemas.microsoft.com/office/powerpoint/2010/main" val="3453326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11</a:t>
            </a:fld>
            <a:endParaRPr lang="en-ZA"/>
          </a:p>
        </p:txBody>
      </p:sp>
      <p:sp>
        <p:nvSpPr>
          <p:cNvPr id="7171" name="Rectangle 8"/>
          <p:cNvSpPr>
            <a:spLocks noGrp="1" noChangeArrowheads="1"/>
          </p:cNvSpPr>
          <p:nvPr>
            <p:ph type="title"/>
          </p:nvPr>
        </p:nvSpPr>
        <p:spPr/>
        <p:txBody>
          <a:bodyPr/>
          <a:lstStyle/>
          <a:p>
            <a:r>
              <a:rPr lang="en-US" b="1" dirty="0"/>
              <a:t>Why do larger firms pay more?</a:t>
            </a:r>
            <a:endParaRPr lang="en-ZA" dirty="0"/>
          </a:p>
        </p:txBody>
      </p:sp>
      <p:sp>
        <p:nvSpPr>
          <p:cNvPr id="7172" name="Rectangle 9"/>
          <p:cNvSpPr>
            <a:spLocks noGrp="1" noChangeArrowheads="1"/>
          </p:cNvSpPr>
          <p:nvPr>
            <p:ph type="body" idx="1"/>
          </p:nvPr>
        </p:nvSpPr>
        <p:spPr>
          <a:xfrm>
            <a:off x="914400" y="1219200"/>
            <a:ext cx="7772400" cy="5105400"/>
          </a:xfrm>
        </p:spPr>
        <p:txBody>
          <a:bodyPr/>
          <a:lstStyle/>
          <a:p>
            <a:pPr marL="457200" indent="-457200">
              <a:buFont typeface="+mj-lt"/>
              <a:buAutoNum type="arabicPeriod" startAt="3"/>
            </a:pPr>
            <a:r>
              <a:rPr lang="en-US" sz="2000" dirty="0"/>
              <a:t>Imperfections in factor (or product) markets cont.</a:t>
            </a:r>
          </a:p>
          <a:p>
            <a:pPr marL="857250" lvl="1" indent="-457200"/>
            <a:endParaRPr lang="en-US" sz="1800" dirty="0"/>
          </a:p>
          <a:p>
            <a:pPr marL="857250" lvl="1" indent="-457200"/>
            <a:r>
              <a:rPr lang="en-US" sz="1800" dirty="0"/>
              <a:t>Efficiency wages</a:t>
            </a:r>
          </a:p>
          <a:p>
            <a:pPr marL="1257300" lvl="2" indent="-457200"/>
            <a:r>
              <a:rPr lang="en-US" sz="1600" dirty="0"/>
              <a:t>Monitoring at larger firms is more difficult</a:t>
            </a:r>
          </a:p>
          <a:p>
            <a:pPr marL="1257300" lvl="2" indent="-457200"/>
            <a:r>
              <a:rPr lang="en-US" sz="1600" dirty="0"/>
              <a:t>Firms pay higher wages so that opportunity cost of losing a job is higher and thus motivation not to shirk is also higher</a:t>
            </a:r>
          </a:p>
          <a:p>
            <a:pPr marL="1257300" lvl="2" indent="-457200"/>
            <a:endParaRPr lang="en-US" sz="1600" dirty="0"/>
          </a:p>
          <a:p>
            <a:pPr marL="457200" indent="-457200"/>
            <a:r>
              <a:rPr lang="en-US" sz="1900" dirty="0"/>
              <a:t>All these arguments are based on idea that the earnings equations are missing something</a:t>
            </a:r>
          </a:p>
          <a:p>
            <a:pPr marL="857250" lvl="1" indent="-457200"/>
            <a:r>
              <a:rPr lang="en-US" sz="1700" dirty="0"/>
              <a:t>Skills profile</a:t>
            </a:r>
          </a:p>
          <a:p>
            <a:pPr marL="857250" lvl="1" indent="-457200"/>
            <a:r>
              <a:rPr lang="en-US" sz="1700" dirty="0"/>
              <a:t>Technology of firms</a:t>
            </a:r>
          </a:p>
          <a:p>
            <a:pPr marL="857250" lvl="1" indent="-457200"/>
            <a:r>
              <a:rPr lang="en-US" sz="1700" dirty="0"/>
              <a:t>Factor or product markets</a:t>
            </a:r>
          </a:p>
          <a:p>
            <a:pPr marL="1257300" lvl="2" indent="-457200"/>
            <a:endParaRPr lang="en-US" sz="1600" dirty="0">
              <a:latin typeface="Calibri" pitchFamily="34" charset="0"/>
            </a:endParaRPr>
          </a:p>
          <a:p>
            <a:pPr marL="0" indent="0">
              <a:buNone/>
            </a:pPr>
            <a:endParaRPr lang="en-US" sz="1800" dirty="0">
              <a:latin typeface="Calibri" pitchFamily="34" charset="0"/>
            </a:endParaRPr>
          </a:p>
          <a:p>
            <a:pPr marL="857250" lvl="1" indent="-457200"/>
            <a:endParaRPr lang="en-US" sz="1800" dirty="0">
              <a:latin typeface="Calibri" pitchFamily="34" charset="0"/>
            </a:endParaRPr>
          </a:p>
          <a:p>
            <a:pPr marL="857250" lvl="1" indent="-457200"/>
            <a:endParaRPr lang="en-US" sz="1800" dirty="0">
              <a:latin typeface="Calibri" pitchFamily="34" charset="0"/>
            </a:endParaRPr>
          </a:p>
          <a:p>
            <a:pPr marL="0" indent="0">
              <a:buNone/>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indent="-285750">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400050" lvl="1" indent="0">
              <a:buNone/>
            </a:pPr>
            <a:endParaRPr lang="en-US" sz="1800" dirty="0">
              <a:latin typeface="Calibri" pitchFamily="34" charset="0"/>
            </a:endParaRPr>
          </a:p>
          <a:p>
            <a:pPr marL="400050" lvl="1" indent="0">
              <a:buNone/>
            </a:pPr>
            <a:endParaRPr lang="en-US" sz="1800" dirty="0">
              <a:latin typeface="Calibri" pitchFamily="34" charset="0"/>
            </a:endParaRPr>
          </a:p>
          <a:p>
            <a:pPr marL="685800" lvl="1">
              <a:buFont typeface="Arial" charset="0"/>
              <a:buChar char="•"/>
            </a:pPr>
            <a:endParaRPr lang="en-US" sz="1800" dirty="0">
              <a:latin typeface="Calibri" pitchFamily="34" charset="0"/>
            </a:endParaRPr>
          </a:p>
          <a:p>
            <a:endParaRPr lang="en-ZA" dirty="0"/>
          </a:p>
          <a:p>
            <a:endParaRPr lang="en-ZA" dirty="0"/>
          </a:p>
        </p:txBody>
      </p:sp>
    </p:spTree>
    <p:extLst>
      <p:ext uri="{BB962C8B-B14F-4D97-AF65-F5344CB8AC3E}">
        <p14:creationId xmlns:p14="http://schemas.microsoft.com/office/powerpoint/2010/main" val="4242803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12</a:t>
            </a:fld>
            <a:endParaRPr lang="en-ZA"/>
          </a:p>
        </p:txBody>
      </p:sp>
      <p:sp>
        <p:nvSpPr>
          <p:cNvPr id="7171" name="Rectangle 8"/>
          <p:cNvSpPr>
            <a:spLocks noGrp="1" noChangeArrowheads="1"/>
          </p:cNvSpPr>
          <p:nvPr>
            <p:ph type="title"/>
          </p:nvPr>
        </p:nvSpPr>
        <p:spPr/>
        <p:txBody>
          <a:bodyPr/>
          <a:lstStyle/>
          <a:p>
            <a:r>
              <a:rPr lang="en-US" b="1" dirty="0"/>
              <a:t>Why do larger firms pay more?</a:t>
            </a:r>
            <a:endParaRPr lang="en-ZA" dirty="0"/>
          </a:p>
        </p:txBody>
      </p:sp>
      <p:sp>
        <p:nvSpPr>
          <p:cNvPr id="7172" name="Rectangle 9"/>
          <p:cNvSpPr>
            <a:spLocks noGrp="1" noChangeArrowheads="1"/>
          </p:cNvSpPr>
          <p:nvPr>
            <p:ph type="body" idx="1"/>
          </p:nvPr>
        </p:nvSpPr>
        <p:spPr>
          <a:xfrm>
            <a:off x="914400" y="1219200"/>
            <a:ext cx="7772400" cy="5105400"/>
          </a:xfrm>
        </p:spPr>
        <p:txBody>
          <a:bodyPr/>
          <a:lstStyle/>
          <a:p>
            <a:pPr marL="0" indent="0">
              <a:buNone/>
            </a:pPr>
            <a:r>
              <a:rPr lang="en-US" sz="2000" dirty="0"/>
              <a:t>How would we go about figuring out which of these explanations are the most likely?</a:t>
            </a:r>
          </a:p>
          <a:p>
            <a:pPr marL="0" indent="0">
              <a:buNone/>
            </a:pPr>
            <a:endParaRPr lang="en-US" sz="2000" dirty="0"/>
          </a:p>
          <a:p>
            <a:pPr>
              <a:buFontTx/>
              <a:buChar char="-"/>
            </a:pPr>
            <a:r>
              <a:rPr lang="en-US" sz="2000" dirty="0"/>
              <a:t>Data</a:t>
            </a:r>
          </a:p>
          <a:p>
            <a:pPr>
              <a:buFontTx/>
              <a:buChar char="-"/>
            </a:pPr>
            <a:endParaRPr lang="en-US" sz="2000" dirty="0"/>
          </a:p>
          <a:p>
            <a:pPr>
              <a:buFontTx/>
              <a:buChar char="-"/>
            </a:pPr>
            <a:r>
              <a:rPr lang="en-US" sz="2000" dirty="0"/>
              <a:t>Methodology</a:t>
            </a:r>
          </a:p>
          <a:p>
            <a:pPr>
              <a:buFontTx/>
              <a:buChar char="-"/>
            </a:pPr>
            <a:endParaRPr lang="en-US" sz="1700" dirty="0"/>
          </a:p>
          <a:p>
            <a:pPr marL="1257300" lvl="2" indent="-457200"/>
            <a:endParaRPr lang="en-US" sz="1600" dirty="0">
              <a:latin typeface="Calibri" pitchFamily="34" charset="0"/>
            </a:endParaRPr>
          </a:p>
          <a:p>
            <a:pPr marL="0" indent="0">
              <a:buNone/>
            </a:pPr>
            <a:endParaRPr lang="en-US" sz="1800" dirty="0">
              <a:latin typeface="Calibri" pitchFamily="34" charset="0"/>
            </a:endParaRPr>
          </a:p>
          <a:p>
            <a:pPr marL="857250" lvl="1" indent="-457200"/>
            <a:endParaRPr lang="en-US" sz="1800" dirty="0">
              <a:latin typeface="Calibri" pitchFamily="34" charset="0"/>
            </a:endParaRPr>
          </a:p>
          <a:p>
            <a:pPr marL="857250" lvl="1" indent="-457200"/>
            <a:endParaRPr lang="en-US" sz="1800" dirty="0">
              <a:latin typeface="Calibri" pitchFamily="34" charset="0"/>
            </a:endParaRPr>
          </a:p>
          <a:p>
            <a:pPr marL="0" indent="0">
              <a:buNone/>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indent="-285750">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400050" lvl="1" indent="0">
              <a:buNone/>
            </a:pPr>
            <a:endParaRPr lang="en-US" sz="1800" dirty="0">
              <a:latin typeface="Calibri" pitchFamily="34" charset="0"/>
            </a:endParaRPr>
          </a:p>
          <a:p>
            <a:pPr marL="400050" lvl="1" indent="0">
              <a:buNone/>
            </a:pPr>
            <a:endParaRPr lang="en-US" sz="1800" dirty="0">
              <a:latin typeface="Calibri" pitchFamily="34" charset="0"/>
            </a:endParaRPr>
          </a:p>
          <a:p>
            <a:pPr marL="685800" lvl="1">
              <a:buFont typeface="Arial" charset="0"/>
              <a:buChar char="•"/>
            </a:pPr>
            <a:endParaRPr lang="en-US" sz="1800" dirty="0">
              <a:latin typeface="Calibri" pitchFamily="34" charset="0"/>
            </a:endParaRPr>
          </a:p>
          <a:p>
            <a:endParaRPr lang="en-ZA" dirty="0"/>
          </a:p>
          <a:p>
            <a:endParaRPr lang="en-ZA" dirty="0"/>
          </a:p>
        </p:txBody>
      </p:sp>
    </p:spTree>
    <p:extLst>
      <p:ext uri="{BB962C8B-B14F-4D97-AF65-F5344CB8AC3E}">
        <p14:creationId xmlns:p14="http://schemas.microsoft.com/office/powerpoint/2010/main" val="2830519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13</a:t>
            </a:fld>
            <a:endParaRPr lang="en-ZA"/>
          </a:p>
        </p:txBody>
      </p:sp>
      <p:sp>
        <p:nvSpPr>
          <p:cNvPr id="2" name="Content Placeholder 1"/>
          <p:cNvSpPr>
            <a:spLocks noGrp="1"/>
          </p:cNvSpPr>
          <p:nvPr>
            <p:ph idx="1"/>
          </p:nvPr>
        </p:nvSpPr>
        <p:spPr/>
        <p:txBody>
          <a:bodyPr/>
          <a:lstStyle/>
          <a:p>
            <a:pPr marL="0" indent="0" algn="ctr">
              <a:buNone/>
            </a:pPr>
            <a:endParaRPr lang="en-ZA" sz="4000" dirty="0">
              <a:latin typeface="+mj-lt"/>
            </a:endParaRPr>
          </a:p>
          <a:p>
            <a:pPr marL="0" indent="0" algn="ctr">
              <a:buNone/>
            </a:pPr>
            <a:endParaRPr lang="en-ZA" sz="4000" dirty="0">
              <a:latin typeface="+mj-lt"/>
            </a:endParaRPr>
          </a:p>
          <a:p>
            <a:pPr marL="0" indent="0" algn="ctr">
              <a:buNone/>
            </a:pPr>
            <a:r>
              <a:rPr lang="en-ZA" sz="4000" dirty="0">
                <a:latin typeface="+mj-lt"/>
              </a:rPr>
              <a:t>The firm size distribution</a:t>
            </a:r>
          </a:p>
        </p:txBody>
      </p:sp>
    </p:spTree>
    <p:extLst>
      <p:ext uri="{BB962C8B-B14F-4D97-AF65-F5344CB8AC3E}">
        <p14:creationId xmlns:p14="http://schemas.microsoft.com/office/powerpoint/2010/main" val="115798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14</a:t>
            </a:fld>
            <a:endParaRPr lang="en-ZA"/>
          </a:p>
        </p:txBody>
      </p:sp>
      <p:sp>
        <p:nvSpPr>
          <p:cNvPr id="7171" name="Rectangle 8"/>
          <p:cNvSpPr>
            <a:spLocks noGrp="1" noChangeArrowheads="1"/>
          </p:cNvSpPr>
          <p:nvPr>
            <p:ph type="title"/>
          </p:nvPr>
        </p:nvSpPr>
        <p:spPr/>
        <p:txBody>
          <a:bodyPr/>
          <a:lstStyle/>
          <a:p>
            <a:r>
              <a:rPr lang="en-US" b="1" dirty="0"/>
              <a:t>The firm size distribution</a:t>
            </a:r>
            <a:endParaRPr lang="en-ZA" dirty="0"/>
          </a:p>
        </p:txBody>
      </p:sp>
      <p:sp>
        <p:nvSpPr>
          <p:cNvPr id="7172" name="Rectangle 9"/>
          <p:cNvSpPr>
            <a:spLocks noGrp="1" noChangeArrowheads="1"/>
          </p:cNvSpPr>
          <p:nvPr>
            <p:ph type="body" idx="1"/>
          </p:nvPr>
        </p:nvSpPr>
        <p:spPr>
          <a:xfrm>
            <a:off x="914400" y="1219200"/>
            <a:ext cx="7772400" cy="5105400"/>
          </a:xfrm>
        </p:spPr>
        <p:txBody>
          <a:bodyPr/>
          <a:lstStyle/>
          <a:p>
            <a:pPr>
              <a:buFontTx/>
              <a:buChar char="-"/>
            </a:pPr>
            <a:endParaRPr lang="en-US" sz="1700" dirty="0"/>
          </a:p>
          <a:p>
            <a:pPr marL="1257300" lvl="2" indent="-457200"/>
            <a:endParaRPr lang="en-US" sz="1600" dirty="0">
              <a:latin typeface="Calibri" pitchFamily="34" charset="0"/>
            </a:endParaRPr>
          </a:p>
          <a:p>
            <a:pPr marL="0" indent="0">
              <a:buNone/>
            </a:pPr>
            <a:endParaRPr lang="en-US" sz="1800" dirty="0">
              <a:latin typeface="Calibri" pitchFamily="34" charset="0"/>
            </a:endParaRPr>
          </a:p>
          <a:p>
            <a:pPr marL="857250" lvl="1" indent="-457200"/>
            <a:endParaRPr lang="en-US" sz="1800" dirty="0">
              <a:latin typeface="Calibri" pitchFamily="34" charset="0"/>
            </a:endParaRPr>
          </a:p>
          <a:p>
            <a:pPr marL="857250" lvl="1" indent="-457200"/>
            <a:endParaRPr lang="en-US" sz="1800" dirty="0">
              <a:latin typeface="Calibri" pitchFamily="34" charset="0"/>
            </a:endParaRPr>
          </a:p>
          <a:p>
            <a:pPr marL="0" indent="0">
              <a:buNone/>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indent="-285750">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400050" lvl="1" indent="0">
              <a:buNone/>
            </a:pPr>
            <a:endParaRPr lang="en-US" sz="1800" dirty="0">
              <a:latin typeface="Calibri" pitchFamily="34" charset="0"/>
            </a:endParaRPr>
          </a:p>
          <a:p>
            <a:pPr marL="400050" lvl="1" indent="0">
              <a:buNone/>
            </a:pPr>
            <a:endParaRPr lang="en-US" sz="1800" dirty="0">
              <a:latin typeface="Calibri" pitchFamily="34" charset="0"/>
            </a:endParaRPr>
          </a:p>
          <a:p>
            <a:pPr marL="685800" lvl="1">
              <a:buFont typeface="Arial" charset="0"/>
              <a:buChar char="•"/>
            </a:pPr>
            <a:endParaRPr lang="en-US" sz="1800" dirty="0">
              <a:latin typeface="Calibri" pitchFamily="34" charset="0"/>
            </a:endParaRPr>
          </a:p>
          <a:p>
            <a:endParaRPr lang="en-ZA" dirty="0"/>
          </a:p>
          <a:p>
            <a:endParaRPr lang="en-ZA"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300" y="1312546"/>
            <a:ext cx="4343400"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638800" y="5867400"/>
            <a:ext cx="2819400" cy="307777"/>
          </a:xfrm>
          <a:prstGeom prst="rect">
            <a:avLst/>
          </a:prstGeom>
          <a:noFill/>
        </p:spPr>
        <p:txBody>
          <a:bodyPr wrap="square" rtlCol="0">
            <a:spAutoFit/>
          </a:bodyPr>
          <a:lstStyle/>
          <a:p>
            <a:r>
              <a:rPr lang="en-ZA" sz="1400" dirty="0">
                <a:latin typeface="+mn-lt"/>
              </a:rPr>
              <a:t>Source: Cabral and Mata (2003)</a:t>
            </a:r>
          </a:p>
        </p:txBody>
      </p:sp>
    </p:spTree>
    <p:extLst>
      <p:ext uri="{BB962C8B-B14F-4D97-AF65-F5344CB8AC3E}">
        <p14:creationId xmlns:p14="http://schemas.microsoft.com/office/powerpoint/2010/main" val="942838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15</a:t>
            </a:fld>
            <a:endParaRPr lang="en-ZA"/>
          </a:p>
        </p:txBody>
      </p:sp>
      <p:sp>
        <p:nvSpPr>
          <p:cNvPr id="7171" name="Rectangle 8"/>
          <p:cNvSpPr>
            <a:spLocks noGrp="1" noChangeArrowheads="1"/>
          </p:cNvSpPr>
          <p:nvPr>
            <p:ph type="title"/>
          </p:nvPr>
        </p:nvSpPr>
        <p:spPr/>
        <p:txBody>
          <a:bodyPr/>
          <a:lstStyle/>
          <a:p>
            <a:r>
              <a:rPr lang="en-US" b="1" dirty="0"/>
              <a:t>The firm size distribution</a:t>
            </a:r>
            <a:endParaRPr lang="en-ZA" dirty="0"/>
          </a:p>
        </p:txBody>
      </p:sp>
      <p:sp>
        <p:nvSpPr>
          <p:cNvPr id="7172" name="Rectangle 9"/>
          <p:cNvSpPr>
            <a:spLocks noGrp="1" noChangeArrowheads="1"/>
          </p:cNvSpPr>
          <p:nvPr>
            <p:ph type="body" idx="1"/>
          </p:nvPr>
        </p:nvSpPr>
        <p:spPr>
          <a:xfrm>
            <a:off x="914400" y="1219200"/>
            <a:ext cx="7772400" cy="5105400"/>
          </a:xfrm>
        </p:spPr>
        <p:txBody>
          <a:bodyPr/>
          <a:lstStyle/>
          <a:p>
            <a:pPr marL="0" indent="0">
              <a:buNone/>
            </a:pPr>
            <a:r>
              <a:rPr lang="en-US" sz="2000" dirty="0"/>
              <a:t>But there may be some things that distort the firm size distribution:</a:t>
            </a:r>
          </a:p>
          <a:p>
            <a:pPr marL="0" indent="0">
              <a:buNone/>
            </a:pPr>
            <a:endParaRPr lang="en-US" sz="2000" dirty="0"/>
          </a:p>
          <a:p>
            <a:pPr>
              <a:buFont typeface="Arial" panose="020B0604020202020204" pitchFamily="34" charset="0"/>
              <a:buChar char="•"/>
            </a:pPr>
            <a:r>
              <a:rPr lang="en-US" sz="2000" dirty="0"/>
              <a:t>Regulations</a:t>
            </a:r>
          </a:p>
          <a:p>
            <a:pPr lvl="1">
              <a:buFont typeface="Arial" panose="020B0604020202020204" pitchFamily="34" charset="0"/>
              <a:buChar char="•"/>
            </a:pPr>
            <a:r>
              <a:rPr lang="en-US" sz="1800" dirty="0"/>
              <a:t>The ‘missing middle’ in developing countries – firms either have to be small and informal, to fly under the radar, or big, to overcome fixed regulation cost</a:t>
            </a:r>
          </a:p>
          <a:p>
            <a:pPr lvl="1">
              <a:buFont typeface="Arial" panose="020B0604020202020204" pitchFamily="34" charset="0"/>
              <a:buChar char="•"/>
            </a:pPr>
            <a:endParaRPr lang="en-US" sz="1800" dirty="0"/>
          </a:p>
          <a:p>
            <a:pPr lvl="1">
              <a:buFont typeface="Arial" panose="020B0604020202020204" pitchFamily="34" charset="0"/>
              <a:buChar char="•"/>
            </a:pPr>
            <a:r>
              <a:rPr lang="en-US" sz="1800" dirty="0"/>
              <a:t>Not just a developing country, or formal vs informal firm, occurrence. </a:t>
            </a:r>
          </a:p>
          <a:p>
            <a:pPr lvl="1">
              <a:buFont typeface="Arial" panose="020B0604020202020204" pitchFamily="34" charset="0"/>
              <a:buChar char="•"/>
            </a:pPr>
            <a:endParaRPr lang="en-US" sz="1800" dirty="0"/>
          </a:p>
          <a:p>
            <a:pPr lvl="1">
              <a:buFont typeface="Arial" panose="020B0604020202020204" pitchFamily="34" charset="0"/>
              <a:buChar char="•"/>
            </a:pPr>
            <a:r>
              <a:rPr lang="en-US" sz="1800" dirty="0"/>
              <a:t>Many countries have regulations which only kick in at certain size thresholds or things like tax regulations or different minimum wages which are different below a certain size.</a:t>
            </a:r>
          </a:p>
          <a:p>
            <a:pPr lvl="1">
              <a:buFont typeface="Arial" panose="020B0604020202020204" pitchFamily="34" charset="0"/>
              <a:buChar char="•"/>
            </a:pPr>
            <a:endParaRPr lang="en-US" sz="1800" dirty="0"/>
          </a:p>
          <a:p>
            <a:pPr lvl="1">
              <a:buFont typeface="Arial" panose="020B0604020202020204" pitchFamily="34" charset="0"/>
              <a:buChar char="•"/>
            </a:pPr>
            <a:r>
              <a:rPr lang="en-US" sz="1800" dirty="0"/>
              <a:t>These may affect </a:t>
            </a:r>
            <a:r>
              <a:rPr lang="en-US" sz="1800" dirty="0" err="1"/>
              <a:t>labour</a:t>
            </a:r>
            <a:r>
              <a:rPr lang="en-US" sz="1800" dirty="0"/>
              <a:t> cost and thus firm size</a:t>
            </a:r>
          </a:p>
          <a:p>
            <a:pPr>
              <a:buFontTx/>
              <a:buChar char="-"/>
            </a:pPr>
            <a:endParaRPr lang="en-US" sz="1700" dirty="0"/>
          </a:p>
          <a:p>
            <a:pPr marL="1257300" lvl="2" indent="-457200"/>
            <a:endParaRPr lang="en-US" sz="1600" dirty="0">
              <a:latin typeface="Calibri" pitchFamily="34" charset="0"/>
            </a:endParaRPr>
          </a:p>
          <a:p>
            <a:pPr marL="0" indent="0">
              <a:buNone/>
            </a:pPr>
            <a:endParaRPr lang="en-US" sz="1800" dirty="0">
              <a:latin typeface="Calibri" pitchFamily="34" charset="0"/>
            </a:endParaRPr>
          </a:p>
          <a:p>
            <a:pPr marL="857250" lvl="1" indent="-457200"/>
            <a:endParaRPr lang="en-US" sz="1800" dirty="0">
              <a:latin typeface="Calibri" pitchFamily="34" charset="0"/>
            </a:endParaRPr>
          </a:p>
          <a:p>
            <a:pPr marL="857250" lvl="1" indent="-457200"/>
            <a:endParaRPr lang="en-US" sz="1800" dirty="0">
              <a:latin typeface="Calibri" pitchFamily="34" charset="0"/>
            </a:endParaRPr>
          </a:p>
          <a:p>
            <a:pPr marL="0" indent="0">
              <a:buNone/>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indent="-285750">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400050" lvl="1" indent="0">
              <a:buNone/>
            </a:pPr>
            <a:endParaRPr lang="en-US" sz="1800" dirty="0">
              <a:latin typeface="Calibri" pitchFamily="34" charset="0"/>
            </a:endParaRPr>
          </a:p>
          <a:p>
            <a:pPr marL="400050" lvl="1" indent="0">
              <a:buNone/>
            </a:pPr>
            <a:endParaRPr lang="en-US" sz="1800" dirty="0">
              <a:latin typeface="Calibri" pitchFamily="34" charset="0"/>
            </a:endParaRPr>
          </a:p>
          <a:p>
            <a:pPr marL="685800" lvl="1">
              <a:buFont typeface="Arial" charset="0"/>
              <a:buChar char="•"/>
            </a:pPr>
            <a:endParaRPr lang="en-US" sz="1800" dirty="0">
              <a:latin typeface="Calibri" pitchFamily="34" charset="0"/>
            </a:endParaRPr>
          </a:p>
          <a:p>
            <a:endParaRPr lang="en-ZA" dirty="0"/>
          </a:p>
          <a:p>
            <a:endParaRPr lang="en-ZA" dirty="0"/>
          </a:p>
        </p:txBody>
      </p:sp>
    </p:spTree>
    <p:extLst>
      <p:ext uri="{BB962C8B-B14F-4D97-AF65-F5344CB8AC3E}">
        <p14:creationId xmlns:p14="http://schemas.microsoft.com/office/powerpoint/2010/main" val="451852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16</a:t>
            </a:fld>
            <a:endParaRPr lang="en-ZA"/>
          </a:p>
        </p:txBody>
      </p:sp>
      <p:sp>
        <p:nvSpPr>
          <p:cNvPr id="7171" name="Rectangle 8"/>
          <p:cNvSpPr>
            <a:spLocks noGrp="1" noChangeArrowheads="1"/>
          </p:cNvSpPr>
          <p:nvPr>
            <p:ph type="title"/>
          </p:nvPr>
        </p:nvSpPr>
        <p:spPr/>
        <p:txBody>
          <a:bodyPr/>
          <a:lstStyle/>
          <a:p>
            <a:r>
              <a:rPr lang="en-US" b="1" dirty="0"/>
              <a:t>The firm size distribution – France</a:t>
            </a:r>
            <a:br>
              <a:rPr lang="en-US" b="1" dirty="0"/>
            </a:br>
            <a:r>
              <a:rPr lang="en-GB" dirty="0" err="1"/>
              <a:t>Garicano</a:t>
            </a:r>
            <a:r>
              <a:rPr lang="en-GB" dirty="0"/>
              <a:t>, </a:t>
            </a:r>
            <a:r>
              <a:rPr lang="en-GB" dirty="0" err="1"/>
              <a:t>LeLarge</a:t>
            </a:r>
            <a:r>
              <a:rPr lang="en-GB" dirty="0"/>
              <a:t>, and Van </a:t>
            </a:r>
            <a:r>
              <a:rPr lang="en-GB" dirty="0" err="1"/>
              <a:t>Reenen</a:t>
            </a:r>
            <a:r>
              <a:rPr lang="en-GB" dirty="0"/>
              <a:t> (2013)</a:t>
            </a:r>
            <a:endParaRPr lang="en-ZA" dirty="0"/>
          </a:p>
        </p:txBody>
      </p:sp>
      <p:sp>
        <p:nvSpPr>
          <p:cNvPr id="2" name="Content Placeholder 1"/>
          <p:cNvSpPr>
            <a:spLocks noGrp="1"/>
          </p:cNvSpPr>
          <p:nvPr>
            <p:ph idx="1"/>
          </p:nvPr>
        </p:nvSpPr>
        <p:spPr/>
        <p:txBody>
          <a:bodyPr/>
          <a:lstStyle/>
          <a:p>
            <a:endParaRPr lang="en-ZA"/>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7448550" cy="496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943600" y="6190417"/>
            <a:ext cx="2819400" cy="523220"/>
          </a:xfrm>
          <a:prstGeom prst="rect">
            <a:avLst/>
          </a:prstGeom>
          <a:noFill/>
        </p:spPr>
        <p:txBody>
          <a:bodyPr wrap="square" rtlCol="0">
            <a:spAutoFit/>
          </a:bodyPr>
          <a:lstStyle/>
          <a:p>
            <a:r>
              <a:rPr lang="en-ZA" sz="1400" dirty="0">
                <a:latin typeface="+mn-lt"/>
              </a:rPr>
              <a:t>Source: </a:t>
            </a:r>
            <a:r>
              <a:rPr lang="en-GB" sz="1400" dirty="0" err="1">
                <a:latin typeface="+mn-lt"/>
              </a:rPr>
              <a:t>Garicano</a:t>
            </a:r>
            <a:r>
              <a:rPr lang="en-GB" sz="1400" dirty="0">
                <a:latin typeface="+mn-lt"/>
              </a:rPr>
              <a:t>, </a:t>
            </a:r>
            <a:r>
              <a:rPr lang="en-GB" sz="1400" dirty="0" err="1">
                <a:latin typeface="+mn-lt"/>
              </a:rPr>
              <a:t>LeLarge</a:t>
            </a:r>
            <a:r>
              <a:rPr lang="en-GB" sz="1400" dirty="0">
                <a:latin typeface="+mn-lt"/>
              </a:rPr>
              <a:t>, and Van </a:t>
            </a:r>
            <a:r>
              <a:rPr lang="en-GB" sz="1400" dirty="0" err="1">
                <a:latin typeface="+mn-lt"/>
              </a:rPr>
              <a:t>Reenen</a:t>
            </a:r>
            <a:r>
              <a:rPr lang="en-GB" sz="1400" dirty="0">
                <a:latin typeface="+mn-lt"/>
              </a:rPr>
              <a:t> 2013)</a:t>
            </a:r>
            <a:endParaRPr lang="en-ZA" sz="1400" dirty="0">
              <a:latin typeface="+mn-lt"/>
            </a:endParaRPr>
          </a:p>
        </p:txBody>
      </p:sp>
    </p:spTree>
    <p:extLst>
      <p:ext uri="{BB962C8B-B14F-4D97-AF65-F5344CB8AC3E}">
        <p14:creationId xmlns:p14="http://schemas.microsoft.com/office/powerpoint/2010/main" val="399113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17</a:t>
            </a:fld>
            <a:endParaRPr lang="en-ZA"/>
          </a:p>
        </p:txBody>
      </p:sp>
      <p:sp>
        <p:nvSpPr>
          <p:cNvPr id="7171" name="Rectangle 8"/>
          <p:cNvSpPr>
            <a:spLocks noGrp="1" noChangeArrowheads="1"/>
          </p:cNvSpPr>
          <p:nvPr>
            <p:ph type="title"/>
          </p:nvPr>
        </p:nvSpPr>
        <p:spPr/>
        <p:txBody>
          <a:bodyPr/>
          <a:lstStyle/>
          <a:p>
            <a:r>
              <a:rPr lang="en-US" b="1" dirty="0"/>
              <a:t>The firm size distribution - France</a:t>
            </a:r>
            <a:endParaRPr lang="en-ZA" dirty="0"/>
          </a:p>
        </p:txBody>
      </p:sp>
      <p:sp>
        <p:nvSpPr>
          <p:cNvPr id="2" name="Content Placeholder 1"/>
          <p:cNvSpPr>
            <a:spLocks noGrp="1"/>
          </p:cNvSpPr>
          <p:nvPr>
            <p:ph idx="1"/>
          </p:nvPr>
        </p:nvSpPr>
        <p:spPr/>
        <p:txBody>
          <a:bodyPr/>
          <a:lstStyle/>
          <a:p>
            <a:endParaRPr lang="en-ZA"/>
          </a:p>
        </p:txBody>
      </p:sp>
      <p:sp>
        <p:nvSpPr>
          <p:cNvPr id="7" name="TextBox 6"/>
          <p:cNvSpPr txBox="1"/>
          <p:nvPr/>
        </p:nvSpPr>
        <p:spPr>
          <a:xfrm>
            <a:off x="5943600" y="6190417"/>
            <a:ext cx="2819400" cy="523220"/>
          </a:xfrm>
          <a:prstGeom prst="rect">
            <a:avLst/>
          </a:prstGeom>
          <a:noFill/>
        </p:spPr>
        <p:txBody>
          <a:bodyPr wrap="square" rtlCol="0">
            <a:spAutoFit/>
          </a:bodyPr>
          <a:lstStyle/>
          <a:p>
            <a:r>
              <a:rPr lang="en-ZA" sz="1400" dirty="0">
                <a:latin typeface="+mn-lt"/>
              </a:rPr>
              <a:t>Source: </a:t>
            </a:r>
            <a:r>
              <a:rPr lang="en-GB" sz="1400" dirty="0" err="1">
                <a:latin typeface="+mn-lt"/>
              </a:rPr>
              <a:t>Garicano</a:t>
            </a:r>
            <a:r>
              <a:rPr lang="en-GB" sz="1400" dirty="0">
                <a:latin typeface="+mn-lt"/>
              </a:rPr>
              <a:t>, </a:t>
            </a:r>
            <a:r>
              <a:rPr lang="en-GB" sz="1400" dirty="0" err="1">
                <a:latin typeface="+mn-lt"/>
              </a:rPr>
              <a:t>LeLarge</a:t>
            </a:r>
            <a:r>
              <a:rPr lang="en-GB" sz="1400" dirty="0">
                <a:latin typeface="+mn-lt"/>
              </a:rPr>
              <a:t>, and Van </a:t>
            </a:r>
            <a:r>
              <a:rPr lang="en-GB" sz="1400" dirty="0" err="1">
                <a:latin typeface="+mn-lt"/>
              </a:rPr>
              <a:t>Reenen</a:t>
            </a:r>
            <a:r>
              <a:rPr lang="en-GB" sz="1400" dirty="0">
                <a:latin typeface="+mn-lt"/>
              </a:rPr>
              <a:t> 2013)</a:t>
            </a:r>
            <a:endParaRPr lang="en-ZA" sz="1400" dirty="0">
              <a:latin typeface="+mn-lt"/>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1219200"/>
            <a:ext cx="7362825"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4846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18</a:t>
            </a:fld>
            <a:endParaRPr lang="en-ZA"/>
          </a:p>
        </p:txBody>
      </p:sp>
      <p:sp>
        <p:nvSpPr>
          <p:cNvPr id="7171" name="Rectangle 8"/>
          <p:cNvSpPr>
            <a:spLocks noGrp="1" noChangeArrowheads="1"/>
          </p:cNvSpPr>
          <p:nvPr>
            <p:ph type="title"/>
          </p:nvPr>
        </p:nvSpPr>
        <p:spPr/>
        <p:txBody>
          <a:bodyPr/>
          <a:lstStyle/>
          <a:p>
            <a:r>
              <a:rPr lang="en-US" b="1" dirty="0"/>
              <a:t>The firm size distribution - France</a:t>
            </a:r>
            <a:endParaRPr lang="en-ZA" dirty="0"/>
          </a:p>
        </p:txBody>
      </p:sp>
      <p:sp>
        <p:nvSpPr>
          <p:cNvPr id="7172" name="Rectangle 9"/>
          <p:cNvSpPr>
            <a:spLocks noGrp="1" noChangeArrowheads="1"/>
          </p:cNvSpPr>
          <p:nvPr>
            <p:ph type="body" idx="1"/>
          </p:nvPr>
        </p:nvSpPr>
        <p:spPr>
          <a:xfrm>
            <a:off x="914400" y="1219200"/>
            <a:ext cx="7772400" cy="5105400"/>
          </a:xfrm>
        </p:spPr>
        <p:txBody>
          <a:bodyPr/>
          <a:lstStyle/>
          <a:p>
            <a:pPr marL="0" indent="0">
              <a:buNone/>
            </a:pPr>
            <a:r>
              <a:rPr lang="en-US" sz="2000" dirty="0"/>
              <a:t>What is going on?</a:t>
            </a:r>
          </a:p>
          <a:p>
            <a:pPr marL="0" indent="0">
              <a:buNone/>
            </a:pPr>
            <a:r>
              <a:rPr lang="en-ZA" sz="2000" dirty="0"/>
              <a:t>When firms get to the 50 employee threshold they need to undertake the following duties</a:t>
            </a:r>
          </a:p>
          <a:p>
            <a:pPr marL="0" indent="0">
              <a:buNone/>
            </a:pPr>
            <a:endParaRPr lang="en-ZA" sz="2000" dirty="0"/>
          </a:p>
          <a:p>
            <a:r>
              <a:rPr lang="en-ZA" sz="1600" dirty="0"/>
              <a:t>They must set up a “works council” (“</a:t>
            </a:r>
            <a:r>
              <a:rPr lang="en-ZA" sz="1600" dirty="0" err="1"/>
              <a:t>comité</a:t>
            </a:r>
            <a:r>
              <a:rPr lang="en-ZA" sz="1600" dirty="0"/>
              <a:t> </a:t>
            </a:r>
            <a:r>
              <a:rPr lang="en-ZA" sz="1600" dirty="0" err="1"/>
              <a:t>d’entreprise</a:t>
            </a:r>
            <a:r>
              <a:rPr lang="en-ZA" sz="1600" dirty="0"/>
              <a:t>”) with minimum budget of 0.3% of total payroll.</a:t>
            </a:r>
          </a:p>
          <a:p>
            <a:r>
              <a:rPr lang="en-ZA" sz="1600" dirty="0"/>
              <a:t>They must establish a committee on health, safety and working conditions (CHSCT)</a:t>
            </a:r>
          </a:p>
          <a:p>
            <a:r>
              <a:rPr lang="en-ZA" sz="1600" dirty="0"/>
              <a:t>A union representative (i.e. not simply a local representative of the firm’s workers) must be appointed if wanted by workers</a:t>
            </a:r>
          </a:p>
          <a:p>
            <a:r>
              <a:rPr lang="en-ZA" sz="1600" dirty="0"/>
              <a:t>They must establish a profit sharing plan</a:t>
            </a:r>
          </a:p>
          <a:p>
            <a:r>
              <a:rPr lang="en-ZA" sz="1600" dirty="0"/>
              <a:t>They incur higher liability in case of a workplace accident</a:t>
            </a:r>
          </a:p>
          <a:p>
            <a:r>
              <a:rPr lang="en-ZA" sz="1600" dirty="0"/>
              <a:t>They must report monthly and in detail all of the labour contracts to the government.</a:t>
            </a:r>
          </a:p>
          <a:p>
            <a:r>
              <a:rPr lang="en-ZA" sz="1600" dirty="0"/>
              <a:t>Firing costs increase substantially in the case of collective dismissals of 10 or more workers. This increase is an implicit tax on firm size (e.g. </a:t>
            </a:r>
            <a:r>
              <a:rPr lang="en-ZA" sz="1600" dirty="0" err="1"/>
              <a:t>Bentolila</a:t>
            </a:r>
            <a:r>
              <a:rPr lang="en-ZA" sz="1600" dirty="0"/>
              <a:t> and </a:t>
            </a:r>
            <a:r>
              <a:rPr lang="en-ZA" sz="1600" dirty="0" err="1"/>
              <a:t>Bertola</a:t>
            </a:r>
            <a:r>
              <a:rPr lang="en-ZA" sz="1600" dirty="0"/>
              <a:t>, 1990) which makes firms reluctant to hire.</a:t>
            </a:r>
          </a:p>
          <a:p>
            <a:r>
              <a:rPr lang="en-ZA" sz="1600" dirty="0"/>
              <a:t>They must undertake to do a formal “Professional assessment” for each worker older than 45.</a:t>
            </a:r>
            <a:endParaRPr lang="en-US" sz="1600" dirty="0"/>
          </a:p>
          <a:p>
            <a:pPr marL="1257300" lvl="2" indent="-457200"/>
            <a:endParaRPr lang="en-US" sz="1600" dirty="0">
              <a:latin typeface="Calibri" pitchFamily="34" charset="0"/>
            </a:endParaRPr>
          </a:p>
          <a:p>
            <a:pPr marL="0" indent="0">
              <a:buNone/>
            </a:pPr>
            <a:endParaRPr lang="en-US" sz="1800" dirty="0">
              <a:latin typeface="Calibri" pitchFamily="34" charset="0"/>
            </a:endParaRPr>
          </a:p>
          <a:p>
            <a:pPr marL="857250" lvl="1" indent="-457200"/>
            <a:endParaRPr lang="en-US" sz="1800" dirty="0">
              <a:latin typeface="Calibri" pitchFamily="34" charset="0"/>
            </a:endParaRPr>
          </a:p>
          <a:p>
            <a:pPr marL="857250" lvl="1" indent="-457200"/>
            <a:endParaRPr lang="en-US" sz="1800" dirty="0">
              <a:latin typeface="Calibri" pitchFamily="34" charset="0"/>
            </a:endParaRPr>
          </a:p>
          <a:p>
            <a:pPr marL="0" indent="0">
              <a:buNone/>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indent="-285750">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400050" lvl="1" indent="0">
              <a:buNone/>
            </a:pPr>
            <a:endParaRPr lang="en-US" sz="1800" dirty="0">
              <a:latin typeface="Calibri" pitchFamily="34" charset="0"/>
            </a:endParaRPr>
          </a:p>
          <a:p>
            <a:pPr marL="400050" lvl="1" indent="0">
              <a:buNone/>
            </a:pPr>
            <a:endParaRPr lang="en-US" sz="1800" dirty="0">
              <a:latin typeface="Calibri" pitchFamily="34" charset="0"/>
            </a:endParaRPr>
          </a:p>
          <a:p>
            <a:pPr marL="685800" lvl="1">
              <a:buFont typeface="Arial" charset="0"/>
              <a:buChar char="•"/>
            </a:pPr>
            <a:endParaRPr lang="en-US" sz="1800" dirty="0">
              <a:latin typeface="Calibri" pitchFamily="34" charset="0"/>
            </a:endParaRPr>
          </a:p>
          <a:p>
            <a:endParaRPr lang="en-ZA" dirty="0"/>
          </a:p>
          <a:p>
            <a:endParaRPr lang="en-ZA" dirty="0"/>
          </a:p>
        </p:txBody>
      </p:sp>
    </p:spTree>
    <p:extLst>
      <p:ext uri="{BB962C8B-B14F-4D97-AF65-F5344CB8AC3E}">
        <p14:creationId xmlns:p14="http://schemas.microsoft.com/office/powerpoint/2010/main" val="2526722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19</a:t>
            </a:fld>
            <a:endParaRPr lang="en-ZA"/>
          </a:p>
        </p:txBody>
      </p:sp>
      <p:sp>
        <p:nvSpPr>
          <p:cNvPr id="7171" name="Rectangle 8"/>
          <p:cNvSpPr>
            <a:spLocks noGrp="1" noChangeArrowheads="1"/>
          </p:cNvSpPr>
          <p:nvPr>
            <p:ph type="title"/>
          </p:nvPr>
        </p:nvSpPr>
        <p:spPr/>
        <p:txBody>
          <a:bodyPr/>
          <a:lstStyle/>
          <a:p>
            <a:r>
              <a:rPr lang="en-US" b="1" dirty="0"/>
              <a:t>The firm size distribution – France, data</a:t>
            </a:r>
            <a:endParaRPr lang="en-ZA" dirty="0"/>
          </a:p>
        </p:txBody>
      </p:sp>
      <p:sp>
        <p:nvSpPr>
          <p:cNvPr id="7172" name="Rectangle 9"/>
          <p:cNvSpPr>
            <a:spLocks noGrp="1" noChangeArrowheads="1"/>
          </p:cNvSpPr>
          <p:nvPr>
            <p:ph type="body" idx="1"/>
          </p:nvPr>
        </p:nvSpPr>
        <p:spPr>
          <a:xfrm>
            <a:off x="914400" y="1219200"/>
            <a:ext cx="7772400" cy="5105400"/>
          </a:xfrm>
        </p:spPr>
        <p:txBody>
          <a:bodyPr/>
          <a:lstStyle/>
          <a:p>
            <a:r>
              <a:rPr lang="en-ZA" sz="1800" dirty="0"/>
              <a:t>Data covering the universe of French firms between 2002 and 2007 (FICUS)</a:t>
            </a:r>
          </a:p>
          <a:p>
            <a:endParaRPr lang="en-ZA" sz="1800" dirty="0"/>
          </a:p>
          <a:p>
            <a:r>
              <a:rPr lang="en-ZA" sz="1800" dirty="0"/>
              <a:t>From various tax records</a:t>
            </a:r>
          </a:p>
          <a:p>
            <a:endParaRPr lang="en-ZA" sz="1800" dirty="0"/>
          </a:p>
          <a:p>
            <a:r>
              <a:rPr lang="en-ZA" sz="1800" dirty="0"/>
              <a:t>The employment measure in the FICUS relates to a headcount of the number of workers in the firm averaged over the four quarters of the fiscal year</a:t>
            </a:r>
          </a:p>
          <a:p>
            <a:endParaRPr lang="en-ZA" sz="1800" dirty="0"/>
          </a:p>
          <a:p>
            <a:endParaRPr lang="en-ZA" sz="1800" dirty="0"/>
          </a:p>
          <a:p>
            <a:endParaRPr lang="en-ZA" sz="1800" dirty="0"/>
          </a:p>
          <a:p>
            <a:endParaRPr lang="en-US" sz="1800" dirty="0"/>
          </a:p>
          <a:p>
            <a:pPr marL="1257300" lvl="2" indent="-457200"/>
            <a:endParaRPr lang="en-US" sz="1600" dirty="0">
              <a:latin typeface="Calibri" pitchFamily="34" charset="0"/>
            </a:endParaRPr>
          </a:p>
          <a:p>
            <a:pPr marL="0" indent="0">
              <a:buNone/>
            </a:pPr>
            <a:endParaRPr lang="en-US" sz="1800" dirty="0">
              <a:latin typeface="Calibri" pitchFamily="34" charset="0"/>
            </a:endParaRPr>
          </a:p>
          <a:p>
            <a:pPr marL="857250" lvl="1" indent="-457200"/>
            <a:endParaRPr lang="en-US" sz="1800" dirty="0">
              <a:latin typeface="Calibri" pitchFamily="34" charset="0"/>
            </a:endParaRPr>
          </a:p>
          <a:p>
            <a:pPr marL="857250" lvl="1" indent="-457200"/>
            <a:endParaRPr lang="en-US" sz="1800" dirty="0">
              <a:latin typeface="Calibri" pitchFamily="34" charset="0"/>
            </a:endParaRPr>
          </a:p>
          <a:p>
            <a:pPr marL="0" indent="0">
              <a:buNone/>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indent="-285750">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400050" lvl="1" indent="0">
              <a:buNone/>
            </a:pPr>
            <a:endParaRPr lang="en-US" sz="1800" dirty="0">
              <a:latin typeface="Calibri" pitchFamily="34" charset="0"/>
            </a:endParaRPr>
          </a:p>
          <a:p>
            <a:pPr marL="400050" lvl="1" indent="0">
              <a:buNone/>
            </a:pPr>
            <a:endParaRPr lang="en-US" sz="1800" dirty="0">
              <a:latin typeface="Calibri" pitchFamily="34" charset="0"/>
            </a:endParaRPr>
          </a:p>
          <a:p>
            <a:pPr marL="685800" lvl="1">
              <a:buFont typeface="Arial" charset="0"/>
              <a:buChar char="•"/>
            </a:pPr>
            <a:endParaRPr lang="en-US" sz="1800" dirty="0">
              <a:latin typeface="Calibri" pitchFamily="34" charset="0"/>
            </a:endParaRPr>
          </a:p>
          <a:p>
            <a:endParaRPr lang="en-ZA" dirty="0"/>
          </a:p>
          <a:p>
            <a:endParaRPr lang="en-ZA" dirty="0"/>
          </a:p>
        </p:txBody>
      </p:sp>
    </p:spTree>
    <p:extLst>
      <p:ext uri="{BB962C8B-B14F-4D97-AF65-F5344CB8AC3E}">
        <p14:creationId xmlns:p14="http://schemas.microsoft.com/office/powerpoint/2010/main" val="3835150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a:t>
            </a:fld>
            <a:endParaRPr lang="en-ZA"/>
          </a:p>
        </p:txBody>
      </p:sp>
      <p:sp>
        <p:nvSpPr>
          <p:cNvPr id="7171" name="Rectangle 8"/>
          <p:cNvSpPr>
            <a:spLocks noGrp="1" noChangeArrowheads="1"/>
          </p:cNvSpPr>
          <p:nvPr>
            <p:ph type="title"/>
          </p:nvPr>
        </p:nvSpPr>
        <p:spPr/>
        <p:txBody>
          <a:bodyPr/>
          <a:lstStyle/>
          <a:p>
            <a:r>
              <a:rPr lang="en-US" b="1" dirty="0"/>
              <a:t>A robust relationship</a:t>
            </a:r>
            <a:endParaRPr lang="en-ZA" dirty="0"/>
          </a:p>
        </p:txBody>
      </p:sp>
      <p:sp>
        <p:nvSpPr>
          <p:cNvPr id="2" name="Content Placeholder 1"/>
          <p:cNvSpPr>
            <a:spLocks noGrp="1"/>
          </p:cNvSpPr>
          <p:nvPr>
            <p:ph idx="1"/>
          </p:nvPr>
        </p:nvSpPr>
        <p:spPr/>
        <p:txBody>
          <a:bodyPr/>
          <a:lstStyle/>
          <a:p>
            <a:endParaRPr lang="en-ZA"/>
          </a:p>
        </p:txBody>
      </p:sp>
      <p:graphicFrame>
        <p:nvGraphicFramePr>
          <p:cNvPr id="6" name="Chart 5"/>
          <p:cNvGraphicFramePr>
            <a:graphicFrameLocks/>
          </p:cNvGraphicFramePr>
          <p:nvPr>
            <p:extLst>
              <p:ext uri="{D42A27DB-BD31-4B8C-83A1-F6EECF244321}">
                <p14:modId xmlns:p14="http://schemas.microsoft.com/office/powerpoint/2010/main" val="1098756051"/>
              </p:ext>
            </p:extLst>
          </p:nvPr>
        </p:nvGraphicFramePr>
        <p:xfrm>
          <a:off x="685800" y="1371600"/>
          <a:ext cx="7772400" cy="4953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828800" y="4038600"/>
            <a:ext cx="6400800" cy="830997"/>
          </a:xfrm>
          <a:prstGeom prst="rect">
            <a:avLst/>
          </a:prstGeom>
          <a:solidFill>
            <a:schemeClr val="bg1"/>
          </a:solidFill>
        </p:spPr>
        <p:txBody>
          <a:bodyPr wrap="square" rtlCol="0">
            <a:spAutoFit/>
          </a:bodyPr>
          <a:lstStyle/>
          <a:p>
            <a:r>
              <a:rPr lang="en-ZA" dirty="0">
                <a:latin typeface="+mn-lt"/>
              </a:rPr>
              <a:t>Why?</a:t>
            </a:r>
          </a:p>
          <a:p>
            <a:r>
              <a:rPr lang="en-ZA" dirty="0">
                <a:latin typeface="+mn-lt"/>
              </a:rPr>
              <a:t>And how do we figure out the causal mechanism?</a:t>
            </a:r>
          </a:p>
        </p:txBody>
      </p:sp>
    </p:spTree>
    <p:extLst>
      <p:ext uri="{BB962C8B-B14F-4D97-AF65-F5344CB8AC3E}">
        <p14:creationId xmlns:p14="http://schemas.microsoft.com/office/powerpoint/2010/main" val="2681834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20</a:t>
            </a:fld>
            <a:endParaRPr lang="en-ZA"/>
          </a:p>
        </p:txBody>
      </p:sp>
      <p:sp>
        <p:nvSpPr>
          <p:cNvPr id="7171" name="Rectangle 8"/>
          <p:cNvSpPr>
            <a:spLocks noGrp="1" noChangeArrowheads="1"/>
          </p:cNvSpPr>
          <p:nvPr>
            <p:ph type="title"/>
          </p:nvPr>
        </p:nvSpPr>
        <p:spPr/>
        <p:txBody>
          <a:bodyPr/>
          <a:lstStyle/>
          <a:p>
            <a:r>
              <a:rPr lang="en-US" b="1" dirty="0"/>
              <a:t>The firm size distribution - France</a:t>
            </a:r>
            <a:endParaRPr lang="en-ZA" dirty="0"/>
          </a:p>
        </p:txBody>
      </p:sp>
      <p:sp>
        <p:nvSpPr>
          <p:cNvPr id="7" name="TextBox 6"/>
          <p:cNvSpPr txBox="1"/>
          <p:nvPr/>
        </p:nvSpPr>
        <p:spPr>
          <a:xfrm>
            <a:off x="6781800" y="5943600"/>
            <a:ext cx="2057400" cy="738664"/>
          </a:xfrm>
          <a:prstGeom prst="rect">
            <a:avLst/>
          </a:prstGeom>
          <a:noFill/>
        </p:spPr>
        <p:txBody>
          <a:bodyPr wrap="square" rtlCol="0">
            <a:spAutoFit/>
          </a:bodyPr>
          <a:lstStyle/>
          <a:p>
            <a:r>
              <a:rPr lang="en-ZA" sz="1400" dirty="0">
                <a:latin typeface="+mn-lt"/>
              </a:rPr>
              <a:t>Source: </a:t>
            </a:r>
            <a:r>
              <a:rPr lang="en-GB" sz="1400" dirty="0" err="1">
                <a:latin typeface="+mn-lt"/>
              </a:rPr>
              <a:t>Garicano</a:t>
            </a:r>
            <a:r>
              <a:rPr lang="en-GB" sz="1400" dirty="0">
                <a:latin typeface="+mn-lt"/>
              </a:rPr>
              <a:t>, </a:t>
            </a:r>
            <a:r>
              <a:rPr lang="en-GB" sz="1400" dirty="0" err="1">
                <a:latin typeface="+mn-lt"/>
              </a:rPr>
              <a:t>LeLarge</a:t>
            </a:r>
            <a:r>
              <a:rPr lang="en-GB" sz="1400" dirty="0">
                <a:latin typeface="+mn-lt"/>
              </a:rPr>
              <a:t>, and Van </a:t>
            </a:r>
            <a:r>
              <a:rPr lang="en-GB" sz="1400" dirty="0" err="1">
                <a:latin typeface="+mn-lt"/>
              </a:rPr>
              <a:t>Reenen</a:t>
            </a:r>
            <a:r>
              <a:rPr lang="en-GB" sz="1400" dirty="0">
                <a:latin typeface="+mn-lt"/>
              </a:rPr>
              <a:t> 2013)</a:t>
            </a:r>
            <a:endParaRPr lang="en-ZA" sz="1400" dirty="0">
              <a:latin typeface="+mn-lt"/>
            </a:endParaRPr>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1190" y="1066800"/>
            <a:ext cx="4876800" cy="5912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2795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21</a:t>
            </a:fld>
            <a:endParaRPr lang="en-ZA"/>
          </a:p>
        </p:txBody>
      </p:sp>
      <p:sp>
        <p:nvSpPr>
          <p:cNvPr id="7171" name="Rectangle 8"/>
          <p:cNvSpPr>
            <a:spLocks noGrp="1" noChangeArrowheads="1"/>
          </p:cNvSpPr>
          <p:nvPr>
            <p:ph type="title"/>
          </p:nvPr>
        </p:nvSpPr>
        <p:spPr/>
        <p:txBody>
          <a:bodyPr/>
          <a:lstStyle/>
          <a:p>
            <a:r>
              <a:rPr lang="en-US" b="1" dirty="0"/>
              <a:t>What about productivity?</a:t>
            </a:r>
            <a:endParaRPr lang="en-ZA" dirty="0"/>
          </a:p>
        </p:txBody>
      </p:sp>
      <p:sp>
        <p:nvSpPr>
          <p:cNvPr id="7" name="TextBox 6"/>
          <p:cNvSpPr txBox="1"/>
          <p:nvPr/>
        </p:nvSpPr>
        <p:spPr>
          <a:xfrm>
            <a:off x="6781800" y="5943600"/>
            <a:ext cx="2057400" cy="738664"/>
          </a:xfrm>
          <a:prstGeom prst="rect">
            <a:avLst/>
          </a:prstGeom>
          <a:noFill/>
        </p:spPr>
        <p:txBody>
          <a:bodyPr wrap="square" rtlCol="0">
            <a:spAutoFit/>
          </a:bodyPr>
          <a:lstStyle/>
          <a:p>
            <a:r>
              <a:rPr lang="en-ZA" sz="1400" dirty="0">
                <a:latin typeface="+mn-lt"/>
              </a:rPr>
              <a:t>Source: </a:t>
            </a:r>
            <a:r>
              <a:rPr lang="en-GB" sz="1400" dirty="0" err="1">
                <a:latin typeface="+mn-lt"/>
              </a:rPr>
              <a:t>Garicano</a:t>
            </a:r>
            <a:r>
              <a:rPr lang="en-GB" sz="1400" dirty="0">
                <a:latin typeface="+mn-lt"/>
              </a:rPr>
              <a:t>, </a:t>
            </a:r>
            <a:r>
              <a:rPr lang="en-GB" sz="1400" dirty="0" err="1">
                <a:latin typeface="+mn-lt"/>
              </a:rPr>
              <a:t>LeLarge</a:t>
            </a:r>
            <a:r>
              <a:rPr lang="en-GB" sz="1400" dirty="0">
                <a:latin typeface="+mn-lt"/>
              </a:rPr>
              <a:t>, and Van </a:t>
            </a:r>
            <a:r>
              <a:rPr lang="en-GB" sz="1400" dirty="0" err="1">
                <a:latin typeface="+mn-lt"/>
              </a:rPr>
              <a:t>Reenen</a:t>
            </a:r>
            <a:r>
              <a:rPr lang="en-GB" sz="1400" dirty="0">
                <a:latin typeface="+mn-lt"/>
              </a:rPr>
              <a:t> 2013)</a:t>
            </a:r>
            <a:endParaRPr lang="en-ZA" sz="1400" dirty="0">
              <a:latin typeface="+mn-lt"/>
            </a:endParaRPr>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153400" cy="4512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3053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22</a:t>
            </a:fld>
            <a:endParaRPr lang="en-ZA"/>
          </a:p>
        </p:txBody>
      </p:sp>
      <p:sp>
        <p:nvSpPr>
          <p:cNvPr id="7171" name="Rectangle 8"/>
          <p:cNvSpPr>
            <a:spLocks noGrp="1" noChangeArrowheads="1"/>
          </p:cNvSpPr>
          <p:nvPr>
            <p:ph type="title"/>
          </p:nvPr>
        </p:nvSpPr>
        <p:spPr/>
        <p:txBody>
          <a:bodyPr/>
          <a:lstStyle/>
          <a:p>
            <a:r>
              <a:rPr lang="en-US" b="1" dirty="0"/>
              <a:t>The firm size distribution – France</a:t>
            </a:r>
            <a:endParaRPr lang="en-ZA" dirty="0"/>
          </a:p>
        </p:txBody>
      </p:sp>
      <p:sp>
        <p:nvSpPr>
          <p:cNvPr id="7172" name="Rectangle 9"/>
          <p:cNvSpPr>
            <a:spLocks noGrp="1" noChangeArrowheads="1"/>
          </p:cNvSpPr>
          <p:nvPr>
            <p:ph type="body" idx="1"/>
          </p:nvPr>
        </p:nvSpPr>
        <p:spPr>
          <a:xfrm>
            <a:off x="914400" y="1219200"/>
            <a:ext cx="7772400" cy="5105400"/>
          </a:xfrm>
        </p:spPr>
        <p:txBody>
          <a:bodyPr/>
          <a:lstStyle/>
          <a:p>
            <a:pPr marL="0" indent="0">
              <a:buNone/>
            </a:pPr>
            <a:r>
              <a:rPr lang="en-ZA" sz="1800" dirty="0"/>
              <a:t>What are the costs?</a:t>
            </a:r>
          </a:p>
          <a:p>
            <a:pPr marL="0" indent="0">
              <a:buNone/>
            </a:pPr>
            <a:endParaRPr lang="en-ZA" sz="1800" dirty="0"/>
          </a:p>
          <a:p>
            <a:pPr marL="0" indent="0">
              <a:buNone/>
            </a:pPr>
            <a:r>
              <a:rPr lang="en-ZA" sz="1800" dirty="0"/>
              <a:t>The regulation causes welfare loses by:</a:t>
            </a:r>
          </a:p>
          <a:p>
            <a:r>
              <a:rPr lang="en-ZA" sz="1800" dirty="0"/>
              <a:t>allocating too little employment to more productive firms who choose to be just below the regulatory threshold,</a:t>
            </a:r>
          </a:p>
          <a:p>
            <a:endParaRPr lang="en-ZA" sz="1800" dirty="0"/>
          </a:p>
          <a:p>
            <a:r>
              <a:rPr lang="en-ZA" sz="1800" dirty="0"/>
              <a:t>allocating too little employment to more productive firms who bear the implicit labour tax (whereas small firms do not) and </a:t>
            </a:r>
          </a:p>
          <a:p>
            <a:endParaRPr lang="en-ZA" sz="1800" dirty="0"/>
          </a:p>
          <a:p>
            <a:r>
              <a:rPr lang="en-ZA" sz="1800" dirty="0"/>
              <a:t>through reducing equilibrium wages (due to some tax incidence falling on workers) encourages too many agents with low managerial ability to become small entrepreneurs rather than working as employees for more productive entrepreneurs</a:t>
            </a:r>
          </a:p>
          <a:p>
            <a:endParaRPr lang="en-ZA" sz="1800" dirty="0"/>
          </a:p>
          <a:p>
            <a:endParaRPr lang="en-ZA" sz="1800" dirty="0"/>
          </a:p>
          <a:p>
            <a:endParaRPr lang="en-US" sz="1800" dirty="0"/>
          </a:p>
          <a:p>
            <a:pPr marL="1257300" lvl="2" indent="-457200"/>
            <a:endParaRPr lang="en-US" sz="1600" dirty="0">
              <a:latin typeface="Calibri" pitchFamily="34" charset="0"/>
            </a:endParaRPr>
          </a:p>
          <a:p>
            <a:pPr marL="0" indent="0">
              <a:buNone/>
            </a:pPr>
            <a:endParaRPr lang="en-US" sz="1800" dirty="0">
              <a:latin typeface="Calibri" pitchFamily="34" charset="0"/>
            </a:endParaRPr>
          </a:p>
          <a:p>
            <a:pPr marL="857250" lvl="1" indent="-457200"/>
            <a:endParaRPr lang="en-US" sz="1800" dirty="0">
              <a:latin typeface="Calibri" pitchFamily="34" charset="0"/>
            </a:endParaRPr>
          </a:p>
          <a:p>
            <a:pPr marL="857250" lvl="1" indent="-457200"/>
            <a:endParaRPr lang="en-US" sz="1800" dirty="0">
              <a:latin typeface="Calibri" pitchFamily="34" charset="0"/>
            </a:endParaRPr>
          </a:p>
          <a:p>
            <a:pPr marL="0" indent="0">
              <a:buNone/>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indent="-285750">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400050" lvl="1" indent="0">
              <a:buNone/>
            </a:pPr>
            <a:endParaRPr lang="en-US" sz="1800" dirty="0">
              <a:latin typeface="Calibri" pitchFamily="34" charset="0"/>
            </a:endParaRPr>
          </a:p>
          <a:p>
            <a:pPr marL="400050" lvl="1" indent="0">
              <a:buNone/>
            </a:pPr>
            <a:endParaRPr lang="en-US" sz="1800" dirty="0">
              <a:latin typeface="Calibri" pitchFamily="34" charset="0"/>
            </a:endParaRPr>
          </a:p>
          <a:p>
            <a:pPr marL="685800" lvl="1">
              <a:buFont typeface="Arial" charset="0"/>
              <a:buChar char="•"/>
            </a:pPr>
            <a:endParaRPr lang="en-US" sz="1800" dirty="0">
              <a:latin typeface="Calibri" pitchFamily="34" charset="0"/>
            </a:endParaRPr>
          </a:p>
          <a:p>
            <a:endParaRPr lang="en-ZA" dirty="0"/>
          </a:p>
          <a:p>
            <a:endParaRPr lang="en-ZA" dirty="0"/>
          </a:p>
        </p:txBody>
      </p:sp>
    </p:spTree>
    <p:extLst>
      <p:ext uri="{BB962C8B-B14F-4D97-AF65-F5344CB8AC3E}">
        <p14:creationId xmlns:p14="http://schemas.microsoft.com/office/powerpoint/2010/main" val="2092829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23</a:t>
            </a:fld>
            <a:endParaRPr lang="en-ZA"/>
          </a:p>
        </p:txBody>
      </p:sp>
      <p:sp>
        <p:nvSpPr>
          <p:cNvPr id="7171" name="Rectangle 8"/>
          <p:cNvSpPr>
            <a:spLocks noGrp="1" noChangeArrowheads="1"/>
          </p:cNvSpPr>
          <p:nvPr>
            <p:ph type="title"/>
          </p:nvPr>
        </p:nvSpPr>
        <p:spPr/>
        <p:txBody>
          <a:bodyPr/>
          <a:lstStyle/>
          <a:p>
            <a:r>
              <a:rPr lang="en-US" b="1" dirty="0"/>
              <a:t>What about South Africa? Flowerday et al (2017)</a:t>
            </a:r>
            <a:endParaRPr lang="en-ZA" dirty="0"/>
          </a:p>
        </p:txBody>
      </p:sp>
      <p:sp>
        <p:nvSpPr>
          <p:cNvPr id="7172" name="Rectangle 9"/>
          <p:cNvSpPr>
            <a:spLocks noGrp="1" noChangeArrowheads="1"/>
          </p:cNvSpPr>
          <p:nvPr>
            <p:ph type="body" idx="1"/>
          </p:nvPr>
        </p:nvSpPr>
        <p:spPr>
          <a:xfrm>
            <a:off x="914400" y="1219200"/>
            <a:ext cx="7772400" cy="5105400"/>
          </a:xfrm>
        </p:spPr>
        <p:txBody>
          <a:bodyPr/>
          <a:lstStyle/>
          <a:p>
            <a:pPr marL="0" indent="0">
              <a:buNone/>
            </a:pPr>
            <a:r>
              <a:rPr lang="en-ZA" sz="1800" dirty="0"/>
              <a:t>A number of regulations which have size thresholds. For example:</a:t>
            </a:r>
          </a:p>
          <a:p>
            <a:pPr marL="0" indent="0">
              <a:buNone/>
            </a:pPr>
            <a:endParaRPr lang="en-ZA" sz="1800" dirty="0"/>
          </a:p>
          <a:p>
            <a:r>
              <a:rPr lang="en-ZA" sz="1800" dirty="0"/>
              <a:t>Employment Equity Act</a:t>
            </a:r>
          </a:p>
          <a:p>
            <a:endParaRPr lang="en-ZA" sz="1800" dirty="0"/>
          </a:p>
          <a:p>
            <a:r>
              <a:rPr lang="en-ZA" sz="1800" dirty="0"/>
              <a:t>BBBEE</a:t>
            </a:r>
          </a:p>
          <a:p>
            <a:endParaRPr lang="en-ZA" sz="1800" dirty="0"/>
          </a:p>
          <a:p>
            <a:r>
              <a:rPr lang="en-ZA" sz="1800" dirty="0"/>
              <a:t>Small business tax incentive</a:t>
            </a:r>
          </a:p>
          <a:p>
            <a:endParaRPr lang="en-ZA" sz="1800" dirty="0"/>
          </a:p>
          <a:p>
            <a:pPr marL="0" indent="0">
              <a:buNone/>
            </a:pPr>
            <a:endParaRPr lang="en-ZA" sz="1800" dirty="0"/>
          </a:p>
          <a:p>
            <a:pPr marL="0" indent="0">
              <a:buNone/>
            </a:pPr>
            <a:r>
              <a:rPr lang="en-ZA" sz="1800" dirty="0"/>
              <a:t>How might these affect employment?</a:t>
            </a:r>
          </a:p>
          <a:p>
            <a:endParaRPr lang="en-ZA" sz="1800" dirty="0"/>
          </a:p>
          <a:p>
            <a:endParaRPr lang="en-ZA" sz="1800" dirty="0"/>
          </a:p>
          <a:p>
            <a:endParaRPr lang="en-ZA" sz="1800" dirty="0"/>
          </a:p>
          <a:p>
            <a:endParaRPr lang="en-ZA" sz="1800" dirty="0"/>
          </a:p>
          <a:p>
            <a:endParaRPr lang="en-ZA" sz="1800" dirty="0"/>
          </a:p>
          <a:p>
            <a:endParaRPr lang="en-US" sz="1800" dirty="0"/>
          </a:p>
          <a:p>
            <a:pPr marL="1257300" lvl="2" indent="-457200"/>
            <a:endParaRPr lang="en-US" sz="1600" dirty="0">
              <a:latin typeface="Calibri" pitchFamily="34" charset="0"/>
            </a:endParaRPr>
          </a:p>
          <a:p>
            <a:pPr marL="0" indent="0">
              <a:buNone/>
            </a:pPr>
            <a:endParaRPr lang="en-US" sz="1800" dirty="0">
              <a:latin typeface="Calibri" pitchFamily="34" charset="0"/>
            </a:endParaRPr>
          </a:p>
          <a:p>
            <a:pPr marL="857250" lvl="1" indent="-457200"/>
            <a:endParaRPr lang="en-US" sz="1800" dirty="0">
              <a:latin typeface="Calibri" pitchFamily="34" charset="0"/>
            </a:endParaRPr>
          </a:p>
          <a:p>
            <a:pPr marL="857250" lvl="1" indent="-457200"/>
            <a:endParaRPr lang="en-US" sz="1800" dirty="0">
              <a:latin typeface="Calibri" pitchFamily="34" charset="0"/>
            </a:endParaRPr>
          </a:p>
          <a:p>
            <a:pPr marL="0" indent="0">
              <a:buNone/>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indent="-285750">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400050" lvl="1" indent="0">
              <a:buNone/>
            </a:pPr>
            <a:endParaRPr lang="en-US" sz="1800" dirty="0">
              <a:latin typeface="Calibri" pitchFamily="34" charset="0"/>
            </a:endParaRPr>
          </a:p>
          <a:p>
            <a:pPr marL="400050" lvl="1" indent="0">
              <a:buNone/>
            </a:pPr>
            <a:endParaRPr lang="en-US" sz="1800" dirty="0">
              <a:latin typeface="Calibri" pitchFamily="34" charset="0"/>
            </a:endParaRPr>
          </a:p>
          <a:p>
            <a:pPr marL="685800" lvl="1">
              <a:buFont typeface="Arial" charset="0"/>
              <a:buChar char="•"/>
            </a:pPr>
            <a:endParaRPr lang="en-US" sz="1800" dirty="0">
              <a:latin typeface="Calibri" pitchFamily="34" charset="0"/>
            </a:endParaRPr>
          </a:p>
          <a:p>
            <a:endParaRPr lang="en-ZA" dirty="0"/>
          </a:p>
          <a:p>
            <a:endParaRPr lang="en-ZA" dirty="0"/>
          </a:p>
        </p:txBody>
      </p:sp>
    </p:spTree>
    <p:extLst>
      <p:ext uri="{BB962C8B-B14F-4D97-AF65-F5344CB8AC3E}">
        <p14:creationId xmlns:p14="http://schemas.microsoft.com/office/powerpoint/2010/main" val="1194472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24</a:t>
            </a:fld>
            <a:endParaRPr lang="en-ZA"/>
          </a:p>
        </p:txBody>
      </p:sp>
      <p:sp>
        <p:nvSpPr>
          <p:cNvPr id="7171" name="Rectangle 8"/>
          <p:cNvSpPr>
            <a:spLocks noGrp="1" noChangeArrowheads="1"/>
          </p:cNvSpPr>
          <p:nvPr>
            <p:ph type="title"/>
          </p:nvPr>
        </p:nvSpPr>
        <p:spPr/>
        <p:txBody>
          <a:bodyPr/>
          <a:lstStyle/>
          <a:p>
            <a:r>
              <a:rPr lang="en-US" b="1" dirty="0"/>
              <a:t>South Africa</a:t>
            </a:r>
            <a:endParaRPr lang="en-ZA" dirty="0"/>
          </a:p>
        </p:txBody>
      </p:sp>
      <p:sp>
        <p:nvSpPr>
          <p:cNvPr id="7172" name="Rectangle 9"/>
          <p:cNvSpPr>
            <a:spLocks noGrp="1" noChangeArrowheads="1"/>
          </p:cNvSpPr>
          <p:nvPr>
            <p:ph type="body" idx="1"/>
          </p:nvPr>
        </p:nvSpPr>
        <p:spPr>
          <a:xfrm>
            <a:off x="914400" y="1219200"/>
            <a:ext cx="7772400" cy="5105400"/>
          </a:xfrm>
        </p:spPr>
        <p:txBody>
          <a:bodyPr/>
          <a:lstStyle/>
          <a:p>
            <a:pPr marL="0" indent="0">
              <a:buNone/>
            </a:pPr>
            <a:r>
              <a:rPr lang="en-ZA" sz="1800" dirty="0"/>
              <a:t>Flowerday uses a balanced panel of manufacturing firms for the years 1996 and 2001</a:t>
            </a:r>
          </a:p>
          <a:p>
            <a:pPr marL="0" indent="0">
              <a:buNone/>
            </a:pPr>
            <a:endParaRPr lang="en-ZA" sz="1800" dirty="0"/>
          </a:p>
          <a:p>
            <a:pPr marL="0" indent="0">
              <a:buNone/>
            </a:pPr>
            <a:r>
              <a:rPr lang="en-ZA" sz="1800" dirty="0"/>
              <a:t>EEA was implemented in 1998</a:t>
            </a:r>
          </a:p>
          <a:p>
            <a:pPr marL="0" indent="0">
              <a:buNone/>
            </a:pPr>
            <a:endParaRPr lang="en-ZA" sz="1800" dirty="0"/>
          </a:p>
          <a:p>
            <a:pPr marL="0" indent="0">
              <a:buNone/>
            </a:pPr>
            <a:r>
              <a:rPr lang="en-ZA" sz="1800" dirty="0"/>
              <a:t>Only applicable to firms with 50+ employees</a:t>
            </a:r>
          </a:p>
          <a:p>
            <a:pPr marL="0" indent="0">
              <a:buNone/>
            </a:pPr>
            <a:endParaRPr lang="en-ZA" sz="1800" dirty="0"/>
          </a:p>
          <a:p>
            <a:pPr marL="0" indent="0">
              <a:buNone/>
            </a:pPr>
            <a:r>
              <a:rPr lang="en-ZA" sz="1800" dirty="0"/>
              <a:t>Uncertainty about procedures </a:t>
            </a:r>
            <a:r>
              <a:rPr lang="en-ZA" sz="1800" dirty="0" err="1"/>
              <a:t>etc</a:t>
            </a:r>
            <a:endParaRPr lang="en-ZA" sz="1800" dirty="0"/>
          </a:p>
          <a:p>
            <a:pPr marL="0" indent="0">
              <a:buNone/>
            </a:pPr>
            <a:endParaRPr lang="en-ZA" sz="1800" dirty="0"/>
          </a:p>
          <a:p>
            <a:pPr marL="0" indent="0">
              <a:buNone/>
            </a:pPr>
            <a:r>
              <a:rPr lang="en-ZA" sz="1800" dirty="0"/>
              <a:t>How did firms respond?</a:t>
            </a:r>
          </a:p>
          <a:p>
            <a:endParaRPr lang="en-ZA" sz="1800" dirty="0"/>
          </a:p>
          <a:p>
            <a:endParaRPr lang="en-ZA" sz="1800" dirty="0"/>
          </a:p>
          <a:p>
            <a:endParaRPr lang="en-ZA" sz="1800" dirty="0"/>
          </a:p>
          <a:p>
            <a:endParaRPr lang="en-ZA" sz="1800" dirty="0"/>
          </a:p>
          <a:p>
            <a:endParaRPr lang="en-ZA" sz="1800" dirty="0"/>
          </a:p>
          <a:p>
            <a:endParaRPr lang="en-US" sz="1800" dirty="0"/>
          </a:p>
          <a:p>
            <a:pPr marL="1257300" lvl="2" indent="-457200"/>
            <a:endParaRPr lang="en-US" sz="1600" dirty="0">
              <a:latin typeface="Calibri" pitchFamily="34" charset="0"/>
            </a:endParaRPr>
          </a:p>
          <a:p>
            <a:pPr marL="0" indent="0">
              <a:buNone/>
            </a:pPr>
            <a:endParaRPr lang="en-US" sz="1800" dirty="0">
              <a:latin typeface="Calibri" pitchFamily="34" charset="0"/>
            </a:endParaRPr>
          </a:p>
          <a:p>
            <a:pPr marL="857250" lvl="1" indent="-457200"/>
            <a:endParaRPr lang="en-US" sz="1800" dirty="0">
              <a:latin typeface="Calibri" pitchFamily="34" charset="0"/>
            </a:endParaRPr>
          </a:p>
          <a:p>
            <a:pPr marL="857250" lvl="1" indent="-457200"/>
            <a:endParaRPr lang="en-US" sz="1800" dirty="0">
              <a:latin typeface="Calibri" pitchFamily="34" charset="0"/>
            </a:endParaRPr>
          </a:p>
          <a:p>
            <a:pPr marL="0" indent="0">
              <a:buNone/>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indent="-285750">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400050" lvl="1" indent="0">
              <a:buNone/>
            </a:pPr>
            <a:endParaRPr lang="en-US" sz="1800" dirty="0">
              <a:latin typeface="Calibri" pitchFamily="34" charset="0"/>
            </a:endParaRPr>
          </a:p>
          <a:p>
            <a:pPr marL="400050" lvl="1" indent="0">
              <a:buNone/>
            </a:pPr>
            <a:endParaRPr lang="en-US" sz="1800" dirty="0">
              <a:latin typeface="Calibri" pitchFamily="34" charset="0"/>
            </a:endParaRPr>
          </a:p>
          <a:p>
            <a:pPr marL="685800" lvl="1">
              <a:buFont typeface="Arial" charset="0"/>
              <a:buChar char="•"/>
            </a:pPr>
            <a:endParaRPr lang="en-US" sz="1800" dirty="0">
              <a:latin typeface="Calibri" pitchFamily="34" charset="0"/>
            </a:endParaRPr>
          </a:p>
          <a:p>
            <a:endParaRPr lang="en-ZA" dirty="0"/>
          </a:p>
          <a:p>
            <a:endParaRPr lang="en-ZA" dirty="0"/>
          </a:p>
        </p:txBody>
      </p:sp>
    </p:spTree>
    <p:extLst>
      <p:ext uri="{BB962C8B-B14F-4D97-AF65-F5344CB8AC3E}">
        <p14:creationId xmlns:p14="http://schemas.microsoft.com/office/powerpoint/2010/main" val="1498214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25</a:t>
            </a:fld>
            <a:endParaRPr lang="en-ZA"/>
          </a:p>
        </p:txBody>
      </p:sp>
      <p:sp>
        <p:nvSpPr>
          <p:cNvPr id="7171" name="Rectangle 8"/>
          <p:cNvSpPr>
            <a:spLocks noGrp="1" noChangeArrowheads="1"/>
          </p:cNvSpPr>
          <p:nvPr>
            <p:ph type="title"/>
          </p:nvPr>
        </p:nvSpPr>
        <p:spPr/>
        <p:txBody>
          <a:bodyPr/>
          <a:lstStyle/>
          <a:p>
            <a:r>
              <a:rPr lang="en-US" b="1" dirty="0"/>
              <a:t>South Africa</a:t>
            </a:r>
            <a:endParaRPr lang="en-ZA" dirty="0"/>
          </a:p>
        </p:txBody>
      </p:sp>
      <p:sp>
        <p:nvSpPr>
          <p:cNvPr id="3" name="Rectangle 2"/>
          <p:cNvSpPr>
            <a:spLocks noChangeArrowheads="1"/>
          </p:cNvSpPr>
          <p:nvPr/>
        </p:nvSpPr>
        <p:spPr bwMode="auto">
          <a:xfrm>
            <a:off x="1905000" y="1175742"/>
            <a:ext cx="522290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itchFamily="34" charset="0"/>
                <a:ea typeface="Calibri" pitchFamily="34" charset="0"/>
                <a:cs typeface="Times New Roman" pitchFamily="18" charset="0"/>
              </a:rPr>
              <a:t>Figure 1: Number of firms per employment bracket in 1996, and 2001</a:t>
            </a:r>
            <a:r>
              <a:rPr kumimoji="0" lang="en-US" altLang="en-US" sz="8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endParaRPr kumimoji="0" lang="en-ZA" altLang="en-US" sz="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ZA" alt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20481" name="Picture 0" descr="Emp 96 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40" y="1779269"/>
            <a:ext cx="5791200" cy="42191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52400" y="3600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52825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26</a:t>
            </a:fld>
            <a:endParaRPr lang="en-ZA"/>
          </a:p>
        </p:txBody>
      </p:sp>
      <p:sp>
        <p:nvSpPr>
          <p:cNvPr id="7171" name="Rectangle 8"/>
          <p:cNvSpPr>
            <a:spLocks noGrp="1" noChangeArrowheads="1"/>
          </p:cNvSpPr>
          <p:nvPr>
            <p:ph type="title"/>
          </p:nvPr>
        </p:nvSpPr>
        <p:spPr/>
        <p:txBody>
          <a:bodyPr/>
          <a:lstStyle/>
          <a:p>
            <a:r>
              <a:rPr lang="en-US" b="1" dirty="0"/>
              <a:t>South Africa</a:t>
            </a:r>
            <a:endParaRPr lang="en-ZA" dirty="0"/>
          </a:p>
        </p:txBody>
      </p:sp>
      <p:sp>
        <p:nvSpPr>
          <p:cNvPr id="4" name="Rectangle 3"/>
          <p:cNvSpPr>
            <a:spLocks noChangeArrowheads="1"/>
          </p:cNvSpPr>
          <p:nvPr/>
        </p:nvSpPr>
        <p:spPr bwMode="auto">
          <a:xfrm>
            <a:off x="152400" y="3600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2" name="Rectangle 2"/>
          <p:cNvSpPr>
            <a:spLocks noChangeArrowheads="1"/>
          </p:cNvSpPr>
          <p:nvPr/>
        </p:nvSpPr>
        <p:spPr bwMode="auto">
          <a:xfrm>
            <a:off x="2617875" y="1309092"/>
            <a:ext cx="390824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itchFamily="34" charset="0"/>
                <a:ea typeface="Calibri" pitchFamily="34" charset="0"/>
                <a:cs typeface="Times New Roman" pitchFamily="18" charset="0"/>
              </a:rPr>
              <a:t>Figure 3: Average difference in asset value of firms</a:t>
            </a:r>
            <a:endParaRPr kumimoji="0" lang="en-ZA" altLang="en-US" sz="7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ZA" alt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21505" name="Picture 2" descr="Ass va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38337"/>
            <a:ext cx="5715000" cy="415272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0" y="3419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27459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27</a:t>
            </a:fld>
            <a:endParaRPr lang="en-ZA"/>
          </a:p>
        </p:txBody>
      </p:sp>
      <p:sp>
        <p:nvSpPr>
          <p:cNvPr id="7171" name="Rectangle 8"/>
          <p:cNvSpPr>
            <a:spLocks noGrp="1" noChangeArrowheads="1"/>
          </p:cNvSpPr>
          <p:nvPr>
            <p:ph type="title"/>
          </p:nvPr>
        </p:nvSpPr>
        <p:spPr/>
        <p:txBody>
          <a:bodyPr/>
          <a:lstStyle/>
          <a:p>
            <a:r>
              <a:rPr lang="en-US" b="1" dirty="0"/>
              <a:t>South Africa</a:t>
            </a:r>
            <a:endParaRPr lang="en-ZA" dirty="0"/>
          </a:p>
        </p:txBody>
      </p:sp>
      <p:sp>
        <p:nvSpPr>
          <p:cNvPr id="4" name="Rectangle 3"/>
          <p:cNvSpPr>
            <a:spLocks noChangeArrowheads="1"/>
          </p:cNvSpPr>
          <p:nvPr/>
        </p:nvSpPr>
        <p:spPr bwMode="auto">
          <a:xfrm>
            <a:off x="152400" y="3600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3"/>
          <p:cNvSpPr>
            <a:spLocks noChangeArrowheads="1"/>
          </p:cNvSpPr>
          <p:nvPr/>
        </p:nvSpPr>
        <p:spPr bwMode="auto">
          <a:xfrm>
            <a:off x="0" y="3419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2"/>
          <p:cNvSpPr>
            <a:spLocks noChangeArrowheads="1"/>
          </p:cNvSpPr>
          <p:nvPr/>
        </p:nvSpPr>
        <p:spPr bwMode="auto">
          <a:xfrm>
            <a:off x="2272428" y="1219200"/>
            <a:ext cx="45991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itchFamily="34" charset="0"/>
                <a:ea typeface="Calibri" pitchFamily="34" charset="0"/>
                <a:cs typeface="Times New Roman" pitchFamily="18" charset="0"/>
              </a:rPr>
              <a:t>Figure 4: Average difference in average wages per employee</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22529" name="Picture 3" descr="avg w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399" y="1676400"/>
            <a:ext cx="6292013"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152400" y="357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62372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28</a:t>
            </a:fld>
            <a:endParaRPr lang="en-ZA"/>
          </a:p>
        </p:txBody>
      </p:sp>
      <p:sp>
        <p:nvSpPr>
          <p:cNvPr id="7171" name="Rectangle 8"/>
          <p:cNvSpPr>
            <a:spLocks noGrp="1" noChangeArrowheads="1"/>
          </p:cNvSpPr>
          <p:nvPr>
            <p:ph type="title"/>
          </p:nvPr>
        </p:nvSpPr>
        <p:spPr/>
        <p:txBody>
          <a:bodyPr/>
          <a:lstStyle/>
          <a:p>
            <a:r>
              <a:rPr lang="en-US" b="1" dirty="0"/>
              <a:t>South Africa</a:t>
            </a:r>
            <a:endParaRPr lang="en-ZA" dirty="0"/>
          </a:p>
        </p:txBody>
      </p:sp>
      <p:sp>
        <p:nvSpPr>
          <p:cNvPr id="4" name="Rectangle 3"/>
          <p:cNvSpPr>
            <a:spLocks noChangeArrowheads="1"/>
          </p:cNvSpPr>
          <p:nvPr/>
        </p:nvSpPr>
        <p:spPr bwMode="auto">
          <a:xfrm>
            <a:off x="152400" y="3600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6" name="Rectangle 3"/>
          <p:cNvSpPr>
            <a:spLocks noChangeArrowheads="1"/>
          </p:cNvSpPr>
          <p:nvPr/>
        </p:nvSpPr>
        <p:spPr bwMode="auto">
          <a:xfrm>
            <a:off x="0" y="3419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2"/>
          <p:cNvSpPr>
            <a:spLocks noChangeArrowheads="1"/>
          </p:cNvSpPr>
          <p:nvPr/>
        </p:nvSpPr>
        <p:spPr bwMode="auto">
          <a:xfrm>
            <a:off x="3417323" y="1219200"/>
            <a:ext cx="23093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itchFamily="34" charset="0"/>
                <a:ea typeface="Calibri" pitchFamily="34" charset="0"/>
                <a:cs typeface="Times New Roman" pitchFamily="18" charset="0"/>
              </a:rPr>
              <a:t>Average difference in output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3"/>
          <p:cNvSpPr>
            <a:spLocks noChangeArrowheads="1"/>
          </p:cNvSpPr>
          <p:nvPr/>
        </p:nvSpPr>
        <p:spPr bwMode="auto">
          <a:xfrm>
            <a:off x="152400" y="3571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76" y="1905000"/>
            <a:ext cx="6372847" cy="4633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942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29</a:t>
            </a:fld>
            <a:endParaRPr lang="en-ZA"/>
          </a:p>
        </p:txBody>
      </p:sp>
      <p:sp>
        <p:nvSpPr>
          <p:cNvPr id="7171" name="Rectangle 8"/>
          <p:cNvSpPr>
            <a:spLocks noGrp="1" noChangeArrowheads="1"/>
          </p:cNvSpPr>
          <p:nvPr>
            <p:ph type="title"/>
          </p:nvPr>
        </p:nvSpPr>
        <p:spPr/>
        <p:txBody>
          <a:bodyPr/>
          <a:lstStyle/>
          <a:p>
            <a:r>
              <a:rPr lang="en-US" b="1" dirty="0"/>
              <a:t>South Africa</a:t>
            </a:r>
            <a:endParaRPr lang="en-ZA" dirty="0"/>
          </a:p>
        </p:txBody>
      </p:sp>
      <p:sp>
        <p:nvSpPr>
          <p:cNvPr id="7172" name="Rectangle 9"/>
          <p:cNvSpPr>
            <a:spLocks noGrp="1" noChangeArrowheads="1"/>
          </p:cNvSpPr>
          <p:nvPr>
            <p:ph type="body" idx="1"/>
          </p:nvPr>
        </p:nvSpPr>
        <p:spPr>
          <a:xfrm>
            <a:off x="914400" y="1219200"/>
            <a:ext cx="7772400" cy="5105400"/>
          </a:xfrm>
        </p:spPr>
        <p:txBody>
          <a:bodyPr/>
          <a:lstStyle/>
          <a:p>
            <a:r>
              <a:rPr lang="en-ZA" sz="1800" dirty="0"/>
              <a:t>Fewer firms just above the threshold and a bulge just below</a:t>
            </a:r>
          </a:p>
          <a:p>
            <a:endParaRPr lang="en-ZA" sz="1800" dirty="0"/>
          </a:p>
          <a:p>
            <a:r>
              <a:rPr lang="en-ZA" sz="1800" dirty="0"/>
              <a:t>Those that cross, cross by a lot and invest heavily in capital</a:t>
            </a:r>
          </a:p>
          <a:p>
            <a:endParaRPr lang="en-ZA" sz="1800" dirty="0"/>
          </a:p>
          <a:p>
            <a:r>
              <a:rPr lang="en-ZA" sz="1800" dirty="0"/>
              <a:t>Those just below seem to be paying higher wages</a:t>
            </a:r>
          </a:p>
          <a:p>
            <a:endParaRPr lang="en-ZA" sz="1800" dirty="0"/>
          </a:p>
          <a:p>
            <a:r>
              <a:rPr lang="en-ZA" sz="1800" dirty="0"/>
              <a:t>Cannot say anything about firm entry and exit (these are firms that are there in both years)</a:t>
            </a:r>
          </a:p>
          <a:p>
            <a:endParaRPr lang="en-ZA" sz="1800" dirty="0"/>
          </a:p>
          <a:p>
            <a:r>
              <a:rPr lang="en-ZA" sz="1800" dirty="0"/>
              <a:t>In later years 2005, 2008 does not seem to be there</a:t>
            </a:r>
          </a:p>
          <a:p>
            <a:pPr lvl="1"/>
            <a:r>
              <a:rPr lang="en-ZA" sz="1600" dirty="0"/>
              <a:t>Potential explanations:</a:t>
            </a:r>
          </a:p>
          <a:p>
            <a:pPr lvl="2"/>
            <a:r>
              <a:rPr lang="en-ZA" sz="1400" dirty="0"/>
              <a:t>Firms had learned how to deal with the regulations</a:t>
            </a:r>
          </a:p>
          <a:p>
            <a:pPr lvl="2"/>
            <a:r>
              <a:rPr lang="en-ZA" sz="1400" dirty="0"/>
              <a:t>The regulations were not enforced and thus had no ‘bite’</a:t>
            </a:r>
          </a:p>
          <a:p>
            <a:endParaRPr lang="en-ZA" sz="1800" dirty="0"/>
          </a:p>
          <a:p>
            <a:endParaRPr lang="en-ZA" sz="1800" dirty="0"/>
          </a:p>
          <a:p>
            <a:endParaRPr lang="en-ZA" sz="1800" dirty="0"/>
          </a:p>
          <a:p>
            <a:endParaRPr lang="en-ZA" sz="1800" dirty="0"/>
          </a:p>
          <a:p>
            <a:endParaRPr lang="en-ZA" sz="1800" dirty="0"/>
          </a:p>
          <a:p>
            <a:endParaRPr lang="en-US" sz="1800" dirty="0"/>
          </a:p>
          <a:p>
            <a:pPr marL="1257300" lvl="2" indent="-457200"/>
            <a:endParaRPr lang="en-US" sz="1600" dirty="0">
              <a:latin typeface="Calibri" pitchFamily="34" charset="0"/>
            </a:endParaRPr>
          </a:p>
          <a:p>
            <a:pPr marL="0" indent="0">
              <a:buNone/>
            </a:pPr>
            <a:endParaRPr lang="en-US" sz="1800" dirty="0">
              <a:latin typeface="Calibri" pitchFamily="34" charset="0"/>
            </a:endParaRPr>
          </a:p>
          <a:p>
            <a:pPr marL="857250" lvl="1" indent="-457200"/>
            <a:endParaRPr lang="en-US" sz="1800" dirty="0">
              <a:latin typeface="Calibri" pitchFamily="34" charset="0"/>
            </a:endParaRPr>
          </a:p>
          <a:p>
            <a:pPr marL="857250" lvl="1" indent="-457200"/>
            <a:endParaRPr lang="en-US" sz="1800" dirty="0">
              <a:latin typeface="Calibri" pitchFamily="34" charset="0"/>
            </a:endParaRPr>
          </a:p>
          <a:p>
            <a:pPr marL="0" indent="0">
              <a:buNone/>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indent="-285750">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400050" lvl="1" indent="0">
              <a:buNone/>
            </a:pPr>
            <a:endParaRPr lang="en-US" sz="1800" dirty="0">
              <a:latin typeface="Calibri" pitchFamily="34" charset="0"/>
            </a:endParaRPr>
          </a:p>
          <a:p>
            <a:pPr marL="400050" lvl="1" indent="0">
              <a:buNone/>
            </a:pPr>
            <a:endParaRPr lang="en-US" sz="1800" dirty="0">
              <a:latin typeface="Calibri" pitchFamily="34" charset="0"/>
            </a:endParaRPr>
          </a:p>
          <a:p>
            <a:pPr marL="685800" lvl="1">
              <a:buFont typeface="Arial" charset="0"/>
              <a:buChar char="•"/>
            </a:pPr>
            <a:endParaRPr lang="en-US" sz="1800" dirty="0">
              <a:latin typeface="Calibri" pitchFamily="34" charset="0"/>
            </a:endParaRPr>
          </a:p>
          <a:p>
            <a:endParaRPr lang="en-ZA" dirty="0"/>
          </a:p>
          <a:p>
            <a:endParaRPr lang="en-ZA" dirty="0"/>
          </a:p>
        </p:txBody>
      </p:sp>
    </p:spTree>
    <p:extLst>
      <p:ext uri="{BB962C8B-B14F-4D97-AF65-F5344CB8AC3E}">
        <p14:creationId xmlns:p14="http://schemas.microsoft.com/office/powerpoint/2010/main" val="1391916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3</a:t>
            </a:fld>
            <a:endParaRPr lang="en-ZA"/>
          </a:p>
        </p:txBody>
      </p:sp>
      <p:sp>
        <p:nvSpPr>
          <p:cNvPr id="7171" name="Rectangle 8"/>
          <p:cNvSpPr>
            <a:spLocks noGrp="1" noChangeArrowheads="1"/>
          </p:cNvSpPr>
          <p:nvPr>
            <p:ph type="title"/>
          </p:nvPr>
        </p:nvSpPr>
        <p:spPr/>
        <p:txBody>
          <a:bodyPr/>
          <a:lstStyle/>
          <a:p>
            <a:r>
              <a:rPr lang="en-US" b="1" dirty="0"/>
              <a:t>Outline</a:t>
            </a:r>
            <a:endParaRPr lang="en-ZA" dirty="0"/>
          </a:p>
        </p:txBody>
      </p:sp>
      <p:sp>
        <p:nvSpPr>
          <p:cNvPr id="7172" name="Rectangle 9"/>
          <p:cNvSpPr>
            <a:spLocks noGrp="1" noChangeArrowheads="1"/>
          </p:cNvSpPr>
          <p:nvPr>
            <p:ph type="body" idx="1"/>
          </p:nvPr>
        </p:nvSpPr>
        <p:spPr>
          <a:xfrm>
            <a:off x="914400" y="1143000"/>
            <a:ext cx="7467600" cy="4800600"/>
          </a:xfrm>
        </p:spPr>
        <p:txBody>
          <a:bodyPr/>
          <a:lstStyle/>
          <a:p>
            <a:pPr marL="285750" indent="-285750">
              <a:buFont typeface="Arial" charset="0"/>
              <a:buChar char="•"/>
            </a:pPr>
            <a:r>
              <a:rPr lang="en-ZA" sz="2000" dirty="0"/>
              <a:t>Why do larger firms pay more?</a:t>
            </a:r>
          </a:p>
          <a:p>
            <a:pPr marL="285750" indent="-285750">
              <a:buFont typeface="Arial" charset="0"/>
              <a:buChar char="•"/>
            </a:pPr>
            <a:endParaRPr lang="en-ZA" sz="2000" dirty="0"/>
          </a:p>
          <a:p>
            <a:pPr marL="285750" indent="-285750">
              <a:buFont typeface="Arial" charset="0"/>
              <a:buChar char="•"/>
            </a:pPr>
            <a:r>
              <a:rPr lang="en-ZA" sz="2000" dirty="0"/>
              <a:t>The firm-size distribution and how government regulations may distort this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4</a:t>
            </a:fld>
            <a:endParaRPr lang="en-ZA"/>
          </a:p>
        </p:txBody>
      </p:sp>
      <p:sp>
        <p:nvSpPr>
          <p:cNvPr id="7171" name="Rectangle 8"/>
          <p:cNvSpPr>
            <a:spLocks noGrp="1" noChangeArrowheads="1"/>
          </p:cNvSpPr>
          <p:nvPr>
            <p:ph type="title"/>
          </p:nvPr>
        </p:nvSpPr>
        <p:spPr/>
        <p:txBody>
          <a:bodyPr/>
          <a:lstStyle/>
          <a:p>
            <a:r>
              <a:rPr lang="en-US" b="1" dirty="0"/>
              <a:t>Readings</a:t>
            </a:r>
            <a:endParaRPr lang="en-ZA" dirty="0"/>
          </a:p>
        </p:txBody>
      </p:sp>
      <p:sp>
        <p:nvSpPr>
          <p:cNvPr id="7172" name="Rectangle 9"/>
          <p:cNvSpPr>
            <a:spLocks noGrp="1" noChangeArrowheads="1"/>
          </p:cNvSpPr>
          <p:nvPr>
            <p:ph type="body" idx="1"/>
          </p:nvPr>
        </p:nvSpPr>
        <p:spPr>
          <a:xfrm>
            <a:off x="914400" y="1143000"/>
            <a:ext cx="7467600" cy="4800600"/>
          </a:xfrm>
        </p:spPr>
        <p:txBody>
          <a:bodyPr/>
          <a:lstStyle/>
          <a:p>
            <a:r>
              <a:rPr lang="en-ZA" sz="2000" dirty="0"/>
              <a:t>OI and IDSON (1999)</a:t>
            </a:r>
          </a:p>
          <a:p>
            <a:endParaRPr lang="en-ZA" sz="2000" dirty="0">
              <a:solidFill>
                <a:srgbClr val="FF0000"/>
              </a:solidFill>
            </a:endParaRPr>
          </a:p>
          <a:p>
            <a:r>
              <a:rPr lang="en-GB" sz="2000" dirty="0"/>
              <a:t>GARICANO, LUIS, CLAIRE LELARGE, AND JOHN VAN REENEN. (2013) “Firm Size Distortions And The Productivity Distribution: Evidence From France.” Working Paper 18841. NBER Working Paper Series.</a:t>
            </a:r>
            <a:endParaRPr lang="en-ZA" sz="2000" dirty="0"/>
          </a:p>
          <a:p>
            <a:endParaRPr lang="en-ZA" sz="2000" dirty="0">
              <a:solidFill>
                <a:srgbClr val="FF0000"/>
              </a:solidFill>
            </a:endParaRPr>
          </a:p>
          <a:p>
            <a:r>
              <a:rPr lang="en-ZA" sz="2000" dirty="0"/>
              <a:t>FLOWERDAY et al (2017) “Continuity and Change in South African </a:t>
            </a:r>
            <a:r>
              <a:rPr lang="en-ZA" sz="2000" dirty="0" err="1"/>
              <a:t>Labor</a:t>
            </a:r>
            <a:r>
              <a:rPr lang="en-ZA" sz="2000" dirty="0"/>
              <a:t> Market Regulations: the Impact of Employment Equity Act of 1998 on Employment Strategies of Firms”</a:t>
            </a:r>
          </a:p>
          <a:p>
            <a:pPr marL="285750" indent="-285750">
              <a:buFont typeface="Arial" charset="0"/>
              <a:buChar char="•"/>
            </a:pPr>
            <a:endParaRPr lang="en-ZA" sz="2000" dirty="0">
              <a:solidFill>
                <a:srgbClr val="FF0000"/>
              </a:solidFill>
            </a:endParaRPr>
          </a:p>
          <a:p>
            <a:endParaRPr lang="en-ZA" sz="2000" dirty="0">
              <a:solidFill>
                <a:srgbClr val="FF0000"/>
              </a:solidFill>
            </a:endParaRPr>
          </a:p>
        </p:txBody>
      </p:sp>
    </p:spTree>
    <p:extLst>
      <p:ext uri="{BB962C8B-B14F-4D97-AF65-F5344CB8AC3E}">
        <p14:creationId xmlns:p14="http://schemas.microsoft.com/office/powerpoint/2010/main" val="1611609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5</a:t>
            </a:fld>
            <a:endParaRPr lang="en-ZA"/>
          </a:p>
        </p:txBody>
      </p:sp>
      <p:sp>
        <p:nvSpPr>
          <p:cNvPr id="7171" name="Rectangle 8"/>
          <p:cNvSpPr>
            <a:spLocks noGrp="1" noChangeArrowheads="1"/>
          </p:cNvSpPr>
          <p:nvPr>
            <p:ph type="title"/>
          </p:nvPr>
        </p:nvSpPr>
        <p:spPr/>
        <p:txBody>
          <a:bodyPr/>
          <a:lstStyle/>
          <a:p>
            <a:r>
              <a:rPr lang="en-US" b="1" dirty="0"/>
              <a:t>Why do larger firms pay more?</a:t>
            </a:r>
            <a:endParaRPr lang="en-ZA" dirty="0"/>
          </a:p>
        </p:txBody>
      </p:sp>
      <p:sp>
        <p:nvSpPr>
          <p:cNvPr id="7172" name="Rectangle 9"/>
          <p:cNvSpPr>
            <a:spLocks noGrp="1" noChangeArrowheads="1"/>
          </p:cNvSpPr>
          <p:nvPr>
            <p:ph type="body" idx="1"/>
          </p:nvPr>
        </p:nvSpPr>
        <p:spPr>
          <a:xfrm>
            <a:off x="914400" y="1219200"/>
            <a:ext cx="7772400" cy="5105400"/>
          </a:xfrm>
        </p:spPr>
        <p:txBody>
          <a:bodyPr/>
          <a:lstStyle/>
          <a:p>
            <a:pPr marL="285750" indent="-285750">
              <a:buFont typeface="Arial" charset="0"/>
              <a:buChar char="•"/>
            </a:pPr>
            <a:r>
              <a:rPr lang="en-US" sz="2000" dirty="0"/>
              <a:t>A robust finding in empirical </a:t>
            </a:r>
            <a:r>
              <a:rPr lang="en-US" sz="2000" dirty="0" err="1"/>
              <a:t>labour</a:t>
            </a:r>
            <a:r>
              <a:rPr lang="en-US" sz="2000" dirty="0"/>
              <a:t> economics is that larger firms pay more (see </a:t>
            </a:r>
            <a:r>
              <a:rPr lang="en-US" sz="2000" dirty="0" err="1"/>
              <a:t>Oi</a:t>
            </a:r>
            <a:r>
              <a:rPr lang="en-US" sz="2000" dirty="0"/>
              <a:t> and </a:t>
            </a:r>
            <a:r>
              <a:rPr lang="en-US" sz="2000" dirty="0" err="1"/>
              <a:t>Idson</a:t>
            </a:r>
            <a:r>
              <a:rPr lang="en-US" sz="2000" dirty="0"/>
              <a:t>, 1999 for a review)</a:t>
            </a:r>
          </a:p>
          <a:p>
            <a:pPr marL="285750" indent="-285750">
              <a:buFont typeface="Arial" charset="0"/>
              <a:buChar char="•"/>
            </a:pPr>
            <a:endParaRPr lang="en-US" sz="2000" dirty="0"/>
          </a:p>
          <a:p>
            <a:pPr marL="285750" indent="-285750">
              <a:buFont typeface="Arial" charset="0"/>
              <a:buChar char="•"/>
            </a:pPr>
            <a:r>
              <a:rPr lang="en-US" sz="2000" dirty="0"/>
              <a:t>Why?</a:t>
            </a:r>
          </a:p>
          <a:p>
            <a:pPr marL="685800" lvl="1">
              <a:buFont typeface="Arial" charset="0"/>
              <a:buChar char="•"/>
            </a:pPr>
            <a:r>
              <a:rPr lang="en-US" sz="2000" dirty="0"/>
              <a:t>Something about the individuals</a:t>
            </a:r>
          </a:p>
          <a:p>
            <a:pPr marL="400050" lvl="1" indent="0">
              <a:buNone/>
            </a:pPr>
            <a:endParaRPr lang="en-US" sz="2000" dirty="0"/>
          </a:p>
          <a:p>
            <a:pPr marL="685800" lvl="1">
              <a:buFont typeface="Arial" charset="0"/>
              <a:buChar char="•"/>
            </a:pPr>
            <a:r>
              <a:rPr lang="en-US" sz="2000" dirty="0"/>
              <a:t>Something about the firms</a:t>
            </a:r>
          </a:p>
          <a:p>
            <a:pPr marL="400050" lvl="1" indent="0">
              <a:buNone/>
            </a:pPr>
            <a:endParaRPr lang="en-US" sz="2000" dirty="0"/>
          </a:p>
          <a:p>
            <a:pPr marL="685800" lvl="1">
              <a:buFont typeface="Arial" charset="0"/>
              <a:buChar char="•"/>
            </a:pPr>
            <a:r>
              <a:rPr lang="en-US" sz="2000" dirty="0"/>
              <a:t>Something else</a:t>
            </a:r>
          </a:p>
          <a:p>
            <a:pPr marL="685800" lvl="1">
              <a:buFont typeface="Arial" charset="0"/>
              <a:buChar char="•"/>
            </a:pPr>
            <a:endParaRPr lang="en-US" sz="1600" dirty="0">
              <a:latin typeface="Calibri" pitchFamily="34" charset="0"/>
            </a:endParaRPr>
          </a:p>
          <a:p>
            <a:pPr marL="285750">
              <a:buFont typeface="Arial" charset="0"/>
              <a:buChar char="•"/>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indent="-285750">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400050" lvl="1" indent="0">
              <a:buNone/>
            </a:pPr>
            <a:endParaRPr lang="en-US" sz="1800" dirty="0">
              <a:latin typeface="Calibri" pitchFamily="34" charset="0"/>
            </a:endParaRPr>
          </a:p>
          <a:p>
            <a:pPr marL="400050" lvl="1" indent="0">
              <a:buNone/>
            </a:pPr>
            <a:endParaRPr lang="en-US" sz="1800" dirty="0">
              <a:latin typeface="Calibri" pitchFamily="34" charset="0"/>
            </a:endParaRPr>
          </a:p>
          <a:p>
            <a:pPr marL="685800" lvl="1">
              <a:buFont typeface="Arial" charset="0"/>
              <a:buChar char="•"/>
            </a:pPr>
            <a:endParaRPr lang="en-US" sz="1800" dirty="0">
              <a:latin typeface="Calibri" pitchFamily="34" charset="0"/>
            </a:endParaRPr>
          </a:p>
          <a:p>
            <a:endParaRPr lang="en-ZA" dirty="0"/>
          </a:p>
          <a:p>
            <a:endParaRPr lang="en-ZA" dirty="0"/>
          </a:p>
        </p:txBody>
      </p:sp>
    </p:spTree>
    <p:extLst>
      <p:ext uri="{BB962C8B-B14F-4D97-AF65-F5344CB8AC3E}">
        <p14:creationId xmlns:p14="http://schemas.microsoft.com/office/powerpoint/2010/main" val="3415645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6</a:t>
            </a:fld>
            <a:endParaRPr lang="en-ZA"/>
          </a:p>
        </p:txBody>
      </p:sp>
      <p:sp>
        <p:nvSpPr>
          <p:cNvPr id="7171" name="Rectangle 8"/>
          <p:cNvSpPr>
            <a:spLocks noGrp="1" noChangeArrowheads="1"/>
          </p:cNvSpPr>
          <p:nvPr>
            <p:ph type="title"/>
          </p:nvPr>
        </p:nvSpPr>
        <p:spPr/>
        <p:txBody>
          <a:bodyPr/>
          <a:lstStyle/>
          <a:p>
            <a:r>
              <a:rPr lang="en-US" b="1" dirty="0"/>
              <a:t>Why do larger firms pay more?</a:t>
            </a:r>
            <a:endParaRPr lang="en-ZA" dirty="0"/>
          </a:p>
        </p:txBody>
      </p:sp>
      <p:sp>
        <p:nvSpPr>
          <p:cNvPr id="7172" name="Rectangle 9"/>
          <p:cNvSpPr>
            <a:spLocks noGrp="1" noChangeArrowheads="1"/>
          </p:cNvSpPr>
          <p:nvPr>
            <p:ph type="body" idx="1"/>
          </p:nvPr>
        </p:nvSpPr>
        <p:spPr>
          <a:xfrm>
            <a:off x="914400" y="1219200"/>
            <a:ext cx="7772400" cy="5105400"/>
          </a:xfrm>
        </p:spPr>
        <p:txBody>
          <a:bodyPr/>
          <a:lstStyle/>
          <a:p>
            <a:pPr marL="0" indent="0">
              <a:buNone/>
            </a:pPr>
            <a:r>
              <a:rPr lang="en-US" sz="2000" dirty="0"/>
              <a:t>Some potential theoretical explanations</a:t>
            </a:r>
          </a:p>
          <a:p>
            <a:pPr marL="0" indent="0">
              <a:buNone/>
            </a:pPr>
            <a:endParaRPr lang="en-US" sz="2000" dirty="0"/>
          </a:p>
          <a:p>
            <a:pPr marL="457200" indent="-457200">
              <a:buFont typeface="+mj-lt"/>
              <a:buAutoNum type="arabicPeriod"/>
            </a:pPr>
            <a:r>
              <a:rPr lang="en-US" sz="2000" dirty="0"/>
              <a:t>Skills composition</a:t>
            </a:r>
          </a:p>
          <a:p>
            <a:pPr marL="685800" lvl="1"/>
            <a:r>
              <a:rPr lang="en-US" sz="1800" dirty="0"/>
              <a:t>Larger firms use more skilled </a:t>
            </a:r>
            <a:r>
              <a:rPr lang="en-US" sz="1800" dirty="0" err="1"/>
              <a:t>labour</a:t>
            </a:r>
            <a:r>
              <a:rPr lang="en-US" sz="1800" dirty="0"/>
              <a:t> than smaller firms</a:t>
            </a:r>
          </a:p>
          <a:p>
            <a:pPr marL="685800" lvl="1"/>
            <a:r>
              <a:rPr lang="en-US" sz="1800" dirty="0"/>
              <a:t>These may be observable or unobservable</a:t>
            </a:r>
          </a:p>
          <a:p>
            <a:pPr marL="685800" lvl="1"/>
            <a:endParaRPr lang="en-US" sz="1800" dirty="0">
              <a:latin typeface="Calibri" pitchFamily="34" charset="0"/>
            </a:endParaRPr>
          </a:p>
          <a:p>
            <a:pPr marL="857250" lvl="1" indent="-457200"/>
            <a:endParaRPr lang="en-US" sz="1800" dirty="0">
              <a:latin typeface="Calibri" pitchFamily="34" charset="0"/>
            </a:endParaRPr>
          </a:p>
          <a:p>
            <a:pPr marL="857250" lvl="1" indent="-457200"/>
            <a:endParaRPr lang="en-US" sz="1800" dirty="0">
              <a:latin typeface="Calibri" pitchFamily="34" charset="0"/>
            </a:endParaRPr>
          </a:p>
          <a:p>
            <a:pPr marL="0" indent="0">
              <a:buNone/>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indent="-285750">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400050" lvl="1" indent="0">
              <a:buNone/>
            </a:pPr>
            <a:endParaRPr lang="en-US" sz="1800" dirty="0">
              <a:latin typeface="Calibri" pitchFamily="34" charset="0"/>
            </a:endParaRPr>
          </a:p>
          <a:p>
            <a:pPr marL="400050" lvl="1" indent="0">
              <a:buNone/>
            </a:pPr>
            <a:endParaRPr lang="en-US" sz="1800" dirty="0">
              <a:latin typeface="Calibri" pitchFamily="34" charset="0"/>
            </a:endParaRPr>
          </a:p>
          <a:p>
            <a:pPr marL="685800" lvl="1">
              <a:buFont typeface="Arial" charset="0"/>
              <a:buChar char="•"/>
            </a:pPr>
            <a:endParaRPr lang="en-US" sz="1800" dirty="0">
              <a:latin typeface="Calibri" pitchFamily="34" charset="0"/>
            </a:endParaRPr>
          </a:p>
          <a:p>
            <a:endParaRPr lang="en-ZA" dirty="0"/>
          </a:p>
          <a:p>
            <a:endParaRPr lang="en-ZA" dirty="0"/>
          </a:p>
        </p:txBody>
      </p:sp>
      <p:graphicFrame>
        <p:nvGraphicFramePr>
          <p:cNvPr id="7" name="Chart 6"/>
          <p:cNvGraphicFramePr>
            <a:graphicFrameLocks/>
          </p:cNvGraphicFramePr>
          <p:nvPr>
            <p:extLst>
              <p:ext uri="{D42A27DB-BD31-4B8C-83A1-F6EECF244321}">
                <p14:modId xmlns:p14="http://schemas.microsoft.com/office/powerpoint/2010/main" val="379024814"/>
              </p:ext>
            </p:extLst>
          </p:nvPr>
        </p:nvGraphicFramePr>
        <p:xfrm>
          <a:off x="1905000" y="3124200"/>
          <a:ext cx="5257800" cy="320040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5867400" y="6405442"/>
            <a:ext cx="2362200" cy="307777"/>
          </a:xfrm>
          <a:prstGeom prst="rect">
            <a:avLst/>
          </a:prstGeom>
          <a:noFill/>
        </p:spPr>
        <p:txBody>
          <a:bodyPr wrap="square" rtlCol="0">
            <a:spAutoFit/>
          </a:bodyPr>
          <a:lstStyle/>
          <a:p>
            <a:r>
              <a:rPr lang="en-ZA" sz="1400" dirty="0">
                <a:latin typeface="+mn-lt"/>
              </a:rPr>
              <a:t>Source:  SAPED</a:t>
            </a:r>
          </a:p>
        </p:txBody>
      </p:sp>
    </p:spTree>
    <p:extLst>
      <p:ext uri="{BB962C8B-B14F-4D97-AF65-F5344CB8AC3E}">
        <p14:creationId xmlns:p14="http://schemas.microsoft.com/office/powerpoint/2010/main" val="1161970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7</a:t>
            </a:fld>
            <a:endParaRPr lang="en-ZA"/>
          </a:p>
        </p:txBody>
      </p:sp>
      <p:sp>
        <p:nvSpPr>
          <p:cNvPr id="7171" name="Rectangle 8"/>
          <p:cNvSpPr>
            <a:spLocks noGrp="1" noChangeArrowheads="1"/>
          </p:cNvSpPr>
          <p:nvPr>
            <p:ph type="title"/>
          </p:nvPr>
        </p:nvSpPr>
        <p:spPr/>
        <p:txBody>
          <a:bodyPr/>
          <a:lstStyle/>
          <a:p>
            <a:r>
              <a:rPr lang="en-US" b="1" dirty="0"/>
              <a:t>Why do larger firms pay more?</a:t>
            </a:r>
            <a:endParaRPr lang="en-ZA" dirty="0"/>
          </a:p>
        </p:txBody>
      </p:sp>
      <p:sp>
        <p:nvSpPr>
          <p:cNvPr id="7172" name="Rectangle 9"/>
          <p:cNvSpPr>
            <a:spLocks noGrp="1" noChangeArrowheads="1"/>
          </p:cNvSpPr>
          <p:nvPr>
            <p:ph type="body" idx="1"/>
          </p:nvPr>
        </p:nvSpPr>
        <p:spPr>
          <a:xfrm>
            <a:off x="914400" y="1219200"/>
            <a:ext cx="7772400" cy="5105400"/>
          </a:xfrm>
        </p:spPr>
        <p:txBody>
          <a:bodyPr/>
          <a:lstStyle/>
          <a:p>
            <a:pPr marL="0" indent="0">
              <a:buNone/>
            </a:pPr>
            <a:r>
              <a:rPr lang="en-US" sz="2000" dirty="0"/>
              <a:t>Some potential theoretical explanations</a:t>
            </a:r>
          </a:p>
          <a:p>
            <a:pPr marL="400050" lvl="1" indent="0">
              <a:buNone/>
            </a:pPr>
            <a:endParaRPr lang="en-US" sz="1800" dirty="0"/>
          </a:p>
          <a:p>
            <a:pPr marL="0" indent="0">
              <a:buNone/>
            </a:pPr>
            <a:r>
              <a:rPr lang="en-US" sz="2000" dirty="0"/>
              <a:t>2. Different technology choice</a:t>
            </a:r>
          </a:p>
          <a:p>
            <a:pPr marL="857250" lvl="1" indent="-457200"/>
            <a:r>
              <a:rPr lang="en-US" sz="1800" dirty="0"/>
              <a:t>Small and large firms operate with distinct technologies</a:t>
            </a:r>
          </a:p>
          <a:p>
            <a:pPr marL="857250" lvl="1" indent="-457200"/>
            <a:endParaRPr lang="en-US" sz="1800" dirty="0"/>
          </a:p>
          <a:p>
            <a:pPr marL="857250" lvl="1" indent="-457200"/>
            <a:r>
              <a:rPr lang="en-US" sz="1800" dirty="0"/>
              <a:t>For example, capital investment is ‘lumpy’ and thus smaller firms would not be able to afford big pieces of machinery and would choose more </a:t>
            </a:r>
            <a:r>
              <a:rPr lang="en-US" sz="1800" dirty="0" err="1"/>
              <a:t>labour-intensive</a:t>
            </a:r>
            <a:r>
              <a:rPr lang="en-US" sz="1800" dirty="0"/>
              <a:t> methods of production</a:t>
            </a:r>
          </a:p>
          <a:p>
            <a:pPr marL="857250" lvl="1" indent="-457200"/>
            <a:endParaRPr lang="en-US" sz="1800" dirty="0"/>
          </a:p>
          <a:p>
            <a:pPr marL="857250" lvl="1" indent="-457200"/>
            <a:r>
              <a:rPr lang="en-US" sz="1800" dirty="0"/>
              <a:t>Higher capital-intensity in larger firms means that the marginal revenue product of workers, and thus wages, is higher</a:t>
            </a:r>
          </a:p>
          <a:p>
            <a:pPr marL="857250" lvl="1" indent="-457200"/>
            <a:endParaRPr lang="en-US" sz="1800" dirty="0">
              <a:latin typeface="Calibri" pitchFamily="34" charset="0"/>
            </a:endParaRPr>
          </a:p>
          <a:p>
            <a:pPr marL="857250" lvl="1" indent="-457200"/>
            <a:endParaRPr lang="en-US" sz="1800" dirty="0">
              <a:latin typeface="Calibri" pitchFamily="34" charset="0"/>
            </a:endParaRPr>
          </a:p>
          <a:p>
            <a:pPr marL="0" indent="0">
              <a:buNone/>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indent="-285750">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400050" lvl="1" indent="0">
              <a:buNone/>
            </a:pPr>
            <a:endParaRPr lang="en-US" sz="1800" dirty="0">
              <a:latin typeface="Calibri" pitchFamily="34" charset="0"/>
            </a:endParaRPr>
          </a:p>
          <a:p>
            <a:pPr marL="400050" lvl="1" indent="0">
              <a:buNone/>
            </a:pPr>
            <a:endParaRPr lang="en-US" sz="1800" dirty="0">
              <a:latin typeface="Calibri" pitchFamily="34" charset="0"/>
            </a:endParaRPr>
          </a:p>
          <a:p>
            <a:pPr marL="685800" lvl="1">
              <a:buFont typeface="Arial" charset="0"/>
              <a:buChar char="•"/>
            </a:pPr>
            <a:endParaRPr lang="en-US" sz="1800" dirty="0">
              <a:latin typeface="Calibri" pitchFamily="34" charset="0"/>
            </a:endParaRPr>
          </a:p>
          <a:p>
            <a:endParaRPr lang="en-ZA" dirty="0"/>
          </a:p>
          <a:p>
            <a:endParaRPr lang="en-ZA" dirty="0"/>
          </a:p>
        </p:txBody>
      </p:sp>
    </p:spTree>
    <p:extLst>
      <p:ext uri="{BB962C8B-B14F-4D97-AF65-F5344CB8AC3E}">
        <p14:creationId xmlns:p14="http://schemas.microsoft.com/office/powerpoint/2010/main" val="1722464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8</a:t>
            </a:fld>
            <a:endParaRPr lang="en-ZA"/>
          </a:p>
        </p:txBody>
      </p:sp>
      <p:sp>
        <p:nvSpPr>
          <p:cNvPr id="7171" name="Rectangle 8"/>
          <p:cNvSpPr>
            <a:spLocks noGrp="1" noChangeArrowheads="1"/>
          </p:cNvSpPr>
          <p:nvPr>
            <p:ph type="title"/>
          </p:nvPr>
        </p:nvSpPr>
        <p:spPr/>
        <p:txBody>
          <a:bodyPr/>
          <a:lstStyle/>
          <a:p>
            <a:r>
              <a:rPr lang="en-US" b="1" dirty="0"/>
              <a:t>Why do larger firms pay more?</a:t>
            </a:r>
            <a:endParaRPr lang="en-ZA" dirty="0"/>
          </a:p>
        </p:txBody>
      </p:sp>
      <p:sp>
        <p:nvSpPr>
          <p:cNvPr id="7172" name="Rectangle 9"/>
          <p:cNvSpPr>
            <a:spLocks noGrp="1" noChangeArrowheads="1"/>
          </p:cNvSpPr>
          <p:nvPr>
            <p:ph type="body" idx="1"/>
          </p:nvPr>
        </p:nvSpPr>
        <p:spPr>
          <a:xfrm>
            <a:off x="914400" y="1219200"/>
            <a:ext cx="7772400" cy="5105400"/>
          </a:xfrm>
        </p:spPr>
        <p:txBody>
          <a:bodyPr/>
          <a:lstStyle/>
          <a:p>
            <a:pPr marL="0" indent="0">
              <a:buNone/>
            </a:pPr>
            <a:r>
              <a:rPr lang="en-US" sz="1800" dirty="0">
                <a:latin typeface="Calibri" pitchFamily="34" charset="0"/>
              </a:rPr>
              <a:t>‘Standard’ picture</a:t>
            </a:r>
          </a:p>
          <a:p>
            <a:pPr marL="857250" lvl="1" indent="-457200"/>
            <a:endParaRPr lang="en-US" sz="1800" dirty="0">
              <a:latin typeface="Calibri" pitchFamily="34" charset="0"/>
            </a:endParaRPr>
          </a:p>
          <a:p>
            <a:pPr marL="857250" lvl="1" indent="-457200"/>
            <a:endParaRPr lang="en-US" sz="1800" dirty="0">
              <a:latin typeface="Calibri" pitchFamily="34" charset="0"/>
            </a:endParaRPr>
          </a:p>
          <a:p>
            <a:pPr marL="0" indent="0">
              <a:buNone/>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indent="-285750">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400050" lvl="1" indent="0">
              <a:buNone/>
            </a:pPr>
            <a:endParaRPr lang="en-US" sz="1800" dirty="0">
              <a:latin typeface="Calibri" pitchFamily="34" charset="0"/>
            </a:endParaRPr>
          </a:p>
          <a:p>
            <a:pPr marL="400050" lvl="1" indent="0">
              <a:buNone/>
            </a:pPr>
            <a:endParaRPr lang="en-US" sz="1800" dirty="0">
              <a:latin typeface="Calibri" pitchFamily="34" charset="0"/>
            </a:endParaRPr>
          </a:p>
          <a:p>
            <a:pPr marL="685800" lvl="1">
              <a:buFont typeface="Arial" charset="0"/>
              <a:buChar char="•"/>
            </a:pPr>
            <a:endParaRPr lang="en-US" sz="1800" dirty="0">
              <a:latin typeface="Calibri" pitchFamily="34" charset="0"/>
            </a:endParaRPr>
          </a:p>
          <a:p>
            <a:endParaRPr lang="en-ZA" dirty="0"/>
          </a:p>
          <a:p>
            <a:endParaRPr lang="en-ZA" dirty="0"/>
          </a:p>
        </p:txBody>
      </p:sp>
    </p:spTree>
    <p:extLst>
      <p:ext uri="{BB962C8B-B14F-4D97-AF65-F5344CB8AC3E}">
        <p14:creationId xmlns:p14="http://schemas.microsoft.com/office/powerpoint/2010/main" val="1195998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9</a:t>
            </a:fld>
            <a:endParaRPr lang="en-ZA"/>
          </a:p>
        </p:txBody>
      </p:sp>
      <p:sp>
        <p:nvSpPr>
          <p:cNvPr id="7171" name="Rectangle 8"/>
          <p:cNvSpPr>
            <a:spLocks noGrp="1" noChangeArrowheads="1"/>
          </p:cNvSpPr>
          <p:nvPr>
            <p:ph type="title"/>
          </p:nvPr>
        </p:nvSpPr>
        <p:spPr/>
        <p:txBody>
          <a:bodyPr/>
          <a:lstStyle/>
          <a:p>
            <a:r>
              <a:rPr lang="en-US" b="1" dirty="0"/>
              <a:t>Why do larger firms pay more?</a:t>
            </a:r>
            <a:endParaRPr lang="en-ZA" dirty="0"/>
          </a:p>
        </p:txBody>
      </p:sp>
      <p:sp>
        <p:nvSpPr>
          <p:cNvPr id="7172" name="Rectangle 9"/>
          <p:cNvSpPr>
            <a:spLocks noGrp="1" noChangeArrowheads="1"/>
          </p:cNvSpPr>
          <p:nvPr>
            <p:ph type="body" idx="1"/>
          </p:nvPr>
        </p:nvSpPr>
        <p:spPr>
          <a:xfrm>
            <a:off x="914400" y="1219200"/>
            <a:ext cx="7772400" cy="5105400"/>
          </a:xfrm>
        </p:spPr>
        <p:txBody>
          <a:bodyPr/>
          <a:lstStyle/>
          <a:p>
            <a:pPr marL="857250" lvl="1" indent="-457200"/>
            <a:endParaRPr lang="en-US" sz="1800" dirty="0">
              <a:latin typeface="Calibri" pitchFamily="34" charset="0"/>
            </a:endParaRPr>
          </a:p>
          <a:p>
            <a:pPr marL="857250" lvl="1" indent="-457200"/>
            <a:endParaRPr lang="en-US" sz="1800" dirty="0">
              <a:latin typeface="Calibri" pitchFamily="34" charset="0"/>
            </a:endParaRPr>
          </a:p>
          <a:p>
            <a:pPr marL="0" indent="0">
              <a:buNone/>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a:buFont typeface="Arial" charset="0"/>
              <a:buChar char="•"/>
            </a:pPr>
            <a:endParaRPr lang="en-US" sz="1800" dirty="0">
              <a:latin typeface="Calibri" pitchFamily="34" charset="0"/>
            </a:endParaRPr>
          </a:p>
          <a:p>
            <a:pPr marL="285750" indent="-285750">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685800" lvl="1">
              <a:buFont typeface="Arial" charset="0"/>
              <a:buChar char="•"/>
            </a:pPr>
            <a:endParaRPr lang="en-US" sz="1800" dirty="0">
              <a:latin typeface="Calibri" pitchFamily="34" charset="0"/>
            </a:endParaRPr>
          </a:p>
          <a:p>
            <a:pPr marL="400050" lvl="1" indent="0">
              <a:buNone/>
            </a:pPr>
            <a:endParaRPr lang="en-US" sz="1800" dirty="0">
              <a:latin typeface="Calibri" pitchFamily="34" charset="0"/>
            </a:endParaRPr>
          </a:p>
          <a:p>
            <a:pPr marL="400050" lvl="1" indent="0">
              <a:buNone/>
            </a:pPr>
            <a:endParaRPr lang="en-US" sz="1800" dirty="0">
              <a:latin typeface="Calibri" pitchFamily="34" charset="0"/>
            </a:endParaRPr>
          </a:p>
          <a:p>
            <a:pPr marL="685800" lvl="1">
              <a:buFont typeface="Arial" charset="0"/>
              <a:buChar char="•"/>
            </a:pPr>
            <a:endParaRPr lang="en-US" sz="1800" dirty="0">
              <a:latin typeface="Calibri" pitchFamily="34" charset="0"/>
            </a:endParaRPr>
          </a:p>
          <a:p>
            <a:endParaRPr lang="en-ZA" dirty="0"/>
          </a:p>
          <a:p>
            <a:endParaRPr lang="en-ZA" dirty="0"/>
          </a:p>
        </p:txBody>
      </p:sp>
      <p:graphicFrame>
        <p:nvGraphicFramePr>
          <p:cNvPr id="6" name="Chart 5"/>
          <p:cNvGraphicFramePr>
            <a:graphicFrameLocks/>
          </p:cNvGraphicFramePr>
          <p:nvPr>
            <p:extLst>
              <p:ext uri="{D42A27DB-BD31-4B8C-83A1-F6EECF244321}">
                <p14:modId xmlns:p14="http://schemas.microsoft.com/office/powerpoint/2010/main" val="3900808888"/>
              </p:ext>
            </p:extLst>
          </p:nvPr>
        </p:nvGraphicFramePr>
        <p:xfrm>
          <a:off x="1143000" y="1219200"/>
          <a:ext cx="7010400" cy="388620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1371600" y="5257800"/>
            <a:ext cx="6477000" cy="738664"/>
          </a:xfrm>
          <a:prstGeom prst="rect">
            <a:avLst/>
          </a:prstGeom>
          <a:noFill/>
        </p:spPr>
        <p:txBody>
          <a:bodyPr wrap="square" rtlCol="0">
            <a:spAutoFit/>
          </a:bodyPr>
          <a:lstStyle/>
          <a:p>
            <a:r>
              <a:rPr lang="en-ZA" sz="1400" dirty="0">
                <a:latin typeface="+mn-lt"/>
              </a:rPr>
              <a:t>Source: SAPED</a:t>
            </a:r>
          </a:p>
          <a:p>
            <a:r>
              <a:rPr lang="en-ZA" sz="1400" dirty="0">
                <a:latin typeface="+mn-lt"/>
              </a:rPr>
              <a:t>Notes: Coefficient estimates on size categories. Dependent variable is ln(capital stock/employee).  Controls for industry (at the 2 digit level) and year.</a:t>
            </a:r>
          </a:p>
        </p:txBody>
      </p:sp>
    </p:spTree>
    <p:extLst>
      <p:ext uri="{BB962C8B-B14F-4D97-AF65-F5344CB8AC3E}">
        <p14:creationId xmlns:p14="http://schemas.microsoft.com/office/powerpoint/2010/main" val="21621566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INEDINNAVIGATOR" val="False"/>
  <p:tag name="HOTSPOTTYPE" val="None"/>
  <p:tag name="BRANCHTO" val="264"/>
</p:tagLst>
</file>

<file path=ppt/theme/theme1.xml><?xml version="1.0" encoding="utf-8"?>
<a:theme xmlns:a="http://schemas.openxmlformats.org/drawingml/2006/main" name="US132_ppt Template">
  <a:themeElements>
    <a:clrScheme name="">
      <a:dk1>
        <a:srgbClr val="000000"/>
      </a:dk1>
      <a:lt1>
        <a:srgbClr val="FFFFFF"/>
      </a:lt1>
      <a:dk2>
        <a:srgbClr val="FFFFFF"/>
      </a:dk2>
      <a:lt2>
        <a:srgbClr val="75263D"/>
      </a:lt2>
      <a:accent1>
        <a:srgbClr val="8C969C"/>
      </a:accent1>
      <a:accent2>
        <a:srgbClr val="967140"/>
      </a:accent2>
      <a:accent3>
        <a:srgbClr val="FFFFFF"/>
      </a:accent3>
      <a:accent4>
        <a:srgbClr val="000000"/>
      </a:accent4>
      <a:accent5>
        <a:srgbClr val="C5C9CB"/>
      </a:accent5>
      <a:accent6>
        <a:srgbClr val="876639"/>
      </a:accent6>
      <a:hlink>
        <a:srgbClr val="004086"/>
      </a:hlink>
      <a:folHlink>
        <a:srgbClr val="000000"/>
      </a:folHlink>
    </a:clrScheme>
    <a:fontScheme name="US132_ppt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ZA"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ZA"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US132_ppt Template 1">
        <a:dk1>
          <a:srgbClr val="000000"/>
        </a:dk1>
        <a:lt1>
          <a:srgbClr val="336699"/>
        </a:lt1>
        <a:dk2>
          <a:srgbClr val="FFFFFF"/>
        </a:dk2>
        <a:lt2>
          <a:srgbClr val="6F9FCF"/>
        </a:lt2>
        <a:accent1>
          <a:srgbClr val="336633"/>
        </a:accent1>
        <a:accent2>
          <a:srgbClr val="00FFFF"/>
        </a:accent2>
        <a:accent3>
          <a:srgbClr val="ADB8CA"/>
        </a:accent3>
        <a:accent4>
          <a:srgbClr val="000000"/>
        </a:accent4>
        <a:accent5>
          <a:srgbClr val="ADB8AD"/>
        </a:accent5>
        <a:accent6>
          <a:srgbClr val="00E7E7"/>
        </a:accent6>
        <a:hlink>
          <a:srgbClr val="009999"/>
        </a:hlink>
        <a:folHlink>
          <a:srgbClr val="9CBCD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US132_ppt Template</Template>
  <TotalTime>4926</TotalTime>
  <Words>1283</Words>
  <Application>Microsoft Office PowerPoint</Application>
  <PresentationFormat>On-screen Show (4:3)</PresentationFormat>
  <Paragraphs>446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Gill Sans MT</vt:lpstr>
      <vt:lpstr>Symbol</vt:lpstr>
      <vt:lpstr>Times New Roman</vt:lpstr>
      <vt:lpstr>US132_ppt Template</vt:lpstr>
      <vt:lpstr>PowerPoint Presentation</vt:lpstr>
      <vt:lpstr>A robust relationship</vt:lpstr>
      <vt:lpstr>Outline</vt:lpstr>
      <vt:lpstr>Readings</vt:lpstr>
      <vt:lpstr>Why do larger firms pay more?</vt:lpstr>
      <vt:lpstr>Why do larger firms pay more?</vt:lpstr>
      <vt:lpstr>Why do larger firms pay more?</vt:lpstr>
      <vt:lpstr>Why do larger firms pay more?</vt:lpstr>
      <vt:lpstr>Why do larger firms pay more?</vt:lpstr>
      <vt:lpstr>Why do larger firms pay more?</vt:lpstr>
      <vt:lpstr>Why do larger firms pay more?</vt:lpstr>
      <vt:lpstr>Why do larger firms pay more?</vt:lpstr>
      <vt:lpstr>PowerPoint Presentation</vt:lpstr>
      <vt:lpstr>The firm size distribution</vt:lpstr>
      <vt:lpstr>The firm size distribution</vt:lpstr>
      <vt:lpstr>The firm size distribution – France Garicano, LeLarge, and Van Reenen (2013)</vt:lpstr>
      <vt:lpstr>The firm size distribution - France</vt:lpstr>
      <vt:lpstr>The firm size distribution - France</vt:lpstr>
      <vt:lpstr>The firm size distribution – France, data</vt:lpstr>
      <vt:lpstr>The firm size distribution - France</vt:lpstr>
      <vt:lpstr>What about productivity?</vt:lpstr>
      <vt:lpstr>The firm size distribution – France</vt:lpstr>
      <vt:lpstr>What about South Africa? Flowerday et al (2017)</vt:lpstr>
      <vt:lpstr>South Africa</vt:lpstr>
      <vt:lpstr>South Africa</vt:lpstr>
      <vt:lpstr>South Africa</vt:lpstr>
      <vt:lpstr>South Africa</vt:lpstr>
      <vt:lpstr>South Africa</vt:lpstr>
      <vt:lpstr>South Africa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Suggested Usages</dc:title>
  <dc:creator>00500086</dc:creator>
  <cp:lastModifiedBy>Neil Rankin</cp:lastModifiedBy>
  <cp:revision>141</cp:revision>
  <cp:lastPrinted>1601-01-01T00:00:00Z</cp:lastPrinted>
  <dcterms:created xsi:type="dcterms:W3CDTF">2013-02-12T11:35:47Z</dcterms:created>
  <dcterms:modified xsi:type="dcterms:W3CDTF">2017-08-14T08:18:05Z</dcterms:modified>
</cp:coreProperties>
</file>