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2"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C5D6"/>
    <a:srgbClr val="D9D9D9"/>
    <a:srgbClr val="253957"/>
    <a:srgbClr val="145A7A"/>
    <a:srgbClr val="125370"/>
    <a:srgbClr val="0F45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0E56-3DCE-46B7-AC09-12AD974F200C}" type="datetimeFigureOut">
              <a:rPr lang="en-GB" smtClean="0"/>
              <a:t>14/10/2024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BC157-07A9-4E30-9726-3F1430A1ED6A}" type="slidenum">
              <a:rPr lang="en-GB" smtClean="0"/>
              <a:t>‹#›</a:t>
            </a:fld>
            <a:endParaRPr lang="en-GB"/>
          </a:p>
        </p:txBody>
      </p:sp>
    </p:spTree>
    <p:extLst>
      <p:ext uri="{BB962C8B-B14F-4D97-AF65-F5344CB8AC3E}">
        <p14:creationId xmlns:p14="http://schemas.microsoft.com/office/powerpoint/2010/main" val="419423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ABC157-07A9-4E30-9726-3F1430A1ED6A}" type="slidenum">
              <a:rPr lang="en-GB" smtClean="0"/>
              <a:t>7</a:t>
            </a:fld>
            <a:endParaRPr lang="en-GB"/>
          </a:p>
        </p:txBody>
      </p:sp>
    </p:spTree>
    <p:extLst>
      <p:ext uri="{BB962C8B-B14F-4D97-AF65-F5344CB8AC3E}">
        <p14:creationId xmlns:p14="http://schemas.microsoft.com/office/powerpoint/2010/main" val="219906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751A-8C65-9BA0-06A3-CC7D33475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62CCEB-5B47-ED87-4520-EBBA2EBF4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79316A-4498-7C06-9753-85FD5B9655E3}"/>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5" name="Footer Placeholder 4">
            <a:extLst>
              <a:ext uri="{FF2B5EF4-FFF2-40B4-BE49-F238E27FC236}">
                <a16:creationId xmlns:a16="http://schemas.microsoft.com/office/drawing/2014/main" id="{16BE508E-7AFB-BDF6-58A8-EFED6E81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B2B489-6395-B9CC-E074-EA0D6708568F}"/>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47350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0AC-85D2-B807-4751-67DA78C10B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2E736F-1137-6694-02D1-257F8689D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DE0434-1DC0-4B9A-8F80-CE00017D4176}"/>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5" name="Footer Placeholder 4">
            <a:extLst>
              <a:ext uri="{FF2B5EF4-FFF2-40B4-BE49-F238E27FC236}">
                <a16:creationId xmlns:a16="http://schemas.microsoft.com/office/drawing/2014/main" id="{BB476379-E761-D2DC-01A7-BBADC329C1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F076C1-9078-6444-29E9-C5D0960850CC}"/>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22768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BDEEB-DCBC-843C-1605-AF729DDAFA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AA05DC-ED96-93D7-B4C0-43E38010E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90A463-99DB-15B1-987E-A3D3B33B42BD}"/>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5" name="Footer Placeholder 4">
            <a:extLst>
              <a:ext uri="{FF2B5EF4-FFF2-40B4-BE49-F238E27FC236}">
                <a16:creationId xmlns:a16="http://schemas.microsoft.com/office/drawing/2014/main" id="{AD2AD20B-9C82-A433-6BFF-5C2CE86278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975E6D-ED08-434C-5067-A43940890891}"/>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138376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19EF-5496-F187-2372-F9C30DB113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C17442-7D01-A55E-44C1-188EDDA0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33E6AE-A767-9F78-BE9B-E4E8E5D24042}"/>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5" name="Footer Placeholder 4">
            <a:extLst>
              <a:ext uri="{FF2B5EF4-FFF2-40B4-BE49-F238E27FC236}">
                <a16:creationId xmlns:a16="http://schemas.microsoft.com/office/drawing/2014/main" id="{9E44177A-75F1-F98D-6FAC-39C74B4A59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65146E-3C69-B9F7-01E4-3441DA82B733}"/>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59136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18B0-EA79-F371-8B93-7569F5BDE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238B34-CC05-B0DE-0DCE-51804CCC84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ED4F6E-0947-2ADF-7992-66F6D61237EC}"/>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5" name="Footer Placeholder 4">
            <a:extLst>
              <a:ext uri="{FF2B5EF4-FFF2-40B4-BE49-F238E27FC236}">
                <a16:creationId xmlns:a16="http://schemas.microsoft.com/office/drawing/2014/main" id="{9AF7C198-B10C-50D0-EF42-D498947592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B4CD6D-3FA3-2F6B-4033-E0F2BA189414}"/>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403972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C541-1C82-6CC2-7DE8-B836D77AE3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EA777A-CBC5-C554-234E-6A7CBF3EE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181B9C-D6E9-AB20-4B42-CA084F7AC3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A972DD-774D-D10B-5A9E-875A076442CA}"/>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6" name="Footer Placeholder 5">
            <a:extLst>
              <a:ext uri="{FF2B5EF4-FFF2-40B4-BE49-F238E27FC236}">
                <a16:creationId xmlns:a16="http://schemas.microsoft.com/office/drawing/2014/main" id="{FD990434-ABB8-986F-FBDF-69E9491E32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A4BB17-73B2-AED0-8D65-5E740F26C90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15162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2D01-D96F-D3E8-81D4-9F4E7635FC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9D2A40-82FD-3224-4321-386F7DD16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AF8657-A717-7DF7-49E5-80CE69015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58035-C8EC-7070-7B21-D2B64E914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BA065-BF8C-1F90-72C3-D0F0D6E2B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981935-0030-98BD-8839-E4A0EB9F9933}"/>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8" name="Footer Placeholder 7">
            <a:extLst>
              <a:ext uri="{FF2B5EF4-FFF2-40B4-BE49-F238E27FC236}">
                <a16:creationId xmlns:a16="http://schemas.microsoft.com/office/drawing/2014/main" id="{900C678F-4F5B-3C41-7A27-02CBF8DC54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F28031-E5F9-04D6-68BF-7C729096555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418018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DE4C-08AE-54A5-BAA7-5D08D736BDF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AA6849-100A-041A-7F03-A362074C5CA8}"/>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4" name="Footer Placeholder 3">
            <a:extLst>
              <a:ext uri="{FF2B5EF4-FFF2-40B4-BE49-F238E27FC236}">
                <a16:creationId xmlns:a16="http://schemas.microsoft.com/office/drawing/2014/main" id="{D37643E3-CC53-99F5-2CEB-F3230E84EA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462395-B634-97D8-F15D-A84D6FEFF175}"/>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35668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6F4D7-E8E8-2D31-51B1-11FD42906C91}"/>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3" name="Footer Placeholder 2">
            <a:extLst>
              <a:ext uri="{FF2B5EF4-FFF2-40B4-BE49-F238E27FC236}">
                <a16:creationId xmlns:a16="http://schemas.microsoft.com/office/drawing/2014/main" id="{854D6FE3-7AD3-3645-5D54-8D2BEF644D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5986ED-CB20-BAF9-FB54-46F403145AC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121110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0F17-3945-E8E8-262A-3BAFEC9B6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E6B74C-F63A-999E-22B6-62B71A404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E12C263-8BBF-61B6-BB26-F358D43E8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CCF6C-117D-41FA-2D68-2FE4C8E07589}"/>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6" name="Footer Placeholder 5">
            <a:extLst>
              <a:ext uri="{FF2B5EF4-FFF2-40B4-BE49-F238E27FC236}">
                <a16:creationId xmlns:a16="http://schemas.microsoft.com/office/drawing/2014/main" id="{6BB220B3-3333-C4DE-141B-16EAE25821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3019D9-3867-B886-5EC7-4658EBCF4A8F}"/>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85459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C47C-12A2-BE0D-97F2-0AC05206B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84659A-D956-C307-C390-39696F67B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41E8F2-D5F4-93BC-0AFB-D755CA47E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9850E-A2E1-888C-7C78-11D85F424CA5}"/>
              </a:ext>
            </a:extLst>
          </p:cNvPr>
          <p:cNvSpPr>
            <a:spLocks noGrp="1"/>
          </p:cNvSpPr>
          <p:nvPr>
            <p:ph type="dt" sz="half" idx="10"/>
          </p:nvPr>
        </p:nvSpPr>
        <p:spPr/>
        <p:txBody>
          <a:bodyPr/>
          <a:lstStyle/>
          <a:p>
            <a:fld id="{60238AE0-F910-49EC-B503-B232D2E6E931}" type="datetimeFigureOut">
              <a:rPr lang="en-GB" smtClean="0"/>
              <a:t>14/10/2024</a:t>
            </a:fld>
            <a:endParaRPr lang="en-GB"/>
          </a:p>
        </p:txBody>
      </p:sp>
      <p:sp>
        <p:nvSpPr>
          <p:cNvPr id="6" name="Footer Placeholder 5">
            <a:extLst>
              <a:ext uri="{FF2B5EF4-FFF2-40B4-BE49-F238E27FC236}">
                <a16:creationId xmlns:a16="http://schemas.microsoft.com/office/drawing/2014/main" id="{A27E5E18-DDF6-DB75-BA5D-2E1B616165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7AF22C-E044-BDC9-DC4B-C4F66BD2F302}"/>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6549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BB332-4C5C-7235-21D8-4C22DC331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E585FB-2EB2-E9ED-44AC-44F07298E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28E0B8-DB68-2024-53EB-01938FCAD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238AE0-F910-49EC-B503-B232D2E6E931}" type="datetimeFigureOut">
              <a:rPr lang="en-GB" smtClean="0"/>
              <a:t>14/10/2024</a:t>
            </a:fld>
            <a:endParaRPr lang="en-GB"/>
          </a:p>
        </p:txBody>
      </p:sp>
      <p:sp>
        <p:nvSpPr>
          <p:cNvPr id="5" name="Footer Placeholder 4">
            <a:extLst>
              <a:ext uri="{FF2B5EF4-FFF2-40B4-BE49-F238E27FC236}">
                <a16:creationId xmlns:a16="http://schemas.microsoft.com/office/drawing/2014/main" id="{9138C3AC-C3A9-EB65-16C5-69B7584BD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E6A317A-4BF5-3C7F-07A5-99E427DEB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60A0B-BE00-4192-A631-1B2736C8F658}" type="slidenum">
              <a:rPr lang="en-GB" smtClean="0"/>
              <a:t>‹#›</a:t>
            </a:fld>
            <a:endParaRPr lang="en-GB"/>
          </a:p>
        </p:txBody>
      </p:sp>
    </p:spTree>
    <p:extLst>
      <p:ext uri="{BB962C8B-B14F-4D97-AF65-F5344CB8AC3E}">
        <p14:creationId xmlns:p14="http://schemas.microsoft.com/office/powerpoint/2010/main" val="210702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80FF-0C67-9DBD-55EE-4F3478473483}"/>
              </a:ext>
            </a:extLst>
          </p:cNvPr>
          <p:cNvSpPr>
            <a:spLocks noGrp="1"/>
          </p:cNvSpPr>
          <p:nvPr>
            <p:ph type="ctrTitle"/>
          </p:nvPr>
        </p:nvSpPr>
        <p:spPr/>
        <p:txBody>
          <a:bodyPr/>
          <a:lstStyle/>
          <a:p>
            <a:r>
              <a:rPr lang="en-US" dirty="0"/>
              <a:t>Delivery Delay Prediction</a:t>
            </a:r>
            <a:endParaRPr lang="en-GB" dirty="0"/>
          </a:p>
        </p:txBody>
      </p:sp>
      <p:sp>
        <p:nvSpPr>
          <p:cNvPr id="3" name="Subtitle 2">
            <a:extLst>
              <a:ext uri="{FF2B5EF4-FFF2-40B4-BE49-F238E27FC236}">
                <a16:creationId xmlns:a16="http://schemas.microsoft.com/office/drawing/2014/main" id="{65450715-B77F-B68E-7C5E-D6D9593021BD}"/>
              </a:ext>
            </a:extLst>
          </p:cNvPr>
          <p:cNvSpPr>
            <a:spLocks noGrp="1"/>
          </p:cNvSpPr>
          <p:nvPr>
            <p:ph type="subTitle" idx="1"/>
          </p:nvPr>
        </p:nvSpPr>
        <p:spPr/>
        <p:txBody>
          <a:bodyPr/>
          <a:lstStyle/>
          <a:p>
            <a:r>
              <a:rPr lang="en-US" dirty="0"/>
              <a:t>A data-driven approach to estimating probability of delays</a:t>
            </a:r>
            <a:endParaRPr lang="en-GB" dirty="0"/>
          </a:p>
        </p:txBody>
      </p:sp>
    </p:spTree>
    <p:extLst>
      <p:ext uri="{BB962C8B-B14F-4D97-AF65-F5344CB8AC3E}">
        <p14:creationId xmlns:p14="http://schemas.microsoft.com/office/powerpoint/2010/main" val="112883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B49A-5BC5-246F-2794-70F1A4859B95}"/>
              </a:ext>
            </a:extLst>
          </p:cNvPr>
          <p:cNvSpPr>
            <a:spLocks noGrp="1"/>
          </p:cNvSpPr>
          <p:nvPr>
            <p:ph type="title"/>
          </p:nvPr>
        </p:nvSpPr>
        <p:spPr/>
        <p:txBody>
          <a:bodyPr>
            <a:normAutofit/>
          </a:bodyPr>
          <a:lstStyle/>
          <a:p>
            <a:r>
              <a:rPr lang="en-US" sz="3200" dirty="0"/>
              <a:t>Introduction</a:t>
            </a:r>
            <a:endParaRPr lang="en-GB" sz="3200" dirty="0"/>
          </a:p>
        </p:txBody>
      </p:sp>
      <p:sp>
        <p:nvSpPr>
          <p:cNvPr id="3" name="Content Placeholder 2">
            <a:extLst>
              <a:ext uri="{FF2B5EF4-FFF2-40B4-BE49-F238E27FC236}">
                <a16:creationId xmlns:a16="http://schemas.microsoft.com/office/drawing/2014/main" id="{B92B20CE-D800-F656-1EBA-9BD573FCAD24}"/>
              </a:ext>
            </a:extLst>
          </p:cNvPr>
          <p:cNvSpPr>
            <a:spLocks noGrp="1"/>
          </p:cNvSpPr>
          <p:nvPr>
            <p:ph idx="1"/>
          </p:nvPr>
        </p:nvSpPr>
        <p:spPr/>
        <p:txBody>
          <a:bodyPr>
            <a:normAutofit/>
          </a:bodyPr>
          <a:lstStyle/>
          <a:p>
            <a:pPr marL="0" indent="0">
              <a:buNone/>
            </a:pPr>
            <a:r>
              <a:rPr lang="en-US" sz="1600" b="1" dirty="0"/>
              <a:t>Why delay prediction?</a:t>
            </a:r>
          </a:p>
          <a:p>
            <a:r>
              <a:rPr lang="en-US" sz="1400" dirty="0"/>
              <a:t>Customer satisfaction</a:t>
            </a:r>
          </a:p>
          <a:p>
            <a:pPr lvl="1"/>
            <a:r>
              <a:rPr lang="en-US" sz="1100" dirty="0"/>
              <a:t>Improved communication</a:t>
            </a:r>
          </a:p>
          <a:p>
            <a:pPr lvl="1"/>
            <a:r>
              <a:rPr lang="en-US" sz="1100" dirty="0"/>
              <a:t>Paves the way for dynamic delivery estimates</a:t>
            </a:r>
          </a:p>
          <a:p>
            <a:r>
              <a:rPr lang="en-US" sz="1500" dirty="0"/>
              <a:t>Risk Management and SLAs</a:t>
            </a:r>
          </a:p>
          <a:p>
            <a:pPr lvl="1"/>
            <a:r>
              <a:rPr lang="en-US" sz="1100" dirty="0"/>
              <a:t>Enhanced view of SLA compliance</a:t>
            </a:r>
          </a:p>
          <a:p>
            <a:pPr lvl="1"/>
            <a:r>
              <a:rPr lang="en-US" sz="1100" dirty="0"/>
              <a:t>Proactive mitigation strategies</a:t>
            </a:r>
          </a:p>
          <a:p>
            <a:r>
              <a:rPr lang="en-US" sz="1500" dirty="0"/>
              <a:t>Improved Partnering</a:t>
            </a:r>
          </a:p>
          <a:p>
            <a:pPr lvl="1"/>
            <a:r>
              <a:rPr lang="en-US" sz="1100" dirty="0"/>
              <a:t>Poor performance can be identified and addressed with couriers</a:t>
            </a:r>
          </a:p>
          <a:p>
            <a:pPr lvl="1"/>
            <a:r>
              <a:rPr lang="en-US" sz="1100" dirty="0"/>
              <a:t>Effective resource allocation</a:t>
            </a:r>
          </a:p>
        </p:txBody>
      </p:sp>
    </p:spTree>
    <p:extLst>
      <p:ext uri="{BB962C8B-B14F-4D97-AF65-F5344CB8AC3E}">
        <p14:creationId xmlns:p14="http://schemas.microsoft.com/office/powerpoint/2010/main" val="17565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B34E-90EA-8CB9-0E2F-B2512DA1A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EAC1-22A5-FF1E-5C3D-B592C08B5A3A}"/>
              </a:ext>
            </a:extLst>
          </p:cNvPr>
          <p:cNvSpPr>
            <a:spLocks noGrp="1"/>
          </p:cNvSpPr>
          <p:nvPr>
            <p:ph type="title"/>
          </p:nvPr>
        </p:nvSpPr>
        <p:spPr/>
        <p:txBody>
          <a:bodyPr>
            <a:normAutofit/>
          </a:bodyPr>
          <a:lstStyle/>
          <a:p>
            <a:r>
              <a:rPr lang="en-US" sz="3200" dirty="0"/>
              <a:t>Introduction</a:t>
            </a:r>
            <a:endParaRPr lang="en-GB" sz="3200" dirty="0"/>
          </a:p>
        </p:txBody>
      </p:sp>
      <p:sp>
        <p:nvSpPr>
          <p:cNvPr id="3" name="Content Placeholder 2">
            <a:extLst>
              <a:ext uri="{FF2B5EF4-FFF2-40B4-BE49-F238E27FC236}">
                <a16:creationId xmlns:a16="http://schemas.microsoft.com/office/drawing/2014/main" id="{1C8E30DF-FEFE-1CC3-82EA-8463E89C368F}"/>
              </a:ext>
            </a:extLst>
          </p:cNvPr>
          <p:cNvSpPr>
            <a:spLocks noGrp="1"/>
          </p:cNvSpPr>
          <p:nvPr>
            <p:ph idx="1"/>
          </p:nvPr>
        </p:nvSpPr>
        <p:spPr/>
        <p:txBody>
          <a:bodyPr>
            <a:normAutofit/>
          </a:bodyPr>
          <a:lstStyle/>
          <a:p>
            <a:pPr marL="0" indent="0">
              <a:buNone/>
            </a:pPr>
            <a:r>
              <a:rPr lang="en-US" sz="1600" b="1" dirty="0"/>
              <a:t>Problem statement</a:t>
            </a:r>
          </a:p>
          <a:p>
            <a:pPr marL="0" indent="0">
              <a:buNone/>
            </a:pPr>
            <a:r>
              <a:rPr lang="en-US" sz="1400" dirty="0" err="1"/>
              <a:t>DigiHaul</a:t>
            </a:r>
            <a:r>
              <a:rPr lang="en-US" sz="1400" dirty="0"/>
              <a:t> collects data on every delivery including the delivery schedule, carrier, collection and delivery location, and vehicle type and would like to be able to estimate the probability of delay (i.e. delivery is completed &gt; 30 mins after the latest scheduled delivery time) for new bookings.</a:t>
            </a:r>
          </a:p>
          <a:p>
            <a:pPr marL="0" indent="0">
              <a:buNone/>
            </a:pPr>
            <a:endParaRPr lang="en-US" sz="1400" dirty="0"/>
          </a:p>
          <a:p>
            <a:pPr marL="0" indent="0">
              <a:buNone/>
            </a:pPr>
            <a:r>
              <a:rPr lang="en-US" sz="1600" b="1" dirty="0"/>
              <a:t>Assumptions and Understanding</a:t>
            </a:r>
          </a:p>
          <a:p>
            <a:pPr marL="0" indent="0">
              <a:buNone/>
            </a:pPr>
            <a:r>
              <a:rPr lang="en-US" sz="1400" dirty="0"/>
              <a:t>There is no pre-existing labelled dataset for delays, so one needed to be created from completed delivery data and their associated GPS tracks.</a:t>
            </a:r>
          </a:p>
          <a:p>
            <a:pPr marL="0" indent="0">
              <a:buNone/>
            </a:pPr>
            <a:r>
              <a:rPr lang="en-US" sz="1400" dirty="0"/>
              <a:t>It is assumed that the delivery is completed at the last GPS track timestamp related to the delivery ID.</a:t>
            </a:r>
          </a:p>
          <a:p>
            <a:pPr marL="0" indent="0">
              <a:buNone/>
            </a:pPr>
            <a:r>
              <a:rPr lang="en-US" sz="1400" dirty="0"/>
              <a:t>Since we are interested in predicting the probabilities, not the classification of delayed vs on-time deliveries, we should use metrics that give best fit probabilities, not the best classification accuracy – 40% of shipments that have 40% probability of delay will be delayed, but they would all be classified as on-time by a classification model.</a:t>
            </a:r>
          </a:p>
        </p:txBody>
      </p:sp>
    </p:spTree>
    <p:extLst>
      <p:ext uri="{BB962C8B-B14F-4D97-AF65-F5344CB8AC3E}">
        <p14:creationId xmlns:p14="http://schemas.microsoft.com/office/powerpoint/2010/main" val="28888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8C0FC-9649-47FC-E1A2-F937715AC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FA876-1E30-E6F0-93C4-DD48F439114C}"/>
              </a:ext>
            </a:extLst>
          </p:cNvPr>
          <p:cNvSpPr>
            <a:spLocks noGrp="1"/>
          </p:cNvSpPr>
          <p:nvPr>
            <p:ph type="title"/>
          </p:nvPr>
        </p:nvSpPr>
        <p:spPr/>
        <p:txBody>
          <a:bodyPr>
            <a:normAutofit/>
          </a:bodyPr>
          <a:lstStyle/>
          <a:p>
            <a:r>
              <a:rPr lang="en-US" sz="3200" dirty="0"/>
              <a:t>Method</a:t>
            </a:r>
            <a:endParaRPr lang="en-GB" sz="3200" dirty="0"/>
          </a:p>
        </p:txBody>
      </p:sp>
      <p:sp>
        <p:nvSpPr>
          <p:cNvPr id="4" name="Rectangle: Rounded Corners 3">
            <a:extLst>
              <a:ext uri="{FF2B5EF4-FFF2-40B4-BE49-F238E27FC236}">
                <a16:creationId xmlns:a16="http://schemas.microsoft.com/office/drawing/2014/main" id="{8C0D8FE3-B7D1-69FD-EF4D-C1DF99DB93E7}"/>
              </a:ext>
            </a:extLst>
          </p:cNvPr>
          <p:cNvSpPr/>
          <p:nvPr/>
        </p:nvSpPr>
        <p:spPr>
          <a:xfrm>
            <a:off x="838200" y="1618488"/>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Data Preparation</a:t>
            </a:r>
          </a:p>
          <a:p>
            <a:pPr algn="ctr"/>
            <a:endParaRPr lang="en-GB" sz="1400" dirty="0">
              <a:solidFill>
                <a:schemeClr val="tx1"/>
              </a:solidFill>
            </a:endParaRPr>
          </a:p>
          <a:p>
            <a:pPr algn="ctr"/>
            <a:r>
              <a:rPr lang="en-GB" sz="1400" dirty="0">
                <a:solidFill>
                  <a:schemeClr val="tx1"/>
                </a:solidFill>
              </a:rPr>
              <a:t>Merge GPS data with bookings data</a:t>
            </a:r>
          </a:p>
          <a:p>
            <a:pPr algn="ctr"/>
            <a:endParaRPr lang="en-GB" sz="1400" dirty="0">
              <a:solidFill>
                <a:schemeClr val="tx1"/>
              </a:solidFill>
            </a:endParaRPr>
          </a:p>
          <a:p>
            <a:pPr algn="ctr"/>
            <a:r>
              <a:rPr lang="en-GB" sz="1400" dirty="0">
                <a:solidFill>
                  <a:schemeClr val="tx1"/>
                </a:solidFill>
              </a:rPr>
              <a:t>Clean and transform data</a:t>
            </a:r>
          </a:p>
          <a:p>
            <a:pPr algn="ctr"/>
            <a:endParaRPr lang="en-GB" sz="1400" dirty="0">
              <a:solidFill>
                <a:schemeClr val="tx1"/>
              </a:solidFill>
            </a:endParaRPr>
          </a:p>
          <a:p>
            <a:pPr algn="ctr"/>
            <a:r>
              <a:rPr lang="en-GB" sz="1400" dirty="0" err="1">
                <a:solidFill>
                  <a:schemeClr val="tx1"/>
                </a:solidFill>
              </a:rPr>
              <a:t>Analyze</a:t>
            </a:r>
            <a:r>
              <a:rPr lang="en-GB" sz="1400" dirty="0">
                <a:solidFill>
                  <a:schemeClr val="tx1"/>
                </a:solidFill>
              </a:rPr>
              <a:t> patterns &amp; relationships</a:t>
            </a:r>
          </a:p>
          <a:p>
            <a:pPr algn="ctr"/>
            <a:endParaRPr lang="en-GB" sz="1400" dirty="0">
              <a:solidFill>
                <a:schemeClr val="tx1"/>
              </a:solidFill>
            </a:endParaRPr>
          </a:p>
          <a:p>
            <a:pPr algn="ctr"/>
            <a:r>
              <a:rPr lang="en-GB" sz="1400" dirty="0">
                <a:solidFill>
                  <a:schemeClr val="tx1"/>
                </a:solidFill>
              </a:rPr>
              <a:t>Create training dataset</a:t>
            </a:r>
          </a:p>
        </p:txBody>
      </p:sp>
      <p:sp>
        <p:nvSpPr>
          <p:cNvPr id="5" name="Rectangle: Rounded Corners 4">
            <a:extLst>
              <a:ext uri="{FF2B5EF4-FFF2-40B4-BE49-F238E27FC236}">
                <a16:creationId xmlns:a16="http://schemas.microsoft.com/office/drawing/2014/main" id="{B205104A-182A-0CDB-9AAF-32554F34A477}"/>
              </a:ext>
            </a:extLst>
          </p:cNvPr>
          <p:cNvSpPr/>
          <p:nvPr/>
        </p:nvSpPr>
        <p:spPr>
          <a:xfrm>
            <a:off x="5016000" y="1618488"/>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Model Selection &amp; Training</a:t>
            </a:r>
          </a:p>
          <a:p>
            <a:pPr algn="ctr"/>
            <a:endParaRPr lang="en-US" sz="1400" dirty="0">
              <a:solidFill>
                <a:schemeClr val="tx1"/>
              </a:solidFill>
            </a:endParaRPr>
          </a:p>
          <a:p>
            <a:pPr algn="ctr"/>
            <a:r>
              <a:rPr lang="en-US" sz="1400" dirty="0">
                <a:solidFill>
                  <a:schemeClr val="tx1"/>
                </a:solidFill>
              </a:rPr>
              <a:t>Test multiple models</a:t>
            </a:r>
          </a:p>
          <a:p>
            <a:pPr algn="ctr"/>
            <a:endParaRPr lang="en-US" sz="1400" dirty="0">
              <a:solidFill>
                <a:schemeClr val="tx1"/>
              </a:solidFill>
            </a:endParaRPr>
          </a:p>
          <a:p>
            <a:pPr algn="ctr"/>
            <a:r>
              <a:rPr lang="en-US" sz="1400" dirty="0">
                <a:solidFill>
                  <a:schemeClr val="tx1"/>
                </a:solidFill>
              </a:rPr>
              <a:t>Select best models</a:t>
            </a:r>
          </a:p>
          <a:p>
            <a:pPr algn="ctr"/>
            <a:endParaRPr lang="en-US" sz="1400" dirty="0">
              <a:solidFill>
                <a:schemeClr val="tx1"/>
              </a:solidFill>
            </a:endParaRPr>
          </a:p>
          <a:p>
            <a:pPr algn="ctr"/>
            <a:r>
              <a:rPr lang="en-US" sz="1400" dirty="0">
                <a:solidFill>
                  <a:schemeClr val="tx1"/>
                </a:solidFill>
              </a:rPr>
              <a:t>Fine-tuning</a:t>
            </a:r>
          </a:p>
          <a:p>
            <a:pPr algn="ctr"/>
            <a:endParaRPr lang="en-US" sz="1400" dirty="0">
              <a:solidFill>
                <a:schemeClr val="tx1"/>
              </a:solidFill>
            </a:endParaRPr>
          </a:p>
          <a:p>
            <a:pPr algn="ctr"/>
            <a:r>
              <a:rPr lang="en-US" sz="1400" dirty="0">
                <a:solidFill>
                  <a:schemeClr val="tx1"/>
                </a:solidFill>
              </a:rPr>
              <a:t>Test</a:t>
            </a:r>
            <a:endParaRPr lang="en-GB" sz="1400" dirty="0">
              <a:solidFill>
                <a:schemeClr val="tx1"/>
              </a:solidFill>
            </a:endParaRPr>
          </a:p>
        </p:txBody>
      </p:sp>
      <p:sp>
        <p:nvSpPr>
          <p:cNvPr id="6" name="Rectangle: Rounded Corners 5">
            <a:extLst>
              <a:ext uri="{FF2B5EF4-FFF2-40B4-BE49-F238E27FC236}">
                <a16:creationId xmlns:a16="http://schemas.microsoft.com/office/drawing/2014/main" id="{27138B73-8279-A692-6346-9AA3EE21C657}"/>
              </a:ext>
            </a:extLst>
          </p:cNvPr>
          <p:cNvSpPr/>
          <p:nvPr/>
        </p:nvSpPr>
        <p:spPr>
          <a:xfrm>
            <a:off x="9193800" y="1629000"/>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Model Evaluation</a:t>
            </a:r>
          </a:p>
          <a:p>
            <a:pPr algn="ctr"/>
            <a:endParaRPr lang="en-US" sz="1600" dirty="0">
              <a:solidFill>
                <a:schemeClr val="tx1"/>
              </a:solidFill>
            </a:endParaRPr>
          </a:p>
          <a:p>
            <a:pPr algn="ctr"/>
            <a:r>
              <a:rPr lang="en-US" sz="1400" dirty="0">
                <a:solidFill>
                  <a:schemeClr val="tx1"/>
                </a:solidFill>
              </a:rPr>
              <a:t>Performance metrics</a:t>
            </a:r>
          </a:p>
          <a:p>
            <a:pPr algn="ctr"/>
            <a:endParaRPr lang="en-US" sz="1400" dirty="0">
              <a:solidFill>
                <a:schemeClr val="tx1"/>
              </a:solidFill>
            </a:endParaRPr>
          </a:p>
          <a:p>
            <a:pPr algn="ctr"/>
            <a:r>
              <a:rPr lang="en-US" sz="1400" dirty="0">
                <a:solidFill>
                  <a:schemeClr val="tx1"/>
                </a:solidFill>
              </a:rPr>
              <a:t>Evaluation on un-labelled data</a:t>
            </a:r>
          </a:p>
          <a:p>
            <a:pPr algn="ctr"/>
            <a:endParaRPr lang="en-US" sz="1400" dirty="0">
              <a:solidFill>
                <a:schemeClr val="tx1"/>
              </a:solidFill>
            </a:endParaRPr>
          </a:p>
          <a:p>
            <a:pPr algn="ctr"/>
            <a:endParaRPr lang="en-GB" sz="1400" dirty="0">
              <a:solidFill>
                <a:schemeClr val="tx1"/>
              </a:solidFill>
            </a:endParaRPr>
          </a:p>
        </p:txBody>
      </p:sp>
      <p:sp>
        <p:nvSpPr>
          <p:cNvPr id="7" name="Arrow: Right 6">
            <a:extLst>
              <a:ext uri="{FF2B5EF4-FFF2-40B4-BE49-F238E27FC236}">
                <a16:creationId xmlns:a16="http://schemas.microsoft.com/office/drawing/2014/main" id="{F62BAAF7-13EB-24D2-8BF5-E982EC3774C0}"/>
              </a:ext>
            </a:extLst>
          </p:cNvPr>
          <p:cNvSpPr/>
          <p:nvPr/>
        </p:nvSpPr>
        <p:spPr>
          <a:xfrm>
            <a:off x="3419856" y="3249324"/>
            <a:ext cx="1261872" cy="33832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A9DE6EA0-6186-5D69-5C88-C08A3F277A3C}"/>
              </a:ext>
            </a:extLst>
          </p:cNvPr>
          <p:cNvSpPr/>
          <p:nvPr/>
        </p:nvSpPr>
        <p:spPr>
          <a:xfrm>
            <a:off x="7553964" y="3259836"/>
            <a:ext cx="1261872" cy="33832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425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301B4-A006-E923-0820-9DFD02327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7ECF6-DD05-FEF0-26B4-3599765AEA64}"/>
              </a:ext>
            </a:extLst>
          </p:cNvPr>
          <p:cNvSpPr>
            <a:spLocks noGrp="1"/>
          </p:cNvSpPr>
          <p:nvPr>
            <p:ph type="title"/>
          </p:nvPr>
        </p:nvSpPr>
        <p:spPr>
          <a:xfrm>
            <a:off x="839788" y="457200"/>
            <a:ext cx="3932237" cy="941832"/>
          </a:xfrm>
        </p:spPr>
        <p:txBody>
          <a:bodyPr anchor="t"/>
          <a:lstStyle/>
          <a:p>
            <a:r>
              <a:rPr lang="en-US" dirty="0"/>
              <a:t>Results</a:t>
            </a:r>
            <a:endParaRPr lang="en-GB" dirty="0"/>
          </a:p>
        </p:txBody>
      </p:sp>
      <p:sp>
        <p:nvSpPr>
          <p:cNvPr id="4" name="Text Placeholder 3">
            <a:extLst>
              <a:ext uri="{FF2B5EF4-FFF2-40B4-BE49-F238E27FC236}">
                <a16:creationId xmlns:a16="http://schemas.microsoft.com/office/drawing/2014/main" id="{C473D4A5-35CE-0C4F-64F7-FE79E00CE456}"/>
              </a:ext>
            </a:extLst>
          </p:cNvPr>
          <p:cNvSpPr>
            <a:spLocks noGrp="1"/>
          </p:cNvSpPr>
          <p:nvPr>
            <p:ph type="body" sz="half" idx="2"/>
          </p:nvPr>
        </p:nvSpPr>
        <p:spPr>
          <a:xfrm>
            <a:off x="839788" y="987425"/>
            <a:ext cx="3932237" cy="5413375"/>
          </a:xfrm>
        </p:spPr>
        <p:txBody>
          <a:bodyPr>
            <a:normAutofit/>
          </a:bodyPr>
          <a:lstStyle/>
          <a:p>
            <a:r>
              <a:rPr lang="en-US" sz="1400" dirty="0"/>
              <a:t>The model achieved 71% accuracy on unseen data, but this can be misleading since there are more on-time deliveries than delays.</a:t>
            </a:r>
          </a:p>
          <a:p>
            <a:pPr>
              <a:buFont typeface="Arial" panose="020B0604020202020204" pitchFamily="34" charset="0"/>
              <a:buChar char="•"/>
            </a:pPr>
            <a:r>
              <a:rPr lang="en-US" sz="1400" b="1" dirty="0"/>
              <a:t>49% of delays</a:t>
            </a:r>
            <a:r>
              <a:rPr lang="en-US" sz="1400" dirty="0"/>
              <a:t> were correctly flagged.</a:t>
            </a:r>
          </a:p>
          <a:p>
            <a:pPr>
              <a:buFont typeface="Arial" panose="020B0604020202020204" pitchFamily="34" charset="0"/>
              <a:buChar char="•"/>
            </a:pPr>
            <a:r>
              <a:rPr lang="en-US" sz="1400" b="1" dirty="0"/>
              <a:t>85% of on-time deliveries</a:t>
            </a:r>
            <a:r>
              <a:rPr lang="en-US" sz="1400" dirty="0"/>
              <a:t> were correctly identified.</a:t>
            </a:r>
          </a:p>
          <a:p>
            <a:r>
              <a:rPr lang="en-US" sz="1400" dirty="0"/>
              <a:t>However, accuracy isn’t the focus. A 30% delay probability means a 30% chance of delay, not that it won’t happen. What matters is that predicted probabilities align with actual outcomes.</a:t>
            </a:r>
          </a:p>
          <a:p>
            <a:r>
              <a:rPr lang="en-US" sz="1400" dirty="0"/>
              <a:t>From the chart, we see this holds true:</a:t>
            </a:r>
          </a:p>
          <a:p>
            <a:pPr>
              <a:buFont typeface="Arial" panose="020B0604020202020204" pitchFamily="34" charset="0"/>
              <a:buChar char="•"/>
            </a:pPr>
            <a:r>
              <a:rPr lang="en-US" sz="1400" b="1" dirty="0"/>
              <a:t>Low probabilities</a:t>
            </a:r>
            <a:r>
              <a:rPr lang="en-US" sz="1400" dirty="0"/>
              <a:t>: Most deliveries were on time.</a:t>
            </a:r>
          </a:p>
          <a:p>
            <a:pPr>
              <a:buFont typeface="Arial" panose="020B0604020202020204" pitchFamily="34" charset="0"/>
              <a:buChar char="•"/>
            </a:pPr>
            <a:r>
              <a:rPr lang="en-US" sz="1400" b="1" dirty="0"/>
              <a:t>High probabilities</a:t>
            </a:r>
            <a:r>
              <a:rPr lang="en-US" sz="1400" dirty="0"/>
              <a:t>: Most were delayed.</a:t>
            </a:r>
          </a:p>
          <a:p>
            <a:pPr>
              <a:buFont typeface="Arial" panose="020B0604020202020204" pitchFamily="34" charset="0"/>
              <a:buChar char="•"/>
            </a:pPr>
            <a:r>
              <a:rPr lang="en-US" sz="1400" b="1" dirty="0"/>
              <a:t>Mid-range</a:t>
            </a:r>
            <a:r>
              <a:rPr lang="en-US" sz="1400" dirty="0"/>
              <a:t>: Around 50/50 split.</a:t>
            </a:r>
          </a:p>
          <a:p>
            <a:r>
              <a:rPr lang="en-US" sz="1400" dirty="0"/>
              <a:t>This shows the model's predictions align well with reality.</a:t>
            </a:r>
          </a:p>
        </p:txBody>
      </p:sp>
      <p:pic>
        <p:nvPicPr>
          <p:cNvPr id="9" name="Content Placeholder 8">
            <a:extLst>
              <a:ext uri="{FF2B5EF4-FFF2-40B4-BE49-F238E27FC236}">
                <a16:creationId xmlns:a16="http://schemas.microsoft.com/office/drawing/2014/main" id="{8B25289F-ACCB-204C-34E0-1CC0494E98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405926" y="457200"/>
            <a:ext cx="3685307" cy="2983656"/>
          </a:xfrm>
        </p:spPr>
      </p:pic>
      <p:pic>
        <p:nvPicPr>
          <p:cNvPr id="12" name="Picture 11">
            <a:extLst>
              <a:ext uri="{FF2B5EF4-FFF2-40B4-BE49-F238E27FC236}">
                <a16:creationId xmlns:a16="http://schemas.microsoft.com/office/drawing/2014/main" id="{E1449173-D93C-6868-45D2-6E8C1DE941FC}"/>
              </a:ext>
            </a:extLst>
          </p:cNvPr>
          <p:cNvPicPr>
            <a:picLocks noChangeAspect="1"/>
          </p:cNvPicPr>
          <p:nvPr/>
        </p:nvPicPr>
        <p:blipFill>
          <a:blip r:embed="rId3"/>
          <a:stretch>
            <a:fillRect/>
          </a:stretch>
        </p:blipFill>
        <p:spPr>
          <a:xfrm>
            <a:off x="7435665" y="3568364"/>
            <a:ext cx="3685308" cy="3110974"/>
          </a:xfrm>
          <a:prstGeom prst="rect">
            <a:avLst/>
          </a:prstGeom>
        </p:spPr>
      </p:pic>
    </p:spTree>
    <p:extLst>
      <p:ext uri="{BB962C8B-B14F-4D97-AF65-F5344CB8AC3E}">
        <p14:creationId xmlns:p14="http://schemas.microsoft.com/office/powerpoint/2010/main" val="124026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7EDB-85B5-CAB1-8C18-CBF8E3F9FFF0}"/>
              </a:ext>
            </a:extLst>
          </p:cNvPr>
          <p:cNvSpPr>
            <a:spLocks noGrp="1"/>
          </p:cNvSpPr>
          <p:nvPr>
            <p:ph type="title"/>
          </p:nvPr>
        </p:nvSpPr>
        <p:spPr>
          <a:xfrm>
            <a:off x="839788" y="457200"/>
            <a:ext cx="3932237" cy="941832"/>
          </a:xfrm>
        </p:spPr>
        <p:txBody>
          <a:bodyPr anchor="t"/>
          <a:lstStyle/>
          <a:p>
            <a:r>
              <a:rPr lang="en-US" dirty="0"/>
              <a:t>Results</a:t>
            </a:r>
            <a:endParaRPr lang="en-GB" dirty="0"/>
          </a:p>
        </p:txBody>
      </p:sp>
      <p:pic>
        <p:nvPicPr>
          <p:cNvPr id="6" name="Content Placeholder 5">
            <a:extLst>
              <a:ext uri="{FF2B5EF4-FFF2-40B4-BE49-F238E27FC236}">
                <a16:creationId xmlns:a16="http://schemas.microsoft.com/office/drawing/2014/main" id="{59B81511-C150-2D6B-A891-3C9BA26EF7FF}"/>
              </a:ext>
            </a:extLst>
          </p:cNvPr>
          <p:cNvPicPr>
            <a:picLocks noGrp="1" noChangeAspect="1"/>
          </p:cNvPicPr>
          <p:nvPr>
            <p:ph idx="1"/>
          </p:nvPr>
        </p:nvPicPr>
        <p:blipFill>
          <a:blip r:embed="rId2"/>
          <a:stretch>
            <a:fillRect/>
          </a:stretch>
        </p:blipFill>
        <p:spPr>
          <a:xfrm>
            <a:off x="5611813" y="326219"/>
            <a:ext cx="5740400" cy="3543818"/>
          </a:xfrm>
        </p:spPr>
      </p:pic>
      <p:sp>
        <p:nvSpPr>
          <p:cNvPr id="4" name="Text Placeholder 3">
            <a:extLst>
              <a:ext uri="{FF2B5EF4-FFF2-40B4-BE49-F238E27FC236}">
                <a16:creationId xmlns:a16="http://schemas.microsoft.com/office/drawing/2014/main" id="{68503120-67C3-9F5C-F44D-1469952F4FC9}"/>
              </a:ext>
            </a:extLst>
          </p:cNvPr>
          <p:cNvSpPr>
            <a:spLocks noGrp="1"/>
          </p:cNvSpPr>
          <p:nvPr>
            <p:ph type="body" sz="half" idx="2"/>
          </p:nvPr>
        </p:nvSpPr>
        <p:spPr>
          <a:xfrm>
            <a:off x="839788" y="1257300"/>
            <a:ext cx="3932237" cy="5143500"/>
          </a:xfrm>
        </p:spPr>
        <p:txBody>
          <a:bodyPr>
            <a:normAutofit/>
          </a:bodyPr>
          <a:lstStyle/>
          <a:p>
            <a:r>
              <a:rPr lang="en-US" sz="1400" dirty="0"/>
              <a:t>To validate the model on new bookings (where delays are not yet known), we can compare the distribution of predicted probabilities. If upcoming bookings are similar to past ones, the distribution should be similar.</a:t>
            </a:r>
          </a:p>
          <a:p>
            <a:r>
              <a:rPr lang="en-US" sz="1400" dirty="0"/>
              <a:t>The distributions between training data and the test set are indeed similar, indicating model stability.</a:t>
            </a:r>
          </a:p>
          <a:p>
            <a:r>
              <a:rPr lang="en-US" sz="1400" dirty="0"/>
              <a:t>However, the </a:t>
            </a:r>
            <a:r>
              <a:rPr lang="en-US" sz="1400" b="1" dirty="0"/>
              <a:t>New Bookings</a:t>
            </a:r>
            <a:r>
              <a:rPr lang="en-US" sz="1400" dirty="0"/>
              <a:t> distribution shows a bias towards higher delay probabilities, as indicated by the red arrow.</a:t>
            </a:r>
          </a:p>
          <a:p>
            <a:r>
              <a:rPr lang="en-US" sz="1400" dirty="0"/>
              <a:t>Further investigation is needed. This shift could be due to more at-risk shipments or an intrinsic difference in the new bookings that may need to be incorporated into the model.</a:t>
            </a:r>
          </a:p>
        </p:txBody>
      </p:sp>
      <p:graphicFrame>
        <p:nvGraphicFramePr>
          <p:cNvPr id="8" name="Table 7">
            <a:extLst>
              <a:ext uri="{FF2B5EF4-FFF2-40B4-BE49-F238E27FC236}">
                <a16:creationId xmlns:a16="http://schemas.microsoft.com/office/drawing/2014/main" id="{E22DFA99-93D0-43D3-C94F-95ED477F68B1}"/>
              </a:ext>
            </a:extLst>
          </p:cNvPr>
          <p:cNvGraphicFramePr>
            <a:graphicFrameLocks noGrp="1"/>
          </p:cNvGraphicFramePr>
          <p:nvPr>
            <p:extLst>
              <p:ext uri="{D42A27DB-BD31-4B8C-83A1-F6EECF244321}">
                <p14:modId xmlns:p14="http://schemas.microsoft.com/office/powerpoint/2010/main" val="2477897538"/>
              </p:ext>
            </p:extLst>
          </p:nvPr>
        </p:nvGraphicFramePr>
        <p:xfrm>
          <a:off x="5611812" y="4200322"/>
          <a:ext cx="5740400" cy="2188845"/>
        </p:xfrm>
        <a:graphic>
          <a:graphicData uri="http://schemas.openxmlformats.org/drawingml/2006/table">
            <a:tbl>
              <a:tblPr firstRow="1">
                <a:tableStyleId>{5C22544A-7EE6-4342-B048-85BDC9FD1C3A}</a:tableStyleId>
              </a:tblPr>
              <a:tblGrid>
                <a:gridCol w="1899920">
                  <a:extLst>
                    <a:ext uri="{9D8B030D-6E8A-4147-A177-3AD203B41FA5}">
                      <a16:colId xmlns:a16="http://schemas.microsoft.com/office/drawing/2014/main" val="487181766"/>
                    </a:ext>
                  </a:extLst>
                </a:gridCol>
                <a:gridCol w="1216152">
                  <a:extLst>
                    <a:ext uri="{9D8B030D-6E8A-4147-A177-3AD203B41FA5}">
                      <a16:colId xmlns:a16="http://schemas.microsoft.com/office/drawing/2014/main" val="1785135651"/>
                    </a:ext>
                  </a:extLst>
                </a:gridCol>
                <a:gridCol w="1298448">
                  <a:extLst>
                    <a:ext uri="{9D8B030D-6E8A-4147-A177-3AD203B41FA5}">
                      <a16:colId xmlns:a16="http://schemas.microsoft.com/office/drawing/2014/main" val="759287693"/>
                    </a:ext>
                  </a:extLst>
                </a:gridCol>
                <a:gridCol w="1325880">
                  <a:extLst>
                    <a:ext uri="{9D8B030D-6E8A-4147-A177-3AD203B41FA5}">
                      <a16:colId xmlns:a16="http://schemas.microsoft.com/office/drawing/2014/main" val="3117054667"/>
                    </a:ext>
                  </a:extLst>
                </a:gridCol>
              </a:tblGrid>
              <a:tr h="238125">
                <a:tc>
                  <a:txBody>
                    <a:bodyPr/>
                    <a:lstStyle/>
                    <a:p>
                      <a:pPr algn="l" fontAlgn="b"/>
                      <a:r>
                        <a:rPr lang="en-GB" sz="1400" u="none" strike="noStrike" dirty="0">
                          <a:effectLst/>
                        </a:rPr>
                        <a:t>Predicted Probabilities</a:t>
                      </a:r>
                      <a:endParaRPr lang="en-GB" sz="14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ctr"/>
                      <a:r>
                        <a:rPr lang="en-GB" sz="1100" u="none" strike="noStrike" dirty="0">
                          <a:effectLst/>
                        </a:rPr>
                        <a:t>Train</a:t>
                      </a:r>
                      <a:endParaRPr lang="en-GB" sz="1100" b="1" i="0" u="none" strike="noStrike" dirty="0">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dirty="0">
                          <a:effectLst/>
                        </a:rPr>
                        <a:t>Test</a:t>
                      </a:r>
                      <a:endParaRPr lang="en-GB" sz="1100" b="1" i="0" u="none" strike="noStrike" dirty="0">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dirty="0">
                          <a:effectLst/>
                        </a:rPr>
                        <a:t>Unlabelled</a:t>
                      </a:r>
                      <a:endParaRPr lang="en-GB" sz="1100" b="1" i="0" u="none" strike="noStrike" dirty="0">
                        <a:solidFill>
                          <a:srgbClr val="FFFFFF"/>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03269715"/>
                  </a:ext>
                </a:extLst>
              </a:tr>
              <a:tr h="209550">
                <a:tc>
                  <a:txBody>
                    <a:bodyPr/>
                    <a:lstStyle/>
                    <a:p>
                      <a:pPr algn="l" fontAlgn="ctr"/>
                      <a:r>
                        <a:rPr lang="en-GB" sz="1100" u="none" strike="noStrike" dirty="0">
                          <a:effectLst/>
                        </a:rPr>
                        <a:t>count</a:t>
                      </a:r>
                      <a:endParaRPr lang="en-GB" sz="1100" b="0" i="0" u="none" strike="noStrike" dirty="0">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a:effectLst/>
                        </a:rPr>
                        <a:t>2076</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519</a:t>
                      </a:r>
                      <a:endParaRPr lang="en-GB" sz="1100" b="0" i="0" u="none" strike="noStrike" dirty="0">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1000</a:t>
                      </a:r>
                      <a:endParaRPr lang="en-GB" sz="1100" b="0" i="0" u="none" strike="noStrike" dirty="0">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261261968"/>
                  </a:ext>
                </a:extLst>
              </a:tr>
              <a:tr h="209550">
                <a:tc>
                  <a:txBody>
                    <a:bodyPr/>
                    <a:lstStyle/>
                    <a:p>
                      <a:pPr algn="l" fontAlgn="ctr"/>
                      <a:r>
                        <a:rPr lang="en-GB" sz="1100" u="none" strike="noStrike" dirty="0">
                          <a:effectLst/>
                        </a:rPr>
                        <a:t>mean</a:t>
                      </a:r>
                      <a:endParaRPr lang="en-GB" sz="1100" b="0" i="0" u="none" strike="noStrike" dirty="0">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dirty="0">
                          <a:effectLst/>
                        </a:rPr>
                        <a:t>0.374</a:t>
                      </a:r>
                      <a:endParaRPr lang="en-GB" sz="1100" b="0" i="0" u="none" strike="noStrike" dirty="0">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0.380</a:t>
                      </a:r>
                      <a:endParaRPr lang="en-GB" sz="1100" b="0" i="0" u="none" strike="noStrike" dirty="0">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0.459</a:t>
                      </a:r>
                      <a:endParaRPr lang="en-GB" sz="1100" b="0" i="0" u="none" strike="noStrike" dirty="0">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1497719509"/>
                  </a:ext>
                </a:extLst>
              </a:tr>
              <a:tr h="209550">
                <a:tc>
                  <a:txBody>
                    <a:bodyPr/>
                    <a:lstStyle/>
                    <a:p>
                      <a:pPr algn="l" fontAlgn="ctr"/>
                      <a:r>
                        <a:rPr lang="en-GB" sz="1100" u="none" strike="noStrike" dirty="0">
                          <a:effectLst/>
                        </a:rPr>
                        <a:t>std</a:t>
                      </a:r>
                      <a:endParaRPr lang="en-GB" sz="1100" b="0" i="0" u="none" strike="noStrike" dirty="0">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a:effectLst/>
                        </a:rPr>
                        <a:t>0.236</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a:effectLst/>
                        </a:rPr>
                        <a:t>0.227</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0.180</a:t>
                      </a:r>
                      <a:endParaRPr lang="en-GB" sz="1100" b="0" i="0" u="none" strike="noStrike" dirty="0">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501488889"/>
                  </a:ext>
                </a:extLst>
              </a:tr>
              <a:tr h="209550">
                <a:tc>
                  <a:txBody>
                    <a:bodyPr/>
                    <a:lstStyle/>
                    <a:p>
                      <a:pPr algn="l" fontAlgn="ctr"/>
                      <a:r>
                        <a:rPr lang="en-GB" sz="1100" u="none" strike="noStrike">
                          <a:effectLst/>
                        </a:rPr>
                        <a:t>min</a:t>
                      </a:r>
                      <a:endParaRPr lang="en-GB" sz="1100" b="0" i="0" u="none" strike="noStrike">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a:effectLst/>
                        </a:rPr>
                        <a:t>0.002</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a:effectLst/>
                        </a:rPr>
                        <a:t>0.002</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0.077</a:t>
                      </a:r>
                      <a:endParaRPr lang="en-GB" sz="1100" b="0" i="0" u="none" strike="noStrike" dirty="0">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2727116763"/>
                  </a:ext>
                </a:extLst>
              </a:tr>
              <a:tr h="209550">
                <a:tc>
                  <a:txBody>
                    <a:bodyPr/>
                    <a:lstStyle/>
                    <a:p>
                      <a:pPr algn="l" fontAlgn="ctr"/>
                      <a:r>
                        <a:rPr lang="en-GB" sz="1100" u="none" strike="noStrike">
                          <a:effectLst/>
                        </a:rPr>
                        <a:t>25%</a:t>
                      </a:r>
                      <a:endParaRPr lang="en-GB" sz="1100" b="0" i="0" u="none" strike="noStrike">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a:effectLst/>
                        </a:rPr>
                        <a:t>0.192</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a:effectLst/>
                        </a:rPr>
                        <a:t>0.225</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0.329</a:t>
                      </a:r>
                      <a:endParaRPr lang="en-GB" sz="1100" b="0" i="0" u="none" strike="noStrike" dirty="0">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776700859"/>
                  </a:ext>
                </a:extLst>
              </a:tr>
              <a:tr h="209550">
                <a:tc>
                  <a:txBody>
                    <a:bodyPr/>
                    <a:lstStyle/>
                    <a:p>
                      <a:pPr algn="l" fontAlgn="ctr"/>
                      <a:r>
                        <a:rPr lang="en-GB" sz="1100" u="none" strike="noStrike">
                          <a:effectLst/>
                        </a:rPr>
                        <a:t>50%</a:t>
                      </a:r>
                      <a:endParaRPr lang="en-GB" sz="1100" b="0" i="0" u="none" strike="noStrike">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a:effectLst/>
                        </a:rPr>
                        <a:t>0.355</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a:effectLst/>
                        </a:rPr>
                        <a:t>0.361</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a:effectLst/>
                        </a:rPr>
                        <a:t>0.412</a:t>
                      </a:r>
                      <a:endParaRPr lang="en-GB" sz="1100" b="0" i="0" u="none" strike="noStrike">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059555444"/>
                  </a:ext>
                </a:extLst>
              </a:tr>
              <a:tr h="209550">
                <a:tc>
                  <a:txBody>
                    <a:bodyPr/>
                    <a:lstStyle/>
                    <a:p>
                      <a:pPr algn="l" fontAlgn="ctr"/>
                      <a:r>
                        <a:rPr lang="en-GB" sz="1100" u="none" strike="noStrike">
                          <a:effectLst/>
                        </a:rPr>
                        <a:t>75%</a:t>
                      </a:r>
                      <a:endParaRPr lang="en-GB" sz="1100" b="0" i="0" u="none" strike="noStrike">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a:effectLst/>
                        </a:rPr>
                        <a:t>0.548</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a:effectLst/>
                        </a:rPr>
                        <a:t>0.539</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0.583</a:t>
                      </a:r>
                      <a:endParaRPr lang="en-GB" sz="1100" b="0" i="0" u="none" strike="noStrike" dirty="0">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3783032705"/>
                  </a:ext>
                </a:extLst>
              </a:tr>
              <a:tr h="209550">
                <a:tc>
                  <a:txBody>
                    <a:bodyPr/>
                    <a:lstStyle/>
                    <a:p>
                      <a:pPr algn="l" fontAlgn="ctr"/>
                      <a:r>
                        <a:rPr lang="en-GB" sz="1100" u="none" strike="noStrike" dirty="0">
                          <a:effectLst/>
                        </a:rPr>
                        <a:t>max</a:t>
                      </a:r>
                      <a:endParaRPr lang="en-GB" sz="1100" b="0" i="0" u="none" strike="noStrike" dirty="0">
                        <a:solidFill>
                          <a:srgbClr val="FFFFFF"/>
                        </a:solidFill>
                        <a:effectLst/>
                        <a:latin typeface="Segoe UI" panose="020B0502040204020203" pitchFamily="34" charset="0"/>
                      </a:endParaRPr>
                    </a:p>
                  </a:txBody>
                  <a:tcPr marL="9525" marR="9525" marT="9525" marB="0" anchor="ctr"/>
                </a:tc>
                <a:tc>
                  <a:txBody>
                    <a:bodyPr/>
                    <a:lstStyle/>
                    <a:p>
                      <a:pPr algn="ctr" fontAlgn="ctr"/>
                      <a:r>
                        <a:rPr lang="en-GB" sz="1100" u="none" strike="noStrike">
                          <a:effectLst/>
                        </a:rPr>
                        <a:t>0.941</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a:effectLst/>
                        </a:rPr>
                        <a:t>0.902</a:t>
                      </a:r>
                      <a:endParaRPr lang="en-GB" sz="1100" b="0" i="0" u="none" strike="noStrike">
                        <a:solidFill>
                          <a:srgbClr val="000000"/>
                        </a:solidFill>
                        <a:effectLst/>
                        <a:latin typeface="Segoe UI" panose="020B0502040204020203" pitchFamily="34" charset="0"/>
                      </a:endParaRPr>
                    </a:p>
                  </a:txBody>
                  <a:tcPr marL="9525" marR="9525" marT="38100" marB="38100" anchor="ctr"/>
                </a:tc>
                <a:tc>
                  <a:txBody>
                    <a:bodyPr/>
                    <a:lstStyle/>
                    <a:p>
                      <a:pPr algn="ctr" fontAlgn="ctr"/>
                      <a:r>
                        <a:rPr lang="en-GB" sz="1100" u="none" strike="noStrike" dirty="0">
                          <a:effectLst/>
                        </a:rPr>
                        <a:t>0.917</a:t>
                      </a:r>
                      <a:endParaRPr lang="en-GB" sz="1100" b="0" i="0" u="none" strike="noStrike" dirty="0">
                        <a:solidFill>
                          <a:srgbClr val="000000"/>
                        </a:solidFill>
                        <a:effectLst/>
                        <a:latin typeface="Segoe UI" panose="020B0502040204020203" pitchFamily="34" charset="0"/>
                      </a:endParaRPr>
                    </a:p>
                  </a:txBody>
                  <a:tcPr marL="9525" marR="9525" marT="38100" marB="38100" anchor="ctr"/>
                </a:tc>
                <a:extLst>
                  <a:ext uri="{0D108BD9-81ED-4DB2-BD59-A6C34878D82A}">
                    <a16:rowId xmlns:a16="http://schemas.microsoft.com/office/drawing/2014/main" val="916766561"/>
                  </a:ext>
                </a:extLst>
              </a:tr>
            </a:tbl>
          </a:graphicData>
        </a:graphic>
      </p:graphicFrame>
      <p:cxnSp>
        <p:nvCxnSpPr>
          <p:cNvPr id="11" name="Straight Arrow Connector 10">
            <a:extLst>
              <a:ext uri="{FF2B5EF4-FFF2-40B4-BE49-F238E27FC236}">
                <a16:creationId xmlns:a16="http://schemas.microsoft.com/office/drawing/2014/main" id="{D4758816-6A41-B246-30FB-AC543BEB87AD}"/>
              </a:ext>
            </a:extLst>
          </p:cNvPr>
          <p:cNvCxnSpPr/>
          <p:nvPr/>
        </p:nvCxnSpPr>
        <p:spPr>
          <a:xfrm flipV="1">
            <a:off x="7296912" y="1257300"/>
            <a:ext cx="1042416" cy="156819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74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E5F0-0B19-D1DF-DB28-D7344F246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9FBE5-B197-3B84-D3BD-ED670E248FD0}"/>
              </a:ext>
            </a:extLst>
          </p:cNvPr>
          <p:cNvSpPr>
            <a:spLocks noGrp="1"/>
          </p:cNvSpPr>
          <p:nvPr>
            <p:ph type="title"/>
          </p:nvPr>
        </p:nvSpPr>
        <p:spPr>
          <a:xfrm>
            <a:off x="839788" y="457200"/>
            <a:ext cx="3932237" cy="941832"/>
          </a:xfrm>
        </p:spPr>
        <p:txBody>
          <a:bodyPr anchor="t"/>
          <a:lstStyle/>
          <a:p>
            <a:r>
              <a:rPr lang="en-US" dirty="0"/>
              <a:t>Next Steps</a:t>
            </a:r>
            <a:endParaRPr lang="en-GB" dirty="0"/>
          </a:p>
        </p:txBody>
      </p:sp>
      <p:sp>
        <p:nvSpPr>
          <p:cNvPr id="4" name="Text Placeholder 3">
            <a:extLst>
              <a:ext uri="{FF2B5EF4-FFF2-40B4-BE49-F238E27FC236}">
                <a16:creationId xmlns:a16="http://schemas.microsoft.com/office/drawing/2014/main" id="{7158443B-972E-B070-B4B3-035543E5D13F}"/>
              </a:ext>
            </a:extLst>
          </p:cNvPr>
          <p:cNvSpPr>
            <a:spLocks noGrp="1"/>
          </p:cNvSpPr>
          <p:nvPr>
            <p:ph type="body" sz="half" idx="2"/>
          </p:nvPr>
        </p:nvSpPr>
        <p:spPr>
          <a:xfrm>
            <a:off x="839788" y="1257300"/>
            <a:ext cx="3932237" cy="5143500"/>
          </a:xfrm>
        </p:spPr>
        <p:txBody>
          <a:bodyPr>
            <a:normAutofit/>
          </a:bodyPr>
          <a:lstStyle/>
          <a:p>
            <a:pPr marL="285750" indent="-285750">
              <a:buFont typeface="Arial" panose="020B0604020202020204" pitchFamily="34" charset="0"/>
              <a:buChar char="•"/>
            </a:pPr>
            <a:r>
              <a:rPr lang="en-US" sz="1400" b="1" dirty="0"/>
              <a:t>Investigate Probability Shift: </a:t>
            </a:r>
            <a:r>
              <a:rPr lang="en-US" sz="1400" dirty="0"/>
              <a:t>Analyze the cause of the higher delay probabilities in the new bookings. Determine if it's due to more at-risk shipments or other underlying factors.</a:t>
            </a:r>
          </a:p>
          <a:p>
            <a:pPr marL="285750" indent="-285750">
              <a:buFont typeface="Arial" panose="020B0604020202020204" pitchFamily="34" charset="0"/>
              <a:buChar char="•"/>
            </a:pPr>
            <a:r>
              <a:rPr lang="en-US" sz="1400" b="1" dirty="0"/>
              <a:t>Model Refinement:</a:t>
            </a:r>
            <a:r>
              <a:rPr lang="en-US" sz="1400" dirty="0"/>
              <a:t> Based on the findings, adjust the model to account for any differences in the new bookings and improve prediction accuracy.</a:t>
            </a:r>
          </a:p>
          <a:p>
            <a:pPr marL="285750" indent="-285750">
              <a:buFont typeface="Arial" panose="020B0604020202020204" pitchFamily="34" charset="0"/>
              <a:buChar char="•"/>
            </a:pPr>
            <a:r>
              <a:rPr lang="en-US" sz="1400" b="1" dirty="0"/>
              <a:t>Monitor Performance:</a:t>
            </a:r>
            <a:r>
              <a:rPr lang="en-US" sz="1400" dirty="0"/>
              <a:t> Continuously track model performance on new data to ensure stability and accuracy over time.</a:t>
            </a:r>
          </a:p>
          <a:p>
            <a:pPr marL="285750" indent="-285750">
              <a:buFont typeface="Arial" panose="020B0604020202020204" pitchFamily="34" charset="0"/>
              <a:buChar char="•"/>
            </a:pPr>
            <a:r>
              <a:rPr lang="en-US" sz="1400" b="1" dirty="0"/>
              <a:t>Customer Communication: </a:t>
            </a:r>
            <a:r>
              <a:rPr lang="en-US" sz="1400" dirty="0"/>
              <a:t>Use insights from the model to proactively communicate potential delays to customers and improve service quality.</a:t>
            </a:r>
          </a:p>
          <a:p>
            <a:pPr marL="285750" indent="-285750">
              <a:buFont typeface="Arial" panose="020B0604020202020204" pitchFamily="34" charset="0"/>
              <a:buChar char="•"/>
            </a:pPr>
            <a:r>
              <a:rPr lang="en-US" sz="1400" b="1" dirty="0"/>
              <a:t>Distance API</a:t>
            </a:r>
            <a:r>
              <a:rPr lang="en-GB" sz="1200" b="1" dirty="0"/>
              <a:t>: </a:t>
            </a:r>
            <a:r>
              <a:rPr lang="en-GB" sz="1200" dirty="0"/>
              <a:t>Work has begun on including predicted journey times in the analysis, however early results are somewhat muted. Work will continue to improve the understanding of how to use this information in the model.</a:t>
            </a:r>
            <a:endParaRPr lang="en-US" sz="1400" b="1" dirty="0"/>
          </a:p>
        </p:txBody>
      </p:sp>
      <p:sp>
        <p:nvSpPr>
          <p:cNvPr id="9" name="Rectangle: Rounded Corners 8">
            <a:extLst>
              <a:ext uri="{FF2B5EF4-FFF2-40B4-BE49-F238E27FC236}">
                <a16:creationId xmlns:a16="http://schemas.microsoft.com/office/drawing/2014/main" id="{36E3E457-2644-1AD8-B58A-31787A5EFC7F}"/>
              </a:ext>
            </a:extLst>
          </p:cNvPr>
          <p:cNvSpPr/>
          <p:nvPr/>
        </p:nvSpPr>
        <p:spPr>
          <a:xfrm>
            <a:off x="9884664" y="1257300"/>
            <a:ext cx="1536192" cy="882396"/>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a:t>
            </a:r>
            <a:endParaRPr lang="en-GB" dirty="0">
              <a:solidFill>
                <a:schemeClr val="tx1"/>
              </a:solidFill>
            </a:endParaRPr>
          </a:p>
        </p:txBody>
      </p:sp>
      <p:sp>
        <p:nvSpPr>
          <p:cNvPr id="10" name="Rectangle: Rounded Corners 9">
            <a:extLst>
              <a:ext uri="{FF2B5EF4-FFF2-40B4-BE49-F238E27FC236}">
                <a16:creationId xmlns:a16="http://schemas.microsoft.com/office/drawing/2014/main" id="{A4DB8093-E07B-1E0D-31C5-24DE4DEDA089}"/>
              </a:ext>
            </a:extLst>
          </p:cNvPr>
          <p:cNvSpPr/>
          <p:nvPr/>
        </p:nvSpPr>
        <p:spPr>
          <a:xfrm>
            <a:off x="9884664" y="2946654"/>
            <a:ext cx="1536192" cy="882396"/>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a:t>
            </a:r>
            <a:endParaRPr lang="en-GB" dirty="0">
              <a:solidFill>
                <a:schemeClr val="tx1"/>
              </a:solidFill>
            </a:endParaRPr>
          </a:p>
        </p:txBody>
      </p:sp>
      <p:sp>
        <p:nvSpPr>
          <p:cNvPr id="12" name="Rectangle: Rounded Corners 11">
            <a:extLst>
              <a:ext uri="{FF2B5EF4-FFF2-40B4-BE49-F238E27FC236}">
                <a16:creationId xmlns:a16="http://schemas.microsoft.com/office/drawing/2014/main" id="{4DEBA4D3-A670-3996-B9AD-5CC83B036F19}"/>
              </a:ext>
            </a:extLst>
          </p:cNvPr>
          <p:cNvSpPr/>
          <p:nvPr/>
        </p:nvSpPr>
        <p:spPr>
          <a:xfrm>
            <a:off x="7086600" y="2946654"/>
            <a:ext cx="1536192" cy="882396"/>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Monitor</a:t>
            </a:r>
            <a:endParaRPr lang="en-GB" dirty="0">
              <a:solidFill>
                <a:schemeClr val="tx1"/>
              </a:solidFill>
            </a:endParaRPr>
          </a:p>
        </p:txBody>
      </p:sp>
      <p:sp>
        <p:nvSpPr>
          <p:cNvPr id="13" name="Rectangle: Rounded Corners 12">
            <a:extLst>
              <a:ext uri="{FF2B5EF4-FFF2-40B4-BE49-F238E27FC236}">
                <a16:creationId xmlns:a16="http://schemas.microsoft.com/office/drawing/2014/main" id="{392A2BE3-7285-583C-6096-344C11ED2799}"/>
              </a:ext>
            </a:extLst>
          </p:cNvPr>
          <p:cNvSpPr/>
          <p:nvPr/>
        </p:nvSpPr>
        <p:spPr>
          <a:xfrm>
            <a:off x="7086600" y="1257300"/>
            <a:ext cx="1536192" cy="882396"/>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a:t>
            </a:r>
            <a:endParaRPr lang="en-GB" dirty="0">
              <a:solidFill>
                <a:schemeClr val="tx1"/>
              </a:solidFill>
            </a:endParaRPr>
          </a:p>
        </p:txBody>
      </p:sp>
      <p:cxnSp>
        <p:nvCxnSpPr>
          <p:cNvPr id="15" name="Straight Arrow Connector 14">
            <a:extLst>
              <a:ext uri="{FF2B5EF4-FFF2-40B4-BE49-F238E27FC236}">
                <a16:creationId xmlns:a16="http://schemas.microsoft.com/office/drawing/2014/main" id="{8F2A0B12-2971-B459-8104-FE32B1106B5C}"/>
              </a:ext>
            </a:extLst>
          </p:cNvPr>
          <p:cNvCxnSpPr>
            <a:stCxn id="13" idx="3"/>
            <a:endCxn id="9" idx="1"/>
          </p:cNvCxnSpPr>
          <p:nvPr/>
        </p:nvCxnSpPr>
        <p:spPr>
          <a:xfrm>
            <a:off x="8622792" y="1698498"/>
            <a:ext cx="1261872" cy="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BEEA8D7-8354-9083-150D-ECA5FF7616CC}"/>
              </a:ext>
            </a:extLst>
          </p:cNvPr>
          <p:cNvCxnSpPr>
            <a:cxnSpLocks/>
            <a:stCxn id="10" idx="1"/>
            <a:endCxn id="12" idx="3"/>
          </p:cNvCxnSpPr>
          <p:nvPr/>
        </p:nvCxnSpPr>
        <p:spPr>
          <a:xfrm flipH="1">
            <a:off x="8622792" y="3387852"/>
            <a:ext cx="1261872"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A2C606A7-945B-7E92-28BE-451698A0E7D9}"/>
              </a:ext>
            </a:extLst>
          </p:cNvPr>
          <p:cNvCxnSpPr>
            <a:cxnSpLocks/>
            <a:stCxn id="9" idx="2"/>
            <a:endCxn id="10" idx="0"/>
          </p:cNvCxnSpPr>
          <p:nvPr/>
        </p:nvCxnSpPr>
        <p:spPr>
          <a:xfrm>
            <a:off x="10652760" y="2139696"/>
            <a:ext cx="0" cy="806958"/>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907A9F3-C7BD-332A-EDA7-DD3767D17D43}"/>
              </a:ext>
            </a:extLst>
          </p:cNvPr>
          <p:cNvCxnSpPr>
            <a:cxnSpLocks/>
            <a:stCxn id="12" idx="0"/>
            <a:endCxn id="13" idx="2"/>
          </p:cNvCxnSpPr>
          <p:nvPr/>
        </p:nvCxnSpPr>
        <p:spPr>
          <a:xfrm flipV="1">
            <a:off x="7854696" y="2139696"/>
            <a:ext cx="0" cy="80695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F52E9482-7E6F-EF20-7F52-E21C576F520B}"/>
              </a:ext>
            </a:extLst>
          </p:cNvPr>
          <p:cNvCxnSpPr>
            <a:cxnSpLocks/>
          </p:cNvCxnSpPr>
          <p:nvPr/>
        </p:nvCxnSpPr>
        <p:spPr>
          <a:xfrm flipV="1">
            <a:off x="8622792" y="2139696"/>
            <a:ext cx="1261872" cy="80695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9483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292</TotalTime>
  <Words>671</Words>
  <Application>Microsoft Office PowerPoint</Application>
  <PresentationFormat>Widescreen</PresentationFormat>
  <Paragraphs>107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Aptos Narrow</vt:lpstr>
      <vt:lpstr>Arial</vt:lpstr>
      <vt:lpstr>Segoe UI</vt:lpstr>
      <vt:lpstr>Office Theme</vt:lpstr>
      <vt:lpstr>Delivery Delay Prediction</vt:lpstr>
      <vt:lpstr>Introduction</vt:lpstr>
      <vt:lpstr>Introduction</vt:lpstr>
      <vt:lpstr>Method</vt:lpstr>
      <vt:lpstr>Results</vt:lpstr>
      <vt:lpstr>Results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Neil Scrivener</dc:creator>
  <cp:lastModifiedBy>Neil Scrivener</cp:lastModifiedBy>
  <cp:revision>8</cp:revision>
  <dcterms:created xsi:type="dcterms:W3CDTF">2024-10-14T09:09:01Z</dcterms:created>
  <dcterms:modified xsi:type="dcterms:W3CDTF">2024-10-14T14:01:41Z</dcterms:modified>
</cp:coreProperties>
</file>