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71" r:id="rId5"/>
    <p:sldId id="272" r:id="rId6"/>
    <p:sldId id="273" r:id="rId7"/>
    <p:sldId id="276" r:id="rId8"/>
    <p:sldId id="274" r:id="rId9"/>
    <p:sldId id="277" r:id="rId10"/>
    <p:sldId id="278" r:id="rId11"/>
    <p:sldId id="275" r:id="rId12"/>
    <p:sldId id="259" r:id="rId13"/>
    <p:sldId id="260" r:id="rId14"/>
    <p:sldId id="261" r:id="rId15"/>
    <p:sldId id="262" r:id="rId16"/>
    <p:sldId id="263" r:id="rId17"/>
    <p:sldId id="264" r:id="rId18"/>
    <p:sldId id="269" r:id="rId19"/>
    <p:sldId id="2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01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B8812F-B3AF-4FD2-AD58-0F8F6EF5B6EC}" type="datetimeFigureOut">
              <a:rPr lang="en-US" smtClean="0"/>
              <a:pPr/>
              <a:t>7/13/2016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984FB0-41AD-44EE-8CC5-792177FC7BD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Over the course</a:t>
            </a:r>
            <a:r>
              <a:rPr lang="en-US" baseline="0" dirty="0" smtClean="0"/>
              <a:t> of this talk I will present to you 3 concepts / 3 realizations from using mathematical modeling, machine learning to infer understanding from data.  </a:t>
            </a:r>
          </a:p>
          <a:p>
            <a:r>
              <a:rPr lang="en-US" baseline="0" dirty="0" smtClean="0"/>
              <a:t>These are 3 topics with realizations that I have found interesting, done in the past.  I hope you find them to be interesting as well.</a:t>
            </a:r>
          </a:p>
          <a:p>
            <a:endParaRPr lang="en-US" baseline="0" dirty="0" smtClean="0"/>
          </a:p>
          <a:p>
            <a:r>
              <a:rPr lang="en-US" dirty="0" smtClean="0"/>
              <a:t>These 3 topics include, feature identification</a:t>
            </a:r>
            <a:r>
              <a:rPr lang="en-US" baseline="0" dirty="0" smtClean="0"/>
              <a:t> and extraction, learned representations and using </a:t>
            </a:r>
            <a:r>
              <a:rPr lang="en-US" baseline="0" dirty="0" err="1" smtClean="0"/>
              <a:t>using</a:t>
            </a:r>
            <a:r>
              <a:rPr lang="en-US" baseline="0" dirty="0" smtClean="0"/>
              <a:t> Genetic learning for signal tracking and prediction.</a:t>
            </a:r>
          </a:p>
          <a:p>
            <a:endParaRPr lang="en-US" baseline="0" dirty="0" smtClean="0"/>
          </a:p>
          <a:p>
            <a:r>
              <a:rPr lang="en-US" baseline="0" dirty="0" smtClean="0"/>
              <a:t>Specifically, read each bullet point.</a:t>
            </a:r>
            <a:endParaRPr lang="en-US" dirty="0"/>
          </a:p>
        </p:txBody>
      </p:sp>
      <p:sp>
        <p:nvSpPr>
          <p:cNvPr id="4" name="Slide Number Placeholder 3"/>
          <p:cNvSpPr>
            <a:spLocks noGrp="1"/>
          </p:cNvSpPr>
          <p:nvPr>
            <p:ph type="sldNum" sz="quarter" idx="10"/>
          </p:nvPr>
        </p:nvSpPr>
        <p:spPr/>
        <p:txBody>
          <a:bodyPr/>
          <a:lstStyle/>
          <a:p>
            <a:fld id="{8C984FB0-41AD-44EE-8CC5-792177FC7BD2}"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final comparison</a:t>
            </a:r>
            <a:r>
              <a:rPr lang="en-US" baseline="0" dirty="0" smtClean="0"/>
              <a:t> is with this color image of a building.  Focus on the center upper top corner of the building.  The standard corner detector is unable to detect this corner, (starts to detect corners in background, cannot distinguish between background and building), whereas the vector color corner detector can.</a:t>
            </a:r>
            <a:endParaRPr lang="en-US" dirty="0"/>
          </a:p>
        </p:txBody>
      </p:sp>
      <p:sp>
        <p:nvSpPr>
          <p:cNvPr id="4" name="Slide Number Placeholder 3"/>
          <p:cNvSpPr>
            <a:spLocks noGrp="1"/>
          </p:cNvSpPr>
          <p:nvPr>
            <p:ph type="sldNum" sz="quarter" idx="10"/>
          </p:nvPr>
        </p:nvSpPr>
        <p:spPr/>
        <p:txBody>
          <a:bodyPr/>
          <a:lstStyle/>
          <a:p>
            <a:fld id="{8C984FB0-41AD-44EE-8CC5-792177FC7BD2}"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a:t>
            </a:r>
            <a:r>
              <a:rPr lang="en-US" baseline="0" dirty="0" smtClean="0"/>
              <a:t> I would like to present a method for learned representations.  Premise is to identify, extract good features, regularities in data that describe the data.  In the previous segment, corners were such features, yet these were tailed, handcrafted features.  Can we infer from the data good data representations? </a:t>
            </a:r>
          </a:p>
          <a:p>
            <a:endParaRPr lang="en-US" baseline="0" dirty="0" smtClean="0"/>
          </a:p>
          <a:p>
            <a:r>
              <a:rPr lang="en-US" baseline="0" dirty="0" smtClean="0"/>
              <a:t>Can we transform the input space such that these regularities, commonalities in the data are evident?  We can apply spectral methods, linear transforms such as PCA and Spectral Graph clustering.</a:t>
            </a:r>
            <a:endParaRPr lang="en-US" dirty="0"/>
          </a:p>
        </p:txBody>
      </p:sp>
      <p:sp>
        <p:nvSpPr>
          <p:cNvPr id="4" name="Slide Number Placeholder 3"/>
          <p:cNvSpPr>
            <a:spLocks noGrp="1"/>
          </p:cNvSpPr>
          <p:nvPr>
            <p:ph type="sldNum" sz="quarter" idx="10"/>
          </p:nvPr>
        </p:nvSpPr>
        <p:spPr/>
        <p:txBody>
          <a:bodyPr/>
          <a:lstStyle/>
          <a:p>
            <a:fld id="{8C984FB0-41AD-44EE-8CC5-792177FC7BD2}"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are limited in</a:t>
            </a:r>
            <a:r>
              <a:rPr lang="en-US" baseline="0" dirty="0" smtClean="0"/>
              <a:t> </a:t>
            </a:r>
            <a:r>
              <a:rPr lang="en-US" dirty="0" smtClean="0"/>
              <a:t>aspects.  How about encoding the data such that the KL divergence between the input distribution and the encoded distribution is minimized, equivalently the cross entropy is minimized.  Use to identify,</a:t>
            </a:r>
            <a:r>
              <a:rPr lang="en-US" baseline="0" dirty="0" smtClean="0"/>
              <a:t> uncover meaningful attributes in the data.</a:t>
            </a:r>
            <a:endParaRPr lang="en-US" dirty="0"/>
          </a:p>
        </p:txBody>
      </p:sp>
      <p:sp>
        <p:nvSpPr>
          <p:cNvPr id="4" name="Slide Number Placeholder 3"/>
          <p:cNvSpPr>
            <a:spLocks noGrp="1"/>
          </p:cNvSpPr>
          <p:nvPr>
            <p:ph type="sldNum" sz="quarter" idx="10"/>
          </p:nvPr>
        </p:nvSpPr>
        <p:spPr/>
        <p:txBody>
          <a:bodyPr/>
          <a:lstStyle/>
          <a:p>
            <a:fld id="{8C984FB0-41AD-44EE-8CC5-792177FC7BD2}"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a:t>
            </a:r>
            <a:r>
              <a:rPr lang="en-US" dirty="0" err="1" smtClean="0"/>
              <a:t>autoencoder</a:t>
            </a:r>
            <a:r>
              <a:rPr lang="en-US" baseline="0" dirty="0" smtClean="0"/>
              <a:t> is one such realization.  </a:t>
            </a:r>
            <a:r>
              <a:rPr lang="en-US" baseline="0" dirty="0" err="1" smtClean="0"/>
              <a:t>Autoencoder</a:t>
            </a:r>
            <a:r>
              <a:rPr lang="en-US" baseline="0" dirty="0" smtClean="0"/>
              <a:t> is a neural network topology consisting of input layer, hidden layer and output layer.  Input layer are inputs, observable; hidden layer consists of hidden units – it encodes or transforms the input space, transformed space is decoded to the output layer.  Connections are fully connected between layers, no lateral connections.  Trained with gradient descent; better still stochastic gradient descent.</a:t>
            </a:r>
            <a:endParaRPr lang="en-US" dirty="0"/>
          </a:p>
        </p:txBody>
      </p:sp>
      <p:sp>
        <p:nvSpPr>
          <p:cNvPr id="4" name="Slide Number Placeholder 3"/>
          <p:cNvSpPr>
            <a:spLocks noGrp="1"/>
          </p:cNvSpPr>
          <p:nvPr>
            <p:ph type="sldNum" sz="quarter" idx="10"/>
          </p:nvPr>
        </p:nvSpPr>
        <p:spPr/>
        <p:txBody>
          <a:bodyPr/>
          <a:lstStyle/>
          <a:p>
            <a:fld id="{8C984FB0-41AD-44EE-8CC5-792177FC7BD2}"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Due</a:t>
            </a:r>
            <a:r>
              <a:rPr lang="en-US" baseline="0" dirty="0" smtClean="0"/>
              <a:t> to difficulties in training, several hidden layers are stacked, providing a mechanism to extract more complex meaningful features from data.  Features extracted initially are low level features that combine in upper layers to realize more complex attributes, commonalities in the data.</a:t>
            </a:r>
            <a:endParaRPr lang="en-US" dirty="0"/>
          </a:p>
        </p:txBody>
      </p:sp>
      <p:sp>
        <p:nvSpPr>
          <p:cNvPr id="4" name="Slide Number Placeholder 3"/>
          <p:cNvSpPr>
            <a:spLocks noGrp="1"/>
          </p:cNvSpPr>
          <p:nvPr>
            <p:ph type="sldNum" sz="quarter" idx="10"/>
          </p:nvPr>
        </p:nvSpPr>
        <p:spPr/>
        <p:txBody>
          <a:bodyPr/>
          <a:lstStyle/>
          <a:p>
            <a:fld id="{8C984FB0-41AD-44EE-8CC5-792177FC7BD2}"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works</a:t>
            </a:r>
            <a:r>
              <a:rPr lang="en-US" baseline="0" dirty="0" smtClean="0"/>
              <a:t> well.  To demonstrate its effectiveness, a clustering example is shown.  The </a:t>
            </a:r>
            <a:r>
              <a:rPr lang="en-US" baseline="0" dirty="0" err="1" smtClean="0"/>
              <a:t>autoencoder</a:t>
            </a:r>
            <a:r>
              <a:rPr lang="en-US" baseline="0" dirty="0" smtClean="0"/>
              <a:t> is used to cluster the MNIST task.  MNIST – handwritten digits 0-9.  2500 examples were used from the MNIST corpus and clustered using an </a:t>
            </a:r>
            <a:r>
              <a:rPr lang="en-US" baseline="0" dirty="0" err="1" smtClean="0"/>
              <a:t>Autoencoder</a:t>
            </a:r>
            <a:r>
              <a:rPr lang="en-US" baseline="0" dirty="0" smtClean="0"/>
              <a:t> – encoded using hidden layers with 2000-500-2 units and PCA.  PCA is shown (left), </a:t>
            </a:r>
            <a:r>
              <a:rPr lang="en-US" baseline="0" dirty="0" err="1" smtClean="0"/>
              <a:t>Autoencoder</a:t>
            </a:r>
            <a:r>
              <a:rPr lang="en-US" baseline="0" dirty="0" smtClean="0"/>
              <a:t> (right).  </a:t>
            </a:r>
            <a:r>
              <a:rPr lang="en-US" baseline="0" dirty="0" err="1" smtClean="0"/>
              <a:t>Autoencoder</a:t>
            </a:r>
            <a:r>
              <a:rPr lang="en-US" baseline="0" dirty="0" smtClean="0"/>
              <a:t> clearly clusters and separates 10 clusters more effectively than PCA.</a:t>
            </a:r>
          </a:p>
          <a:p>
            <a:endParaRPr lang="en-US" baseline="0" dirty="0" smtClean="0"/>
          </a:p>
          <a:p>
            <a:r>
              <a:rPr lang="en-US" baseline="0" dirty="0" smtClean="0"/>
              <a:t>This demonstrates that we can effectively learn representations from data using deep neural network architectures.</a:t>
            </a:r>
            <a:endParaRPr lang="en-US" dirty="0"/>
          </a:p>
        </p:txBody>
      </p:sp>
      <p:sp>
        <p:nvSpPr>
          <p:cNvPr id="4" name="Slide Number Placeholder 3"/>
          <p:cNvSpPr>
            <a:spLocks noGrp="1"/>
          </p:cNvSpPr>
          <p:nvPr>
            <p:ph type="sldNum" sz="quarter" idx="10"/>
          </p:nvPr>
        </p:nvSpPr>
        <p:spPr/>
        <p:txBody>
          <a:bodyPr/>
          <a:lstStyle/>
          <a:p>
            <a:fld id="{8C984FB0-41AD-44EE-8CC5-792177FC7BD2}"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a:t>
            </a:r>
            <a:r>
              <a:rPr lang="en-US" baseline="0" dirty="0" smtClean="0"/>
              <a:t> nonparametric method to uncover commonalities in the data, cluster the data is Stochastic Nearest Neighbors.  This is highly effective for data visualization, but can such a model be used with unseen data, as a learned representation?  I have used non linear kernel regression, SVM regression to formulate a parametric form of the learned commonalities.  This is illustrated in figures at bottom of slide.  (left) SNE applied to 10000 examples of MNIST corpus, (right) parametric model inferred from (left) applied to 10000 unseen examples.</a:t>
            </a:r>
            <a:endParaRPr lang="en-US" dirty="0"/>
          </a:p>
        </p:txBody>
      </p:sp>
      <p:sp>
        <p:nvSpPr>
          <p:cNvPr id="4" name="Slide Number Placeholder 3"/>
          <p:cNvSpPr>
            <a:spLocks noGrp="1"/>
          </p:cNvSpPr>
          <p:nvPr>
            <p:ph type="sldNum" sz="quarter" idx="10"/>
          </p:nvPr>
        </p:nvSpPr>
        <p:spPr/>
        <p:txBody>
          <a:bodyPr/>
          <a:lstStyle/>
          <a:p>
            <a:fld id="{8C984FB0-41AD-44EE-8CC5-792177FC7BD2}" type="slidenum">
              <a:rPr lang="en-US" smtClean="0"/>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 topic and</a:t>
            </a:r>
            <a:r>
              <a:rPr lang="en-US" baseline="0" dirty="0" smtClean="0"/>
              <a:t> application that I would like to discuss has to do with feature identification / extraction.  </a:t>
            </a:r>
          </a:p>
          <a:p>
            <a:r>
              <a:rPr lang="en-US" baseline="0" dirty="0" smtClean="0"/>
              <a:t>Features are regularities in the data, attributes/characteristics that describe or rather explain the data.  The features that I want to discuss with you are corners in visual data.  Corners may be a useful feature in computer vision, visual data.  Just as edges and textures are solid features in image processing, so too are corners.</a:t>
            </a:r>
          </a:p>
          <a:p>
            <a:r>
              <a:rPr lang="en-US" baseline="0" dirty="0" smtClean="0"/>
              <a:t>Now there are effective corner detectors, as the SUSAN, however they are devised for grayscale images visual data.  What about color visual data?  Here I will present to you a corner detector devised for color frames/images.  Premise here is that corner feature extraction is enhanced using color vector image processing.  Whereas color pixels (RBG) are encoded with 24bits (3 channels 8bits each), grayscale are encoded with only 8bits.  Here all 24bits is used with the SUSAN corner detector.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C984FB0-41AD-44EE-8CC5-792177FC7BD2}"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the premise is to use extra information encoded in color visual</a:t>
            </a:r>
            <a:r>
              <a:rPr lang="en-US" baseline="0" dirty="0" smtClean="0"/>
              <a:t> data to improve corner detection.</a:t>
            </a:r>
          </a:p>
          <a:p>
            <a:r>
              <a:rPr lang="en-US" baseline="0" dirty="0" smtClean="0"/>
              <a:t>Take the SUSAN example, now the image processing detection method uses a circular mask that is applied to each pixel in an image.  The center of the circle is named the nucleus.  The intensity of the nucleus is compared to each pixel in circular neighborhood.  This forms the USAN area.  Here in the circular illustrations we can see differing USAN areas. (left) max area all pixels same intensity, (right) edge detected; area of USAN ~1/2max, (middle) corner detected USAN &lt;&lt;1/2max</a:t>
            </a:r>
            <a:endParaRPr lang="en-US" dirty="0"/>
          </a:p>
        </p:txBody>
      </p:sp>
      <p:sp>
        <p:nvSpPr>
          <p:cNvPr id="4" name="Slide Number Placeholder 3"/>
          <p:cNvSpPr>
            <a:spLocks noGrp="1"/>
          </p:cNvSpPr>
          <p:nvPr>
            <p:ph type="sldNum" sz="quarter" idx="10"/>
          </p:nvPr>
        </p:nvSpPr>
        <p:spPr/>
        <p:txBody>
          <a:bodyPr/>
          <a:lstStyle/>
          <a:p>
            <a:fld id="{8C984FB0-41AD-44EE-8CC5-792177FC7BD2}"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USAN area ,n,</a:t>
            </a:r>
            <a:r>
              <a:rPr lang="en-US" baseline="0" dirty="0" smtClean="0"/>
              <a:t> in the illustrations in the previous, slide, can be formulated with the following.  Let n be the USAN area, </a:t>
            </a:r>
            <a:r>
              <a:rPr lang="en-US" baseline="0" dirty="0" err="1" smtClean="0"/>
              <a:t>ro</a:t>
            </a:r>
            <a:r>
              <a:rPr lang="en-US" baseline="0" dirty="0" smtClean="0"/>
              <a:t> nucleus, </a:t>
            </a:r>
            <a:r>
              <a:rPr lang="en-US" baseline="0" dirty="0" err="1" smtClean="0"/>
              <a:t>ri</a:t>
            </a:r>
            <a:r>
              <a:rPr lang="en-US" baseline="0" dirty="0" smtClean="0"/>
              <a:t> pixel value of </a:t>
            </a:r>
            <a:r>
              <a:rPr lang="en-US" baseline="0" dirty="0" err="1" smtClean="0"/>
              <a:t>i</a:t>
            </a:r>
            <a:r>
              <a:rPr lang="en-US" baseline="0" dirty="0" smtClean="0"/>
              <a:t>, then define the intensity comparison between nucleus pixel </a:t>
            </a:r>
            <a:r>
              <a:rPr lang="en-US" baseline="0" dirty="0" err="1" smtClean="0"/>
              <a:t>ro</a:t>
            </a:r>
            <a:r>
              <a:rPr lang="en-US" baseline="0" dirty="0" smtClean="0"/>
              <a:t> and </a:t>
            </a:r>
            <a:r>
              <a:rPr lang="en-US" baseline="0" dirty="0" err="1" smtClean="0"/>
              <a:t>ri</a:t>
            </a:r>
            <a:r>
              <a:rPr lang="en-US" baseline="0" dirty="0" smtClean="0"/>
              <a:t> as c.  This is simply a count that is either 1 when intensities are similar and 0 otherwise.  The USAN is the summation of such counts across every pixel in circular mask.</a:t>
            </a:r>
          </a:p>
          <a:p>
            <a:r>
              <a:rPr lang="en-US" baseline="0" dirty="0" smtClean="0"/>
              <a:t>For color use all 24bits of information as opposed to 8bits grayscale.  This is inspired, much like work done with color edge detection, ordered statistics.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8C984FB0-41AD-44EE-8CC5-792177FC7BD2}"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are</a:t>
            </a:r>
            <a:r>
              <a:rPr lang="en-US" baseline="0" dirty="0" smtClean="0"/>
              <a:t> images used to test and compare corner detection using SUSAN (grayscale); images in a, and my realization of color vector processing corner detection  ; images in (b)</a:t>
            </a:r>
            <a:endParaRPr lang="en-US" dirty="0"/>
          </a:p>
        </p:txBody>
      </p:sp>
      <p:sp>
        <p:nvSpPr>
          <p:cNvPr id="4" name="Slide Number Placeholder 3"/>
          <p:cNvSpPr>
            <a:spLocks noGrp="1"/>
          </p:cNvSpPr>
          <p:nvPr>
            <p:ph type="sldNum" sz="quarter" idx="10"/>
          </p:nvPr>
        </p:nvSpPr>
        <p:spPr/>
        <p:txBody>
          <a:bodyPr/>
          <a:lstStyle/>
          <a:p>
            <a:fld id="{8C984FB0-41AD-44EE-8CC5-792177FC7BD2}"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Closer look at</a:t>
            </a:r>
            <a:r>
              <a:rPr lang="en-US" baseline="0" dirty="0" smtClean="0"/>
              <a:t> same images.  Original (top), (a) grayscale, (b) vector color</a:t>
            </a:r>
          </a:p>
          <a:p>
            <a:r>
              <a:rPr lang="en-US" baseline="0" dirty="0" smtClean="0"/>
              <a:t>No major differences.  Perhaps this does not work?</a:t>
            </a:r>
            <a:endParaRPr lang="en-US" dirty="0"/>
          </a:p>
        </p:txBody>
      </p:sp>
      <p:sp>
        <p:nvSpPr>
          <p:cNvPr id="4" name="Slide Number Placeholder 3"/>
          <p:cNvSpPr>
            <a:spLocks noGrp="1"/>
          </p:cNvSpPr>
          <p:nvPr>
            <p:ph type="sldNum" sz="quarter" idx="10"/>
          </p:nvPr>
        </p:nvSpPr>
        <p:spPr/>
        <p:txBody>
          <a:bodyPr/>
          <a:lstStyle/>
          <a:p>
            <a:fld id="{8C984FB0-41AD-44EE-8CC5-792177FC7BD2}"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are comparisons between standard</a:t>
            </a:r>
            <a:r>
              <a:rPr lang="en-US" baseline="0" dirty="0" smtClean="0"/>
              <a:t> corner detector (a) and color vector corner detector (b) on color gradient image;  top images has image intensity threshold, t, defined previously at higher value (less corners detected), bottom images have reduced threshold.</a:t>
            </a:r>
            <a:endParaRPr lang="en-US" dirty="0"/>
          </a:p>
        </p:txBody>
      </p:sp>
      <p:sp>
        <p:nvSpPr>
          <p:cNvPr id="4" name="Slide Number Placeholder 3"/>
          <p:cNvSpPr>
            <a:spLocks noGrp="1"/>
          </p:cNvSpPr>
          <p:nvPr>
            <p:ph type="sldNum" sz="quarter" idx="10"/>
          </p:nvPr>
        </p:nvSpPr>
        <p:spPr/>
        <p:txBody>
          <a:bodyPr/>
          <a:lstStyle/>
          <a:p>
            <a:fld id="{8C984FB0-41AD-44EE-8CC5-792177FC7BD2}"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Closer look at images with higher threshold.</a:t>
            </a:r>
            <a:r>
              <a:rPr lang="en-US" baseline="0" dirty="0" smtClean="0"/>
              <a:t>  (a) standard corner detector missing corner, (b) all corners detected.  Still…</a:t>
            </a:r>
            <a:endParaRPr lang="en-US" dirty="0"/>
          </a:p>
        </p:txBody>
      </p:sp>
      <p:sp>
        <p:nvSpPr>
          <p:cNvPr id="4" name="Slide Number Placeholder 3"/>
          <p:cNvSpPr>
            <a:spLocks noGrp="1"/>
          </p:cNvSpPr>
          <p:nvPr>
            <p:ph type="sldNum" sz="quarter" idx="10"/>
          </p:nvPr>
        </p:nvSpPr>
        <p:spPr/>
        <p:txBody>
          <a:bodyPr/>
          <a:lstStyle/>
          <a:p>
            <a:fld id="{8C984FB0-41AD-44EE-8CC5-792177FC7BD2}"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a good illustration</a:t>
            </a:r>
            <a:r>
              <a:rPr lang="en-US" baseline="0" dirty="0" smtClean="0"/>
              <a:t> of the color corner detector.  At a very low threshold, identifying more corners, the color corner detector (b) clearly uses additional channel information (all 24bits) of encoded pixel information in detecting corners.</a:t>
            </a:r>
            <a:endParaRPr lang="en-US" dirty="0"/>
          </a:p>
        </p:txBody>
      </p:sp>
      <p:sp>
        <p:nvSpPr>
          <p:cNvPr id="4" name="Slide Number Placeholder 3"/>
          <p:cNvSpPr>
            <a:spLocks noGrp="1"/>
          </p:cNvSpPr>
          <p:nvPr>
            <p:ph type="sldNum" sz="quarter" idx="10"/>
          </p:nvPr>
        </p:nvSpPr>
        <p:spPr/>
        <p:txBody>
          <a:bodyPr/>
          <a:lstStyle/>
          <a:p>
            <a:fld id="{8C984FB0-41AD-44EE-8CC5-792177FC7BD2}"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44213AF-26F6-41FA-8D85-E2C5388D6E58}" type="datetimeFigureOut">
              <a:rPr lang="en-US" smtClean="0"/>
              <a:pPr/>
              <a:t>7/13/2016</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7/13/2016</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7/13/2016</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7/13/2016</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7/13/2016</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4213AF-26F6-41FA-8D85-E2C5388D6E58}" type="datetimeFigureOut">
              <a:rPr lang="en-US" smtClean="0"/>
              <a:pPr/>
              <a:t>7/13/2016</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4213AF-26F6-41FA-8D85-E2C5388D6E58}" type="datetimeFigureOut">
              <a:rPr lang="en-US" smtClean="0"/>
              <a:pPr/>
              <a:t>7/13/2016</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44213AF-26F6-41FA-8D85-E2C5388D6E58}" type="datetimeFigureOut">
              <a:rPr lang="en-US" smtClean="0"/>
              <a:pPr/>
              <a:t>7/13/2016</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44213AF-26F6-41FA-8D85-E2C5388D6E58}" type="datetimeFigureOut">
              <a:rPr lang="en-US" smtClean="0"/>
              <a:pPr/>
              <a:t>7/13/2016</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44213AF-26F6-41FA-8D85-E2C5388D6E58}" type="datetimeFigureOut">
              <a:rPr lang="en-US" smtClean="0"/>
              <a:pPr/>
              <a:t>7/13/2016</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44213AF-26F6-41FA-8D85-E2C5388D6E58}" type="datetimeFigureOut">
              <a:rPr lang="en-US" smtClean="0"/>
              <a:pPr/>
              <a:t>7/13/2016</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a:t>‹#›</a:t>
            </a:fld>
            <a:endParaRPr kumimoji="0" lang="en-US">
              <a:solidFill>
                <a:schemeClr val="tx1"/>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44213AF-26F6-41FA-8D85-E2C5388D6E58}" type="datetimeFigureOut">
              <a:rPr lang="en-US" smtClean="0"/>
              <a:pPr/>
              <a:t>7/13/2016</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2200" dirty="0" smtClean="0"/>
              <a:t>A Few Words </a:t>
            </a:r>
            <a:r>
              <a:rPr lang="en-US" sz="4000" dirty="0" smtClean="0"/>
              <a:t>On Interesting Concepts in Applied Machine Learning</a:t>
            </a:r>
            <a:endParaRPr lang="en-US" sz="4000" dirty="0"/>
          </a:p>
        </p:txBody>
      </p:sp>
      <p:sp>
        <p:nvSpPr>
          <p:cNvPr id="3" name="Subtitle 2"/>
          <p:cNvSpPr>
            <a:spLocks noGrp="1"/>
          </p:cNvSpPr>
          <p:nvPr>
            <p:ph type="subTitle" idx="1"/>
          </p:nvPr>
        </p:nvSpPr>
        <p:spPr/>
        <p:txBody>
          <a:bodyPr/>
          <a:lstStyle/>
          <a:p>
            <a:r>
              <a:rPr lang="en-US" dirty="0" err="1" smtClean="0"/>
              <a:t>RightHand</a:t>
            </a:r>
            <a:r>
              <a:rPr lang="en-US" dirty="0" smtClean="0"/>
              <a:t> Robotics</a:t>
            </a:r>
          </a:p>
          <a:p>
            <a:r>
              <a:rPr lang="en-US" dirty="0" smtClean="0"/>
              <a:t>Neil Joshi – 07/15/16</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Public\Pictures\Sample Pictures\warp_0_1.png"/>
          <p:cNvPicPr>
            <a:picLocks noChangeAspect="1" noChangeArrowheads="1"/>
          </p:cNvPicPr>
          <p:nvPr/>
        </p:nvPicPr>
        <p:blipFill>
          <a:blip r:embed="rId3" cstate="print"/>
          <a:srcRect/>
          <a:stretch>
            <a:fillRect/>
          </a:stretch>
        </p:blipFill>
        <p:spPr bwMode="auto">
          <a:xfrm>
            <a:off x="1219200" y="0"/>
            <a:ext cx="3276204" cy="2455698"/>
          </a:xfrm>
          <a:prstGeom prst="rect">
            <a:avLst/>
          </a:prstGeom>
          <a:noFill/>
        </p:spPr>
      </p:pic>
      <p:sp>
        <p:nvSpPr>
          <p:cNvPr id="15" name="TextBox 14"/>
          <p:cNvSpPr txBox="1"/>
          <p:nvPr/>
        </p:nvSpPr>
        <p:spPr>
          <a:xfrm>
            <a:off x="304800" y="2209800"/>
            <a:ext cx="533400" cy="369332"/>
          </a:xfrm>
          <a:prstGeom prst="rect">
            <a:avLst/>
          </a:prstGeom>
          <a:noFill/>
        </p:spPr>
        <p:txBody>
          <a:bodyPr wrap="square" rtlCol="0">
            <a:spAutoFit/>
          </a:bodyPr>
          <a:lstStyle/>
          <a:p>
            <a:r>
              <a:rPr lang="en-US" dirty="0" smtClean="0"/>
              <a:t>(a)</a:t>
            </a:r>
            <a:endParaRPr lang="en-US" dirty="0"/>
          </a:p>
        </p:txBody>
      </p:sp>
      <p:sp>
        <p:nvSpPr>
          <p:cNvPr id="16" name="TextBox 15"/>
          <p:cNvSpPr txBox="1"/>
          <p:nvPr/>
        </p:nvSpPr>
        <p:spPr>
          <a:xfrm>
            <a:off x="7162800" y="2209800"/>
            <a:ext cx="533400" cy="369332"/>
          </a:xfrm>
          <a:prstGeom prst="rect">
            <a:avLst/>
          </a:prstGeom>
          <a:noFill/>
        </p:spPr>
        <p:txBody>
          <a:bodyPr wrap="square" rtlCol="0">
            <a:spAutoFit/>
          </a:bodyPr>
          <a:lstStyle/>
          <a:p>
            <a:r>
              <a:rPr lang="en-US" dirty="0" smtClean="0"/>
              <a:t>(b)</a:t>
            </a:r>
            <a:endParaRPr lang="en-US" dirty="0"/>
          </a:p>
        </p:txBody>
      </p:sp>
      <p:sp>
        <p:nvSpPr>
          <p:cNvPr id="21" name="TextBox 20"/>
          <p:cNvSpPr txBox="1"/>
          <p:nvPr/>
        </p:nvSpPr>
        <p:spPr>
          <a:xfrm>
            <a:off x="5486400" y="2209800"/>
            <a:ext cx="1371600" cy="369332"/>
          </a:xfrm>
          <a:prstGeom prst="rect">
            <a:avLst/>
          </a:prstGeom>
          <a:noFill/>
        </p:spPr>
        <p:txBody>
          <a:bodyPr wrap="square" rtlCol="0">
            <a:spAutoFit/>
          </a:bodyPr>
          <a:lstStyle/>
          <a:p>
            <a:r>
              <a:rPr lang="en-US" dirty="0" smtClean="0"/>
              <a:t>t = 1</a:t>
            </a:r>
            <a:endParaRPr lang="en-US" dirty="0"/>
          </a:p>
        </p:txBody>
      </p:sp>
      <p:pic>
        <p:nvPicPr>
          <p:cNvPr id="8" name="Picture 8" descr="C:\Users\Public\Pictures\Sample Pictures\warp_0_1_univariate_1.png"/>
          <p:cNvPicPr>
            <a:picLocks noChangeAspect="1" noChangeArrowheads="1"/>
          </p:cNvPicPr>
          <p:nvPr/>
        </p:nvPicPr>
        <p:blipFill>
          <a:blip r:embed="rId4" cstate="print"/>
          <a:srcRect/>
          <a:stretch>
            <a:fillRect/>
          </a:stretch>
        </p:blipFill>
        <p:spPr bwMode="auto">
          <a:xfrm>
            <a:off x="0" y="3048000"/>
            <a:ext cx="4389120" cy="3291840"/>
          </a:xfrm>
          <a:prstGeom prst="rect">
            <a:avLst/>
          </a:prstGeom>
          <a:noFill/>
        </p:spPr>
      </p:pic>
      <p:pic>
        <p:nvPicPr>
          <p:cNvPr id="9" name="Picture 9" descr="C:\Users\Public\Pictures\Sample Pictures\warp_0_1_multiv_1.png"/>
          <p:cNvPicPr>
            <a:picLocks noChangeAspect="1" noChangeArrowheads="1"/>
          </p:cNvPicPr>
          <p:nvPr/>
        </p:nvPicPr>
        <p:blipFill>
          <a:blip r:embed="rId5" cstate="print"/>
          <a:srcRect/>
          <a:stretch>
            <a:fillRect/>
          </a:stretch>
        </p:blipFill>
        <p:spPr bwMode="auto">
          <a:xfrm>
            <a:off x="4754880" y="3048000"/>
            <a:ext cx="4389120" cy="329184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Test images on shapes, standard USAN corner detector (a), vector corner detector (b)</a:t>
            </a:r>
            <a:endParaRPr lang="en-US" dirty="0"/>
          </a:p>
        </p:txBody>
      </p:sp>
      <p:sp>
        <p:nvSpPr>
          <p:cNvPr id="3" name="Title 2"/>
          <p:cNvSpPr>
            <a:spLocks noGrp="1"/>
          </p:cNvSpPr>
          <p:nvPr>
            <p:ph type="title"/>
          </p:nvPr>
        </p:nvSpPr>
        <p:spPr/>
        <p:txBody>
          <a:bodyPr>
            <a:normAutofit fontScale="90000"/>
          </a:bodyPr>
          <a:lstStyle/>
          <a:p>
            <a:r>
              <a:rPr lang="en-US" dirty="0" smtClean="0"/>
              <a:t>Corner detection – using vector image processing</a:t>
            </a:r>
            <a:endParaRPr lang="en-US" dirty="0"/>
          </a:p>
        </p:txBody>
      </p:sp>
      <p:sp>
        <p:nvSpPr>
          <p:cNvPr id="9" name="TextBox 8"/>
          <p:cNvSpPr txBox="1"/>
          <p:nvPr/>
        </p:nvSpPr>
        <p:spPr>
          <a:xfrm>
            <a:off x="304800" y="5143500"/>
            <a:ext cx="533400" cy="369332"/>
          </a:xfrm>
          <a:prstGeom prst="rect">
            <a:avLst/>
          </a:prstGeom>
          <a:noFill/>
        </p:spPr>
        <p:txBody>
          <a:bodyPr wrap="square" rtlCol="0">
            <a:spAutoFit/>
          </a:bodyPr>
          <a:lstStyle/>
          <a:p>
            <a:r>
              <a:rPr lang="en-US" dirty="0" smtClean="0"/>
              <a:t>(a)</a:t>
            </a:r>
            <a:endParaRPr lang="en-US" dirty="0"/>
          </a:p>
        </p:txBody>
      </p:sp>
      <p:sp>
        <p:nvSpPr>
          <p:cNvPr id="12" name="TextBox 11"/>
          <p:cNvSpPr txBox="1"/>
          <p:nvPr/>
        </p:nvSpPr>
        <p:spPr>
          <a:xfrm>
            <a:off x="4572000" y="5143500"/>
            <a:ext cx="533400" cy="369332"/>
          </a:xfrm>
          <a:prstGeom prst="rect">
            <a:avLst/>
          </a:prstGeom>
          <a:noFill/>
        </p:spPr>
        <p:txBody>
          <a:bodyPr wrap="square" rtlCol="0">
            <a:spAutoFit/>
          </a:bodyPr>
          <a:lstStyle/>
          <a:p>
            <a:r>
              <a:rPr lang="en-US" dirty="0" smtClean="0"/>
              <a:t>(b)</a:t>
            </a:r>
            <a:endParaRPr lang="en-US" dirty="0"/>
          </a:p>
        </p:txBody>
      </p:sp>
      <p:pic>
        <p:nvPicPr>
          <p:cNvPr id="4098" name="Picture 2" descr="C:\Users\Public\Pictures\Sample Pictures\brick_building.png"/>
          <p:cNvPicPr>
            <a:picLocks noChangeAspect="1" noChangeArrowheads="1"/>
          </p:cNvPicPr>
          <p:nvPr/>
        </p:nvPicPr>
        <p:blipFill>
          <a:blip r:embed="rId3" cstate="print"/>
          <a:srcRect/>
          <a:stretch>
            <a:fillRect/>
          </a:stretch>
        </p:blipFill>
        <p:spPr bwMode="auto">
          <a:xfrm>
            <a:off x="2819400" y="2286000"/>
            <a:ext cx="3353564" cy="2235710"/>
          </a:xfrm>
          <a:prstGeom prst="rect">
            <a:avLst/>
          </a:prstGeom>
          <a:noFill/>
        </p:spPr>
      </p:pic>
      <p:pic>
        <p:nvPicPr>
          <p:cNvPr id="4099" name="Picture 3" descr="C:\Users\Public\Pictures\Sample Pictures\brick_buiding_univariate.png"/>
          <p:cNvPicPr>
            <a:picLocks noChangeAspect="1" noChangeArrowheads="1"/>
          </p:cNvPicPr>
          <p:nvPr/>
        </p:nvPicPr>
        <p:blipFill>
          <a:blip r:embed="rId4" cstate="print"/>
          <a:srcRect/>
          <a:stretch>
            <a:fillRect/>
          </a:stretch>
        </p:blipFill>
        <p:spPr bwMode="auto">
          <a:xfrm>
            <a:off x="838200" y="4617720"/>
            <a:ext cx="3360420" cy="2240280"/>
          </a:xfrm>
          <a:prstGeom prst="rect">
            <a:avLst/>
          </a:prstGeom>
          <a:noFill/>
        </p:spPr>
      </p:pic>
      <p:pic>
        <p:nvPicPr>
          <p:cNvPr id="4100" name="Picture 4" descr="C:\Users\Public\Pictures\Sample Pictures\brick_buiding_multiv.png"/>
          <p:cNvPicPr>
            <a:picLocks noChangeAspect="1" noChangeArrowheads="1"/>
          </p:cNvPicPr>
          <p:nvPr/>
        </p:nvPicPr>
        <p:blipFill>
          <a:blip r:embed="rId5" cstate="print"/>
          <a:srcRect/>
          <a:stretch>
            <a:fillRect/>
          </a:stretch>
        </p:blipFill>
        <p:spPr bwMode="auto">
          <a:xfrm>
            <a:off x="5257800" y="4617720"/>
            <a:ext cx="3360420" cy="224028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Premise to learn good features, regularities in data that explain the data</a:t>
            </a:r>
          </a:p>
          <a:p>
            <a:r>
              <a:rPr lang="en-US" dirty="0" smtClean="0"/>
              <a:t>Previous example, corner detector, is a tailored feature</a:t>
            </a:r>
          </a:p>
          <a:p>
            <a:r>
              <a:rPr lang="en-US" dirty="0" smtClean="0"/>
              <a:t>Transform the input space so regularities are evident?</a:t>
            </a:r>
          </a:p>
          <a:p>
            <a:pPr lvl="1">
              <a:buFont typeface="Courier New" pitchFamily="49" charset="0"/>
              <a:buChar char="o"/>
            </a:pPr>
            <a:r>
              <a:rPr lang="en-US" sz="2400" dirty="0" smtClean="0"/>
              <a:t>Spectral methods, PCA, spectral graph cluster </a:t>
            </a:r>
          </a:p>
          <a:p>
            <a:pPr>
              <a:buFont typeface="Courier New" pitchFamily="49" charset="0"/>
              <a:buChar char="o"/>
            </a:pPr>
            <a:endParaRPr lang="en-US" dirty="0"/>
          </a:p>
        </p:txBody>
      </p:sp>
      <p:sp>
        <p:nvSpPr>
          <p:cNvPr id="3" name="Title 2"/>
          <p:cNvSpPr>
            <a:spLocks noGrp="1"/>
          </p:cNvSpPr>
          <p:nvPr>
            <p:ph type="title"/>
          </p:nvPr>
        </p:nvSpPr>
        <p:spPr/>
        <p:txBody>
          <a:bodyPr>
            <a:normAutofit fontScale="90000"/>
          </a:bodyPr>
          <a:lstStyle/>
          <a:p>
            <a:r>
              <a:rPr lang="en-US" b="0" dirty="0" smtClean="0"/>
              <a:t>Automatic feature extraction with Learned Representations</a:t>
            </a:r>
            <a:r>
              <a:rPr lang="en-US" sz="4400" dirty="0" smtClean="0"/>
              <a:t/>
            </a:r>
            <a:br>
              <a:rPr lang="en-US" sz="4400" dirty="0" smtClean="0"/>
            </a:br>
            <a:endParaRPr lang="en-US" dirty="0"/>
          </a:p>
        </p:txBody>
      </p:sp>
      <p:pic>
        <p:nvPicPr>
          <p:cNvPr id="1027" name="Picture 3"/>
          <p:cNvPicPr>
            <a:picLocks noChangeAspect="1" noChangeArrowheads="1"/>
          </p:cNvPicPr>
          <p:nvPr/>
        </p:nvPicPr>
        <p:blipFill>
          <a:blip r:embed="rId3" cstate="print"/>
          <a:srcRect/>
          <a:stretch>
            <a:fillRect/>
          </a:stretch>
        </p:blipFill>
        <p:spPr bwMode="auto">
          <a:xfrm>
            <a:off x="1485900" y="4572000"/>
            <a:ext cx="2381250" cy="6477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4191000" y="4610100"/>
            <a:ext cx="2000250" cy="571500"/>
          </a:xfrm>
          <a:prstGeom prst="rect">
            <a:avLst/>
          </a:prstGeom>
          <a:noFill/>
          <a:ln w="9525">
            <a:noFill/>
            <a:miter lim="800000"/>
            <a:headEnd/>
            <a:tailEnd/>
          </a:ln>
        </p:spPr>
      </p:pic>
      <p:sp>
        <p:nvSpPr>
          <p:cNvPr id="7" name="TextBox 6"/>
          <p:cNvSpPr txBox="1"/>
          <p:nvPr/>
        </p:nvSpPr>
        <p:spPr>
          <a:xfrm>
            <a:off x="3810000" y="4800600"/>
            <a:ext cx="381000" cy="369332"/>
          </a:xfrm>
          <a:prstGeom prst="rect">
            <a:avLst/>
          </a:prstGeom>
          <a:noFill/>
        </p:spPr>
        <p:txBody>
          <a:bodyPr wrap="square" rtlCol="0">
            <a:spAutoFit/>
          </a:bodyPr>
          <a:lstStyle/>
          <a:p>
            <a:r>
              <a:rPr lang="en-US" dirty="0" smtClean="0"/>
              <a:t>,</a:t>
            </a:r>
            <a:endParaRPr lang="en-US" dirty="0"/>
          </a:p>
        </p:txBody>
      </p:sp>
      <p:sp>
        <p:nvSpPr>
          <p:cNvPr id="8" name="TextBox 7"/>
          <p:cNvSpPr txBox="1"/>
          <p:nvPr/>
        </p:nvSpPr>
        <p:spPr>
          <a:xfrm>
            <a:off x="6096000" y="4800600"/>
            <a:ext cx="381000" cy="369332"/>
          </a:xfrm>
          <a:prstGeom prst="rect">
            <a:avLst/>
          </a:prstGeom>
          <a:noFill/>
        </p:spPr>
        <p:txBody>
          <a:bodyPr wrap="square" rtlCol="0">
            <a:spAutoFit/>
          </a:bodyPr>
          <a:lstStyle/>
          <a:p>
            <a:r>
              <a:rPr lang="en-US" dirty="0" smtClean="0"/>
              <a:t>,</a:t>
            </a:r>
            <a:endParaRPr lang="en-US" dirty="0"/>
          </a:p>
        </p:txBody>
      </p:sp>
      <p:pic>
        <p:nvPicPr>
          <p:cNvPr id="1029" name="Picture 5"/>
          <p:cNvPicPr>
            <a:picLocks noChangeAspect="1" noChangeArrowheads="1"/>
          </p:cNvPicPr>
          <p:nvPr/>
        </p:nvPicPr>
        <p:blipFill>
          <a:blip r:embed="rId5" cstate="print"/>
          <a:srcRect/>
          <a:stretch>
            <a:fillRect/>
          </a:stretch>
        </p:blipFill>
        <p:spPr bwMode="auto">
          <a:xfrm>
            <a:off x="1447800" y="5181600"/>
            <a:ext cx="2457450" cy="1076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Infer representation from data – minimize KL divergence between true input distribution and encoded (transformed) distribution</a:t>
            </a:r>
          </a:p>
          <a:p>
            <a:pPr>
              <a:buNone/>
            </a:pPr>
            <a:endParaRPr lang="en-US" dirty="0"/>
          </a:p>
        </p:txBody>
      </p:sp>
      <p:sp>
        <p:nvSpPr>
          <p:cNvPr id="3" name="Title 2"/>
          <p:cNvSpPr>
            <a:spLocks noGrp="1"/>
          </p:cNvSpPr>
          <p:nvPr>
            <p:ph type="title"/>
          </p:nvPr>
        </p:nvSpPr>
        <p:spPr/>
        <p:txBody>
          <a:bodyPr>
            <a:normAutofit/>
          </a:bodyPr>
          <a:lstStyle/>
          <a:p>
            <a:r>
              <a:rPr lang="en-US" b="0" dirty="0" smtClean="0"/>
              <a:t>Learned Representations</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2133600" y="3352800"/>
            <a:ext cx="3921877" cy="106680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2057400" y="4267200"/>
            <a:ext cx="4495800" cy="7701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Realized with the </a:t>
            </a:r>
            <a:r>
              <a:rPr lang="en-US" dirty="0" err="1" smtClean="0"/>
              <a:t>Autoencoder</a:t>
            </a:r>
            <a:r>
              <a:rPr lang="en-US" dirty="0" smtClean="0"/>
              <a:t> topology</a:t>
            </a:r>
          </a:p>
          <a:p>
            <a:endParaRPr lang="en-US" dirty="0"/>
          </a:p>
        </p:txBody>
      </p:sp>
      <p:sp>
        <p:nvSpPr>
          <p:cNvPr id="3" name="Title 2"/>
          <p:cNvSpPr>
            <a:spLocks noGrp="1"/>
          </p:cNvSpPr>
          <p:nvPr>
            <p:ph type="title"/>
          </p:nvPr>
        </p:nvSpPr>
        <p:spPr/>
        <p:txBody>
          <a:bodyPr>
            <a:normAutofit fontScale="90000"/>
          </a:bodyPr>
          <a:lstStyle/>
          <a:p>
            <a:r>
              <a:rPr lang="en-US" dirty="0" smtClean="0"/>
              <a:t>Learned Representations - </a:t>
            </a:r>
            <a:r>
              <a:rPr lang="en-US" dirty="0" err="1" smtClean="0"/>
              <a:t>Autoencoder</a:t>
            </a:r>
            <a:endParaRPr lang="en-US" dirty="0"/>
          </a:p>
        </p:txBody>
      </p:sp>
      <p:sp>
        <p:nvSpPr>
          <p:cNvPr id="5" name="Rectangle 4"/>
          <p:cNvSpPr/>
          <p:nvPr/>
        </p:nvSpPr>
        <p:spPr>
          <a:xfrm>
            <a:off x="2971800" y="3886200"/>
            <a:ext cx="2743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p:cNvGrpSpPr/>
          <p:nvPr/>
        </p:nvGrpSpPr>
        <p:grpSpPr>
          <a:xfrm>
            <a:off x="3314700" y="4038600"/>
            <a:ext cx="2057400" cy="152400"/>
            <a:chOff x="3200400" y="4038600"/>
            <a:chExt cx="2057400" cy="152400"/>
          </a:xfrm>
        </p:grpSpPr>
        <p:grpSp>
          <p:nvGrpSpPr>
            <p:cNvPr id="25" name="Group 24"/>
            <p:cNvGrpSpPr/>
            <p:nvPr/>
          </p:nvGrpSpPr>
          <p:grpSpPr>
            <a:xfrm>
              <a:off x="3200400" y="4038600"/>
              <a:ext cx="762000" cy="152400"/>
              <a:chOff x="2590800" y="2667000"/>
              <a:chExt cx="762000" cy="152400"/>
            </a:xfrm>
          </p:grpSpPr>
          <p:sp>
            <p:nvSpPr>
              <p:cNvPr id="26" name="Oval 25"/>
              <p:cNvSpPr/>
              <p:nvPr/>
            </p:nvSpPr>
            <p:spPr>
              <a:xfrm>
                <a:off x="2590800" y="2667000"/>
                <a:ext cx="2286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124200" y="2667000"/>
                <a:ext cx="2286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4495800" y="4038600"/>
              <a:ext cx="762000" cy="152400"/>
              <a:chOff x="2590800" y="2667000"/>
              <a:chExt cx="762000" cy="152400"/>
            </a:xfrm>
          </p:grpSpPr>
          <p:sp>
            <p:nvSpPr>
              <p:cNvPr id="29" name="Oval 28"/>
              <p:cNvSpPr/>
              <p:nvPr/>
            </p:nvSpPr>
            <p:spPr>
              <a:xfrm>
                <a:off x="2590800" y="2667000"/>
                <a:ext cx="2286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124200" y="2667000"/>
                <a:ext cx="2286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1" name="Group 40"/>
          <p:cNvGrpSpPr/>
          <p:nvPr/>
        </p:nvGrpSpPr>
        <p:grpSpPr>
          <a:xfrm>
            <a:off x="2514600" y="2362200"/>
            <a:ext cx="4038600" cy="457200"/>
            <a:chOff x="2514600" y="5105400"/>
            <a:chExt cx="4038600" cy="457200"/>
          </a:xfrm>
        </p:grpSpPr>
        <p:sp>
          <p:nvSpPr>
            <p:cNvPr id="4" name="Rectangle 3"/>
            <p:cNvSpPr/>
            <p:nvPr/>
          </p:nvSpPr>
          <p:spPr>
            <a:xfrm>
              <a:off x="2514600" y="5105400"/>
              <a:ext cx="40386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4191000" y="5257800"/>
              <a:ext cx="762000" cy="152400"/>
              <a:chOff x="2590800" y="2667000"/>
              <a:chExt cx="762000" cy="152400"/>
            </a:xfrm>
          </p:grpSpPr>
          <p:sp>
            <p:nvSpPr>
              <p:cNvPr id="10" name="Oval 9"/>
              <p:cNvSpPr/>
              <p:nvPr/>
            </p:nvSpPr>
            <p:spPr>
              <a:xfrm>
                <a:off x="2590800" y="2667000"/>
                <a:ext cx="2286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124200" y="2667000"/>
                <a:ext cx="2286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2667000" y="5257800"/>
              <a:ext cx="762000" cy="152400"/>
              <a:chOff x="2590800" y="2667000"/>
              <a:chExt cx="762000" cy="152400"/>
            </a:xfrm>
          </p:grpSpPr>
          <p:sp>
            <p:nvSpPr>
              <p:cNvPr id="20" name="Oval 19"/>
              <p:cNvSpPr/>
              <p:nvPr/>
            </p:nvSpPr>
            <p:spPr>
              <a:xfrm>
                <a:off x="2590800" y="2667000"/>
                <a:ext cx="2286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124200" y="2667000"/>
                <a:ext cx="2286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5638800" y="5257800"/>
              <a:ext cx="762000" cy="152400"/>
              <a:chOff x="2590800" y="2667000"/>
              <a:chExt cx="762000" cy="152400"/>
            </a:xfrm>
          </p:grpSpPr>
          <p:sp>
            <p:nvSpPr>
              <p:cNvPr id="23" name="Oval 22"/>
              <p:cNvSpPr/>
              <p:nvPr/>
            </p:nvSpPr>
            <p:spPr>
              <a:xfrm>
                <a:off x="2590800" y="2667000"/>
                <a:ext cx="2286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124200" y="2667000"/>
                <a:ext cx="2286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p:cNvGrpSpPr/>
            <p:nvPr/>
          </p:nvGrpSpPr>
          <p:grpSpPr>
            <a:xfrm>
              <a:off x="3657600" y="5334000"/>
              <a:ext cx="381000" cy="76200"/>
              <a:chOff x="1295400" y="3048000"/>
              <a:chExt cx="381000" cy="76200"/>
            </a:xfrm>
          </p:grpSpPr>
          <p:sp>
            <p:nvSpPr>
              <p:cNvPr id="32" name="Oval 31"/>
              <p:cNvSpPr/>
              <p:nvPr/>
            </p:nvSpPr>
            <p:spPr>
              <a:xfrm>
                <a:off x="1295400" y="3048000"/>
                <a:ext cx="76200" cy="76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447800" y="3048000"/>
                <a:ext cx="76200" cy="76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600200" y="3048000"/>
                <a:ext cx="76200" cy="76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p:cNvGrpSpPr/>
            <p:nvPr/>
          </p:nvGrpSpPr>
          <p:grpSpPr>
            <a:xfrm>
              <a:off x="5105400" y="5334000"/>
              <a:ext cx="381000" cy="76200"/>
              <a:chOff x="1295400" y="3048000"/>
              <a:chExt cx="381000" cy="76200"/>
            </a:xfrm>
          </p:grpSpPr>
          <p:sp>
            <p:nvSpPr>
              <p:cNvPr id="38" name="Oval 37"/>
              <p:cNvSpPr/>
              <p:nvPr/>
            </p:nvSpPr>
            <p:spPr>
              <a:xfrm>
                <a:off x="1295400" y="3048000"/>
                <a:ext cx="76200" cy="76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447800" y="3048000"/>
                <a:ext cx="76200" cy="76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600200" y="3048000"/>
                <a:ext cx="76200" cy="76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2" name="Group 41"/>
          <p:cNvGrpSpPr/>
          <p:nvPr/>
        </p:nvGrpSpPr>
        <p:grpSpPr>
          <a:xfrm>
            <a:off x="2514600" y="5257800"/>
            <a:ext cx="4038600" cy="457200"/>
            <a:chOff x="2514600" y="5105400"/>
            <a:chExt cx="4038600" cy="457200"/>
          </a:xfrm>
        </p:grpSpPr>
        <p:sp>
          <p:nvSpPr>
            <p:cNvPr id="43" name="Rectangle 42"/>
            <p:cNvSpPr/>
            <p:nvPr/>
          </p:nvSpPr>
          <p:spPr>
            <a:xfrm>
              <a:off x="2514600" y="5105400"/>
              <a:ext cx="40386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17"/>
            <p:cNvGrpSpPr/>
            <p:nvPr/>
          </p:nvGrpSpPr>
          <p:grpSpPr>
            <a:xfrm>
              <a:off x="4191000" y="5257800"/>
              <a:ext cx="762000" cy="152400"/>
              <a:chOff x="2590800" y="2667000"/>
              <a:chExt cx="762000" cy="152400"/>
            </a:xfrm>
          </p:grpSpPr>
          <p:sp>
            <p:nvSpPr>
              <p:cNvPr id="59" name="Oval 58"/>
              <p:cNvSpPr/>
              <p:nvPr/>
            </p:nvSpPr>
            <p:spPr>
              <a:xfrm>
                <a:off x="2590800" y="2667000"/>
                <a:ext cx="2286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3124200" y="2667000"/>
                <a:ext cx="2286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18"/>
            <p:cNvGrpSpPr/>
            <p:nvPr/>
          </p:nvGrpSpPr>
          <p:grpSpPr>
            <a:xfrm>
              <a:off x="2667000" y="5257800"/>
              <a:ext cx="762000" cy="152400"/>
              <a:chOff x="2590800" y="2667000"/>
              <a:chExt cx="762000" cy="152400"/>
            </a:xfrm>
          </p:grpSpPr>
          <p:sp>
            <p:nvSpPr>
              <p:cNvPr id="57" name="Oval 56"/>
              <p:cNvSpPr/>
              <p:nvPr/>
            </p:nvSpPr>
            <p:spPr>
              <a:xfrm>
                <a:off x="2590800" y="2667000"/>
                <a:ext cx="2286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3124200" y="2667000"/>
                <a:ext cx="2286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21"/>
            <p:cNvGrpSpPr/>
            <p:nvPr/>
          </p:nvGrpSpPr>
          <p:grpSpPr>
            <a:xfrm>
              <a:off x="5638800" y="5257800"/>
              <a:ext cx="762000" cy="152400"/>
              <a:chOff x="2590800" y="2667000"/>
              <a:chExt cx="762000" cy="152400"/>
            </a:xfrm>
          </p:grpSpPr>
          <p:sp>
            <p:nvSpPr>
              <p:cNvPr id="55" name="Oval 54"/>
              <p:cNvSpPr/>
              <p:nvPr/>
            </p:nvSpPr>
            <p:spPr>
              <a:xfrm>
                <a:off x="2590800" y="2667000"/>
                <a:ext cx="2286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3124200" y="2667000"/>
                <a:ext cx="2286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35"/>
            <p:cNvGrpSpPr/>
            <p:nvPr/>
          </p:nvGrpSpPr>
          <p:grpSpPr>
            <a:xfrm>
              <a:off x="3657600" y="5334000"/>
              <a:ext cx="381000" cy="76200"/>
              <a:chOff x="1295400" y="3048000"/>
              <a:chExt cx="381000" cy="76200"/>
            </a:xfrm>
          </p:grpSpPr>
          <p:sp>
            <p:nvSpPr>
              <p:cNvPr id="52" name="Oval 51"/>
              <p:cNvSpPr/>
              <p:nvPr/>
            </p:nvSpPr>
            <p:spPr>
              <a:xfrm>
                <a:off x="1295400" y="3048000"/>
                <a:ext cx="76200" cy="76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447800" y="3048000"/>
                <a:ext cx="76200" cy="76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1600200" y="3048000"/>
                <a:ext cx="76200" cy="76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36"/>
            <p:cNvGrpSpPr/>
            <p:nvPr/>
          </p:nvGrpSpPr>
          <p:grpSpPr>
            <a:xfrm>
              <a:off x="5105400" y="5334000"/>
              <a:ext cx="381000" cy="76200"/>
              <a:chOff x="1295400" y="3048000"/>
              <a:chExt cx="381000" cy="76200"/>
            </a:xfrm>
          </p:grpSpPr>
          <p:sp>
            <p:nvSpPr>
              <p:cNvPr id="49" name="Oval 48"/>
              <p:cNvSpPr/>
              <p:nvPr/>
            </p:nvSpPr>
            <p:spPr>
              <a:xfrm>
                <a:off x="1295400" y="3048000"/>
                <a:ext cx="76200" cy="76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447800" y="3048000"/>
                <a:ext cx="76200" cy="76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600200" y="3048000"/>
                <a:ext cx="76200" cy="76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64" name="Straight Arrow Connector 63"/>
          <p:cNvCxnSpPr/>
          <p:nvPr/>
        </p:nvCxnSpPr>
        <p:spPr>
          <a:xfrm flipH="1" flipV="1">
            <a:off x="4505325" y="4343400"/>
            <a:ext cx="19050" cy="914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4514850" y="2819400"/>
            <a:ext cx="0"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noChangeAspect="1"/>
          </p:cNvSpPr>
          <p:nvPr>
            <p:ph idx="1"/>
          </p:nvPr>
        </p:nvSpPr>
        <p:spPr/>
        <p:txBody>
          <a:bodyPr/>
          <a:lstStyle/>
          <a:p>
            <a:r>
              <a:rPr lang="en-US" dirty="0" smtClean="0"/>
              <a:t>More meaningful features extracted with stacked layers ; aids in training too.</a:t>
            </a:r>
            <a:endParaRPr lang="en-US" dirty="0"/>
          </a:p>
        </p:txBody>
      </p:sp>
      <p:sp>
        <p:nvSpPr>
          <p:cNvPr id="3" name="Title 2"/>
          <p:cNvSpPr>
            <a:spLocks noGrp="1"/>
          </p:cNvSpPr>
          <p:nvPr>
            <p:ph type="title"/>
          </p:nvPr>
        </p:nvSpPr>
        <p:spPr/>
        <p:txBody>
          <a:bodyPr>
            <a:normAutofit fontScale="90000"/>
          </a:bodyPr>
          <a:lstStyle/>
          <a:p>
            <a:r>
              <a:rPr lang="en-US" dirty="0" smtClean="0"/>
              <a:t>Learned Representation – Deep </a:t>
            </a:r>
            <a:r>
              <a:rPr lang="en-US" dirty="0" err="1" smtClean="0"/>
              <a:t>Autoencoder</a:t>
            </a:r>
            <a:endParaRPr lang="en-US" dirty="0"/>
          </a:p>
        </p:txBody>
      </p:sp>
      <p:grpSp>
        <p:nvGrpSpPr>
          <p:cNvPr id="116" name="Group 115"/>
          <p:cNvGrpSpPr/>
          <p:nvPr/>
        </p:nvGrpSpPr>
        <p:grpSpPr>
          <a:xfrm>
            <a:off x="3733800" y="2514600"/>
            <a:ext cx="2584705" cy="3950208"/>
            <a:chOff x="3733800" y="2514600"/>
            <a:chExt cx="2584705" cy="3950208"/>
          </a:xfrm>
        </p:grpSpPr>
        <p:grpSp>
          <p:nvGrpSpPr>
            <p:cNvPr id="113" name="Group 112"/>
            <p:cNvGrpSpPr/>
            <p:nvPr/>
          </p:nvGrpSpPr>
          <p:grpSpPr>
            <a:xfrm>
              <a:off x="4392168" y="4319016"/>
              <a:ext cx="1267968" cy="292608"/>
              <a:chOff x="5562600" y="3276600"/>
              <a:chExt cx="1981200" cy="457200"/>
            </a:xfrm>
          </p:grpSpPr>
          <p:sp>
            <p:nvSpPr>
              <p:cNvPr id="13" name="Rectangle 3"/>
              <p:cNvSpPr/>
              <p:nvPr/>
            </p:nvSpPr>
            <p:spPr>
              <a:xfrm>
                <a:off x="5562600" y="3276600"/>
                <a:ext cx="1981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21"/>
              <p:cNvGrpSpPr/>
              <p:nvPr/>
            </p:nvGrpSpPr>
            <p:grpSpPr>
              <a:xfrm>
                <a:off x="6172200" y="3429000"/>
                <a:ext cx="762000" cy="152400"/>
                <a:chOff x="2590800" y="2667000"/>
                <a:chExt cx="762000" cy="152400"/>
              </a:xfrm>
            </p:grpSpPr>
            <p:sp>
              <p:nvSpPr>
                <p:cNvPr id="25" name="Oval 24"/>
                <p:cNvSpPr/>
                <p:nvPr/>
              </p:nvSpPr>
              <p:spPr>
                <a:xfrm>
                  <a:off x="2590800" y="2667000"/>
                  <a:ext cx="2286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124200" y="2667000"/>
                  <a:ext cx="2286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1" name="Group 80"/>
            <p:cNvGrpSpPr/>
            <p:nvPr/>
          </p:nvGrpSpPr>
          <p:grpSpPr>
            <a:xfrm>
              <a:off x="3733800" y="5294376"/>
              <a:ext cx="2584705" cy="1170432"/>
              <a:chOff x="3505200" y="4800600"/>
              <a:chExt cx="4038600" cy="1828800"/>
            </a:xfrm>
          </p:grpSpPr>
          <p:sp>
            <p:nvSpPr>
              <p:cNvPr id="4" name="Rectangle 3"/>
              <p:cNvSpPr/>
              <p:nvPr/>
            </p:nvSpPr>
            <p:spPr>
              <a:xfrm>
                <a:off x="3962400" y="4800600"/>
                <a:ext cx="2743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p:cNvGrpSpPr/>
              <p:nvPr/>
            </p:nvGrpSpPr>
            <p:grpSpPr>
              <a:xfrm>
                <a:off x="3505200" y="4953000"/>
                <a:ext cx="4038600" cy="1676400"/>
                <a:chOff x="3505200" y="4953000"/>
                <a:chExt cx="4038600" cy="1676400"/>
              </a:xfrm>
            </p:grpSpPr>
            <p:grpSp>
              <p:nvGrpSpPr>
                <p:cNvPr id="5" name="Group 4"/>
                <p:cNvGrpSpPr/>
                <p:nvPr/>
              </p:nvGrpSpPr>
              <p:grpSpPr>
                <a:xfrm>
                  <a:off x="4305300" y="4953000"/>
                  <a:ext cx="2057400" cy="152400"/>
                  <a:chOff x="3200400" y="4038600"/>
                  <a:chExt cx="2057400" cy="152400"/>
                </a:xfrm>
              </p:grpSpPr>
              <p:grpSp>
                <p:nvGrpSpPr>
                  <p:cNvPr id="6" name="Group 24"/>
                  <p:cNvGrpSpPr/>
                  <p:nvPr/>
                </p:nvGrpSpPr>
                <p:grpSpPr>
                  <a:xfrm>
                    <a:off x="3200400" y="4038600"/>
                    <a:ext cx="762000" cy="152400"/>
                    <a:chOff x="2590800" y="2667000"/>
                    <a:chExt cx="762000" cy="152400"/>
                  </a:xfrm>
                </p:grpSpPr>
                <p:sp>
                  <p:nvSpPr>
                    <p:cNvPr id="10" name="Oval 9"/>
                    <p:cNvSpPr/>
                    <p:nvPr/>
                  </p:nvSpPr>
                  <p:spPr>
                    <a:xfrm>
                      <a:off x="2590800" y="2667000"/>
                      <a:ext cx="2286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124200" y="2667000"/>
                      <a:ext cx="2286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27"/>
                  <p:cNvGrpSpPr/>
                  <p:nvPr/>
                </p:nvGrpSpPr>
                <p:grpSpPr>
                  <a:xfrm>
                    <a:off x="4495800" y="4038600"/>
                    <a:ext cx="762000" cy="152400"/>
                    <a:chOff x="2590800" y="2667000"/>
                    <a:chExt cx="762000" cy="152400"/>
                  </a:xfrm>
                </p:grpSpPr>
                <p:sp>
                  <p:nvSpPr>
                    <p:cNvPr id="8" name="Oval 7"/>
                    <p:cNvSpPr/>
                    <p:nvPr/>
                  </p:nvSpPr>
                  <p:spPr>
                    <a:xfrm>
                      <a:off x="2590800" y="2667000"/>
                      <a:ext cx="2286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124200" y="2667000"/>
                      <a:ext cx="2286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1" name="Group 30"/>
                <p:cNvGrpSpPr/>
                <p:nvPr/>
              </p:nvGrpSpPr>
              <p:grpSpPr>
                <a:xfrm>
                  <a:off x="3505200" y="6172200"/>
                  <a:ext cx="4038600" cy="457200"/>
                  <a:chOff x="2514600" y="5105400"/>
                  <a:chExt cx="4038600" cy="457200"/>
                </a:xfrm>
              </p:grpSpPr>
              <p:sp>
                <p:nvSpPr>
                  <p:cNvPr id="32" name="Rectangle 31"/>
                  <p:cNvSpPr/>
                  <p:nvPr/>
                </p:nvSpPr>
                <p:spPr>
                  <a:xfrm>
                    <a:off x="2514600" y="5105400"/>
                    <a:ext cx="40386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17"/>
                  <p:cNvGrpSpPr/>
                  <p:nvPr/>
                </p:nvGrpSpPr>
                <p:grpSpPr>
                  <a:xfrm>
                    <a:off x="4191000" y="5257800"/>
                    <a:ext cx="762000" cy="152400"/>
                    <a:chOff x="2590800" y="2667000"/>
                    <a:chExt cx="762000" cy="152400"/>
                  </a:xfrm>
                </p:grpSpPr>
                <p:sp>
                  <p:nvSpPr>
                    <p:cNvPr id="48" name="Oval 47"/>
                    <p:cNvSpPr/>
                    <p:nvPr/>
                  </p:nvSpPr>
                  <p:spPr>
                    <a:xfrm>
                      <a:off x="2590800" y="2667000"/>
                      <a:ext cx="2286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124200" y="2667000"/>
                      <a:ext cx="2286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18"/>
                  <p:cNvGrpSpPr/>
                  <p:nvPr/>
                </p:nvGrpSpPr>
                <p:grpSpPr>
                  <a:xfrm>
                    <a:off x="2667000" y="5257800"/>
                    <a:ext cx="762000" cy="152400"/>
                    <a:chOff x="2590800" y="2667000"/>
                    <a:chExt cx="762000" cy="152400"/>
                  </a:xfrm>
                </p:grpSpPr>
                <p:sp>
                  <p:nvSpPr>
                    <p:cNvPr id="46" name="Oval 45"/>
                    <p:cNvSpPr/>
                    <p:nvPr/>
                  </p:nvSpPr>
                  <p:spPr>
                    <a:xfrm>
                      <a:off x="2590800" y="2667000"/>
                      <a:ext cx="2286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124200" y="2667000"/>
                      <a:ext cx="2286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21"/>
                  <p:cNvGrpSpPr/>
                  <p:nvPr/>
                </p:nvGrpSpPr>
                <p:grpSpPr>
                  <a:xfrm>
                    <a:off x="5638800" y="5257800"/>
                    <a:ext cx="762000" cy="152400"/>
                    <a:chOff x="2590800" y="2667000"/>
                    <a:chExt cx="762000" cy="152400"/>
                  </a:xfrm>
                </p:grpSpPr>
                <p:sp>
                  <p:nvSpPr>
                    <p:cNvPr id="44" name="Oval 43"/>
                    <p:cNvSpPr/>
                    <p:nvPr/>
                  </p:nvSpPr>
                  <p:spPr>
                    <a:xfrm>
                      <a:off x="2590800" y="2667000"/>
                      <a:ext cx="2286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124200" y="2667000"/>
                      <a:ext cx="2286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p:cNvGrpSpPr/>
                  <p:nvPr/>
                </p:nvGrpSpPr>
                <p:grpSpPr>
                  <a:xfrm>
                    <a:off x="3657600" y="5334000"/>
                    <a:ext cx="381000" cy="76200"/>
                    <a:chOff x="1295400" y="3048000"/>
                    <a:chExt cx="381000" cy="76200"/>
                  </a:xfrm>
                </p:grpSpPr>
                <p:sp>
                  <p:nvSpPr>
                    <p:cNvPr id="41" name="Oval 40"/>
                    <p:cNvSpPr/>
                    <p:nvPr/>
                  </p:nvSpPr>
                  <p:spPr>
                    <a:xfrm>
                      <a:off x="1295400" y="3048000"/>
                      <a:ext cx="76200" cy="76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447800" y="3048000"/>
                      <a:ext cx="76200" cy="76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600200" y="3048000"/>
                      <a:ext cx="76200" cy="76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p:cNvGrpSpPr/>
                  <p:nvPr/>
                </p:nvGrpSpPr>
                <p:grpSpPr>
                  <a:xfrm>
                    <a:off x="5105400" y="5334000"/>
                    <a:ext cx="381000" cy="76200"/>
                    <a:chOff x="1295400" y="3048000"/>
                    <a:chExt cx="381000" cy="76200"/>
                  </a:xfrm>
                </p:grpSpPr>
                <p:sp>
                  <p:nvSpPr>
                    <p:cNvPr id="38" name="Oval 37"/>
                    <p:cNvSpPr/>
                    <p:nvPr/>
                  </p:nvSpPr>
                  <p:spPr>
                    <a:xfrm>
                      <a:off x="1295400" y="3048000"/>
                      <a:ext cx="76200" cy="76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447800" y="3048000"/>
                      <a:ext cx="76200" cy="76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600200" y="3048000"/>
                      <a:ext cx="76200" cy="76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50" name="Straight Arrow Connector 49"/>
                <p:cNvCxnSpPr/>
                <p:nvPr/>
              </p:nvCxnSpPr>
              <p:spPr>
                <a:xfrm flipH="1" flipV="1">
                  <a:off x="5495925" y="5257800"/>
                  <a:ext cx="19050" cy="914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cxnSp>
          <p:nvCxnSpPr>
            <p:cNvPr id="51" name="Straight Arrow Connector 50"/>
            <p:cNvCxnSpPr/>
            <p:nvPr/>
          </p:nvCxnSpPr>
          <p:spPr>
            <a:xfrm flipV="1">
              <a:off x="5026153" y="4611624"/>
              <a:ext cx="0" cy="6339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rot="10800000">
              <a:off x="4270248" y="3392424"/>
              <a:ext cx="1755649" cy="2926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4"/>
            <p:cNvGrpSpPr/>
            <p:nvPr/>
          </p:nvGrpSpPr>
          <p:grpSpPr>
            <a:xfrm rot="10800000">
              <a:off x="4489704" y="3489960"/>
              <a:ext cx="1316737" cy="97536"/>
              <a:chOff x="3200400" y="4038600"/>
              <a:chExt cx="2057400" cy="152400"/>
            </a:xfrm>
          </p:grpSpPr>
          <p:grpSp>
            <p:nvGrpSpPr>
              <p:cNvPr id="106" name="Group 24"/>
              <p:cNvGrpSpPr/>
              <p:nvPr/>
            </p:nvGrpSpPr>
            <p:grpSpPr>
              <a:xfrm>
                <a:off x="3200400" y="4038600"/>
                <a:ext cx="762000" cy="152400"/>
                <a:chOff x="2590800" y="2667000"/>
                <a:chExt cx="762000" cy="152400"/>
              </a:xfrm>
            </p:grpSpPr>
            <p:sp>
              <p:nvSpPr>
                <p:cNvPr id="110" name="Oval 9"/>
                <p:cNvSpPr/>
                <p:nvPr/>
              </p:nvSpPr>
              <p:spPr>
                <a:xfrm>
                  <a:off x="2590800" y="2667000"/>
                  <a:ext cx="2286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0"/>
                <p:cNvSpPr/>
                <p:nvPr/>
              </p:nvSpPr>
              <p:spPr>
                <a:xfrm>
                  <a:off x="3124200" y="2667000"/>
                  <a:ext cx="2286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27"/>
              <p:cNvGrpSpPr/>
              <p:nvPr/>
            </p:nvGrpSpPr>
            <p:grpSpPr>
              <a:xfrm>
                <a:off x="4495800" y="4038600"/>
                <a:ext cx="762000" cy="152400"/>
                <a:chOff x="2590800" y="2667000"/>
                <a:chExt cx="762000" cy="152400"/>
              </a:xfrm>
            </p:grpSpPr>
            <p:sp>
              <p:nvSpPr>
                <p:cNvPr id="108" name="Oval 107"/>
                <p:cNvSpPr/>
                <p:nvPr/>
              </p:nvSpPr>
              <p:spPr>
                <a:xfrm>
                  <a:off x="2590800" y="2667000"/>
                  <a:ext cx="2286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8"/>
                <p:cNvSpPr/>
                <p:nvPr/>
              </p:nvSpPr>
              <p:spPr>
                <a:xfrm>
                  <a:off x="3124200" y="2667000"/>
                  <a:ext cx="2286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6" name="Group 30"/>
            <p:cNvGrpSpPr/>
            <p:nvPr/>
          </p:nvGrpSpPr>
          <p:grpSpPr>
            <a:xfrm rot="10800000">
              <a:off x="3733800" y="2514600"/>
              <a:ext cx="2584705" cy="292608"/>
              <a:chOff x="2514600" y="5105400"/>
              <a:chExt cx="4038600" cy="457200"/>
            </a:xfrm>
          </p:grpSpPr>
          <p:sp>
            <p:nvSpPr>
              <p:cNvPr id="88" name="Rectangle 87"/>
              <p:cNvSpPr/>
              <p:nvPr/>
            </p:nvSpPr>
            <p:spPr>
              <a:xfrm>
                <a:off x="2514600" y="5105400"/>
                <a:ext cx="40386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17"/>
              <p:cNvGrpSpPr/>
              <p:nvPr/>
            </p:nvGrpSpPr>
            <p:grpSpPr>
              <a:xfrm>
                <a:off x="4191000" y="5257800"/>
                <a:ext cx="762000" cy="152400"/>
                <a:chOff x="2590800" y="2667000"/>
                <a:chExt cx="762000" cy="152400"/>
              </a:xfrm>
            </p:grpSpPr>
            <p:sp>
              <p:nvSpPr>
                <p:cNvPr id="104" name="Oval 103"/>
                <p:cNvSpPr/>
                <p:nvPr/>
              </p:nvSpPr>
              <p:spPr>
                <a:xfrm>
                  <a:off x="2590800" y="2667000"/>
                  <a:ext cx="2286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3124200" y="2667000"/>
                  <a:ext cx="2286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18"/>
              <p:cNvGrpSpPr/>
              <p:nvPr/>
            </p:nvGrpSpPr>
            <p:grpSpPr>
              <a:xfrm>
                <a:off x="2667000" y="5257800"/>
                <a:ext cx="762000" cy="152400"/>
                <a:chOff x="2590800" y="2667000"/>
                <a:chExt cx="762000" cy="152400"/>
              </a:xfrm>
            </p:grpSpPr>
            <p:sp>
              <p:nvSpPr>
                <p:cNvPr id="102" name="Oval 101"/>
                <p:cNvSpPr/>
                <p:nvPr/>
              </p:nvSpPr>
              <p:spPr>
                <a:xfrm>
                  <a:off x="2590800" y="2667000"/>
                  <a:ext cx="2286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3124200" y="2667000"/>
                  <a:ext cx="2286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21"/>
              <p:cNvGrpSpPr/>
              <p:nvPr/>
            </p:nvGrpSpPr>
            <p:grpSpPr>
              <a:xfrm>
                <a:off x="5638800" y="5257800"/>
                <a:ext cx="762000" cy="152400"/>
                <a:chOff x="2590800" y="2667000"/>
                <a:chExt cx="762000" cy="152400"/>
              </a:xfrm>
            </p:grpSpPr>
            <p:sp>
              <p:nvSpPr>
                <p:cNvPr id="100" name="Oval 99"/>
                <p:cNvSpPr/>
                <p:nvPr/>
              </p:nvSpPr>
              <p:spPr>
                <a:xfrm>
                  <a:off x="2590800" y="2667000"/>
                  <a:ext cx="2286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3124200" y="2667000"/>
                  <a:ext cx="2286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2" name="Group 35"/>
              <p:cNvGrpSpPr/>
              <p:nvPr/>
            </p:nvGrpSpPr>
            <p:grpSpPr>
              <a:xfrm>
                <a:off x="3657600" y="5334000"/>
                <a:ext cx="381000" cy="76200"/>
                <a:chOff x="1295400" y="3048000"/>
                <a:chExt cx="381000" cy="76200"/>
              </a:xfrm>
            </p:grpSpPr>
            <p:sp>
              <p:nvSpPr>
                <p:cNvPr id="97" name="Oval 96"/>
                <p:cNvSpPr/>
                <p:nvPr/>
              </p:nvSpPr>
              <p:spPr>
                <a:xfrm>
                  <a:off x="1295400" y="3048000"/>
                  <a:ext cx="76200" cy="76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1447800" y="3048000"/>
                  <a:ext cx="76200" cy="76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1600200" y="3048000"/>
                  <a:ext cx="76200" cy="76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36"/>
              <p:cNvGrpSpPr/>
              <p:nvPr/>
            </p:nvGrpSpPr>
            <p:grpSpPr>
              <a:xfrm>
                <a:off x="5105400" y="5334000"/>
                <a:ext cx="381000" cy="76200"/>
                <a:chOff x="1295400" y="3048000"/>
                <a:chExt cx="381000" cy="76200"/>
              </a:xfrm>
            </p:grpSpPr>
            <p:sp>
              <p:nvSpPr>
                <p:cNvPr id="94" name="Oval 93"/>
                <p:cNvSpPr/>
                <p:nvPr/>
              </p:nvSpPr>
              <p:spPr>
                <a:xfrm>
                  <a:off x="1295400" y="3048000"/>
                  <a:ext cx="76200" cy="76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1447800" y="3048000"/>
                  <a:ext cx="76200" cy="76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600200" y="3048000"/>
                  <a:ext cx="76200" cy="76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87" name="Straight Arrow Connector 86"/>
            <p:cNvCxnSpPr/>
            <p:nvPr/>
          </p:nvCxnSpPr>
          <p:spPr>
            <a:xfrm rot="10800000" flipH="1" flipV="1">
              <a:off x="5032249" y="2807208"/>
              <a:ext cx="12192" cy="585216"/>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V="1">
              <a:off x="5026153" y="3685032"/>
              <a:ext cx="0" cy="6339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MNIST – 2500 examples; digits 0-9</a:t>
            </a:r>
          </a:p>
          <a:p>
            <a:r>
              <a:rPr lang="en-US" dirty="0" smtClean="0"/>
              <a:t>Comparison between data encoded by PCA and </a:t>
            </a:r>
            <a:r>
              <a:rPr lang="en-US" dirty="0" err="1" smtClean="0"/>
              <a:t>Autoencoder</a:t>
            </a:r>
            <a:r>
              <a:rPr lang="en-US" dirty="0" smtClean="0"/>
              <a:t> with </a:t>
            </a:r>
            <a:r>
              <a:rPr lang="en-US" dirty="0" smtClean="0"/>
              <a:t>784-500-2000-2-2000-500-784 </a:t>
            </a:r>
            <a:r>
              <a:rPr lang="en-US" dirty="0" smtClean="0"/>
              <a:t>topology:</a:t>
            </a:r>
            <a:endParaRPr lang="en-US" dirty="0"/>
          </a:p>
        </p:txBody>
      </p:sp>
      <p:sp>
        <p:nvSpPr>
          <p:cNvPr id="3" name="Title 2"/>
          <p:cNvSpPr>
            <a:spLocks noGrp="1"/>
          </p:cNvSpPr>
          <p:nvPr>
            <p:ph type="title"/>
          </p:nvPr>
        </p:nvSpPr>
        <p:spPr/>
        <p:txBody>
          <a:bodyPr>
            <a:normAutofit fontScale="90000"/>
          </a:bodyPr>
          <a:lstStyle/>
          <a:p>
            <a:r>
              <a:rPr lang="en-US" dirty="0" smtClean="0"/>
              <a:t>Deep </a:t>
            </a:r>
            <a:r>
              <a:rPr lang="en-US" dirty="0" err="1" smtClean="0"/>
              <a:t>Autoencoder</a:t>
            </a:r>
            <a:r>
              <a:rPr lang="en-US" dirty="0" smtClean="0"/>
              <a:t> – Clustering application example</a:t>
            </a:r>
            <a:endParaRPr lang="en-US" dirty="0"/>
          </a:p>
        </p:txBody>
      </p:sp>
      <p:pic>
        <p:nvPicPr>
          <p:cNvPr id="3074" name="Picture 2" descr="C:\Users\Public\Pictures\Sample Pictures\autoencoder_mnist2500.png"/>
          <p:cNvPicPr>
            <a:picLocks noChangeAspect="1" noChangeArrowheads="1"/>
          </p:cNvPicPr>
          <p:nvPr/>
        </p:nvPicPr>
        <p:blipFill>
          <a:blip r:embed="rId3" cstate="print"/>
          <a:srcRect/>
          <a:stretch>
            <a:fillRect/>
          </a:stretch>
        </p:blipFill>
        <p:spPr bwMode="auto">
          <a:xfrm>
            <a:off x="4343400" y="3421377"/>
            <a:ext cx="4389129" cy="3291847"/>
          </a:xfrm>
          <a:prstGeom prst="rect">
            <a:avLst/>
          </a:prstGeom>
          <a:noFill/>
        </p:spPr>
      </p:pic>
      <p:pic>
        <p:nvPicPr>
          <p:cNvPr id="3075" name="Picture 3" descr="C:\Users\Public\Pictures\Sample Pictures\pca_mnist2500.png"/>
          <p:cNvPicPr>
            <a:picLocks noChangeAspect="1" noChangeArrowheads="1"/>
          </p:cNvPicPr>
          <p:nvPr/>
        </p:nvPicPr>
        <p:blipFill>
          <a:blip r:embed="rId4" cstate="print"/>
          <a:srcRect/>
          <a:stretch>
            <a:fillRect/>
          </a:stretch>
        </p:blipFill>
        <p:spPr bwMode="auto">
          <a:xfrm>
            <a:off x="381000" y="3421377"/>
            <a:ext cx="4389129" cy="3291847"/>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Stochastic Neighbor Embedding is very effective for data visualization of commonalities within data</a:t>
            </a:r>
          </a:p>
          <a:p>
            <a:r>
              <a:rPr lang="en-US" dirty="0" smtClean="0"/>
              <a:t>This nonparametric method does not lend to unseen data – </a:t>
            </a:r>
            <a:r>
              <a:rPr lang="en-US" dirty="0" err="1" smtClean="0"/>
              <a:t>Soln</a:t>
            </a:r>
            <a:r>
              <a:rPr lang="en-US" dirty="0" smtClean="0"/>
              <a:t>: use kernel non linear reg.</a:t>
            </a:r>
            <a:endParaRPr lang="en-US" dirty="0"/>
          </a:p>
        </p:txBody>
      </p:sp>
      <p:sp>
        <p:nvSpPr>
          <p:cNvPr id="3" name="Title 2"/>
          <p:cNvSpPr>
            <a:spLocks noGrp="1"/>
          </p:cNvSpPr>
          <p:nvPr>
            <p:ph type="title"/>
          </p:nvPr>
        </p:nvSpPr>
        <p:spPr/>
        <p:txBody>
          <a:bodyPr>
            <a:normAutofit fontScale="90000"/>
          </a:bodyPr>
          <a:lstStyle/>
          <a:p>
            <a:r>
              <a:rPr lang="en-US" dirty="0" smtClean="0"/>
              <a:t>Learned Representations – MNIST Clustering Data Visualization</a:t>
            </a:r>
            <a:endParaRPr lang="en-US" dirty="0"/>
          </a:p>
        </p:txBody>
      </p:sp>
      <p:pic>
        <p:nvPicPr>
          <p:cNvPr id="4100" name="Picture 4" descr="C:\Users\Public\Pictures\Sample Pictures\svmreg_mnist2500test.png"/>
          <p:cNvPicPr>
            <a:picLocks noChangeAspect="1" noChangeArrowheads="1"/>
          </p:cNvPicPr>
          <p:nvPr/>
        </p:nvPicPr>
        <p:blipFill>
          <a:blip r:embed="rId3" cstate="print"/>
          <a:srcRect/>
          <a:stretch>
            <a:fillRect/>
          </a:stretch>
        </p:blipFill>
        <p:spPr bwMode="auto">
          <a:xfrm>
            <a:off x="4419600" y="3566153"/>
            <a:ext cx="4389129" cy="3291847"/>
          </a:xfrm>
          <a:prstGeom prst="rect">
            <a:avLst/>
          </a:prstGeom>
          <a:noFill/>
        </p:spPr>
      </p:pic>
      <p:pic>
        <p:nvPicPr>
          <p:cNvPr id="1026" name="Picture 2" descr="C:\Users\Public\Pictures\Sample Pictures\sne_10000_new.png"/>
          <p:cNvPicPr>
            <a:picLocks noChangeAspect="1" noChangeArrowheads="1"/>
          </p:cNvPicPr>
          <p:nvPr/>
        </p:nvPicPr>
        <p:blipFill>
          <a:blip r:embed="rId4" cstate="print"/>
          <a:srcRect/>
          <a:stretch>
            <a:fillRect/>
          </a:stretch>
        </p:blipFill>
        <p:spPr bwMode="auto">
          <a:xfrm>
            <a:off x="304800" y="3566156"/>
            <a:ext cx="4389120" cy="329184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Use of vector computer vision image processing enhances corner detection.  (example implemented with </a:t>
            </a:r>
            <a:r>
              <a:rPr lang="en-US" dirty="0" err="1" smtClean="0"/>
              <a:t>OpenCV</a:t>
            </a:r>
            <a:r>
              <a:rPr lang="en-US" dirty="0" smtClean="0"/>
              <a:t>)</a:t>
            </a:r>
          </a:p>
          <a:p>
            <a:r>
              <a:rPr lang="en-US" dirty="0" smtClean="0"/>
              <a:t>Learned representations </a:t>
            </a:r>
            <a:r>
              <a:rPr lang="en-US" dirty="0" smtClean="0"/>
              <a:t>can be </a:t>
            </a:r>
            <a:r>
              <a:rPr lang="en-US" dirty="0" smtClean="0"/>
              <a:t>formed from</a:t>
            </a:r>
            <a:r>
              <a:rPr lang="en-US" dirty="0" smtClean="0"/>
              <a:t> </a:t>
            </a:r>
            <a:r>
              <a:rPr lang="en-US" dirty="0" smtClean="0"/>
              <a:t>Deep </a:t>
            </a:r>
            <a:r>
              <a:rPr lang="en-US" dirty="0" smtClean="0"/>
              <a:t>Architectures. They are </a:t>
            </a:r>
            <a:r>
              <a:rPr lang="en-US" dirty="0" smtClean="0"/>
              <a:t>very effective for inferring meaningful features, extracting features from data.  Non parametric data visualization clustering SNE </a:t>
            </a:r>
            <a:r>
              <a:rPr lang="en-US" dirty="0" smtClean="0"/>
              <a:t>method</a:t>
            </a:r>
            <a:r>
              <a:rPr lang="en-US" dirty="0" smtClean="0"/>
              <a:t> </a:t>
            </a:r>
            <a:r>
              <a:rPr lang="en-US" dirty="0" smtClean="0"/>
              <a:t>can be useful for unseen data using parametric model inferred using kernel non linear regression</a:t>
            </a:r>
            <a:endParaRPr lang="en-US" dirty="0"/>
          </a:p>
        </p:txBody>
      </p:sp>
      <p:sp>
        <p:nvSpPr>
          <p:cNvPr id="3" name="Title 2"/>
          <p:cNvSpPr>
            <a:spLocks noGrp="1"/>
          </p:cNvSpPr>
          <p:nvPr>
            <p:ph type="title"/>
          </p:nvPr>
        </p:nvSpPr>
        <p:spPr/>
        <p:txBody>
          <a:bodyPr/>
          <a:lstStyle/>
          <a:p>
            <a:r>
              <a:rPr lang="en-US" dirty="0" smtClean="0"/>
              <a:t>Conclusions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dirty="0" smtClean="0"/>
          </a:p>
          <a:p>
            <a:endParaRPr lang="en-US" dirty="0" smtClean="0"/>
          </a:p>
          <a:p>
            <a:endParaRPr lang="en-US" dirty="0" smtClean="0"/>
          </a:p>
          <a:p>
            <a:pPr algn="ctr">
              <a:buNone/>
            </a:pPr>
            <a:r>
              <a:rPr lang="en-US" sz="3600" dirty="0" smtClean="0"/>
              <a:t>Thank You!</a:t>
            </a:r>
            <a:endParaRPr lang="en-US" sz="3600" dirty="0"/>
          </a:p>
        </p:txBody>
      </p:sp>
      <p:sp>
        <p:nvSpPr>
          <p:cNvPr id="3" name="Title 2"/>
          <p:cNvSpPr>
            <a:spLocks noGrp="1"/>
          </p:cNvSpPr>
          <p:nvPr>
            <p:ph type="title"/>
          </p:nvPr>
        </p:nvSpPr>
        <p:spPr/>
        <p:txBody>
          <a:bodyPr/>
          <a:lstStyle/>
          <a:p>
            <a:r>
              <a:rPr lang="en-US" dirty="0" smtClean="0"/>
              <a:t>Conclusions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sz="2800" dirty="0" smtClean="0"/>
              <a:t>2</a:t>
            </a:r>
            <a:r>
              <a:rPr lang="en-US" sz="2800" dirty="0" smtClean="0"/>
              <a:t> </a:t>
            </a:r>
            <a:r>
              <a:rPr lang="en-US" sz="2800" dirty="0" smtClean="0"/>
              <a:t>concepts in applied ML</a:t>
            </a:r>
          </a:p>
          <a:p>
            <a:pPr>
              <a:buFont typeface="Courier New" pitchFamily="49" charset="0"/>
              <a:buChar char="o"/>
            </a:pPr>
            <a:r>
              <a:rPr lang="en-US" sz="2400" b="1" dirty="0" smtClean="0"/>
              <a:t>Feature identification and extraction</a:t>
            </a:r>
          </a:p>
          <a:p>
            <a:pPr>
              <a:buNone/>
            </a:pPr>
            <a:r>
              <a:rPr lang="en-US" sz="2400" dirty="0" smtClean="0"/>
              <a:t>		Computer Vision application – effective corner 	detection using vector frame/image processing</a:t>
            </a:r>
          </a:p>
          <a:p>
            <a:pPr>
              <a:buFont typeface="Courier New" pitchFamily="49" charset="0"/>
              <a:buChar char="o"/>
            </a:pPr>
            <a:r>
              <a:rPr lang="en-US" sz="2400" b="1" dirty="0" smtClean="0"/>
              <a:t>Automatic feature extraction with Learned Representations</a:t>
            </a:r>
          </a:p>
          <a:p>
            <a:pPr>
              <a:buNone/>
            </a:pPr>
            <a:r>
              <a:rPr lang="en-US" sz="2400" dirty="0" smtClean="0"/>
              <a:t>		Unsupervised learning clustering application – 	Deep Learning</a:t>
            </a:r>
          </a:p>
          <a:p>
            <a:pPr>
              <a:buNone/>
            </a:pPr>
            <a:endParaRPr lang="en-US" sz="2400" b="1" dirty="0" smtClean="0"/>
          </a:p>
        </p:txBody>
      </p:sp>
      <p:sp>
        <p:nvSpPr>
          <p:cNvPr id="4" name="Title 3"/>
          <p:cNvSpPr>
            <a:spLocks noGrp="1"/>
          </p:cNvSpPr>
          <p:nvPr>
            <p:ph type="title"/>
          </p:nvPr>
        </p:nvSpPr>
        <p:spPr/>
        <p:txBody>
          <a:bodyPr/>
          <a:lstStyle/>
          <a:p>
            <a:pPr algn="ctr"/>
            <a:r>
              <a:rPr lang="en-US" dirty="0" smtClean="0"/>
              <a:t>Overview</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Features are regularities or attributes in data useful for describing or explaining the data</a:t>
            </a:r>
          </a:p>
          <a:p>
            <a:r>
              <a:rPr lang="en-US" dirty="0" smtClean="0"/>
              <a:t>Corners – corner detection, corners are useful features for visual data</a:t>
            </a:r>
          </a:p>
          <a:p>
            <a:r>
              <a:rPr lang="en-US" dirty="0" smtClean="0"/>
              <a:t>Effective corner detectors – SUSAN</a:t>
            </a:r>
          </a:p>
          <a:p>
            <a:r>
              <a:rPr lang="en-US" dirty="0" smtClean="0"/>
              <a:t>Works well with grayscale frames/images</a:t>
            </a:r>
          </a:p>
          <a:p>
            <a:r>
              <a:rPr lang="en-US" dirty="0" smtClean="0"/>
              <a:t>What of color visual data?</a:t>
            </a:r>
          </a:p>
          <a:p>
            <a:r>
              <a:rPr lang="en-US" dirty="0" smtClean="0"/>
              <a:t>Color (RGB) pixel encoded 24bits in contrast to grayscale 8bits</a:t>
            </a:r>
          </a:p>
          <a:p>
            <a:pPr>
              <a:buNone/>
            </a:pPr>
            <a:r>
              <a:rPr lang="en-US" dirty="0" smtClean="0"/>
              <a:t> </a:t>
            </a:r>
            <a:endParaRPr lang="en-US" dirty="0"/>
          </a:p>
        </p:txBody>
      </p:sp>
      <p:sp>
        <p:nvSpPr>
          <p:cNvPr id="3" name="Title 2"/>
          <p:cNvSpPr>
            <a:spLocks noGrp="1"/>
          </p:cNvSpPr>
          <p:nvPr>
            <p:ph type="title"/>
          </p:nvPr>
        </p:nvSpPr>
        <p:spPr/>
        <p:txBody>
          <a:bodyPr>
            <a:normAutofit fontScale="90000"/>
          </a:bodyPr>
          <a:lstStyle/>
          <a:p>
            <a:r>
              <a:rPr lang="en-US" dirty="0" smtClean="0"/>
              <a:t>Effective Corner Detection – vector frame / image processing</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Use extra information encoded in color images to enhance corner detection</a:t>
            </a:r>
          </a:p>
          <a:p>
            <a:r>
              <a:rPr lang="en-US" dirty="0" smtClean="0"/>
              <a:t>Take SUSAN example:</a:t>
            </a:r>
          </a:p>
          <a:p>
            <a:pPr>
              <a:buFont typeface="Courier New" pitchFamily="49" charset="0"/>
              <a:buChar char="o"/>
            </a:pPr>
            <a:r>
              <a:rPr lang="en-US" sz="2400" dirty="0" smtClean="0"/>
              <a:t>evaluates intensities, I, between each pixel in image to neighboring pixels within a specified radius (windowing); formulates USAN </a:t>
            </a:r>
            <a:r>
              <a:rPr lang="en-US" dirty="0" smtClean="0"/>
              <a:t>area  </a:t>
            </a:r>
            <a:endParaRPr lang="en-US" dirty="0"/>
          </a:p>
        </p:txBody>
      </p:sp>
      <p:sp>
        <p:nvSpPr>
          <p:cNvPr id="3" name="Title 2"/>
          <p:cNvSpPr>
            <a:spLocks noGrp="1"/>
          </p:cNvSpPr>
          <p:nvPr>
            <p:ph type="title"/>
          </p:nvPr>
        </p:nvSpPr>
        <p:spPr/>
        <p:txBody>
          <a:bodyPr>
            <a:normAutofit fontScale="90000"/>
          </a:bodyPr>
          <a:lstStyle/>
          <a:p>
            <a:r>
              <a:rPr lang="en-US" dirty="0" smtClean="0"/>
              <a:t>Effective corner detection : color visual data</a:t>
            </a:r>
            <a:endParaRPr lang="en-US" dirty="0"/>
          </a:p>
        </p:txBody>
      </p:sp>
      <p:pic>
        <p:nvPicPr>
          <p:cNvPr id="5" name="Picture 7"/>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2000" y="4114800"/>
            <a:ext cx="7105650" cy="2495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Define USAN area as, </a:t>
            </a:r>
            <a:r>
              <a:rPr lang="en-US" b="1" i="1" dirty="0" smtClean="0"/>
              <a:t>n</a:t>
            </a:r>
            <a:r>
              <a:rPr lang="en-US" dirty="0" smtClean="0"/>
              <a:t>, </a:t>
            </a:r>
            <a:r>
              <a:rPr lang="en-US" b="1" i="1" dirty="0" err="1" smtClean="0"/>
              <a:t>r</a:t>
            </a:r>
            <a:r>
              <a:rPr lang="en-US" b="1" i="1" baseline="-25000" dirty="0" err="1" smtClean="0"/>
              <a:t>o</a:t>
            </a:r>
            <a:r>
              <a:rPr lang="en-US" dirty="0" smtClean="0"/>
              <a:t> as pixel center (nucleus), </a:t>
            </a:r>
            <a:r>
              <a:rPr lang="en-US" b="1" i="1" dirty="0" err="1" smtClean="0"/>
              <a:t>r</a:t>
            </a:r>
            <a:r>
              <a:rPr lang="en-US" b="1" i="1" baseline="-25000" dirty="0" err="1" smtClean="0"/>
              <a:t>i</a:t>
            </a:r>
            <a:r>
              <a:rPr lang="en-US" dirty="0" smtClean="0"/>
              <a:t> pixel value of pixel </a:t>
            </a:r>
            <a:r>
              <a:rPr lang="en-US" b="1" i="1" dirty="0" err="1" smtClean="0"/>
              <a:t>i</a:t>
            </a:r>
            <a:r>
              <a:rPr lang="en-US" dirty="0" smtClean="0"/>
              <a:t>, then</a:t>
            </a:r>
          </a:p>
          <a:p>
            <a:endParaRPr lang="en-US" dirty="0" smtClean="0"/>
          </a:p>
          <a:p>
            <a:endParaRPr lang="en-US" dirty="0" smtClean="0"/>
          </a:p>
          <a:p>
            <a:endParaRPr lang="en-US" dirty="0" smtClean="0"/>
          </a:p>
          <a:p>
            <a:endParaRPr lang="en-US" dirty="0" smtClean="0"/>
          </a:p>
          <a:p>
            <a:r>
              <a:rPr lang="en-US" dirty="0" smtClean="0"/>
              <a:t>Now, for color, use information in all channels, vector image processing (</a:t>
            </a:r>
            <a:r>
              <a:rPr lang="en-US" dirty="0" err="1" smtClean="0"/>
              <a:t>eg</a:t>
            </a:r>
            <a:r>
              <a:rPr lang="en-US" dirty="0" smtClean="0"/>
              <a:t>. Color image processing using ordered statistics)</a:t>
            </a:r>
          </a:p>
          <a:p>
            <a:r>
              <a:rPr lang="en-US" dirty="0" smtClean="0"/>
              <a:t>Does it work?</a:t>
            </a:r>
            <a:endParaRPr lang="en-US" dirty="0"/>
          </a:p>
        </p:txBody>
      </p:sp>
      <p:sp>
        <p:nvSpPr>
          <p:cNvPr id="3" name="Title 2"/>
          <p:cNvSpPr>
            <a:spLocks noGrp="1"/>
          </p:cNvSpPr>
          <p:nvPr>
            <p:ph type="title"/>
          </p:nvPr>
        </p:nvSpPr>
        <p:spPr/>
        <p:txBody>
          <a:bodyPr/>
          <a:lstStyle/>
          <a:p>
            <a:r>
              <a:rPr lang="en-US" dirty="0" smtClean="0"/>
              <a:t>Corner detection - USAN</a:t>
            </a:r>
            <a:endParaRPr lang="en-US" dirty="0"/>
          </a:p>
        </p:txBody>
      </p:sp>
      <p:pic>
        <p:nvPicPr>
          <p:cNvPr id="1027" name="Picture 3"/>
          <p:cNvPicPr>
            <a:picLocks noChangeAspect="1" noChangeArrowheads="1"/>
          </p:cNvPicPr>
          <p:nvPr/>
        </p:nvPicPr>
        <p:blipFill>
          <a:blip r:embed="rId3" cstate="print"/>
          <a:srcRect/>
          <a:stretch>
            <a:fillRect/>
          </a:stretch>
        </p:blipFill>
        <p:spPr bwMode="auto">
          <a:xfrm>
            <a:off x="2372106" y="3276600"/>
            <a:ext cx="3200400" cy="832705"/>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2133600" y="2514600"/>
            <a:ext cx="3677412" cy="8686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Test images on shapes, standard USAN corner detector (a), vector corner detector (b)</a:t>
            </a:r>
            <a:endParaRPr lang="en-US" dirty="0"/>
          </a:p>
        </p:txBody>
      </p:sp>
      <p:sp>
        <p:nvSpPr>
          <p:cNvPr id="3" name="Title 2"/>
          <p:cNvSpPr>
            <a:spLocks noGrp="1"/>
          </p:cNvSpPr>
          <p:nvPr>
            <p:ph type="title"/>
          </p:nvPr>
        </p:nvSpPr>
        <p:spPr/>
        <p:txBody>
          <a:bodyPr>
            <a:normAutofit fontScale="90000"/>
          </a:bodyPr>
          <a:lstStyle/>
          <a:p>
            <a:r>
              <a:rPr lang="en-US" dirty="0" smtClean="0"/>
              <a:t>Corner detection – using vector image processing</a:t>
            </a:r>
            <a:endParaRPr lang="en-US" dirty="0"/>
          </a:p>
        </p:txBody>
      </p:sp>
      <p:pic>
        <p:nvPicPr>
          <p:cNvPr id="2050" name="Picture 2" descr="C:\Users\Public\Pictures\Sample Pictures\demo.png"/>
          <p:cNvPicPr>
            <a:picLocks noChangeAspect="1" noChangeArrowheads="1"/>
          </p:cNvPicPr>
          <p:nvPr/>
        </p:nvPicPr>
        <p:blipFill>
          <a:blip r:embed="rId3" cstate="print"/>
          <a:srcRect/>
          <a:stretch>
            <a:fillRect/>
          </a:stretch>
        </p:blipFill>
        <p:spPr bwMode="auto">
          <a:xfrm>
            <a:off x="3168737" y="2362200"/>
            <a:ext cx="2927263" cy="2195448"/>
          </a:xfrm>
          <a:prstGeom prst="rect">
            <a:avLst/>
          </a:prstGeom>
          <a:noFill/>
        </p:spPr>
      </p:pic>
      <p:sp>
        <p:nvSpPr>
          <p:cNvPr id="9" name="TextBox 8"/>
          <p:cNvSpPr txBox="1"/>
          <p:nvPr/>
        </p:nvSpPr>
        <p:spPr>
          <a:xfrm>
            <a:off x="304800" y="5143500"/>
            <a:ext cx="533400" cy="369332"/>
          </a:xfrm>
          <a:prstGeom prst="rect">
            <a:avLst/>
          </a:prstGeom>
          <a:noFill/>
        </p:spPr>
        <p:txBody>
          <a:bodyPr wrap="square" rtlCol="0">
            <a:spAutoFit/>
          </a:bodyPr>
          <a:lstStyle/>
          <a:p>
            <a:r>
              <a:rPr lang="en-US" dirty="0" smtClean="0"/>
              <a:t>(a)</a:t>
            </a:r>
            <a:endParaRPr lang="en-US" dirty="0"/>
          </a:p>
        </p:txBody>
      </p:sp>
      <p:sp>
        <p:nvSpPr>
          <p:cNvPr id="12" name="TextBox 11"/>
          <p:cNvSpPr txBox="1"/>
          <p:nvPr/>
        </p:nvSpPr>
        <p:spPr>
          <a:xfrm>
            <a:off x="4572000" y="5143500"/>
            <a:ext cx="533400" cy="369332"/>
          </a:xfrm>
          <a:prstGeom prst="rect">
            <a:avLst/>
          </a:prstGeom>
          <a:noFill/>
        </p:spPr>
        <p:txBody>
          <a:bodyPr wrap="square" rtlCol="0">
            <a:spAutoFit/>
          </a:bodyPr>
          <a:lstStyle/>
          <a:p>
            <a:r>
              <a:rPr lang="en-US" dirty="0" smtClean="0"/>
              <a:t>(b)</a:t>
            </a:r>
            <a:endParaRPr lang="en-US" dirty="0"/>
          </a:p>
        </p:txBody>
      </p:sp>
      <p:pic>
        <p:nvPicPr>
          <p:cNvPr id="2051" name="Picture 3" descr="C:\Users\Public\Pictures\Sample Pictures\demo_univariate.png"/>
          <p:cNvPicPr>
            <a:picLocks noChangeAspect="1" noChangeArrowheads="1"/>
          </p:cNvPicPr>
          <p:nvPr/>
        </p:nvPicPr>
        <p:blipFill>
          <a:blip r:embed="rId4" cstate="print"/>
          <a:srcRect/>
          <a:stretch>
            <a:fillRect/>
          </a:stretch>
        </p:blipFill>
        <p:spPr bwMode="auto">
          <a:xfrm>
            <a:off x="990600" y="4663440"/>
            <a:ext cx="2926080" cy="2194560"/>
          </a:xfrm>
          <a:prstGeom prst="rect">
            <a:avLst/>
          </a:prstGeom>
          <a:noFill/>
        </p:spPr>
      </p:pic>
      <p:pic>
        <p:nvPicPr>
          <p:cNvPr id="2052" name="Picture 4" descr="C:\Users\Public\Pictures\Sample Pictures\demo_multiv.png"/>
          <p:cNvPicPr>
            <a:picLocks noChangeAspect="1" noChangeArrowheads="1"/>
          </p:cNvPicPr>
          <p:nvPr/>
        </p:nvPicPr>
        <p:blipFill>
          <a:blip r:embed="rId5" cstate="print"/>
          <a:srcRect/>
          <a:stretch>
            <a:fillRect/>
          </a:stretch>
        </p:blipFill>
        <p:spPr bwMode="auto">
          <a:xfrm>
            <a:off x="5410200" y="4663440"/>
            <a:ext cx="2926080" cy="219456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74638"/>
            <a:ext cx="8229600" cy="1143000"/>
          </a:xfrm>
        </p:spPr>
        <p:txBody>
          <a:bodyPr>
            <a:normAutofit/>
          </a:bodyPr>
          <a:lstStyle/>
          <a:p>
            <a:r>
              <a:rPr lang="en-US" dirty="0" smtClean="0"/>
              <a:t> </a:t>
            </a:r>
            <a:endParaRPr lang="en-US" dirty="0"/>
          </a:p>
        </p:txBody>
      </p:sp>
      <p:sp>
        <p:nvSpPr>
          <p:cNvPr id="9" name="TextBox 8"/>
          <p:cNvSpPr txBox="1"/>
          <p:nvPr/>
        </p:nvSpPr>
        <p:spPr>
          <a:xfrm>
            <a:off x="304800" y="5143500"/>
            <a:ext cx="533400" cy="369332"/>
          </a:xfrm>
          <a:prstGeom prst="rect">
            <a:avLst/>
          </a:prstGeom>
          <a:noFill/>
        </p:spPr>
        <p:txBody>
          <a:bodyPr wrap="square" rtlCol="0">
            <a:spAutoFit/>
          </a:bodyPr>
          <a:lstStyle/>
          <a:p>
            <a:r>
              <a:rPr lang="en-US" dirty="0" smtClean="0"/>
              <a:t>(a)</a:t>
            </a:r>
            <a:endParaRPr lang="en-US" dirty="0"/>
          </a:p>
        </p:txBody>
      </p:sp>
      <p:sp>
        <p:nvSpPr>
          <p:cNvPr id="12" name="TextBox 11"/>
          <p:cNvSpPr txBox="1"/>
          <p:nvPr/>
        </p:nvSpPr>
        <p:spPr>
          <a:xfrm>
            <a:off x="4572000" y="5143500"/>
            <a:ext cx="533400" cy="369332"/>
          </a:xfrm>
          <a:prstGeom prst="rect">
            <a:avLst/>
          </a:prstGeom>
          <a:noFill/>
        </p:spPr>
        <p:txBody>
          <a:bodyPr wrap="square" rtlCol="0">
            <a:spAutoFit/>
          </a:bodyPr>
          <a:lstStyle/>
          <a:p>
            <a:r>
              <a:rPr lang="en-US" dirty="0" smtClean="0"/>
              <a:t>(b)</a:t>
            </a:r>
            <a:endParaRPr lang="en-US" dirty="0"/>
          </a:p>
        </p:txBody>
      </p:sp>
      <p:pic>
        <p:nvPicPr>
          <p:cNvPr id="2051" name="Picture 3" descr="C:\Users\Public\Pictures\Sample Pictures\demo_univariate.png"/>
          <p:cNvPicPr>
            <a:picLocks noChangeAspect="1" noChangeArrowheads="1"/>
          </p:cNvPicPr>
          <p:nvPr/>
        </p:nvPicPr>
        <p:blipFill>
          <a:blip r:embed="rId3" cstate="print"/>
          <a:srcRect/>
          <a:stretch>
            <a:fillRect/>
          </a:stretch>
        </p:blipFill>
        <p:spPr bwMode="auto">
          <a:xfrm>
            <a:off x="0" y="2362200"/>
            <a:ext cx="4572000" cy="3429000"/>
          </a:xfrm>
          <a:prstGeom prst="rect">
            <a:avLst/>
          </a:prstGeom>
          <a:noFill/>
        </p:spPr>
      </p:pic>
      <p:pic>
        <p:nvPicPr>
          <p:cNvPr id="2052" name="Picture 4" descr="C:\Users\Public\Pictures\Sample Pictures\demo_multiv.png"/>
          <p:cNvPicPr>
            <a:picLocks noChangeAspect="1" noChangeArrowheads="1"/>
          </p:cNvPicPr>
          <p:nvPr/>
        </p:nvPicPr>
        <p:blipFill>
          <a:blip r:embed="rId4" cstate="print"/>
          <a:srcRect/>
          <a:stretch>
            <a:fillRect/>
          </a:stretch>
        </p:blipFill>
        <p:spPr bwMode="auto">
          <a:xfrm>
            <a:off x="4572000" y="2362200"/>
            <a:ext cx="4572000" cy="3429000"/>
          </a:xfrm>
          <a:prstGeom prst="rect">
            <a:avLst/>
          </a:prstGeom>
          <a:noFill/>
        </p:spPr>
      </p:pic>
      <p:pic>
        <p:nvPicPr>
          <p:cNvPr id="10" name="Picture 2" descr="C:\Users\Public\Pictures\Sample Pictures\demo.png"/>
          <p:cNvPicPr>
            <a:picLocks noChangeAspect="1" noChangeArrowheads="1"/>
          </p:cNvPicPr>
          <p:nvPr/>
        </p:nvPicPr>
        <p:blipFill>
          <a:blip r:embed="rId5" cstate="print"/>
          <a:srcRect/>
          <a:stretch>
            <a:fillRect/>
          </a:stretch>
        </p:blipFill>
        <p:spPr bwMode="auto">
          <a:xfrm>
            <a:off x="3124200" y="0"/>
            <a:ext cx="2927263" cy="2195448"/>
          </a:xfrm>
          <a:prstGeom prst="rect">
            <a:avLst/>
          </a:prstGeom>
          <a:noFill/>
        </p:spPr>
      </p:pic>
      <p:sp>
        <p:nvSpPr>
          <p:cNvPr id="11" name="TextBox 10"/>
          <p:cNvSpPr txBox="1"/>
          <p:nvPr/>
        </p:nvSpPr>
        <p:spPr>
          <a:xfrm>
            <a:off x="1295400" y="1828800"/>
            <a:ext cx="533400" cy="369332"/>
          </a:xfrm>
          <a:prstGeom prst="rect">
            <a:avLst/>
          </a:prstGeom>
          <a:noFill/>
        </p:spPr>
        <p:txBody>
          <a:bodyPr wrap="square" rtlCol="0">
            <a:spAutoFit/>
          </a:bodyPr>
          <a:lstStyle/>
          <a:p>
            <a:r>
              <a:rPr lang="en-US" dirty="0" smtClean="0"/>
              <a:t>(a)</a:t>
            </a:r>
            <a:endParaRPr lang="en-US" dirty="0"/>
          </a:p>
        </p:txBody>
      </p:sp>
      <p:sp>
        <p:nvSpPr>
          <p:cNvPr id="13" name="TextBox 12"/>
          <p:cNvSpPr txBox="1"/>
          <p:nvPr/>
        </p:nvSpPr>
        <p:spPr>
          <a:xfrm>
            <a:off x="7086600" y="1828800"/>
            <a:ext cx="533400" cy="369332"/>
          </a:xfrm>
          <a:prstGeom prst="rect">
            <a:avLst/>
          </a:prstGeom>
          <a:noFill/>
        </p:spPr>
        <p:txBody>
          <a:bodyPr wrap="square" rtlCol="0">
            <a:spAutoFit/>
          </a:bodyPr>
          <a:lstStyle/>
          <a:p>
            <a:r>
              <a:rPr lang="en-US" dirty="0" smtClean="0"/>
              <a:t>(b)</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Test images on shapes, standard USAN corner detector (a), vector corner detector (b)</a:t>
            </a:r>
            <a:endParaRPr lang="en-US" dirty="0"/>
          </a:p>
        </p:txBody>
      </p:sp>
      <p:sp>
        <p:nvSpPr>
          <p:cNvPr id="3" name="Title 2"/>
          <p:cNvSpPr>
            <a:spLocks noGrp="1"/>
          </p:cNvSpPr>
          <p:nvPr>
            <p:ph type="title"/>
          </p:nvPr>
        </p:nvSpPr>
        <p:spPr/>
        <p:txBody>
          <a:bodyPr>
            <a:normAutofit fontScale="90000"/>
          </a:bodyPr>
          <a:lstStyle/>
          <a:p>
            <a:r>
              <a:rPr lang="en-US" dirty="0" smtClean="0"/>
              <a:t>Corner detection – using vector image processing</a:t>
            </a:r>
            <a:endParaRPr lang="en-US" dirty="0"/>
          </a:p>
        </p:txBody>
      </p:sp>
      <p:sp>
        <p:nvSpPr>
          <p:cNvPr id="9" name="TextBox 8"/>
          <p:cNvSpPr txBox="1"/>
          <p:nvPr/>
        </p:nvSpPr>
        <p:spPr>
          <a:xfrm>
            <a:off x="304800" y="5143500"/>
            <a:ext cx="533400" cy="369332"/>
          </a:xfrm>
          <a:prstGeom prst="rect">
            <a:avLst/>
          </a:prstGeom>
          <a:noFill/>
        </p:spPr>
        <p:txBody>
          <a:bodyPr wrap="square" rtlCol="0">
            <a:spAutoFit/>
          </a:bodyPr>
          <a:lstStyle/>
          <a:p>
            <a:r>
              <a:rPr lang="en-US" dirty="0" smtClean="0"/>
              <a:t>(a)</a:t>
            </a:r>
            <a:endParaRPr lang="en-US" dirty="0"/>
          </a:p>
        </p:txBody>
      </p:sp>
      <p:sp>
        <p:nvSpPr>
          <p:cNvPr id="12" name="TextBox 11"/>
          <p:cNvSpPr txBox="1"/>
          <p:nvPr/>
        </p:nvSpPr>
        <p:spPr>
          <a:xfrm>
            <a:off x="4572000" y="5143500"/>
            <a:ext cx="533400" cy="369332"/>
          </a:xfrm>
          <a:prstGeom prst="rect">
            <a:avLst/>
          </a:prstGeom>
          <a:noFill/>
        </p:spPr>
        <p:txBody>
          <a:bodyPr wrap="square" rtlCol="0">
            <a:spAutoFit/>
          </a:bodyPr>
          <a:lstStyle/>
          <a:p>
            <a:r>
              <a:rPr lang="en-US" dirty="0" smtClean="0"/>
              <a:t>(b)</a:t>
            </a:r>
            <a:endParaRPr lang="en-US" dirty="0"/>
          </a:p>
        </p:txBody>
      </p:sp>
      <p:pic>
        <p:nvPicPr>
          <p:cNvPr id="3074" name="Picture 2" descr="C:\Users\Public\Pictures\Sample Pictures\warp_0_1.png"/>
          <p:cNvPicPr>
            <a:picLocks noChangeAspect="1" noChangeArrowheads="1"/>
          </p:cNvPicPr>
          <p:nvPr/>
        </p:nvPicPr>
        <p:blipFill>
          <a:blip r:embed="rId3" cstate="print"/>
          <a:srcRect/>
          <a:stretch>
            <a:fillRect/>
          </a:stretch>
        </p:blipFill>
        <p:spPr bwMode="auto">
          <a:xfrm>
            <a:off x="914400" y="2514600"/>
            <a:ext cx="2340864" cy="1755648"/>
          </a:xfrm>
          <a:prstGeom prst="rect">
            <a:avLst/>
          </a:prstGeom>
          <a:noFill/>
        </p:spPr>
      </p:pic>
      <p:pic>
        <p:nvPicPr>
          <p:cNvPr id="3077" name="Picture 5" descr="C:\Users\Public\Pictures\Sample Pictures\warp_0_1_univariate_20.png"/>
          <p:cNvPicPr>
            <a:picLocks noChangeAspect="1" noChangeArrowheads="1"/>
          </p:cNvPicPr>
          <p:nvPr/>
        </p:nvPicPr>
        <p:blipFill>
          <a:blip r:embed="rId4" cstate="print"/>
          <a:srcRect/>
          <a:stretch>
            <a:fillRect/>
          </a:stretch>
        </p:blipFill>
        <p:spPr bwMode="auto">
          <a:xfrm>
            <a:off x="3810000" y="2514600"/>
            <a:ext cx="2340864" cy="1755648"/>
          </a:xfrm>
          <a:prstGeom prst="rect">
            <a:avLst/>
          </a:prstGeom>
          <a:noFill/>
        </p:spPr>
      </p:pic>
      <p:pic>
        <p:nvPicPr>
          <p:cNvPr id="3078" name="Picture 6" descr="C:\Users\Public\Pictures\Sample Pictures\warp_0_1_multiv_20.png"/>
          <p:cNvPicPr>
            <a:picLocks noChangeAspect="1" noChangeArrowheads="1"/>
          </p:cNvPicPr>
          <p:nvPr/>
        </p:nvPicPr>
        <p:blipFill>
          <a:blip r:embed="rId5" cstate="print"/>
          <a:srcRect/>
          <a:stretch>
            <a:fillRect/>
          </a:stretch>
        </p:blipFill>
        <p:spPr bwMode="auto">
          <a:xfrm>
            <a:off x="6553200" y="2514600"/>
            <a:ext cx="2340864" cy="1755648"/>
          </a:xfrm>
          <a:prstGeom prst="rect">
            <a:avLst/>
          </a:prstGeom>
          <a:noFill/>
        </p:spPr>
      </p:pic>
      <p:sp>
        <p:nvSpPr>
          <p:cNvPr id="15" name="TextBox 14"/>
          <p:cNvSpPr txBox="1"/>
          <p:nvPr/>
        </p:nvSpPr>
        <p:spPr>
          <a:xfrm>
            <a:off x="3276600" y="3162300"/>
            <a:ext cx="533400" cy="369332"/>
          </a:xfrm>
          <a:prstGeom prst="rect">
            <a:avLst/>
          </a:prstGeom>
          <a:noFill/>
        </p:spPr>
        <p:txBody>
          <a:bodyPr wrap="square" rtlCol="0">
            <a:spAutoFit/>
          </a:bodyPr>
          <a:lstStyle/>
          <a:p>
            <a:r>
              <a:rPr lang="en-US" dirty="0" smtClean="0"/>
              <a:t>(a)</a:t>
            </a:r>
            <a:endParaRPr lang="en-US" dirty="0"/>
          </a:p>
        </p:txBody>
      </p:sp>
      <p:sp>
        <p:nvSpPr>
          <p:cNvPr id="16" name="TextBox 15"/>
          <p:cNvSpPr txBox="1"/>
          <p:nvPr/>
        </p:nvSpPr>
        <p:spPr>
          <a:xfrm>
            <a:off x="6096000" y="3162300"/>
            <a:ext cx="533400" cy="369332"/>
          </a:xfrm>
          <a:prstGeom prst="rect">
            <a:avLst/>
          </a:prstGeom>
          <a:noFill/>
        </p:spPr>
        <p:txBody>
          <a:bodyPr wrap="square" rtlCol="0">
            <a:spAutoFit/>
          </a:bodyPr>
          <a:lstStyle/>
          <a:p>
            <a:r>
              <a:rPr lang="en-US" dirty="0" smtClean="0"/>
              <a:t>(b)</a:t>
            </a:r>
            <a:endParaRPr lang="en-US" dirty="0"/>
          </a:p>
        </p:txBody>
      </p:sp>
      <p:sp>
        <p:nvSpPr>
          <p:cNvPr id="17" name="TextBox 16"/>
          <p:cNvSpPr txBox="1"/>
          <p:nvPr/>
        </p:nvSpPr>
        <p:spPr>
          <a:xfrm>
            <a:off x="5486400" y="4267200"/>
            <a:ext cx="1371600" cy="369332"/>
          </a:xfrm>
          <a:prstGeom prst="rect">
            <a:avLst/>
          </a:prstGeom>
          <a:noFill/>
        </p:spPr>
        <p:txBody>
          <a:bodyPr wrap="square" rtlCol="0">
            <a:spAutoFit/>
          </a:bodyPr>
          <a:lstStyle/>
          <a:p>
            <a:r>
              <a:rPr lang="en-US" dirty="0" smtClean="0"/>
              <a:t>t = 1</a:t>
            </a:r>
            <a:endParaRPr lang="en-US" dirty="0"/>
          </a:p>
        </p:txBody>
      </p:sp>
      <p:pic>
        <p:nvPicPr>
          <p:cNvPr id="3080" name="Picture 8" descr="C:\Users\Public\Pictures\Sample Pictures\warp_0_1_univariate_1.png"/>
          <p:cNvPicPr>
            <a:picLocks noChangeAspect="1" noChangeArrowheads="1"/>
          </p:cNvPicPr>
          <p:nvPr/>
        </p:nvPicPr>
        <p:blipFill>
          <a:blip r:embed="rId6" cstate="print"/>
          <a:srcRect/>
          <a:stretch>
            <a:fillRect/>
          </a:stretch>
        </p:blipFill>
        <p:spPr bwMode="auto">
          <a:xfrm>
            <a:off x="1295400" y="4533900"/>
            <a:ext cx="2340864" cy="1755648"/>
          </a:xfrm>
          <a:prstGeom prst="rect">
            <a:avLst/>
          </a:prstGeom>
          <a:noFill/>
        </p:spPr>
      </p:pic>
      <p:pic>
        <p:nvPicPr>
          <p:cNvPr id="3081" name="Picture 9" descr="C:\Users\Public\Pictures\Sample Pictures\warp_0_1_multiv_1.png"/>
          <p:cNvPicPr>
            <a:picLocks noChangeAspect="1" noChangeArrowheads="1"/>
          </p:cNvPicPr>
          <p:nvPr/>
        </p:nvPicPr>
        <p:blipFill>
          <a:blip r:embed="rId7" cstate="print"/>
          <a:srcRect/>
          <a:stretch>
            <a:fillRect/>
          </a:stretch>
        </p:blipFill>
        <p:spPr bwMode="auto">
          <a:xfrm>
            <a:off x="5486400" y="4533900"/>
            <a:ext cx="2340864" cy="1755648"/>
          </a:xfrm>
          <a:prstGeom prst="rect">
            <a:avLst/>
          </a:prstGeom>
          <a:noFill/>
        </p:spPr>
      </p:pic>
      <p:sp>
        <p:nvSpPr>
          <p:cNvPr id="21" name="TextBox 20"/>
          <p:cNvSpPr txBox="1"/>
          <p:nvPr/>
        </p:nvSpPr>
        <p:spPr>
          <a:xfrm>
            <a:off x="5486400" y="2209800"/>
            <a:ext cx="1371600" cy="369332"/>
          </a:xfrm>
          <a:prstGeom prst="rect">
            <a:avLst/>
          </a:prstGeom>
          <a:noFill/>
        </p:spPr>
        <p:txBody>
          <a:bodyPr wrap="square" rtlCol="0">
            <a:spAutoFit/>
          </a:bodyPr>
          <a:lstStyle/>
          <a:p>
            <a:r>
              <a:rPr lang="en-US" dirty="0" smtClean="0"/>
              <a:t>t = 20</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Public\Pictures\Sample Pictures\warp_0_1.png"/>
          <p:cNvPicPr>
            <a:picLocks noChangeAspect="1" noChangeArrowheads="1"/>
          </p:cNvPicPr>
          <p:nvPr/>
        </p:nvPicPr>
        <p:blipFill>
          <a:blip r:embed="rId3" cstate="print"/>
          <a:srcRect/>
          <a:stretch>
            <a:fillRect/>
          </a:stretch>
        </p:blipFill>
        <p:spPr bwMode="auto">
          <a:xfrm>
            <a:off x="1219200" y="0"/>
            <a:ext cx="3276204" cy="2455698"/>
          </a:xfrm>
          <a:prstGeom prst="rect">
            <a:avLst/>
          </a:prstGeom>
          <a:noFill/>
        </p:spPr>
      </p:pic>
      <p:pic>
        <p:nvPicPr>
          <p:cNvPr id="3077" name="Picture 5" descr="C:\Users\Public\Pictures\Sample Pictures\warp_0_1_univariate_20.png"/>
          <p:cNvPicPr>
            <a:picLocks noChangeAspect="1" noChangeArrowheads="1"/>
          </p:cNvPicPr>
          <p:nvPr/>
        </p:nvPicPr>
        <p:blipFill>
          <a:blip r:embed="rId4" cstate="print"/>
          <a:srcRect/>
          <a:stretch>
            <a:fillRect/>
          </a:stretch>
        </p:blipFill>
        <p:spPr bwMode="auto">
          <a:xfrm>
            <a:off x="0" y="3048000"/>
            <a:ext cx="4389120" cy="3291840"/>
          </a:xfrm>
          <a:prstGeom prst="rect">
            <a:avLst/>
          </a:prstGeom>
          <a:noFill/>
        </p:spPr>
      </p:pic>
      <p:pic>
        <p:nvPicPr>
          <p:cNvPr id="3078" name="Picture 6" descr="C:\Users\Public\Pictures\Sample Pictures\warp_0_1_multiv_20.png"/>
          <p:cNvPicPr>
            <a:picLocks noChangeAspect="1" noChangeArrowheads="1"/>
          </p:cNvPicPr>
          <p:nvPr/>
        </p:nvPicPr>
        <p:blipFill>
          <a:blip r:embed="rId5" cstate="print"/>
          <a:srcRect/>
          <a:stretch>
            <a:fillRect/>
          </a:stretch>
        </p:blipFill>
        <p:spPr bwMode="auto">
          <a:xfrm>
            <a:off x="4754880" y="3048000"/>
            <a:ext cx="4389120" cy="3291840"/>
          </a:xfrm>
          <a:prstGeom prst="rect">
            <a:avLst/>
          </a:prstGeom>
          <a:noFill/>
        </p:spPr>
      </p:pic>
      <p:sp>
        <p:nvSpPr>
          <p:cNvPr id="15" name="TextBox 14"/>
          <p:cNvSpPr txBox="1"/>
          <p:nvPr/>
        </p:nvSpPr>
        <p:spPr>
          <a:xfrm>
            <a:off x="304800" y="2209800"/>
            <a:ext cx="533400" cy="369332"/>
          </a:xfrm>
          <a:prstGeom prst="rect">
            <a:avLst/>
          </a:prstGeom>
          <a:noFill/>
        </p:spPr>
        <p:txBody>
          <a:bodyPr wrap="square" rtlCol="0">
            <a:spAutoFit/>
          </a:bodyPr>
          <a:lstStyle/>
          <a:p>
            <a:r>
              <a:rPr lang="en-US" dirty="0" smtClean="0"/>
              <a:t>(a)</a:t>
            </a:r>
            <a:endParaRPr lang="en-US" dirty="0"/>
          </a:p>
        </p:txBody>
      </p:sp>
      <p:sp>
        <p:nvSpPr>
          <p:cNvPr id="16" name="TextBox 15"/>
          <p:cNvSpPr txBox="1"/>
          <p:nvPr/>
        </p:nvSpPr>
        <p:spPr>
          <a:xfrm>
            <a:off x="7162800" y="2209800"/>
            <a:ext cx="533400" cy="369332"/>
          </a:xfrm>
          <a:prstGeom prst="rect">
            <a:avLst/>
          </a:prstGeom>
          <a:noFill/>
        </p:spPr>
        <p:txBody>
          <a:bodyPr wrap="square" rtlCol="0">
            <a:spAutoFit/>
          </a:bodyPr>
          <a:lstStyle/>
          <a:p>
            <a:r>
              <a:rPr lang="en-US" dirty="0" smtClean="0"/>
              <a:t>(b)</a:t>
            </a:r>
            <a:endParaRPr lang="en-US" dirty="0"/>
          </a:p>
        </p:txBody>
      </p:sp>
      <p:sp>
        <p:nvSpPr>
          <p:cNvPr id="21" name="TextBox 20"/>
          <p:cNvSpPr txBox="1"/>
          <p:nvPr/>
        </p:nvSpPr>
        <p:spPr>
          <a:xfrm>
            <a:off x="5486400" y="2209800"/>
            <a:ext cx="1371600" cy="369332"/>
          </a:xfrm>
          <a:prstGeom prst="rect">
            <a:avLst/>
          </a:prstGeom>
          <a:noFill/>
        </p:spPr>
        <p:txBody>
          <a:bodyPr wrap="square" rtlCol="0">
            <a:spAutoFit/>
          </a:bodyPr>
          <a:lstStyle/>
          <a:p>
            <a:r>
              <a:rPr lang="en-US" dirty="0" smtClean="0"/>
              <a:t>t = 20</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5703</TotalTime>
  <Words>1746</Words>
  <Application>Microsoft Office PowerPoint</Application>
  <PresentationFormat>On-screen Show (4:3)</PresentationFormat>
  <Paragraphs>129</Paragraphs>
  <Slides>19</Slides>
  <Notes>16</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Concourse</vt:lpstr>
      <vt:lpstr>A Few Words On Interesting Concepts in Applied Machine Learning</vt:lpstr>
      <vt:lpstr>Overview</vt:lpstr>
      <vt:lpstr>Effective Corner Detection – vector frame / image processing</vt:lpstr>
      <vt:lpstr>Effective corner detection : color visual data</vt:lpstr>
      <vt:lpstr>Corner detection - USAN</vt:lpstr>
      <vt:lpstr>Corner detection – using vector image processing</vt:lpstr>
      <vt:lpstr> </vt:lpstr>
      <vt:lpstr>Corner detection – using vector image processing</vt:lpstr>
      <vt:lpstr>Slide 9</vt:lpstr>
      <vt:lpstr>Slide 10</vt:lpstr>
      <vt:lpstr>Corner detection – using vector image processing</vt:lpstr>
      <vt:lpstr>Automatic feature extraction with Learned Representations </vt:lpstr>
      <vt:lpstr>Learned Representations</vt:lpstr>
      <vt:lpstr>Learned Representations - Autoencoder</vt:lpstr>
      <vt:lpstr>Learned Representation – Deep Autoencoder</vt:lpstr>
      <vt:lpstr>Deep Autoencoder – Clustering application example</vt:lpstr>
      <vt:lpstr>Learned Representations – MNIST Clustering Data Visualization</vt:lpstr>
      <vt:lpstr>Conclusions</vt:lpstr>
      <vt:lpstr>Conclusions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Few Words On Interesting Concepts in Applied Machine Learning</dc:title>
  <dc:creator>niles</dc:creator>
  <cp:lastModifiedBy>niles</cp:lastModifiedBy>
  <cp:revision>67</cp:revision>
  <dcterms:created xsi:type="dcterms:W3CDTF">2016-07-10T22:35:56Z</dcterms:created>
  <dcterms:modified xsi:type="dcterms:W3CDTF">2016-07-14T23:41:59Z</dcterms:modified>
</cp:coreProperties>
</file>