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embeddedFontLst>
    <p:embeddedFont>
      <p:font typeface="Montserrat"/>
      <p:regular r:id="rId17"/>
      <p:bold r:id="rId18"/>
      <p:italic r:id="rId19"/>
      <p:boldItalic r:id="rId20"/>
    </p:embeddedFont>
    <p:embeddedFont>
      <p:font typeface="Montserrat Medium"/>
      <p:regular r:id="rId21"/>
      <p:bold r:id="rId22"/>
      <p:italic r:id="rId23"/>
      <p:boldItalic r:id="rId24"/>
    </p:embeddedFont>
    <p:embeddedFont>
      <p:font typeface="Montserrat ExtraBold"/>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1EF337-D2D5-4D70-86E4-8811CC78DBBD}">
  <a:tblStyle styleId="{E81EF337-D2D5-4D70-86E4-8811CC78DB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MontserratMedium-bold.fntdata"/><Relationship Id="rId21" Type="http://schemas.openxmlformats.org/officeDocument/2006/relationships/font" Target="fonts/MontserratMedium-regular.fntdata"/><Relationship Id="rId24" Type="http://schemas.openxmlformats.org/officeDocument/2006/relationships/font" Target="fonts/MontserratMedium-boldItalic.fntdata"/><Relationship Id="rId23" Type="http://schemas.openxmlformats.org/officeDocument/2006/relationships/font" Target="fonts/Montserrat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ExtraBold-boldItalic.fntdata"/><Relationship Id="rId25" Type="http://schemas.openxmlformats.org/officeDocument/2006/relationships/font" Target="fonts/MontserratExtra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bee40653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26bee406534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6bee406534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c6361f849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26c6361f849_0_1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6c6361f849_0_1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c6361f84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26c6361f849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6c6361f849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5133eee2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2c5133eee27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c5133eee27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c6361f849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26c6361f849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6c6361f849_0_1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c19c388be_2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6c19c388be_2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D"/>
              <a:t>Link power BI website: </a:t>
            </a:r>
            <a:r>
              <a:rPr lang="en-ID"/>
              <a:t>Click</a:t>
            </a:r>
            <a:r>
              <a:rPr lang="en-ID"/>
              <a:t> on the shape</a:t>
            </a:r>
            <a:endParaRPr/>
          </a:p>
        </p:txBody>
      </p:sp>
      <p:sp>
        <p:nvSpPr>
          <p:cNvPr id="230" name="Google Shape;230;g26c19c388be_2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c6361f849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26c6361f849_0_1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6c6361f849_0_1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c6361f849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6c6361f849_0_2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6c6361f849_0_2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6.png"/><Relationship Id="rId14" Type="http://schemas.openxmlformats.org/officeDocument/2006/relationships/image" Target="../media/image17.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28.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28.png"/><Relationship Id="rId8" Type="http://schemas.openxmlformats.org/officeDocument/2006/relationships/image" Target="../media/image9.png"/></Relationships>
</file>

<file path=ppt/slides/_rels/slide2.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6.png"/><Relationship Id="rId15" Type="http://schemas.openxmlformats.org/officeDocument/2006/relationships/image" Target="../media/image20.png"/><Relationship Id="rId14" Type="http://schemas.openxmlformats.org/officeDocument/2006/relationships/image" Target="../media/image21.png"/><Relationship Id="rId16" Type="http://schemas.openxmlformats.org/officeDocument/2006/relationships/image" Target="../media/image25.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28.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28.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6.png"/><Relationship Id="rId14" Type="http://schemas.openxmlformats.org/officeDocument/2006/relationships/image" Target="../media/image24.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28.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6.png"/><Relationship Id="rId14" Type="http://schemas.openxmlformats.org/officeDocument/2006/relationships/image" Target="../media/image26.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28.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6.png"/><Relationship Id="rId15" Type="http://schemas.openxmlformats.org/officeDocument/2006/relationships/image" Target="../media/image29.png"/><Relationship Id="rId14" Type="http://schemas.openxmlformats.org/officeDocument/2006/relationships/image" Target="../media/image31.png"/><Relationship Id="rId16" Type="http://schemas.openxmlformats.org/officeDocument/2006/relationships/image" Target="../media/image30.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28.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6.png"/><Relationship Id="rId15" Type="http://schemas.openxmlformats.org/officeDocument/2006/relationships/hyperlink" Target="https://app.powerbi.com/view?r=eyJrIjoiZTk3YWUwNWUtOTE0Yy00OGMzLWFlNjQtOTQ3MWY0YzcyNGYwIiwidCI6IjQ4N2Y4Y2RhLWEzMjctNGIwZC05Y2M0LWEyNTI4NTMzM2NkMCIsImMiOjEwfQ%3D%3D" TargetMode="External"/><Relationship Id="rId14" Type="http://schemas.openxmlformats.org/officeDocument/2006/relationships/hyperlink" Target="https://app.powerbi.com/view?r=eyJrIjoiZTk3YWUwNWUtOTE0Yy00OGMzLWFlNjQtOTQ3MWY0YzcyNGYwIiwidCI6IjQ4N2Y4Y2RhLWEzMjctNGIwZC05Y2M0LWEyNTI4NTMzM2NkMCIsImMiOjEwfQ%3D%3D" TargetMode="External"/><Relationship Id="rId16" Type="http://schemas.openxmlformats.org/officeDocument/2006/relationships/image" Target="../media/image33.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28.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28.png"/><Relationship Id="rId8" Type="http://schemas.openxmlformats.org/officeDocument/2006/relationships/image" Target="../media/image9.png"/></Relationships>
</file>

<file path=ppt/slides/_rels/slide9.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6.png"/><Relationship Id="rId14" Type="http://schemas.openxmlformats.org/officeDocument/2006/relationships/image" Target="../media/image32.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28.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A44"/>
        </a:solidFill>
      </p:bgPr>
    </p:bg>
    <p:spTree>
      <p:nvGrpSpPr>
        <p:cNvPr id="88" name="Shape 88"/>
        <p:cNvGrpSpPr/>
        <p:nvPr/>
      </p:nvGrpSpPr>
      <p:grpSpPr>
        <a:xfrm>
          <a:off x="0" y="0"/>
          <a:ext cx="0" cy="0"/>
          <a:chOff x="0" y="0"/>
          <a:chExt cx="0" cy="0"/>
        </a:xfrm>
      </p:grpSpPr>
      <p:sp>
        <p:nvSpPr>
          <p:cNvPr id="89" name="Google Shape;89;p13"/>
          <p:cNvSpPr/>
          <p:nvPr/>
        </p:nvSpPr>
        <p:spPr>
          <a:xfrm rot="-637525">
            <a:off x="-618" y="3387450"/>
            <a:ext cx="1241580" cy="1221263"/>
          </a:xfrm>
          <a:custGeom>
            <a:rect b="b" l="l" r="r" t="t"/>
            <a:pathLst>
              <a:path extrusionOk="0" h="1221263" w="1241580">
                <a:moveTo>
                  <a:pt x="0" y="0"/>
                </a:moveTo>
                <a:lnTo>
                  <a:pt x="1241580" y="0"/>
                </a:lnTo>
                <a:lnTo>
                  <a:pt x="1241580" y="1221263"/>
                </a:lnTo>
                <a:lnTo>
                  <a:pt x="0" y="1221263"/>
                </a:lnTo>
                <a:lnTo>
                  <a:pt x="0" y="0"/>
                </a:lnTo>
                <a:close/>
              </a:path>
            </a:pathLst>
          </a:custGeom>
          <a:blipFill rotWithShape="1">
            <a:blip r:embed="rId3">
              <a:alphaModFix/>
            </a:blip>
            <a:stretch>
              <a:fillRect b="0" l="0" r="0" t="0"/>
            </a:stretch>
          </a:blipFill>
          <a:ln>
            <a:noFill/>
          </a:ln>
        </p:spPr>
      </p:sp>
      <p:sp>
        <p:nvSpPr>
          <p:cNvPr id="90" name="Google Shape;90;p13"/>
          <p:cNvSpPr/>
          <p:nvPr/>
        </p:nvSpPr>
        <p:spPr>
          <a:xfrm rot="-3464629">
            <a:off x="-516064" y="4158639"/>
            <a:ext cx="1590841" cy="1090449"/>
          </a:xfrm>
          <a:custGeom>
            <a:rect b="b" l="l" r="r" t="t"/>
            <a:pathLst>
              <a:path extrusionOk="0" h="1090449" w="1590841">
                <a:moveTo>
                  <a:pt x="0" y="0"/>
                </a:moveTo>
                <a:lnTo>
                  <a:pt x="1590841" y="0"/>
                </a:lnTo>
                <a:lnTo>
                  <a:pt x="1590841" y="1090449"/>
                </a:lnTo>
                <a:lnTo>
                  <a:pt x="0" y="1090449"/>
                </a:lnTo>
                <a:lnTo>
                  <a:pt x="0" y="0"/>
                </a:lnTo>
                <a:close/>
              </a:path>
            </a:pathLst>
          </a:custGeom>
          <a:blipFill rotWithShape="1">
            <a:blip r:embed="rId4">
              <a:alphaModFix/>
            </a:blip>
            <a:stretch>
              <a:fillRect b="0" l="0" r="0" t="0"/>
            </a:stretch>
          </a:blipFill>
          <a:ln>
            <a:noFill/>
          </a:ln>
        </p:spPr>
      </p:sp>
      <p:sp>
        <p:nvSpPr>
          <p:cNvPr id="91" name="Google Shape;91;p13"/>
          <p:cNvSpPr/>
          <p:nvPr/>
        </p:nvSpPr>
        <p:spPr>
          <a:xfrm flipH="1" rot="4926941">
            <a:off x="216537" y="-676859"/>
            <a:ext cx="1379048" cy="2370239"/>
          </a:xfrm>
          <a:custGeom>
            <a:rect b="b" l="l" r="r" t="t"/>
            <a:pathLst>
              <a:path extrusionOk="0" h="2370239" w="1379048">
                <a:moveTo>
                  <a:pt x="1379048" y="0"/>
                </a:moveTo>
                <a:lnTo>
                  <a:pt x="0" y="0"/>
                </a:lnTo>
                <a:lnTo>
                  <a:pt x="0" y="2370239"/>
                </a:lnTo>
                <a:lnTo>
                  <a:pt x="1379048" y="2370239"/>
                </a:lnTo>
                <a:lnTo>
                  <a:pt x="1379048" y="0"/>
                </a:lnTo>
                <a:close/>
              </a:path>
            </a:pathLst>
          </a:custGeom>
          <a:blipFill rotWithShape="1">
            <a:blip r:embed="rId5">
              <a:alphaModFix/>
            </a:blip>
            <a:stretch>
              <a:fillRect b="0" l="0" r="0" t="0"/>
            </a:stretch>
          </a:blipFill>
          <a:ln>
            <a:noFill/>
          </a:ln>
        </p:spPr>
      </p:sp>
      <p:sp>
        <p:nvSpPr>
          <p:cNvPr id="92" name="Google Shape;92;p13"/>
          <p:cNvSpPr/>
          <p:nvPr/>
        </p:nvSpPr>
        <p:spPr>
          <a:xfrm rot="1733573">
            <a:off x="-620551" y="8165986"/>
            <a:ext cx="1403145" cy="1380185"/>
          </a:xfrm>
          <a:custGeom>
            <a:rect b="b" l="l" r="r" t="t"/>
            <a:pathLst>
              <a:path extrusionOk="0" h="1380185" w="1403145">
                <a:moveTo>
                  <a:pt x="0" y="0"/>
                </a:moveTo>
                <a:lnTo>
                  <a:pt x="1403145" y="0"/>
                </a:lnTo>
                <a:lnTo>
                  <a:pt x="1403145" y="1380185"/>
                </a:lnTo>
                <a:lnTo>
                  <a:pt x="0" y="1380185"/>
                </a:lnTo>
                <a:lnTo>
                  <a:pt x="0" y="0"/>
                </a:lnTo>
                <a:close/>
              </a:path>
            </a:pathLst>
          </a:custGeom>
          <a:blipFill rotWithShape="1">
            <a:blip r:embed="rId6">
              <a:alphaModFix/>
            </a:blip>
            <a:stretch>
              <a:fillRect b="0" l="0" r="0" t="0"/>
            </a:stretch>
          </a:blipFill>
          <a:ln>
            <a:noFill/>
          </a:ln>
        </p:spPr>
      </p:sp>
      <p:sp>
        <p:nvSpPr>
          <p:cNvPr id="93" name="Google Shape;93;p13"/>
          <p:cNvSpPr/>
          <p:nvPr/>
        </p:nvSpPr>
        <p:spPr>
          <a:xfrm rot="7859510">
            <a:off x="12022103" y="9464972"/>
            <a:ext cx="1075028" cy="1157075"/>
          </a:xfrm>
          <a:custGeom>
            <a:rect b="b" l="l" r="r" t="t"/>
            <a:pathLst>
              <a:path extrusionOk="0" h="1157075" w="1075028">
                <a:moveTo>
                  <a:pt x="0" y="0"/>
                </a:moveTo>
                <a:lnTo>
                  <a:pt x="1075029" y="0"/>
                </a:lnTo>
                <a:lnTo>
                  <a:pt x="1075029" y="1157076"/>
                </a:lnTo>
                <a:lnTo>
                  <a:pt x="0" y="1157076"/>
                </a:lnTo>
                <a:lnTo>
                  <a:pt x="0" y="0"/>
                </a:lnTo>
                <a:close/>
              </a:path>
            </a:pathLst>
          </a:custGeom>
          <a:blipFill rotWithShape="1">
            <a:blip r:embed="rId7">
              <a:alphaModFix/>
            </a:blip>
            <a:stretch>
              <a:fillRect b="0" l="0" r="0" t="0"/>
            </a:stretch>
          </a:blipFill>
          <a:ln>
            <a:noFill/>
          </a:ln>
        </p:spPr>
      </p:sp>
      <p:sp>
        <p:nvSpPr>
          <p:cNvPr id="94" name="Google Shape;94;p13"/>
          <p:cNvSpPr/>
          <p:nvPr/>
        </p:nvSpPr>
        <p:spPr>
          <a:xfrm rot="163128">
            <a:off x="17089241" y="7789066"/>
            <a:ext cx="1539821" cy="562735"/>
          </a:xfrm>
          <a:custGeom>
            <a:rect b="b" l="l" r="r" t="t"/>
            <a:pathLst>
              <a:path extrusionOk="0" h="562735" w="1539821">
                <a:moveTo>
                  <a:pt x="0" y="0"/>
                </a:moveTo>
                <a:lnTo>
                  <a:pt x="1539821" y="0"/>
                </a:lnTo>
                <a:lnTo>
                  <a:pt x="1539821" y="562735"/>
                </a:lnTo>
                <a:lnTo>
                  <a:pt x="0" y="562735"/>
                </a:lnTo>
                <a:lnTo>
                  <a:pt x="0" y="0"/>
                </a:lnTo>
                <a:close/>
              </a:path>
            </a:pathLst>
          </a:custGeom>
          <a:blipFill rotWithShape="1">
            <a:blip r:embed="rId8">
              <a:alphaModFix/>
            </a:blip>
            <a:stretch>
              <a:fillRect b="0" l="0" r="0" t="0"/>
            </a:stretch>
          </a:blipFill>
          <a:ln>
            <a:noFill/>
          </a:ln>
        </p:spPr>
      </p:sp>
      <p:sp>
        <p:nvSpPr>
          <p:cNvPr id="95" name="Google Shape;95;p13"/>
          <p:cNvSpPr/>
          <p:nvPr/>
        </p:nvSpPr>
        <p:spPr>
          <a:xfrm rot="-8798318">
            <a:off x="4498566" y="9489861"/>
            <a:ext cx="2017772" cy="1276699"/>
          </a:xfrm>
          <a:custGeom>
            <a:rect b="b" l="l" r="r" t="t"/>
            <a:pathLst>
              <a:path extrusionOk="0" h="1276699" w="2017772">
                <a:moveTo>
                  <a:pt x="0" y="0"/>
                </a:moveTo>
                <a:lnTo>
                  <a:pt x="2017772" y="0"/>
                </a:lnTo>
                <a:lnTo>
                  <a:pt x="2017772" y="1276700"/>
                </a:lnTo>
                <a:lnTo>
                  <a:pt x="0" y="1276700"/>
                </a:lnTo>
                <a:lnTo>
                  <a:pt x="0" y="0"/>
                </a:lnTo>
                <a:close/>
              </a:path>
            </a:pathLst>
          </a:custGeom>
          <a:blipFill rotWithShape="1">
            <a:blip r:embed="rId9">
              <a:alphaModFix/>
            </a:blip>
            <a:stretch>
              <a:fillRect b="0" l="0" r="0" t="0"/>
            </a:stretch>
          </a:blipFill>
          <a:ln>
            <a:noFill/>
          </a:ln>
        </p:spPr>
      </p:sp>
      <p:sp>
        <p:nvSpPr>
          <p:cNvPr id="96" name="Google Shape;96;p13"/>
          <p:cNvSpPr/>
          <p:nvPr/>
        </p:nvSpPr>
        <p:spPr>
          <a:xfrm rot="2211809">
            <a:off x="14736727" y="-251002"/>
            <a:ext cx="1264965" cy="1361508"/>
          </a:xfrm>
          <a:custGeom>
            <a:rect b="b" l="l" r="r" t="t"/>
            <a:pathLst>
              <a:path extrusionOk="0" h="1361508" w="1264965">
                <a:moveTo>
                  <a:pt x="0" y="0"/>
                </a:moveTo>
                <a:lnTo>
                  <a:pt x="1264965" y="0"/>
                </a:lnTo>
                <a:lnTo>
                  <a:pt x="1264965" y="1361508"/>
                </a:lnTo>
                <a:lnTo>
                  <a:pt x="0" y="1361508"/>
                </a:lnTo>
                <a:lnTo>
                  <a:pt x="0" y="0"/>
                </a:lnTo>
                <a:close/>
              </a:path>
            </a:pathLst>
          </a:custGeom>
          <a:blipFill rotWithShape="1">
            <a:blip r:embed="rId10">
              <a:alphaModFix/>
            </a:blip>
            <a:stretch>
              <a:fillRect b="0" l="0" r="0" t="0"/>
            </a:stretch>
          </a:blipFill>
          <a:ln>
            <a:noFill/>
          </a:ln>
        </p:spPr>
      </p:sp>
      <p:sp>
        <p:nvSpPr>
          <p:cNvPr id="97" name="Google Shape;97;p13"/>
          <p:cNvSpPr/>
          <p:nvPr/>
        </p:nvSpPr>
        <p:spPr>
          <a:xfrm rot="3331250">
            <a:off x="17630075" y="4309826"/>
            <a:ext cx="1315850" cy="1062250"/>
          </a:xfrm>
          <a:custGeom>
            <a:rect b="b" l="l" r="r" t="t"/>
            <a:pathLst>
              <a:path extrusionOk="0" h="1062250" w="1315850">
                <a:moveTo>
                  <a:pt x="0" y="0"/>
                </a:moveTo>
                <a:lnTo>
                  <a:pt x="1315850" y="0"/>
                </a:lnTo>
                <a:lnTo>
                  <a:pt x="1315850" y="1062250"/>
                </a:lnTo>
                <a:lnTo>
                  <a:pt x="0" y="1062250"/>
                </a:lnTo>
                <a:lnTo>
                  <a:pt x="0" y="0"/>
                </a:lnTo>
                <a:close/>
              </a:path>
            </a:pathLst>
          </a:custGeom>
          <a:blipFill rotWithShape="1">
            <a:blip r:embed="rId11">
              <a:alphaModFix/>
            </a:blip>
            <a:stretch>
              <a:fillRect b="0" l="0" r="0" t="0"/>
            </a:stretch>
          </a:blipFill>
          <a:ln>
            <a:noFill/>
          </a:ln>
        </p:spPr>
      </p:sp>
      <p:sp>
        <p:nvSpPr>
          <p:cNvPr id="98" name="Google Shape;98;p13"/>
          <p:cNvSpPr/>
          <p:nvPr/>
        </p:nvSpPr>
        <p:spPr>
          <a:xfrm rot="-5628841">
            <a:off x="17251803" y="3271141"/>
            <a:ext cx="1538166" cy="819423"/>
          </a:xfrm>
          <a:custGeom>
            <a:rect b="b" l="l" r="r" t="t"/>
            <a:pathLst>
              <a:path extrusionOk="0" h="819423" w="1538166">
                <a:moveTo>
                  <a:pt x="0" y="0"/>
                </a:moveTo>
                <a:lnTo>
                  <a:pt x="1538166" y="0"/>
                </a:lnTo>
                <a:lnTo>
                  <a:pt x="1538166" y="819423"/>
                </a:lnTo>
                <a:lnTo>
                  <a:pt x="0" y="819423"/>
                </a:lnTo>
                <a:lnTo>
                  <a:pt x="0" y="0"/>
                </a:lnTo>
                <a:close/>
              </a:path>
            </a:pathLst>
          </a:custGeom>
          <a:blipFill rotWithShape="1">
            <a:blip r:embed="rId12">
              <a:alphaModFix/>
            </a:blip>
            <a:stretch>
              <a:fillRect b="0" l="0" r="0" t="0"/>
            </a:stretch>
          </a:blipFill>
          <a:ln>
            <a:noFill/>
          </a:ln>
        </p:spPr>
      </p:sp>
      <p:sp>
        <p:nvSpPr>
          <p:cNvPr id="99" name="Google Shape;99;p13"/>
          <p:cNvSpPr/>
          <p:nvPr/>
        </p:nvSpPr>
        <p:spPr>
          <a:xfrm rot="1488984">
            <a:off x="7586040" y="-652399"/>
            <a:ext cx="1334812" cy="1357018"/>
          </a:xfrm>
          <a:custGeom>
            <a:rect b="b" l="l" r="r" t="t"/>
            <a:pathLst>
              <a:path extrusionOk="0" h="1357018" w="1334812">
                <a:moveTo>
                  <a:pt x="0" y="0"/>
                </a:moveTo>
                <a:lnTo>
                  <a:pt x="1334812" y="0"/>
                </a:lnTo>
                <a:lnTo>
                  <a:pt x="1334812" y="1357018"/>
                </a:lnTo>
                <a:lnTo>
                  <a:pt x="0" y="1357018"/>
                </a:lnTo>
                <a:lnTo>
                  <a:pt x="0" y="0"/>
                </a:lnTo>
                <a:close/>
              </a:path>
            </a:pathLst>
          </a:custGeom>
          <a:blipFill rotWithShape="1">
            <a:blip r:embed="rId13">
              <a:alphaModFix/>
            </a:blip>
            <a:stretch>
              <a:fillRect b="0" l="0" r="0" t="0"/>
            </a:stretch>
          </a:blipFill>
          <a:ln>
            <a:noFill/>
          </a:ln>
        </p:spPr>
      </p:sp>
      <p:sp>
        <p:nvSpPr>
          <p:cNvPr id="100" name="Google Shape;100;p13"/>
          <p:cNvSpPr txBox="1"/>
          <p:nvPr/>
        </p:nvSpPr>
        <p:spPr>
          <a:xfrm>
            <a:off x="1504425" y="4239650"/>
            <a:ext cx="15572400" cy="89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D" sz="4600">
                <a:solidFill>
                  <a:schemeClr val="lt1"/>
                </a:solidFill>
                <a:latin typeface="Montserrat"/>
                <a:ea typeface="Montserrat"/>
                <a:cs typeface="Montserrat"/>
                <a:sym typeface="Montserrat"/>
              </a:rPr>
              <a:t>Market Demand Prediction for MSMEs</a:t>
            </a:r>
            <a:endParaRPr b="1" sz="4600">
              <a:solidFill>
                <a:schemeClr val="lt1"/>
              </a:solidFill>
              <a:latin typeface="Montserrat"/>
              <a:ea typeface="Montserrat"/>
              <a:cs typeface="Montserrat"/>
              <a:sym typeface="Montserrat"/>
            </a:endParaRPr>
          </a:p>
        </p:txBody>
      </p:sp>
      <p:sp>
        <p:nvSpPr>
          <p:cNvPr id="101" name="Google Shape;101;p13"/>
          <p:cNvSpPr txBox="1"/>
          <p:nvPr/>
        </p:nvSpPr>
        <p:spPr>
          <a:xfrm>
            <a:off x="2869695" y="3520637"/>
            <a:ext cx="12548700" cy="477300"/>
          </a:xfrm>
          <a:prstGeom prst="rect">
            <a:avLst/>
          </a:prstGeom>
          <a:noFill/>
          <a:ln>
            <a:noFill/>
          </a:ln>
        </p:spPr>
        <p:txBody>
          <a:bodyPr anchorCtr="0" anchor="ctr" bIns="0" lIns="0" spcFirstLastPara="1" rIns="0" wrap="square" tIns="0">
            <a:noAutofit/>
          </a:bodyPr>
          <a:lstStyle/>
          <a:p>
            <a:pPr indent="0" lvl="0" marL="0" marR="0" rtl="0" algn="ctr">
              <a:lnSpc>
                <a:spcPct val="114545"/>
              </a:lnSpc>
              <a:spcBef>
                <a:spcPts val="0"/>
              </a:spcBef>
              <a:spcAft>
                <a:spcPts val="0"/>
              </a:spcAft>
              <a:buNone/>
            </a:pPr>
            <a:r>
              <a:rPr lang="en-ID" sz="3100">
                <a:solidFill>
                  <a:srgbClr val="FFFFFF"/>
                </a:solidFill>
                <a:latin typeface="Montserrat"/>
                <a:ea typeface="Montserrat"/>
                <a:cs typeface="Montserrat"/>
                <a:sym typeface="Montserrat"/>
              </a:rPr>
              <a:t>Topic: </a:t>
            </a:r>
            <a:r>
              <a:rPr lang="en-ID" sz="3100">
                <a:solidFill>
                  <a:srgbClr val="FFFFFF"/>
                </a:solidFill>
                <a:latin typeface="Montserrat"/>
                <a:ea typeface="Montserrat"/>
                <a:cs typeface="Montserrat"/>
                <a:sym typeface="Montserrat"/>
              </a:rPr>
              <a:t>Local Economic Development through MSMEs</a:t>
            </a:r>
            <a:endParaRPr sz="3100">
              <a:latin typeface="Montserrat"/>
              <a:ea typeface="Montserrat"/>
              <a:cs typeface="Montserrat"/>
              <a:sym typeface="Montserrat"/>
            </a:endParaRPr>
          </a:p>
        </p:txBody>
      </p:sp>
      <p:sp>
        <p:nvSpPr>
          <p:cNvPr id="102" name="Google Shape;102;p13"/>
          <p:cNvSpPr txBox="1"/>
          <p:nvPr/>
        </p:nvSpPr>
        <p:spPr>
          <a:xfrm>
            <a:off x="2869695" y="7744162"/>
            <a:ext cx="12548700" cy="585000"/>
          </a:xfrm>
          <a:prstGeom prst="rect">
            <a:avLst/>
          </a:prstGeom>
          <a:noFill/>
          <a:ln>
            <a:noFill/>
          </a:ln>
        </p:spPr>
        <p:txBody>
          <a:bodyPr anchorCtr="0" anchor="ctr" bIns="0" lIns="0" spcFirstLastPara="1" rIns="0" wrap="square" tIns="0">
            <a:noAutofit/>
          </a:bodyPr>
          <a:lstStyle/>
          <a:p>
            <a:pPr indent="0" lvl="0" marL="0" marR="0" rtl="0" algn="ctr">
              <a:lnSpc>
                <a:spcPct val="114545"/>
              </a:lnSpc>
              <a:spcBef>
                <a:spcPts val="0"/>
              </a:spcBef>
              <a:spcAft>
                <a:spcPts val="0"/>
              </a:spcAft>
              <a:buNone/>
            </a:pPr>
            <a:r>
              <a:rPr lang="en-ID" sz="3800">
                <a:solidFill>
                  <a:srgbClr val="FFFFFF"/>
                </a:solidFill>
                <a:latin typeface="Montserrat"/>
                <a:ea typeface="Montserrat"/>
                <a:cs typeface="Montserrat"/>
                <a:sym typeface="Montserrat"/>
              </a:rPr>
              <a:t>Team 7 Innovation Challange</a:t>
            </a:r>
            <a:endParaRPr sz="3800">
              <a:latin typeface="Montserrat"/>
              <a:ea typeface="Montserrat"/>
              <a:cs typeface="Montserrat"/>
              <a:sym typeface="Montserrat"/>
            </a:endParaRPr>
          </a:p>
        </p:txBody>
      </p:sp>
      <p:pic>
        <p:nvPicPr>
          <p:cNvPr id="103" name="Google Shape;103;p13"/>
          <p:cNvPicPr preferRelativeResize="0"/>
          <p:nvPr/>
        </p:nvPicPr>
        <p:blipFill rotWithShape="1">
          <a:blip r:embed="rId14">
            <a:alphaModFix/>
          </a:blip>
          <a:srcRect b="0" l="0" r="0" t="0"/>
          <a:stretch/>
        </p:blipFill>
        <p:spPr>
          <a:xfrm>
            <a:off x="3615066" y="918900"/>
            <a:ext cx="11057869" cy="2175925"/>
          </a:xfrm>
          <a:prstGeom prst="rect">
            <a:avLst/>
          </a:prstGeom>
          <a:noFill/>
          <a:ln>
            <a:noFill/>
          </a:ln>
        </p:spPr>
      </p:pic>
      <p:sp>
        <p:nvSpPr>
          <p:cNvPr id="104" name="Google Shape;104;p13"/>
          <p:cNvSpPr txBox="1"/>
          <p:nvPr>
            <p:ph idx="12" type="sldNum"/>
          </p:nvPr>
        </p:nvSpPr>
        <p:spPr>
          <a:xfrm>
            <a:off x="17361075" y="325725"/>
            <a:ext cx="459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ID" sz="2000">
                <a:solidFill>
                  <a:srgbClr val="FFFF00"/>
                </a:solidFill>
              </a:rPr>
              <a:t>‹#›</a:t>
            </a:fld>
            <a:endParaRPr b="1" sz="2500">
              <a:solidFill>
                <a:srgbClr val="FFFF00"/>
              </a:solidFill>
            </a:endParaRPr>
          </a:p>
        </p:txBody>
      </p:sp>
      <p:sp>
        <p:nvSpPr>
          <p:cNvPr id="105" name="Google Shape;105;p13"/>
          <p:cNvSpPr txBox="1"/>
          <p:nvPr/>
        </p:nvSpPr>
        <p:spPr>
          <a:xfrm>
            <a:off x="4614050" y="5786875"/>
            <a:ext cx="9060000" cy="11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ID" sz="3200">
                <a:solidFill>
                  <a:schemeClr val="lt1"/>
                </a:solidFill>
                <a:latin typeface="Montserrat"/>
                <a:ea typeface="Montserrat"/>
                <a:cs typeface="Montserrat"/>
                <a:sym typeface="Montserrat"/>
              </a:rPr>
              <a:t>“MADEFOR”</a:t>
            </a:r>
            <a:endParaRPr b="1" i="1" sz="3200">
              <a:solidFill>
                <a:schemeClr val="lt1"/>
              </a:solidFill>
              <a:latin typeface="Montserrat"/>
              <a:ea typeface="Montserrat"/>
              <a:cs typeface="Montserrat"/>
              <a:sym typeface="Montserrat"/>
            </a:endParaRPr>
          </a:p>
          <a:p>
            <a:pPr indent="0" lvl="0" marL="0" rtl="0" algn="ctr">
              <a:spcBef>
                <a:spcPts val="0"/>
              </a:spcBef>
              <a:spcAft>
                <a:spcPts val="0"/>
              </a:spcAft>
              <a:buNone/>
            </a:pPr>
            <a:r>
              <a:rPr b="1" i="1" lang="en-ID" sz="3200">
                <a:solidFill>
                  <a:schemeClr val="lt1"/>
                </a:solidFill>
                <a:latin typeface="Montserrat"/>
                <a:ea typeface="Montserrat"/>
                <a:cs typeface="Montserrat"/>
                <a:sym typeface="Montserrat"/>
              </a:rPr>
              <a:t>Market Demand Forecasting</a:t>
            </a:r>
            <a:endParaRPr b="1" i="1" sz="32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A44"/>
        </a:solidFill>
      </p:bgPr>
    </p:bg>
    <p:spTree>
      <p:nvGrpSpPr>
        <p:cNvPr id="288" name="Shape 288"/>
        <p:cNvGrpSpPr/>
        <p:nvPr/>
      </p:nvGrpSpPr>
      <p:grpSpPr>
        <a:xfrm>
          <a:off x="0" y="0"/>
          <a:ext cx="0" cy="0"/>
          <a:chOff x="0" y="0"/>
          <a:chExt cx="0" cy="0"/>
        </a:xfrm>
      </p:grpSpPr>
      <p:grpSp>
        <p:nvGrpSpPr>
          <p:cNvPr id="289" name="Google Shape;289;p22"/>
          <p:cNvGrpSpPr/>
          <p:nvPr/>
        </p:nvGrpSpPr>
        <p:grpSpPr>
          <a:xfrm>
            <a:off x="-100" y="0"/>
            <a:ext cx="18288000" cy="10286925"/>
            <a:chOff x="-100" y="0"/>
            <a:chExt cx="18288000" cy="10286925"/>
          </a:xfrm>
        </p:grpSpPr>
        <p:sp>
          <p:nvSpPr>
            <p:cNvPr id="290" name="Google Shape;290;p22"/>
            <p:cNvSpPr/>
            <p:nvPr/>
          </p:nvSpPr>
          <p:spPr>
            <a:xfrm>
              <a:off x="-100" y="7254825"/>
              <a:ext cx="18288000" cy="3032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1" name="Google Shape;291;p22"/>
            <p:cNvSpPr/>
            <p:nvPr/>
          </p:nvSpPr>
          <p:spPr>
            <a:xfrm>
              <a:off x="-100" y="0"/>
              <a:ext cx="18288000" cy="3032100"/>
            </a:xfrm>
            <a:prstGeom prst="rect">
              <a:avLst/>
            </a:prstGeom>
            <a:solidFill>
              <a:srgbClr val="0B5394"/>
            </a:solidFill>
            <a:ln cap="flat" cmpd="sng" w="9525">
              <a:solidFill>
                <a:schemeClr val="dk2"/>
              </a:solidFill>
              <a:prstDash val="solid"/>
              <a:round/>
              <a:headEnd len="sm" w="sm" type="none"/>
              <a:tailEnd len="sm" w="sm" type="none"/>
            </a:ln>
            <a:effectLst>
              <a:outerShdw blurRad="57150" rotWithShape="0" algn="bl" dir="5400000" dist="19050">
                <a:srgbClr val="000000">
                  <a:alpha val="5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292" name="Google Shape;292;p22"/>
          <p:cNvSpPr/>
          <p:nvPr/>
        </p:nvSpPr>
        <p:spPr>
          <a:xfrm rot="-639820">
            <a:off x="-318" y="3386997"/>
            <a:ext cx="1241289" cy="1220977"/>
          </a:xfrm>
          <a:custGeom>
            <a:rect b="b" l="l" r="r" t="t"/>
            <a:pathLst>
              <a:path extrusionOk="0" h="1221263" w="1241580">
                <a:moveTo>
                  <a:pt x="0" y="0"/>
                </a:moveTo>
                <a:lnTo>
                  <a:pt x="1241580" y="0"/>
                </a:lnTo>
                <a:lnTo>
                  <a:pt x="1241580" y="1221263"/>
                </a:lnTo>
                <a:lnTo>
                  <a:pt x="0" y="1221263"/>
                </a:lnTo>
                <a:lnTo>
                  <a:pt x="0" y="0"/>
                </a:lnTo>
                <a:close/>
              </a:path>
            </a:pathLst>
          </a:custGeom>
          <a:blipFill rotWithShape="1">
            <a:blip r:embed="rId3">
              <a:alphaModFix/>
            </a:blip>
            <a:stretch>
              <a:fillRect b="0" l="0" r="0" t="0"/>
            </a:stretch>
          </a:blipFill>
          <a:ln>
            <a:noFill/>
          </a:ln>
        </p:spPr>
      </p:sp>
      <p:sp>
        <p:nvSpPr>
          <p:cNvPr id="293" name="Google Shape;293;p22"/>
          <p:cNvSpPr/>
          <p:nvPr/>
        </p:nvSpPr>
        <p:spPr>
          <a:xfrm rot="-3466908">
            <a:off x="-516426" y="4159174"/>
            <a:ext cx="1588916" cy="1089129"/>
          </a:xfrm>
          <a:custGeom>
            <a:rect b="b" l="l" r="r" t="t"/>
            <a:pathLst>
              <a:path extrusionOk="0" h="1090449" w="1590841">
                <a:moveTo>
                  <a:pt x="0" y="0"/>
                </a:moveTo>
                <a:lnTo>
                  <a:pt x="1590841" y="0"/>
                </a:lnTo>
                <a:lnTo>
                  <a:pt x="1590841" y="1090449"/>
                </a:lnTo>
                <a:lnTo>
                  <a:pt x="0" y="1090449"/>
                </a:lnTo>
                <a:lnTo>
                  <a:pt x="0" y="0"/>
                </a:lnTo>
                <a:close/>
              </a:path>
            </a:pathLst>
          </a:custGeom>
          <a:blipFill rotWithShape="1">
            <a:blip r:embed="rId4">
              <a:alphaModFix/>
            </a:blip>
            <a:stretch>
              <a:fillRect b="0" l="0" r="0" t="0"/>
            </a:stretch>
          </a:blipFill>
          <a:ln>
            <a:noFill/>
          </a:ln>
        </p:spPr>
      </p:sp>
      <p:sp>
        <p:nvSpPr>
          <p:cNvPr id="294" name="Google Shape;294;p22"/>
          <p:cNvSpPr/>
          <p:nvPr/>
        </p:nvSpPr>
        <p:spPr>
          <a:xfrm flipH="1" rot="4925570">
            <a:off x="217303" y="-675506"/>
            <a:ext cx="1378363" cy="2369061"/>
          </a:xfrm>
          <a:custGeom>
            <a:rect b="b" l="l" r="r" t="t"/>
            <a:pathLst>
              <a:path extrusionOk="0" h="2370239" w="1379048">
                <a:moveTo>
                  <a:pt x="1379048" y="0"/>
                </a:moveTo>
                <a:lnTo>
                  <a:pt x="0" y="0"/>
                </a:lnTo>
                <a:lnTo>
                  <a:pt x="0" y="2370239"/>
                </a:lnTo>
                <a:lnTo>
                  <a:pt x="1379048" y="2370239"/>
                </a:lnTo>
                <a:lnTo>
                  <a:pt x="1379048" y="0"/>
                </a:lnTo>
                <a:close/>
              </a:path>
            </a:pathLst>
          </a:custGeom>
          <a:blipFill rotWithShape="1">
            <a:blip r:embed="rId5">
              <a:alphaModFix/>
            </a:blip>
            <a:stretch>
              <a:fillRect b="0" l="0" r="0" t="0"/>
            </a:stretch>
          </a:blipFill>
          <a:ln>
            <a:noFill/>
          </a:ln>
        </p:spPr>
      </p:sp>
      <p:sp>
        <p:nvSpPr>
          <p:cNvPr id="295" name="Google Shape;295;p22"/>
          <p:cNvSpPr/>
          <p:nvPr/>
        </p:nvSpPr>
        <p:spPr>
          <a:xfrm rot="1732416">
            <a:off x="-619904" y="8165693"/>
            <a:ext cx="1402044" cy="1379102"/>
          </a:xfrm>
          <a:custGeom>
            <a:rect b="b" l="l" r="r" t="t"/>
            <a:pathLst>
              <a:path extrusionOk="0" h="1380185" w="1403145">
                <a:moveTo>
                  <a:pt x="0" y="0"/>
                </a:moveTo>
                <a:lnTo>
                  <a:pt x="1403145" y="0"/>
                </a:lnTo>
                <a:lnTo>
                  <a:pt x="1403145" y="1380185"/>
                </a:lnTo>
                <a:lnTo>
                  <a:pt x="0" y="1380185"/>
                </a:lnTo>
                <a:lnTo>
                  <a:pt x="0" y="0"/>
                </a:lnTo>
                <a:close/>
              </a:path>
            </a:pathLst>
          </a:custGeom>
          <a:blipFill rotWithShape="1">
            <a:blip r:embed="rId6">
              <a:alphaModFix/>
            </a:blip>
            <a:stretch>
              <a:fillRect b="0" l="0" r="0" t="0"/>
            </a:stretch>
          </a:blipFill>
          <a:ln>
            <a:noFill/>
          </a:ln>
        </p:spPr>
      </p:sp>
      <p:sp>
        <p:nvSpPr>
          <p:cNvPr id="296" name="Google Shape;296;p22"/>
          <p:cNvSpPr/>
          <p:nvPr/>
        </p:nvSpPr>
        <p:spPr>
          <a:xfrm rot="7856596">
            <a:off x="12022756" y="9465903"/>
            <a:ext cx="1074517" cy="1156525"/>
          </a:xfrm>
          <a:custGeom>
            <a:rect b="b" l="l" r="r" t="t"/>
            <a:pathLst>
              <a:path extrusionOk="0" h="1157075" w="1075028">
                <a:moveTo>
                  <a:pt x="0" y="0"/>
                </a:moveTo>
                <a:lnTo>
                  <a:pt x="1075029" y="0"/>
                </a:lnTo>
                <a:lnTo>
                  <a:pt x="1075029" y="1157076"/>
                </a:lnTo>
                <a:lnTo>
                  <a:pt x="0" y="1157076"/>
                </a:lnTo>
                <a:lnTo>
                  <a:pt x="0" y="0"/>
                </a:lnTo>
                <a:close/>
              </a:path>
            </a:pathLst>
          </a:custGeom>
          <a:blipFill rotWithShape="1">
            <a:blip r:embed="rId7">
              <a:alphaModFix/>
            </a:blip>
            <a:stretch>
              <a:fillRect b="0" l="0" r="0" t="0"/>
            </a:stretch>
          </a:blipFill>
          <a:ln>
            <a:noFill/>
          </a:ln>
        </p:spPr>
      </p:sp>
      <p:sp>
        <p:nvSpPr>
          <p:cNvPr id="297" name="Google Shape;297;p22"/>
          <p:cNvSpPr/>
          <p:nvPr/>
        </p:nvSpPr>
        <p:spPr>
          <a:xfrm rot="163170">
            <a:off x="17089221" y="7789116"/>
            <a:ext cx="1541557" cy="563369"/>
          </a:xfrm>
          <a:custGeom>
            <a:rect b="b" l="l" r="r" t="t"/>
            <a:pathLst>
              <a:path extrusionOk="0" h="562735" w="1539821">
                <a:moveTo>
                  <a:pt x="0" y="0"/>
                </a:moveTo>
                <a:lnTo>
                  <a:pt x="1539821" y="0"/>
                </a:lnTo>
                <a:lnTo>
                  <a:pt x="1539821" y="562735"/>
                </a:lnTo>
                <a:lnTo>
                  <a:pt x="0" y="562735"/>
                </a:lnTo>
                <a:lnTo>
                  <a:pt x="0" y="0"/>
                </a:lnTo>
                <a:close/>
              </a:path>
            </a:pathLst>
          </a:custGeom>
          <a:blipFill rotWithShape="1">
            <a:blip r:embed="rId8">
              <a:alphaModFix/>
            </a:blip>
            <a:stretch>
              <a:fillRect b="0" l="0" r="0" t="0"/>
            </a:stretch>
          </a:blipFill>
          <a:ln>
            <a:noFill/>
          </a:ln>
        </p:spPr>
      </p:sp>
      <p:sp>
        <p:nvSpPr>
          <p:cNvPr id="298" name="Google Shape;298;p22"/>
          <p:cNvSpPr/>
          <p:nvPr/>
        </p:nvSpPr>
        <p:spPr>
          <a:xfrm rot="-8797668">
            <a:off x="4498978" y="9490005"/>
            <a:ext cx="2017495" cy="1276523"/>
          </a:xfrm>
          <a:custGeom>
            <a:rect b="b" l="l" r="r" t="t"/>
            <a:pathLst>
              <a:path extrusionOk="0" h="1276699" w="2017772">
                <a:moveTo>
                  <a:pt x="0" y="0"/>
                </a:moveTo>
                <a:lnTo>
                  <a:pt x="2017772" y="0"/>
                </a:lnTo>
                <a:lnTo>
                  <a:pt x="2017772" y="1276700"/>
                </a:lnTo>
                <a:lnTo>
                  <a:pt x="0" y="1276700"/>
                </a:lnTo>
                <a:lnTo>
                  <a:pt x="0" y="0"/>
                </a:lnTo>
                <a:close/>
              </a:path>
            </a:pathLst>
          </a:custGeom>
          <a:blipFill rotWithShape="1">
            <a:blip r:embed="rId9">
              <a:alphaModFix/>
            </a:blip>
            <a:stretch>
              <a:fillRect b="0" l="0" r="0" t="0"/>
            </a:stretch>
          </a:blipFill>
          <a:ln>
            <a:noFill/>
          </a:ln>
        </p:spPr>
      </p:sp>
      <p:sp>
        <p:nvSpPr>
          <p:cNvPr id="299" name="Google Shape;299;p22"/>
          <p:cNvSpPr/>
          <p:nvPr/>
        </p:nvSpPr>
        <p:spPr>
          <a:xfrm rot="2212194">
            <a:off x="14736624" y="-250991"/>
            <a:ext cx="1264965" cy="1361508"/>
          </a:xfrm>
          <a:custGeom>
            <a:rect b="b" l="l" r="r" t="t"/>
            <a:pathLst>
              <a:path extrusionOk="0" h="1361508" w="1264965">
                <a:moveTo>
                  <a:pt x="0" y="0"/>
                </a:moveTo>
                <a:lnTo>
                  <a:pt x="1264965" y="0"/>
                </a:lnTo>
                <a:lnTo>
                  <a:pt x="1264965" y="1361508"/>
                </a:lnTo>
                <a:lnTo>
                  <a:pt x="0" y="1361508"/>
                </a:lnTo>
                <a:lnTo>
                  <a:pt x="0" y="0"/>
                </a:lnTo>
                <a:close/>
              </a:path>
            </a:pathLst>
          </a:custGeom>
          <a:blipFill rotWithShape="1">
            <a:blip r:embed="rId10">
              <a:alphaModFix/>
            </a:blip>
            <a:stretch>
              <a:fillRect b="0" l="0" r="0" t="0"/>
            </a:stretch>
          </a:blipFill>
          <a:ln>
            <a:noFill/>
          </a:ln>
        </p:spPr>
      </p:sp>
      <p:sp>
        <p:nvSpPr>
          <p:cNvPr id="300" name="Google Shape;300;p22"/>
          <p:cNvSpPr/>
          <p:nvPr/>
        </p:nvSpPr>
        <p:spPr>
          <a:xfrm rot="3335686">
            <a:off x="17629042" y="4309718"/>
            <a:ext cx="1315751" cy="1062170"/>
          </a:xfrm>
          <a:custGeom>
            <a:rect b="b" l="l" r="r" t="t"/>
            <a:pathLst>
              <a:path extrusionOk="0" h="1062250" w="1315850">
                <a:moveTo>
                  <a:pt x="0" y="0"/>
                </a:moveTo>
                <a:lnTo>
                  <a:pt x="1315850" y="0"/>
                </a:lnTo>
                <a:lnTo>
                  <a:pt x="1315850" y="1062250"/>
                </a:lnTo>
                <a:lnTo>
                  <a:pt x="0" y="1062250"/>
                </a:lnTo>
                <a:lnTo>
                  <a:pt x="0" y="0"/>
                </a:lnTo>
                <a:close/>
              </a:path>
            </a:pathLst>
          </a:custGeom>
          <a:blipFill rotWithShape="1">
            <a:blip r:embed="rId11">
              <a:alphaModFix/>
            </a:blip>
            <a:stretch>
              <a:fillRect b="0" l="0" r="0" t="0"/>
            </a:stretch>
          </a:blipFill>
          <a:ln>
            <a:noFill/>
          </a:ln>
        </p:spPr>
      </p:sp>
      <p:sp>
        <p:nvSpPr>
          <p:cNvPr id="301" name="Google Shape;301;p22"/>
          <p:cNvSpPr/>
          <p:nvPr/>
        </p:nvSpPr>
        <p:spPr>
          <a:xfrm rot="-5632275">
            <a:off x="17251099" y="3271048"/>
            <a:ext cx="1537829" cy="819244"/>
          </a:xfrm>
          <a:custGeom>
            <a:rect b="b" l="l" r="r" t="t"/>
            <a:pathLst>
              <a:path extrusionOk="0" h="819423" w="1538166">
                <a:moveTo>
                  <a:pt x="0" y="0"/>
                </a:moveTo>
                <a:lnTo>
                  <a:pt x="1538166" y="0"/>
                </a:lnTo>
                <a:lnTo>
                  <a:pt x="1538166" y="819423"/>
                </a:lnTo>
                <a:lnTo>
                  <a:pt x="0" y="819423"/>
                </a:lnTo>
                <a:lnTo>
                  <a:pt x="0" y="0"/>
                </a:lnTo>
                <a:close/>
              </a:path>
            </a:pathLst>
          </a:custGeom>
          <a:blipFill rotWithShape="1">
            <a:blip r:embed="rId12">
              <a:alphaModFix/>
            </a:blip>
            <a:stretch>
              <a:fillRect b="0" l="0" r="0" t="0"/>
            </a:stretch>
          </a:blipFill>
          <a:ln>
            <a:noFill/>
          </a:ln>
        </p:spPr>
      </p:sp>
      <p:sp>
        <p:nvSpPr>
          <p:cNvPr id="302" name="Google Shape;302;p22"/>
          <p:cNvSpPr/>
          <p:nvPr/>
        </p:nvSpPr>
        <p:spPr>
          <a:xfrm rot="1490110">
            <a:off x="7585754" y="-652299"/>
            <a:ext cx="1334783" cy="1356988"/>
          </a:xfrm>
          <a:custGeom>
            <a:rect b="b" l="l" r="r" t="t"/>
            <a:pathLst>
              <a:path extrusionOk="0" h="1357018" w="1334812">
                <a:moveTo>
                  <a:pt x="0" y="0"/>
                </a:moveTo>
                <a:lnTo>
                  <a:pt x="1334812" y="0"/>
                </a:lnTo>
                <a:lnTo>
                  <a:pt x="1334812" y="1357018"/>
                </a:lnTo>
                <a:lnTo>
                  <a:pt x="0" y="1357018"/>
                </a:lnTo>
                <a:lnTo>
                  <a:pt x="0" y="0"/>
                </a:lnTo>
                <a:close/>
              </a:path>
            </a:pathLst>
          </a:custGeom>
          <a:blipFill rotWithShape="1">
            <a:blip r:embed="rId13">
              <a:alphaModFix/>
            </a:blip>
            <a:stretch>
              <a:fillRect b="0" l="0" r="0" t="0"/>
            </a:stretch>
          </a:blipFill>
          <a:ln>
            <a:noFill/>
          </a:ln>
        </p:spPr>
      </p:sp>
      <p:sp>
        <p:nvSpPr>
          <p:cNvPr id="303" name="Google Shape;303;p22"/>
          <p:cNvSpPr txBox="1"/>
          <p:nvPr/>
        </p:nvSpPr>
        <p:spPr>
          <a:xfrm>
            <a:off x="3029100" y="4335200"/>
            <a:ext cx="122298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D" sz="10000">
                <a:solidFill>
                  <a:schemeClr val="lt1"/>
                </a:solidFill>
                <a:latin typeface="Montserrat"/>
                <a:ea typeface="Montserrat"/>
                <a:cs typeface="Montserrat"/>
                <a:sym typeface="Montserrat"/>
              </a:rPr>
              <a:t>THANK YOU</a:t>
            </a:r>
            <a:endParaRPr b="1" sz="10000">
              <a:solidFill>
                <a:schemeClr val="lt1"/>
              </a:solidFill>
              <a:latin typeface="Montserrat"/>
              <a:ea typeface="Montserrat"/>
              <a:cs typeface="Montserrat"/>
              <a:sym typeface="Montserrat"/>
            </a:endParaRPr>
          </a:p>
        </p:txBody>
      </p:sp>
      <p:sp>
        <p:nvSpPr>
          <p:cNvPr id="304" name="Google Shape;304;p22"/>
          <p:cNvSpPr txBox="1"/>
          <p:nvPr>
            <p:ph idx="12" type="sldNum"/>
          </p:nvPr>
        </p:nvSpPr>
        <p:spPr>
          <a:xfrm>
            <a:off x="17477000" y="326475"/>
            <a:ext cx="539400" cy="365100"/>
          </a:xfrm>
          <a:prstGeom prst="rect">
            <a:avLst/>
          </a:prstGeom>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ID" sz="2000">
                <a:solidFill>
                  <a:srgbClr val="FFFF00"/>
                </a:solidFill>
              </a:rPr>
              <a:t>‹#›</a:t>
            </a:fld>
            <a:endParaRPr b="1" sz="200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A44"/>
        </a:solidFill>
      </p:bgPr>
    </p:bg>
    <p:spTree>
      <p:nvGrpSpPr>
        <p:cNvPr id="110" name="Shape 110"/>
        <p:cNvGrpSpPr/>
        <p:nvPr/>
      </p:nvGrpSpPr>
      <p:grpSpPr>
        <a:xfrm>
          <a:off x="0" y="0"/>
          <a:ext cx="0" cy="0"/>
          <a:chOff x="0" y="0"/>
          <a:chExt cx="0" cy="0"/>
        </a:xfrm>
      </p:grpSpPr>
      <p:sp>
        <p:nvSpPr>
          <p:cNvPr id="111" name="Google Shape;111;p14"/>
          <p:cNvSpPr/>
          <p:nvPr/>
        </p:nvSpPr>
        <p:spPr>
          <a:xfrm>
            <a:off x="-50875" y="4110725"/>
            <a:ext cx="18339000" cy="6379800"/>
          </a:xfrm>
          <a:prstGeom prst="rect">
            <a:avLst/>
          </a:prstGeom>
          <a:solidFill>
            <a:srgbClr val="F5F5F5"/>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Calibri"/>
              <a:ea typeface="Calibri"/>
              <a:cs typeface="Calibri"/>
              <a:sym typeface="Calibri"/>
            </a:endParaRPr>
          </a:p>
        </p:txBody>
      </p:sp>
      <p:sp>
        <p:nvSpPr>
          <p:cNvPr id="112" name="Google Shape;112;p14"/>
          <p:cNvSpPr/>
          <p:nvPr/>
        </p:nvSpPr>
        <p:spPr>
          <a:xfrm rot="-639820">
            <a:off x="-318" y="3386997"/>
            <a:ext cx="1241289" cy="1220977"/>
          </a:xfrm>
          <a:custGeom>
            <a:rect b="b" l="l" r="r" t="t"/>
            <a:pathLst>
              <a:path extrusionOk="0" h="1221263" w="1241580">
                <a:moveTo>
                  <a:pt x="0" y="0"/>
                </a:moveTo>
                <a:lnTo>
                  <a:pt x="1241580" y="0"/>
                </a:lnTo>
                <a:lnTo>
                  <a:pt x="1241580" y="1221263"/>
                </a:lnTo>
                <a:lnTo>
                  <a:pt x="0" y="1221263"/>
                </a:lnTo>
                <a:lnTo>
                  <a:pt x="0" y="0"/>
                </a:lnTo>
                <a:close/>
              </a:path>
            </a:pathLst>
          </a:custGeom>
          <a:blipFill rotWithShape="1">
            <a:blip r:embed="rId3">
              <a:alphaModFix/>
            </a:blip>
            <a:stretch>
              <a:fillRect b="0" l="0" r="0" t="0"/>
            </a:stretch>
          </a:blipFill>
          <a:ln>
            <a:noFill/>
          </a:ln>
        </p:spPr>
      </p:sp>
      <p:sp>
        <p:nvSpPr>
          <p:cNvPr id="113" name="Google Shape;113;p14"/>
          <p:cNvSpPr/>
          <p:nvPr/>
        </p:nvSpPr>
        <p:spPr>
          <a:xfrm rot="-3466908">
            <a:off x="-516426" y="4159174"/>
            <a:ext cx="1588916" cy="1089129"/>
          </a:xfrm>
          <a:custGeom>
            <a:rect b="b" l="l" r="r" t="t"/>
            <a:pathLst>
              <a:path extrusionOk="0" h="1090449" w="1590841">
                <a:moveTo>
                  <a:pt x="0" y="0"/>
                </a:moveTo>
                <a:lnTo>
                  <a:pt x="1590841" y="0"/>
                </a:lnTo>
                <a:lnTo>
                  <a:pt x="1590841" y="1090449"/>
                </a:lnTo>
                <a:lnTo>
                  <a:pt x="0" y="1090449"/>
                </a:lnTo>
                <a:lnTo>
                  <a:pt x="0" y="0"/>
                </a:lnTo>
                <a:close/>
              </a:path>
            </a:pathLst>
          </a:custGeom>
          <a:blipFill rotWithShape="1">
            <a:blip r:embed="rId4">
              <a:alphaModFix/>
            </a:blip>
            <a:stretch>
              <a:fillRect b="0" l="0" r="0" t="0"/>
            </a:stretch>
          </a:blipFill>
          <a:ln>
            <a:noFill/>
          </a:ln>
        </p:spPr>
      </p:sp>
      <p:sp>
        <p:nvSpPr>
          <p:cNvPr id="114" name="Google Shape;114;p14"/>
          <p:cNvSpPr/>
          <p:nvPr/>
        </p:nvSpPr>
        <p:spPr>
          <a:xfrm flipH="1" rot="4925570">
            <a:off x="217303" y="-675506"/>
            <a:ext cx="1378363" cy="2369061"/>
          </a:xfrm>
          <a:custGeom>
            <a:rect b="b" l="l" r="r" t="t"/>
            <a:pathLst>
              <a:path extrusionOk="0" h="2370239" w="1379048">
                <a:moveTo>
                  <a:pt x="1379048" y="0"/>
                </a:moveTo>
                <a:lnTo>
                  <a:pt x="0" y="0"/>
                </a:lnTo>
                <a:lnTo>
                  <a:pt x="0" y="2370239"/>
                </a:lnTo>
                <a:lnTo>
                  <a:pt x="1379048" y="2370239"/>
                </a:lnTo>
                <a:lnTo>
                  <a:pt x="1379048" y="0"/>
                </a:lnTo>
                <a:close/>
              </a:path>
            </a:pathLst>
          </a:custGeom>
          <a:blipFill rotWithShape="1">
            <a:blip r:embed="rId5">
              <a:alphaModFix/>
            </a:blip>
            <a:stretch>
              <a:fillRect b="0" l="0" r="0" t="0"/>
            </a:stretch>
          </a:blipFill>
          <a:ln>
            <a:noFill/>
          </a:ln>
        </p:spPr>
      </p:sp>
      <p:sp>
        <p:nvSpPr>
          <p:cNvPr id="115" name="Google Shape;115;p14"/>
          <p:cNvSpPr/>
          <p:nvPr/>
        </p:nvSpPr>
        <p:spPr>
          <a:xfrm rot="1732416">
            <a:off x="-619904" y="8165693"/>
            <a:ext cx="1402044" cy="1379102"/>
          </a:xfrm>
          <a:custGeom>
            <a:rect b="b" l="l" r="r" t="t"/>
            <a:pathLst>
              <a:path extrusionOk="0" h="1380185" w="1403145">
                <a:moveTo>
                  <a:pt x="0" y="0"/>
                </a:moveTo>
                <a:lnTo>
                  <a:pt x="1403145" y="0"/>
                </a:lnTo>
                <a:lnTo>
                  <a:pt x="1403145" y="1380185"/>
                </a:lnTo>
                <a:lnTo>
                  <a:pt x="0" y="1380185"/>
                </a:lnTo>
                <a:lnTo>
                  <a:pt x="0" y="0"/>
                </a:lnTo>
                <a:close/>
              </a:path>
            </a:pathLst>
          </a:custGeom>
          <a:blipFill rotWithShape="1">
            <a:blip r:embed="rId6">
              <a:alphaModFix/>
            </a:blip>
            <a:stretch>
              <a:fillRect b="0" l="0" r="0" t="0"/>
            </a:stretch>
          </a:blipFill>
          <a:ln>
            <a:noFill/>
          </a:ln>
        </p:spPr>
      </p:sp>
      <p:sp>
        <p:nvSpPr>
          <p:cNvPr id="116" name="Google Shape;116;p14"/>
          <p:cNvSpPr/>
          <p:nvPr/>
        </p:nvSpPr>
        <p:spPr>
          <a:xfrm rot="7856596">
            <a:off x="13426906" y="9246853"/>
            <a:ext cx="1074517" cy="1156525"/>
          </a:xfrm>
          <a:custGeom>
            <a:rect b="b" l="l" r="r" t="t"/>
            <a:pathLst>
              <a:path extrusionOk="0" h="1157075" w="1075028">
                <a:moveTo>
                  <a:pt x="0" y="0"/>
                </a:moveTo>
                <a:lnTo>
                  <a:pt x="1075029" y="0"/>
                </a:lnTo>
                <a:lnTo>
                  <a:pt x="1075029" y="1157076"/>
                </a:lnTo>
                <a:lnTo>
                  <a:pt x="0" y="1157076"/>
                </a:lnTo>
                <a:lnTo>
                  <a:pt x="0" y="0"/>
                </a:lnTo>
                <a:close/>
              </a:path>
            </a:pathLst>
          </a:custGeom>
          <a:blipFill rotWithShape="1">
            <a:blip r:embed="rId7">
              <a:alphaModFix/>
            </a:blip>
            <a:stretch>
              <a:fillRect b="0" l="0" r="0" t="0"/>
            </a:stretch>
          </a:blipFill>
          <a:ln>
            <a:noFill/>
          </a:ln>
        </p:spPr>
      </p:sp>
      <p:sp>
        <p:nvSpPr>
          <p:cNvPr id="117" name="Google Shape;117;p14"/>
          <p:cNvSpPr/>
          <p:nvPr/>
        </p:nvSpPr>
        <p:spPr>
          <a:xfrm rot="163170">
            <a:off x="17089221" y="8826991"/>
            <a:ext cx="1541557" cy="563369"/>
          </a:xfrm>
          <a:custGeom>
            <a:rect b="b" l="l" r="r" t="t"/>
            <a:pathLst>
              <a:path extrusionOk="0" h="562735" w="1539821">
                <a:moveTo>
                  <a:pt x="0" y="0"/>
                </a:moveTo>
                <a:lnTo>
                  <a:pt x="1539821" y="0"/>
                </a:lnTo>
                <a:lnTo>
                  <a:pt x="1539821" y="562735"/>
                </a:lnTo>
                <a:lnTo>
                  <a:pt x="0" y="562735"/>
                </a:lnTo>
                <a:lnTo>
                  <a:pt x="0" y="0"/>
                </a:lnTo>
                <a:close/>
              </a:path>
            </a:pathLst>
          </a:custGeom>
          <a:blipFill rotWithShape="1">
            <a:blip r:embed="rId8">
              <a:alphaModFix/>
            </a:blip>
            <a:stretch>
              <a:fillRect b="0" l="0" r="0" t="0"/>
            </a:stretch>
          </a:blipFill>
          <a:ln>
            <a:noFill/>
          </a:ln>
        </p:spPr>
      </p:sp>
      <p:sp>
        <p:nvSpPr>
          <p:cNvPr id="118" name="Google Shape;118;p14"/>
          <p:cNvSpPr/>
          <p:nvPr/>
        </p:nvSpPr>
        <p:spPr>
          <a:xfrm rot="-8797668">
            <a:off x="4498978" y="9490005"/>
            <a:ext cx="2017495" cy="1276523"/>
          </a:xfrm>
          <a:custGeom>
            <a:rect b="b" l="l" r="r" t="t"/>
            <a:pathLst>
              <a:path extrusionOk="0" h="1276699" w="2017772">
                <a:moveTo>
                  <a:pt x="0" y="0"/>
                </a:moveTo>
                <a:lnTo>
                  <a:pt x="2017772" y="0"/>
                </a:lnTo>
                <a:lnTo>
                  <a:pt x="2017772" y="1276700"/>
                </a:lnTo>
                <a:lnTo>
                  <a:pt x="0" y="1276700"/>
                </a:lnTo>
                <a:lnTo>
                  <a:pt x="0" y="0"/>
                </a:lnTo>
                <a:close/>
              </a:path>
            </a:pathLst>
          </a:custGeom>
          <a:blipFill rotWithShape="1">
            <a:blip r:embed="rId9">
              <a:alphaModFix/>
            </a:blip>
            <a:stretch>
              <a:fillRect b="0" l="0" r="0" t="0"/>
            </a:stretch>
          </a:blipFill>
          <a:ln>
            <a:noFill/>
          </a:ln>
        </p:spPr>
      </p:sp>
      <p:sp>
        <p:nvSpPr>
          <p:cNvPr id="119" name="Google Shape;119;p14"/>
          <p:cNvSpPr/>
          <p:nvPr/>
        </p:nvSpPr>
        <p:spPr>
          <a:xfrm rot="2212194">
            <a:off x="14736624" y="-250991"/>
            <a:ext cx="1264965" cy="1361508"/>
          </a:xfrm>
          <a:custGeom>
            <a:rect b="b" l="l" r="r" t="t"/>
            <a:pathLst>
              <a:path extrusionOk="0" h="1361508" w="1264965">
                <a:moveTo>
                  <a:pt x="0" y="0"/>
                </a:moveTo>
                <a:lnTo>
                  <a:pt x="1264965" y="0"/>
                </a:lnTo>
                <a:lnTo>
                  <a:pt x="1264965" y="1361508"/>
                </a:lnTo>
                <a:lnTo>
                  <a:pt x="0" y="1361508"/>
                </a:lnTo>
                <a:lnTo>
                  <a:pt x="0" y="0"/>
                </a:lnTo>
                <a:close/>
              </a:path>
            </a:pathLst>
          </a:custGeom>
          <a:blipFill rotWithShape="1">
            <a:blip r:embed="rId10">
              <a:alphaModFix/>
            </a:blip>
            <a:stretch>
              <a:fillRect b="0" l="0" r="0" t="0"/>
            </a:stretch>
          </a:blipFill>
          <a:ln>
            <a:noFill/>
          </a:ln>
        </p:spPr>
      </p:sp>
      <p:sp>
        <p:nvSpPr>
          <p:cNvPr id="120" name="Google Shape;120;p14"/>
          <p:cNvSpPr/>
          <p:nvPr/>
        </p:nvSpPr>
        <p:spPr>
          <a:xfrm rot="3335686">
            <a:off x="17629042" y="4309718"/>
            <a:ext cx="1315751" cy="1062170"/>
          </a:xfrm>
          <a:custGeom>
            <a:rect b="b" l="l" r="r" t="t"/>
            <a:pathLst>
              <a:path extrusionOk="0" h="1062250" w="1315850">
                <a:moveTo>
                  <a:pt x="0" y="0"/>
                </a:moveTo>
                <a:lnTo>
                  <a:pt x="1315850" y="0"/>
                </a:lnTo>
                <a:lnTo>
                  <a:pt x="1315850" y="1062250"/>
                </a:lnTo>
                <a:lnTo>
                  <a:pt x="0" y="1062250"/>
                </a:lnTo>
                <a:lnTo>
                  <a:pt x="0" y="0"/>
                </a:lnTo>
                <a:close/>
              </a:path>
            </a:pathLst>
          </a:custGeom>
          <a:blipFill rotWithShape="1">
            <a:blip r:embed="rId11">
              <a:alphaModFix/>
            </a:blip>
            <a:stretch>
              <a:fillRect b="0" l="0" r="0" t="0"/>
            </a:stretch>
          </a:blipFill>
          <a:ln>
            <a:noFill/>
          </a:ln>
        </p:spPr>
      </p:sp>
      <p:sp>
        <p:nvSpPr>
          <p:cNvPr id="121" name="Google Shape;121;p14"/>
          <p:cNvSpPr/>
          <p:nvPr/>
        </p:nvSpPr>
        <p:spPr>
          <a:xfrm rot="-5632275">
            <a:off x="17251099" y="3271048"/>
            <a:ext cx="1537829" cy="819244"/>
          </a:xfrm>
          <a:custGeom>
            <a:rect b="b" l="l" r="r" t="t"/>
            <a:pathLst>
              <a:path extrusionOk="0" h="819423" w="1538166">
                <a:moveTo>
                  <a:pt x="0" y="0"/>
                </a:moveTo>
                <a:lnTo>
                  <a:pt x="1538166" y="0"/>
                </a:lnTo>
                <a:lnTo>
                  <a:pt x="1538166" y="819423"/>
                </a:lnTo>
                <a:lnTo>
                  <a:pt x="0" y="819423"/>
                </a:lnTo>
                <a:lnTo>
                  <a:pt x="0" y="0"/>
                </a:lnTo>
                <a:close/>
              </a:path>
            </a:pathLst>
          </a:custGeom>
          <a:blipFill rotWithShape="1">
            <a:blip r:embed="rId12">
              <a:alphaModFix/>
            </a:blip>
            <a:stretch>
              <a:fillRect b="0" l="0" r="0" t="0"/>
            </a:stretch>
          </a:blipFill>
          <a:ln>
            <a:noFill/>
          </a:ln>
        </p:spPr>
      </p:sp>
      <p:sp>
        <p:nvSpPr>
          <p:cNvPr id="122" name="Google Shape;122;p14"/>
          <p:cNvSpPr/>
          <p:nvPr/>
        </p:nvSpPr>
        <p:spPr>
          <a:xfrm rot="1490110">
            <a:off x="7585754" y="-652299"/>
            <a:ext cx="1334783" cy="1356988"/>
          </a:xfrm>
          <a:custGeom>
            <a:rect b="b" l="l" r="r" t="t"/>
            <a:pathLst>
              <a:path extrusionOk="0" h="1357018" w="1334812">
                <a:moveTo>
                  <a:pt x="0" y="0"/>
                </a:moveTo>
                <a:lnTo>
                  <a:pt x="1334812" y="0"/>
                </a:lnTo>
                <a:lnTo>
                  <a:pt x="1334812" y="1357018"/>
                </a:lnTo>
                <a:lnTo>
                  <a:pt x="0" y="1357018"/>
                </a:lnTo>
                <a:lnTo>
                  <a:pt x="0" y="0"/>
                </a:lnTo>
                <a:close/>
              </a:path>
            </a:pathLst>
          </a:custGeom>
          <a:blipFill rotWithShape="1">
            <a:blip r:embed="rId13">
              <a:alphaModFix/>
            </a:blip>
            <a:stretch>
              <a:fillRect b="0" l="0" r="0" t="0"/>
            </a:stretch>
          </a:blipFill>
          <a:ln>
            <a:noFill/>
          </a:ln>
        </p:spPr>
      </p:sp>
      <p:sp>
        <p:nvSpPr>
          <p:cNvPr id="123" name="Google Shape;123;p14"/>
          <p:cNvSpPr txBox="1"/>
          <p:nvPr/>
        </p:nvSpPr>
        <p:spPr>
          <a:xfrm>
            <a:off x="2869650" y="752950"/>
            <a:ext cx="12548700" cy="1231500"/>
          </a:xfrm>
          <a:prstGeom prst="rect">
            <a:avLst/>
          </a:prstGeom>
          <a:noFill/>
          <a:ln>
            <a:noFill/>
          </a:ln>
        </p:spPr>
        <p:txBody>
          <a:bodyPr anchorCtr="0" anchor="t" bIns="0" lIns="0" spcFirstLastPara="1" rIns="0" wrap="square" tIns="0">
            <a:spAutoFit/>
          </a:bodyPr>
          <a:lstStyle/>
          <a:p>
            <a:pPr indent="0" lvl="0" marL="0" marR="0" rtl="0" algn="ctr">
              <a:lnSpc>
                <a:spcPct val="114545"/>
              </a:lnSpc>
              <a:spcBef>
                <a:spcPts val="0"/>
              </a:spcBef>
              <a:spcAft>
                <a:spcPts val="0"/>
              </a:spcAft>
              <a:buNone/>
            </a:pPr>
            <a:r>
              <a:rPr lang="en-ID" sz="8000">
                <a:solidFill>
                  <a:schemeClr val="lt1"/>
                </a:solidFill>
                <a:latin typeface="Montserrat ExtraBold"/>
                <a:ea typeface="Montserrat ExtraBold"/>
                <a:cs typeface="Montserrat ExtraBold"/>
                <a:sym typeface="Montserrat ExtraBold"/>
              </a:rPr>
              <a:t>Meet Team 7 Member </a:t>
            </a:r>
            <a:endParaRPr sz="5400">
              <a:solidFill>
                <a:schemeClr val="lt1"/>
              </a:solidFill>
              <a:latin typeface="Montserrat ExtraBold"/>
              <a:ea typeface="Montserrat ExtraBold"/>
              <a:cs typeface="Montserrat ExtraBold"/>
              <a:sym typeface="Montserrat ExtraBold"/>
            </a:endParaRPr>
          </a:p>
        </p:txBody>
      </p:sp>
      <p:sp>
        <p:nvSpPr>
          <p:cNvPr id="124" name="Google Shape;124;p14"/>
          <p:cNvSpPr txBox="1"/>
          <p:nvPr/>
        </p:nvSpPr>
        <p:spPr>
          <a:xfrm>
            <a:off x="2869650" y="2219002"/>
            <a:ext cx="12548700" cy="369300"/>
          </a:xfrm>
          <a:prstGeom prst="rect">
            <a:avLst/>
          </a:prstGeom>
          <a:noFill/>
          <a:ln>
            <a:noFill/>
          </a:ln>
        </p:spPr>
        <p:txBody>
          <a:bodyPr anchorCtr="0" anchor="t" bIns="0" lIns="0" spcFirstLastPara="1" rIns="0" wrap="square" tIns="0">
            <a:spAutoFit/>
          </a:bodyPr>
          <a:lstStyle/>
          <a:p>
            <a:pPr indent="0" lvl="0" marL="0" marR="0" rtl="0" algn="ctr">
              <a:lnSpc>
                <a:spcPct val="114545"/>
              </a:lnSpc>
              <a:spcBef>
                <a:spcPts val="0"/>
              </a:spcBef>
              <a:spcAft>
                <a:spcPts val="0"/>
              </a:spcAft>
              <a:buNone/>
            </a:pPr>
            <a:r>
              <a:rPr b="1" lang="en-ID" sz="2400">
                <a:solidFill>
                  <a:srgbClr val="FFFFFF"/>
                </a:solidFill>
                <a:latin typeface="Montserrat"/>
                <a:ea typeface="Montserrat"/>
                <a:cs typeface="Montserrat"/>
                <a:sym typeface="Montserrat"/>
              </a:rPr>
              <a:t>Mentoring by  </a:t>
            </a:r>
            <a:r>
              <a:rPr lang="en-ID" sz="2400">
                <a:solidFill>
                  <a:srgbClr val="FFFFFF"/>
                </a:solidFill>
                <a:latin typeface="Montserrat"/>
                <a:ea typeface="Montserrat"/>
                <a:cs typeface="Montserrat"/>
                <a:sym typeface="Montserrat"/>
              </a:rPr>
              <a:t>Aziz Muslim &amp; Hartono Wahyu</a:t>
            </a:r>
            <a:endParaRPr sz="2400">
              <a:latin typeface="Montserrat"/>
              <a:ea typeface="Montserrat"/>
              <a:cs typeface="Montserrat"/>
              <a:sym typeface="Montserrat"/>
            </a:endParaRPr>
          </a:p>
        </p:txBody>
      </p:sp>
      <p:sp>
        <p:nvSpPr>
          <p:cNvPr id="125" name="Google Shape;125;p14"/>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D"/>
              <a:t> </a:t>
            </a:r>
            <a:endParaRPr/>
          </a:p>
        </p:txBody>
      </p:sp>
      <p:sp>
        <p:nvSpPr>
          <p:cNvPr id="126" name="Google Shape;126;p14"/>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D"/>
              <a:t> </a:t>
            </a:r>
            <a:endParaRPr/>
          </a:p>
        </p:txBody>
      </p:sp>
      <p:pic>
        <p:nvPicPr>
          <p:cNvPr id="127" name="Google Shape;127;p14"/>
          <p:cNvPicPr preferRelativeResize="0"/>
          <p:nvPr/>
        </p:nvPicPr>
        <p:blipFill>
          <a:blip r:embed="rId14">
            <a:alphaModFix/>
          </a:blip>
          <a:stretch>
            <a:fillRect/>
          </a:stretch>
        </p:blipFill>
        <p:spPr>
          <a:xfrm>
            <a:off x="1770575" y="3035026"/>
            <a:ext cx="1924925" cy="1924925"/>
          </a:xfrm>
          <a:prstGeom prst="rect">
            <a:avLst/>
          </a:prstGeom>
          <a:noFill/>
          <a:ln>
            <a:noFill/>
          </a:ln>
        </p:spPr>
      </p:pic>
      <p:pic>
        <p:nvPicPr>
          <p:cNvPr id="128" name="Google Shape;128;p14"/>
          <p:cNvPicPr preferRelativeResize="0"/>
          <p:nvPr/>
        </p:nvPicPr>
        <p:blipFill>
          <a:blip r:embed="rId15">
            <a:alphaModFix/>
          </a:blip>
          <a:stretch>
            <a:fillRect/>
          </a:stretch>
        </p:blipFill>
        <p:spPr>
          <a:xfrm>
            <a:off x="8181538" y="2956098"/>
            <a:ext cx="1924925" cy="1924925"/>
          </a:xfrm>
          <a:prstGeom prst="rect">
            <a:avLst/>
          </a:prstGeom>
          <a:noFill/>
          <a:ln>
            <a:noFill/>
          </a:ln>
        </p:spPr>
      </p:pic>
      <p:pic>
        <p:nvPicPr>
          <p:cNvPr id="129" name="Google Shape;129;p14"/>
          <p:cNvPicPr preferRelativeResize="0"/>
          <p:nvPr/>
        </p:nvPicPr>
        <p:blipFill>
          <a:blip r:embed="rId16">
            <a:alphaModFix/>
          </a:blip>
          <a:stretch>
            <a:fillRect/>
          </a:stretch>
        </p:blipFill>
        <p:spPr>
          <a:xfrm>
            <a:off x="14592525" y="2773770"/>
            <a:ext cx="1924925" cy="1924905"/>
          </a:xfrm>
          <a:prstGeom prst="rect">
            <a:avLst/>
          </a:prstGeom>
          <a:noFill/>
          <a:ln>
            <a:noFill/>
          </a:ln>
        </p:spPr>
      </p:pic>
      <p:sp>
        <p:nvSpPr>
          <p:cNvPr id="130" name="Google Shape;130;p14"/>
          <p:cNvSpPr txBox="1"/>
          <p:nvPr/>
        </p:nvSpPr>
        <p:spPr>
          <a:xfrm>
            <a:off x="1170125" y="5148575"/>
            <a:ext cx="4273500" cy="49755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Font typeface="Montserrat Medium"/>
              <a:buChar char="●"/>
            </a:pPr>
            <a:r>
              <a:rPr lang="en-ID" sz="2400">
                <a:solidFill>
                  <a:schemeClr val="dk1"/>
                </a:solidFill>
                <a:latin typeface="Montserrat Medium"/>
                <a:ea typeface="Montserrat Medium"/>
                <a:cs typeface="Montserrat Medium"/>
                <a:sym typeface="Montserrat Medium"/>
              </a:rPr>
              <a:t>An Naffila Putri Prasari</a:t>
            </a:r>
            <a:endParaRPr sz="2400">
              <a:solidFill>
                <a:schemeClr val="dk1"/>
              </a:solidFill>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Clr>
                <a:schemeClr val="dk1"/>
              </a:buClr>
              <a:buSzPts val="2500"/>
              <a:buFont typeface="Montserrat Medium"/>
              <a:buChar char="●"/>
            </a:pPr>
            <a:r>
              <a:rPr lang="en-ID" sz="2400">
                <a:solidFill>
                  <a:schemeClr val="dk1"/>
                </a:solidFill>
                <a:latin typeface="Montserrat Medium"/>
                <a:ea typeface="Montserrat Medium"/>
                <a:cs typeface="Montserrat Medium"/>
                <a:sym typeface="Montserrat Medium"/>
              </a:rPr>
              <a:t>Aria Hadid A</a:t>
            </a:r>
            <a:endParaRPr sz="2400">
              <a:solidFill>
                <a:schemeClr val="dk1"/>
              </a:solidFill>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Clr>
                <a:schemeClr val="dk1"/>
              </a:buClr>
              <a:buSzPts val="2500"/>
              <a:buFont typeface="Montserrat Medium"/>
              <a:buChar char="●"/>
            </a:pPr>
            <a:r>
              <a:rPr lang="en-ID" sz="2400">
                <a:solidFill>
                  <a:schemeClr val="dk1"/>
                </a:solidFill>
                <a:latin typeface="Montserrat Medium"/>
                <a:ea typeface="Montserrat Medium"/>
                <a:cs typeface="Montserrat Medium"/>
                <a:sym typeface="Montserrat Medium"/>
              </a:rPr>
              <a:t>Saniyyah Oesman</a:t>
            </a:r>
            <a:endParaRPr sz="2500">
              <a:solidFill>
                <a:schemeClr val="dk1"/>
              </a:solidFill>
              <a:latin typeface="Montserrat Medium"/>
              <a:ea typeface="Montserrat Medium"/>
              <a:cs typeface="Montserrat Medium"/>
              <a:sym typeface="Montserrat Medium"/>
            </a:endParaRPr>
          </a:p>
        </p:txBody>
      </p:sp>
      <p:sp>
        <p:nvSpPr>
          <p:cNvPr id="131" name="Google Shape;131;p14"/>
          <p:cNvSpPr txBox="1"/>
          <p:nvPr/>
        </p:nvSpPr>
        <p:spPr>
          <a:xfrm>
            <a:off x="7099438" y="5148575"/>
            <a:ext cx="4273500" cy="49755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Font typeface="Montserrat Medium"/>
              <a:buChar char="●"/>
            </a:pPr>
            <a:r>
              <a:rPr lang="en-ID" sz="2400">
                <a:solidFill>
                  <a:schemeClr val="dk1"/>
                </a:solidFill>
                <a:latin typeface="Montserrat Medium"/>
                <a:ea typeface="Montserrat Medium"/>
                <a:cs typeface="Montserrat Medium"/>
                <a:sym typeface="Montserrat Medium"/>
              </a:rPr>
              <a:t>Arifandi Wahyu Ramadhan</a:t>
            </a:r>
            <a:endParaRPr sz="2400">
              <a:solidFill>
                <a:schemeClr val="dk1"/>
              </a:solidFill>
              <a:latin typeface="Montserrat Medium"/>
              <a:ea typeface="Montserrat Medium"/>
              <a:cs typeface="Montserrat Medium"/>
              <a:sym typeface="Montserrat Medium"/>
            </a:endParaRPr>
          </a:p>
          <a:p>
            <a:pPr indent="-387350" lvl="0" marL="457200" rtl="0" algn="l">
              <a:lnSpc>
                <a:spcPct val="150000"/>
              </a:lnSpc>
              <a:spcBef>
                <a:spcPts val="0"/>
              </a:spcBef>
              <a:spcAft>
                <a:spcPts val="0"/>
              </a:spcAft>
              <a:buClr>
                <a:schemeClr val="dk1"/>
              </a:buClr>
              <a:buSzPts val="2500"/>
              <a:buFont typeface="Montserrat Medium"/>
              <a:buChar char="●"/>
            </a:pPr>
            <a:r>
              <a:rPr lang="en-ID" sz="2400">
                <a:solidFill>
                  <a:schemeClr val="dk1"/>
                </a:solidFill>
                <a:latin typeface="Montserrat Medium"/>
                <a:ea typeface="Montserrat Medium"/>
                <a:cs typeface="Montserrat Medium"/>
                <a:sym typeface="Montserrat Medium"/>
              </a:rPr>
              <a:t>Mirza Maulana Azmi</a:t>
            </a:r>
            <a:endParaRPr sz="25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500">
              <a:solidFill>
                <a:schemeClr val="dk1"/>
              </a:solidFill>
              <a:latin typeface="Montserrat Medium"/>
              <a:ea typeface="Montserrat Medium"/>
              <a:cs typeface="Montserrat Medium"/>
              <a:sym typeface="Montserrat Medium"/>
            </a:endParaRPr>
          </a:p>
        </p:txBody>
      </p:sp>
      <p:sp>
        <p:nvSpPr>
          <p:cNvPr id="132" name="Google Shape;132;p14"/>
          <p:cNvSpPr txBox="1"/>
          <p:nvPr/>
        </p:nvSpPr>
        <p:spPr>
          <a:xfrm>
            <a:off x="13418225" y="5148575"/>
            <a:ext cx="4273500" cy="49755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dk1"/>
              </a:buClr>
              <a:buSzPts val="2400"/>
              <a:buFont typeface="Montserrat Medium"/>
              <a:buChar char="●"/>
            </a:pPr>
            <a:r>
              <a:rPr lang="en-ID" sz="2400">
                <a:solidFill>
                  <a:schemeClr val="dk1"/>
                </a:solidFill>
                <a:latin typeface="Montserrat Medium"/>
                <a:ea typeface="Montserrat Medium"/>
                <a:cs typeface="Montserrat Medium"/>
                <a:sym typeface="Montserrat Medium"/>
              </a:rPr>
              <a:t>Dinar Mahendra Puspasari</a:t>
            </a:r>
            <a:endParaRPr sz="2400">
              <a:solidFill>
                <a:schemeClr val="dk1"/>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t/>
            </a:r>
            <a:endParaRPr sz="2500">
              <a:solidFill>
                <a:schemeClr val="dk1"/>
              </a:solidFill>
              <a:latin typeface="Montserrat Medium"/>
              <a:ea typeface="Montserrat Medium"/>
              <a:cs typeface="Montserrat Medium"/>
              <a:sym typeface="Montserrat Medium"/>
            </a:endParaRPr>
          </a:p>
        </p:txBody>
      </p:sp>
      <p:sp>
        <p:nvSpPr>
          <p:cNvPr id="133" name="Google Shape;133;p14"/>
          <p:cNvSpPr txBox="1"/>
          <p:nvPr>
            <p:ph idx="12" type="sldNum"/>
          </p:nvPr>
        </p:nvSpPr>
        <p:spPr>
          <a:xfrm>
            <a:off x="15862525" y="752950"/>
            <a:ext cx="2133600" cy="365100"/>
          </a:xfrm>
          <a:prstGeom prst="rect">
            <a:avLst/>
          </a:prstGeom>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ID" sz="2000">
                <a:solidFill>
                  <a:srgbClr val="FFFF00"/>
                </a:solidFill>
              </a:rPr>
              <a:t>‹#›</a:t>
            </a:fld>
            <a:endParaRPr b="1" sz="200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A44"/>
        </a:solidFill>
      </p:bgPr>
    </p:bg>
    <p:spTree>
      <p:nvGrpSpPr>
        <p:cNvPr id="138" name="Shape 138"/>
        <p:cNvGrpSpPr/>
        <p:nvPr/>
      </p:nvGrpSpPr>
      <p:grpSpPr>
        <a:xfrm>
          <a:off x="0" y="0"/>
          <a:ext cx="0" cy="0"/>
          <a:chOff x="0" y="0"/>
          <a:chExt cx="0" cy="0"/>
        </a:xfrm>
      </p:grpSpPr>
      <p:sp>
        <p:nvSpPr>
          <p:cNvPr id="139" name="Google Shape;139;p15"/>
          <p:cNvSpPr/>
          <p:nvPr/>
        </p:nvSpPr>
        <p:spPr>
          <a:xfrm rot="-639820">
            <a:off x="-318" y="3386997"/>
            <a:ext cx="1241289" cy="1220977"/>
          </a:xfrm>
          <a:custGeom>
            <a:rect b="b" l="l" r="r" t="t"/>
            <a:pathLst>
              <a:path extrusionOk="0" h="1221263" w="1241580">
                <a:moveTo>
                  <a:pt x="0" y="0"/>
                </a:moveTo>
                <a:lnTo>
                  <a:pt x="1241580" y="0"/>
                </a:lnTo>
                <a:lnTo>
                  <a:pt x="1241580" y="1221263"/>
                </a:lnTo>
                <a:lnTo>
                  <a:pt x="0" y="1221263"/>
                </a:lnTo>
                <a:lnTo>
                  <a:pt x="0" y="0"/>
                </a:lnTo>
                <a:close/>
              </a:path>
            </a:pathLst>
          </a:custGeom>
          <a:blipFill rotWithShape="1">
            <a:blip r:embed="rId3">
              <a:alphaModFix/>
            </a:blip>
            <a:stretch>
              <a:fillRect b="0" l="0" r="0" t="0"/>
            </a:stretch>
          </a:blipFill>
          <a:ln>
            <a:noFill/>
          </a:ln>
        </p:spPr>
      </p:sp>
      <p:sp>
        <p:nvSpPr>
          <p:cNvPr id="140" name="Google Shape;140;p15"/>
          <p:cNvSpPr/>
          <p:nvPr/>
        </p:nvSpPr>
        <p:spPr>
          <a:xfrm rot="-3466908">
            <a:off x="-516426" y="4159174"/>
            <a:ext cx="1588916" cy="1089129"/>
          </a:xfrm>
          <a:custGeom>
            <a:rect b="b" l="l" r="r" t="t"/>
            <a:pathLst>
              <a:path extrusionOk="0" h="1090449" w="1590841">
                <a:moveTo>
                  <a:pt x="0" y="0"/>
                </a:moveTo>
                <a:lnTo>
                  <a:pt x="1590841" y="0"/>
                </a:lnTo>
                <a:lnTo>
                  <a:pt x="1590841" y="1090449"/>
                </a:lnTo>
                <a:lnTo>
                  <a:pt x="0" y="1090449"/>
                </a:lnTo>
                <a:lnTo>
                  <a:pt x="0" y="0"/>
                </a:lnTo>
                <a:close/>
              </a:path>
            </a:pathLst>
          </a:custGeom>
          <a:blipFill rotWithShape="1">
            <a:blip r:embed="rId4">
              <a:alphaModFix/>
            </a:blip>
            <a:stretch>
              <a:fillRect b="0" l="0" r="0" t="0"/>
            </a:stretch>
          </a:blipFill>
          <a:ln>
            <a:noFill/>
          </a:ln>
        </p:spPr>
      </p:sp>
      <p:sp>
        <p:nvSpPr>
          <p:cNvPr id="141" name="Google Shape;141;p15"/>
          <p:cNvSpPr/>
          <p:nvPr/>
        </p:nvSpPr>
        <p:spPr>
          <a:xfrm flipH="1" rot="4925570">
            <a:off x="217303" y="-675506"/>
            <a:ext cx="1378363" cy="2369061"/>
          </a:xfrm>
          <a:custGeom>
            <a:rect b="b" l="l" r="r" t="t"/>
            <a:pathLst>
              <a:path extrusionOk="0" h="2370239" w="1379048">
                <a:moveTo>
                  <a:pt x="1379048" y="0"/>
                </a:moveTo>
                <a:lnTo>
                  <a:pt x="0" y="0"/>
                </a:lnTo>
                <a:lnTo>
                  <a:pt x="0" y="2370239"/>
                </a:lnTo>
                <a:lnTo>
                  <a:pt x="1379048" y="2370239"/>
                </a:lnTo>
                <a:lnTo>
                  <a:pt x="1379048" y="0"/>
                </a:lnTo>
                <a:close/>
              </a:path>
            </a:pathLst>
          </a:custGeom>
          <a:blipFill rotWithShape="1">
            <a:blip r:embed="rId5">
              <a:alphaModFix/>
            </a:blip>
            <a:stretch>
              <a:fillRect b="0" l="0" r="0" t="0"/>
            </a:stretch>
          </a:blipFill>
          <a:ln>
            <a:noFill/>
          </a:ln>
        </p:spPr>
      </p:sp>
      <p:sp>
        <p:nvSpPr>
          <p:cNvPr id="142" name="Google Shape;142;p15"/>
          <p:cNvSpPr/>
          <p:nvPr/>
        </p:nvSpPr>
        <p:spPr>
          <a:xfrm rot="1732416">
            <a:off x="-619904" y="8165693"/>
            <a:ext cx="1402044" cy="1379102"/>
          </a:xfrm>
          <a:custGeom>
            <a:rect b="b" l="l" r="r" t="t"/>
            <a:pathLst>
              <a:path extrusionOk="0" h="1380185" w="1403145">
                <a:moveTo>
                  <a:pt x="0" y="0"/>
                </a:moveTo>
                <a:lnTo>
                  <a:pt x="1403145" y="0"/>
                </a:lnTo>
                <a:lnTo>
                  <a:pt x="1403145" y="1380185"/>
                </a:lnTo>
                <a:lnTo>
                  <a:pt x="0" y="1380185"/>
                </a:lnTo>
                <a:lnTo>
                  <a:pt x="0" y="0"/>
                </a:lnTo>
                <a:close/>
              </a:path>
            </a:pathLst>
          </a:custGeom>
          <a:blipFill rotWithShape="1">
            <a:blip r:embed="rId6">
              <a:alphaModFix/>
            </a:blip>
            <a:stretch>
              <a:fillRect b="0" l="0" r="0" t="0"/>
            </a:stretch>
          </a:blipFill>
          <a:ln>
            <a:noFill/>
          </a:ln>
        </p:spPr>
      </p:sp>
      <p:sp>
        <p:nvSpPr>
          <p:cNvPr id="143" name="Google Shape;143;p15"/>
          <p:cNvSpPr/>
          <p:nvPr/>
        </p:nvSpPr>
        <p:spPr>
          <a:xfrm rot="7856596">
            <a:off x="12022756" y="9465903"/>
            <a:ext cx="1074517" cy="1156525"/>
          </a:xfrm>
          <a:custGeom>
            <a:rect b="b" l="l" r="r" t="t"/>
            <a:pathLst>
              <a:path extrusionOk="0" h="1157075" w="1075028">
                <a:moveTo>
                  <a:pt x="0" y="0"/>
                </a:moveTo>
                <a:lnTo>
                  <a:pt x="1075029" y="0"/>
                </a:lnTo>
                <a:lnTo>
                  <a:pt x="1075029" y="1157076"/>
                </a:lnTo>
                <a:lnTo>
                  <a:pt x="0" y="1157076"/>
                </a:lnTo>
                <a:lnTo>
                  <a:pt x="0" y="0"/>
                </a:lnTo>
                <a:close/>
              </a:path>
            </a:pathLst>
          </a:custGeom>
          <a:blipFill rotWithShape="1">
            <a:blip r:embed="rId7">
              <a:alphaModFix/>
            </a:blip>
            <a:stretch>
              <a:fillRect b="0" l="0" r="0" t="0"/>
            </a:stretch>
          </a:blipFill>
          <a:ln>
            <a:noFill/>
          </a:ln>
        </p:spPr>
      </p:sp>
      <p:sp>
        <p:nvSpPr>
          <p:cNvPr id="144" name="Google Shape;144;p15"/>
          <p:cNvSpPr/>
          <p:nvPr/>
        </p:nvSpPr>
        <p:spPr>
          <a:xfrm rot="163170">
            <a:off x="17089221" y="7789116"/>
            <a:ext cx="1541557" cy="563369"/>
          </a:xfrm>
          <a:custGeom>
            <a:rect b="b" l="l" r="r" t="t"/>
            <a:pathLst>
              <a:path extrusionOk="0" h="562735" w="1539821">
                <a:moveTo>
                  <a:pt x="0" y="0"/>
                </a:moveTo>
                <a:lnTo>
                  <a:pt x="1539821" y="0"/>
                </a:lnTo>
                <a:lnTo>
                  <a:pt x="1539821" y="562735"/>
                </a:lnTo>
                <a:lnTo>
                  <a:pt x="0" y="562735"/>
                </a:lnTo>
                <a:lnTo>
                  <a:pt x="0" y="0"/>
                </a:lnTo>
                <a:close/>
              </a:path>
            </a:pathLst>
          </a:custGeom>
          <a:blipFill rotWithShape="1">
            <a:blip r:embed="rId8">
              <a:alphaModFix/>
            </a:blip>
            <a:stretch>
              <a:fillRect b="0" l="0" r="0" t="0"/>
            </a:stretch>
          </a:blipFill>
          <a:ln>
            <a:noFill/>
          </a:ln>
        </p:spPr>
      </p:sp>
      <p:sp>
        <p:nvSpPr>
          <p:cNvPr id="145" name="Google Shape;145;p15"/>
          <p:cNvSpPr/>
          <p:nvPr/>
        </p:nvSpPr>
        <p:spPr>
          <a:xfrm rot="-8797668">
            <a:off x="4498978" y="9490005"/>
            <a:ext cx="2017495" cy="1276523"/>
          </a:xfrm>
          <a:custGeom>
            <a:rect b="b" l="l" r="r" t="t"/>
            <a:pathLst>
              <a:path extrusionOk="0" h="1276699" w="2017772">
                <a:moveTo>
                  <a:pt x="0" y="0"/>
                </a:moveTo>
                <a:lnTo>
                  <a:pt x="2017772" y="0"/>
                </a:lnTo>
                <a:lnTo>
                  <a:pt x="2017772" y="1276700"/>
                </a:lnTo>
                <a:lnTo>
                  <a:pt x="0" y="1276700"/>
                </a:lnTo>
                <a:lnTo>
                  <a:pt x="0" y="0"/>
                </a:lnTo>
                <a:close/>
              </a:path>
            </a:pathLst>
          </a:custGeom>
          <a:blipFill rotWithShape="1">
            <a:blip r:embed="rId9">
              <a:alphaModFix/>
            </a:blip>
            <a:stretch>
              <a:fillRect b="0" l="0" r="0" t="0"/>
            </a:stretch>
          </a:blipFill>
          <a:ln>
            <a:noFill/>
          </a:ln>
        </p:spPr>
      </p:sp>
      <p:sp>
        <p:nvSpPr>
          <p:cNvPr id="146" name="Google Shape;146;p15"/>
          <p:cNvSpPr/>
          <p:nvPr/>
        </p:nvSpPr>
        <p:spPr>
          <a:xfrm rot="2212194">
            <a:off x="14736624" y="-250991"/>
            <a:ext cx="1264965" cy="1361508"/>
          </a:xfrm>
          <a:custGeom>
            <a:rect b="b" l="l" r="r" t="t"/>
            <a:pathLst>
              <a:path extrusionOk="0" h="1361508" w="1264965">
                <a:moveTo>
                  <a:pt x="0" y="0"/>
                </a:moveTo>
                <a:lnTo>
                  <a:pt x="1264965" y="0"/>
                </a:lnTo>
                <a:lnTo>
                  <a:pt x="1264965" y="1361508"/>
                </a:lnTo>
                <a:lnTo>
                  <a:pt x="0" y="1361508"/>
                </a:lnTo>
                <a:lnTo>
                  <a:pt x="0" y="0"/>
                </a:lnTo>
                <a:close/>
              </a:path>
            </a:pathLst>
          </a:custGeom>
          <a:blipFill rotWithShape="1">
            <a:blip r:embed="rId10">
              <a:alphaModFix/>
            </a:blip>
            <a:stretch>
              <a:fillRect b="0" l="0" r="0" t="0"/>
            </a:stretch>
          </a:blipFill>
          <a:ln>
            <a:noFill/>
          </a:ln>
        </p:spPr>
      </p:sp>
      <p:sp>
        <p:nvSpPr>
          <p:cNvPr id="147" name="Google Shape;147;p15"/>
          <p:cNvSpPr/>
          <p:nvPr/>
        </p:nvSpPr>
        <p:spPr>
          <a:xfrm rot="3335686">
            <a:off x="17629042" y="4309718"/>
            <a:ext cx="1315751" cy="1062170"/>
          </a:xfrm>
          <a:custGeom>
            <a:rect b="b" l="l" r="r" t="t"/>
            <a:pathLst>
              <a:path extrusionOk="0" h="1062250" w="1315850">
                <a:moveTo>
                  <a:pt x="0" y="0"/>
                </a:moveTo>
                <a:lnTo>
                  <a:pt x="1315850" y="0"/>
                </a:lnTo>
                <a:lnTo>
                  <a:pt x="1315850" y="1062250"/>
                </a:lnTo>
                <a:lnTo>
                  <a:pt x="0" y="1062250"/>
                </a:lnTo>
                <a:lnTo>
                  <a:pt x="0" y="0"/>
                </a:lnTo>
                <a:close/>
              </a:path>
            </a:pathLst>
          </a:custGeom>
          <a:blipFill rotWithShape="1">
            <a:blip r:embed="rId11">
              <a:alphaModFix/>
            </a:blip>
            <a:stretch>
              <a:fillRect b="0" l="0" r="0" t="0"/>
            </a:stretch>
          </a:blipFill>
          <a:ln>
            <a:noFill/>
          </a:ln>
        </p:spPr>
      </p:sp>
      <p:sp>
        <p:nvSpPr>
          <p:cNvPr id="148" name="Google Shape;148;p15"/>
          <p:cNvSpPr/>
          <p:nvPr/>
        </p:nvSpPr>
        <p:spPr>
          <a:xfrm rot="-5632275">
            <a:off x="17251099" y="3271048"/>
            <a:ext cx="1537829" cy="819244"/>
          </a:xfrm>
          <a:custGeom>
            <a:rect b="b" l="l" r="r" t="t"/>
            <a:pathLst>
              <a:path extrusionOk="0" h="819423" w="1538166">
                <a:moveTo>
                  <a:pt x="0" y="0"/>
                </a:moveTo>
                <a:lnTo>
                  <a:pt x="1538166" y="0"/>
                </a:lnTo>
                <a:lnTo>
                  <a:pt x="1538166" y="819423"/>
                </a:lnTo>
                <a:lnTo>
                  <a:pt x="0" y="819423"/>
                </a:lnTo>
                <a:lnTo>
                  <a:pt x="0" y="0"/>
                </a:lnTo>
                <a:close/>
              </a:path>
            </a:pathLst>
          </a:custGeom>
          <a:blipFill rotWithShape="1">
            <a:blip r:embed="rId12">
              <a:alphaModFix/>
            </a:blip>
            <a:stretch>
              <a:fillRect b="0" l="0" r="0" t="0"/>
            </a:stretch>
          </a:blipFill>
          <a:ln>
            <a:noFill/>
          </a:ln>
        </p:spPr>
      </p:sp>
      <p:sp>
        <p:nvSpPr>
          <p:cNvPr id="149" name="Google Shape;149;p15"/>
          <p:cNvSpPr/>
          <p:nvPr/>
        </p:nvSpPr>
        <p:spPr>
          <a:xfrm rot="1490110">
            <a:off x="7585754" y="-652299"/>
            <a:ext cx="1334783" cy="1356988"/>
          </a:xfrm>
          <a:custGeom>
            <a:rect b="b" l="l" r="r" t="t"/>
            <a:pathLst>
              <a:path extrusionOk="0" h="1357018" w="1334812">
                <a:moveTo>
                  <a:pt x="0" y="0"/>
                </a:moveTo>
                <a:lnTo>
                  <a:pt x="1334812" y="0"/>
                </a:lnTo>
                <a:lnTo>
                  <a:pt x="1334812" y="1357018"/>
                </a:lnTo>
                <a:lnTo>
                  <a:pt x="0" y="1357018"/>
                </a:lnTo>
                <a:lnTo>
                  <a:pt x="0" y="0"/>
                </a:lnTo>
                <a:close/>
              </a:path>
            </a:pathLst>
          </a:custGeom>
          <a:blipFill rotWithShape="1">
            <a:blip r:embed="rId13">
              <a:alphaModFix/>
            </a:blip>
            <a:stretch>
              <a:fillRect b="0" l="0" r="0" t="0"/>
            </a:stretch>
          </a:blipFill>
          <a:ln>
            <a:noFill/>
          </a:ln>
        </p:spPr>
      </p:sp>
      <p:sp>
        <p:nvSpPr>
          <p:cNvPr id="150" name="Google Shape;150;p15"/>
          <p:cNvSpPr txBox="1"/>
          <p:nvPr/>
        </p:nvSpPr>
        <p:spPr>
          <a:xfrm>
            <a:off x="5572463" y="1672050"/>
            <a:ext cx="7469400" cy="899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D" sz="5244">
                <a:solidFill>
                  <a:schemeClr val="lt1"/>
                </a:solidFill>
                <a:latin typeface="Montserrat"/>
                <a:ea typeface="Montserrat"/>
                <a:cs typeface="Montserrat"/>
                <a:sym typeface="Montserrat"/>
              </a:rPr>
              <a:t>Problem Statement</a:t>
            </a:r>
            <a:endParaRPr b="1" sz="2800">
              <a:solidFill>
                <a:schemeClr val="lt1"/>
              </a:solidFill>
              <a:latin typeface="Montserrat"/>
              <a:ea typeface="Montserrat"/>
              <a:cs typeface="Montserrat"/>
              <a:sym typeface="Montserrat"/>
            </a:endParaRPr>
          </a:p>
        </p:txBody>
      </p:sp>
      <p:sp>
        <p:nvSpPr>
          <p:cNvPr id="151" name="Google Shape;151;p15"/>
          <p:cNvSpPr txBox="1"/>
          <p:nvPr/>
        </p:nvSpPr>
        <p:spPr>
          <a:xfrm>
            <a:off x="2337724" y="2571756"/>
            <a:ext cx="13563600" cy="13113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lang="en-ID" sz="2400">
                <a:solidFill>
                  <a:schemeClr val="lt1"/>
                </a:solidFill>
                <a:latin typeface="Montserrat"/>
                <a:ea typeface="Montserrat"/>
                <a:cs typeface="Montserrat"/>
                <a:sym typeface="Montserrat"/>
              </a:rPr>
              <a:t>Micro, Small, and Medium Enterprises (MSMEs) play a vital role in driving the national economy. However, they often encounter challenges in developing efficient production plans and accurately estimating market demand.</a:t>
            </a:r>
            <a:endParaRPr sz="2400">
              <a:solidFill>
                <a:schemeClr val="lt1"/>
              </a:solidFill>
              <a:latin typeface="Montserrat"/>
              <a:ea typeface="Montserrat"/>
              <a:cs typeface="Montserrat"/>
              <a:sym typeface="Montserrat"/>
            </a:endParaRPr>
          </a:p>
        </p:txBody>
      </p:sp>
      <p:sp>
        <p:nvSpPr>
          <p:cNvPr id="152" name="Google Shape;152;p15"/>
          <p:cNvSpPr txBox="1"/>
          <p:nvPr/>
        </p:nvSpPr>
        <p:spPr>
          <a:xfrm>
            <a:off x="7443412" y="5501650"/>
            <a:ext cx="3727500" cy="899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D" sz="5244">
                <a:solidFill>
                  <a:schemeClr val="lt1"/>
                </a:solidFill>
                <a:latin typeface="Montserrat"/>
                <a:ea typeface="Montserrat"/>
                <a:cs typeface="Montserrat"/>
                <a:sym typeface="Montserrat"/>
              </a:rPr>
              <a:t>Solution</a:t>
            </a:r>
            <a:endParaRPr b="1" sz="2800">
              <a:solidFill>
                <a:schemeClr val="lt1"/>
              </a:solidFill>
              <a:latin typeface="Montserrat"/>
              <a:ea typeface="Montserrat"/>
              <a:cs typeface="Montserrat"/>
              <a:sym typeface="Montserrat"/>
            </a:endParaRPr>
          </a:p>
        </p:txBody>
      </p:sp>
      <p:sp>
        <p:nvSpPr>
          <p:cNvPr id="153" name="Google Shape;153;p15"/>
          <p:cNvSpPr txBox="1"/>
          <p:nvPr/>
        </p:nvSpPr>
        <p:spPr>
          <a:xfrm>
            <a:off x="2337724" y="6348388"/>
            <a:ext cx="13376100" cy="21612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lang="en-ID" sz="2400">
                <a:solidFill>
                  <a:schemeClr val="lt1"/>
                </a:solidFill>
                <a:latin typeface="Montserrat"/>
                <a:ea typeface="Montserrat"/>
                <a:cs typeface="Montserrat"/>
                <a:sym typeface="Montserrat"/>
              </a:rPr>
              <a:t>By leveraging AI technology, the platform will analyze various factors including historical sales data, market trends, seasonality, and other variables to provide reliable estimates of the demand for certain products in these regions. In this way, MSMEs can reduce the risk of overstock or understock, increase production efficiency and optimize their income.</a:t>
            </a:r>
            <a:endParaRPr sz="2700">
              <a:latin typeface="Montserrat"/>
              <a:ea typeface="Montserrat"/>
              <a:cs typeface="Montserrat"/>
              <a:sym typeface="Montserrat"/>
            </a:endParaRPr>
          </a:p>
        </p:txBody>
      </p:sp>
      <p:sp>
        <p:nvSpPr>
          <p:cNvPr id="154" name="Google Shape;154;p15"/>
          <p:cNvSpPr txBox="1"/>
          <p:nvPr>
            <p:ph idx="12" type="sldNum"/>
          </p:nvPr>
        </p:nvSpPr>
        <p:spPr>
          <a:xfrm>
            <a:off x="15427325" y="325713"/>
            <a:ext cx="2133600" cy="365100"/>
          </a:xfrm>
          <a:prstGeom prst="rect">
            <a:avLst/>
          </a:prstGeom>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ID" sz="2000">
                <a:solidFill>
                  <a:srgbClr val="FFFF00"/>
                </a:solidFill>
              </a:rPr>
              <a:t>‹#›</a:t>
            </a:fld>
            <a:endParaRPr b="1" sz="2000">
              <a:solidFill>
                <a:srgbClr val="FFFF00"/>
              </a:solidFill>
            </a:endParaRPr>
          </a:p>
        </p:txBody>
      </p:sp>
      <p:sp>
        <p:nvSpPr>
          <p:cNvPr id="155" name="Google Shape;155;p15"/>
          <p:cNvSpPr txBox="1"/>
          <p:nvPr/>
        </p:nvSpPr>
        <p:spPr>
          <a:xfrm>
            <a:off x="6984112" y="4047413"/>
            <a:ext cx="4646100" cy="899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D" sz="5244">
                <a:solidFill>
                  <a:schemeClr val="lt1"/>
                </a:solidFill>
                <a:latin typeface="Montserrat"/>
                <a:ea typeface="Montserrat"/>
                <a:cs typeface="Montserrat"/>
                <a:sym typeface="Montserrat"/>
              </a:rPr>
              <a:t>Target Users</a:t>
            </a:r>
            <a:endParaRPr b="1" sz="2800">
              <a:solidFill>
                <a:schemeClr val="lt1"/>
              </a:solidFill>
              <a:latin typeface="Montserrat"/>
              <a:ea typeface="Montserrat"/>
              <a:cs typeface="Montserrat"/>
              <a:sym typeface="Montserrat"/>
            </a:endParaRPr>
          </a:p>
        </p:txBody>
      </p:sp>
      <p:sp>
        <p:nvSpPr>
          <p:cNvPr id="156" name="Google Shape;156;p15"/>
          <p:cNvSpPr txBox="1"/>
          <p:nvPr/>
        </p:nvSpPr>
        <p:spPr>
          <a:xfrm>
            <a:off x="2337724" y="4916313"/>
            <a:ext cx="13376100" cy="4617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None/>
            </a:pPr>
            <a:r>
              <a:rPr lang="en-ID" sz="2400">
                <a:solidFill>
                  <a:schemeClr val="lt1"/>
                </a:solidFill>
                <a:latin typeface="Montserrat"/>
                <a:ea typeface="Montserrat"/>
                <a:cs typeface="Montserrat"/>
                <a:sym typeface="Montserrat"/>
              </a:rPr>
              <a:t>The target of this platform is Micro, Small and Medium Enterprises (MSMEs)</a:t>
            </a:r>
            <a:endParaRPr sz="24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A44"/>
        </a:solidFill>
      </p:bgPr>
    </p:bg>
    <p:spTree>
      <p:nvGrpSpPr>
        <p:cNvPr id="161" name="Shape 161"/>
        <p:cNvGrpSpPr/>
        <p:nvPr/>
      </p:nvGrpSpPr>
      <p:grpSpPr>
        <a:xfrm>
          <a:off x="0" y="0"/>
          <a:ext cx="0" cy="0"/>
          <a:chOff x="0" y="0"/>
          <a:chExt cx="0" cy="0"/>
        </a:xfrm>
      </p:grpSpPr>
      <p:sp>
        <p:nvSpPr>
          <p:cNvPr id="162" name="Google Shape;162;p16"/>
          <p:cNvSpPr/>
          <p:nvPr/>
        </p:nvSpPr>
        <p:spPr>
          <a:xfrm rot="-639820">
            <a:off x="-318" y="3386997"/>
            <a:ext cx="1241289" cy="1220977"/>
          </a:xfrm>
          <a:custGeom>
            <a:rect b="b" l="l" r="r" t="t"/>
            <a:pathLst>
              <a:path extrusionOk="0" h="1221263" w="1241580">
                <a:moveTo>
                  <a:pt x="0" y="0"/>
                </a:moveTo>
                <a:lnTo>
                  <a:pt x="1241580" y="0"/>
                </a:lnTo>
                <a:lnTo>
                  <a:pt x="1241580" y="1221263"/>
                </a:lnTo>
                <a:lnTo>
                  <a:pt x="0" y="1221263"/>
                </a:lnTo>
                <a:lnTo>
                  <a:pt x="0" y="0"/>
                </a:lnTo>
                <a:close/>
              </a:path>
            </a:pathLst>
          </a:custGeom>
          <a:blipFill rotWithShape="1">
            <a:blip r:embed="rId3">
              <a:alphaModFix/>
            </a:blip>
            <a:stretch>
              <a:fillRect b="0" l="0" r="0" t="0"/>
            </a:stretch>
          </a:blipFill>
          <a:ln>
            <a:noFill/>
          </a:ln>
        </p:spPr>
      </p:sp>
      <p:sp>
        <p:nvSpPr>
          <p:cNvPr id="163" name="Google Shape;163;p16"/>
          <p:cNvSpPr/>
          <p:nvPr/>
        </p:nvSpPr>
        <p:spPr>
          <a:xfrm rot="-3466908">
            <a:off x="-516426" y="4159174"/>
            <a:ext cx="1588916" cy="1089129"/>
          </a:xfrm>
          <a:custGeom>
            <a:rect b="b" l="l" r="r" t="t"/>
            <a:pathLst>
              <a:path extrusionOk="0" h="1090449" w="1590841">
                <a:moveTo>
                  <a:pt x="0" y="0"/>
                </a:moveTo>
                <a:lnTo>
                  <a:pt x="1590841" y="0"/>
                </a:lnTo>
                <a:lnTo>
                  <a:pt x="1590841" y="1090449"/>
                </a:lnTo>
                <a:lnTo>
                  <a:pt x="0" y="1090449"/>
                </a:lnTo>
                <a:lnTo>
                  <a:pt x="0" y="0"/>
                </a:lnTo>
                <a:close/>
              </a:path>
            </a:pathLst>
          </a:custGeom>
          <a:blipFill rotWithShape="1">
            <a:blip r:embed="rId4">
              <a:alphaModFix/>
            </a:blip>
            <a:stretch>
              <a:fillRect b="0" l="0" r="0" t="0"/>
            </a:stretch>
          </a:blipFill>
          <a:ln>
            <a:noFill/>
          </a:ln>
        </p:spPr>
      </p:sp>
      <p:sp>
        <p:nvSpPr>
          <p:cNvPr id="164" name="Google Shape;164;p16"/>
          <p:cNvSpPr/>
          <p:nvPr/>
        </p:nvSpPr>
        <p:spPr>
          <a:xfrm flipH="1" rot="4925570">
            <a:off x="217303" y="-675506"/>
            <a:ext cx="1378363" cy="2369061"/>
          </a:xfrm>
          <a:custGeom>
            <a:rect b="b" l="l" r="r" t="t"/>
            <a:pathLst>
              <a:path extrusionOk="0" h="2370239" w="1379048">
                <a:moveTo>
                  <a:pt x="1379048" y="0"/>
                </a:moveTo>
                <a:lnTo>
                  <a:pt x="0" y="0"/>
                </a:lnTo>
                <a:lnTo>
                  <a:pt x="0" y="2370239"/>
                </a:lnTo>
                <a:lnTo>
                  <a:pt x="1379048" y="2370239"/>
                </a:lnTo>
                <a:lnTo>
                  <a:pt x="1379048" y="0"/>
                </a:lnTo>
                <a:close/>
              </a:path>
            </a:pathLst>
          </a:custGeom>
          <a:blipFill rotWithShape="1">
            <a:blip r:embed="rId5">
              <a:alphaModFix/>
            </a:blip>
            <a:stretch>
              <a:fillRect b="0" l="0" r="0" t="0"/>
            </a:stretch>
          </a:blipFill>
          <a:ln>
            <a:noFill/>
          </a:ln>
        </p:spPr>
      </p:sp>
      <p:sp>
        <p:nvSpPr>
          <p:cNvPr id="165" name="Google Shape;165;p16"/>
          <p:cNvSpPr/>
          <p:nvPr/>
        </p:nvSpPr>
        <p:spPr>
          <a:xfrm rot="1732416">
            <a:off x="-619904" y="8165693"/>
            <a:ext cx="1402044" cy="1379102"/>
          </a:xfrm>
          <a:custGeom>
            <a:rect b="b" l="l" r="r" t="t"/>
            <a:pathLst>
              <a:path extrusionOk="0" h="1380185" w="1403145">
                <a:moveTo>
                  <a:pt x="0" y="0"/>
                </a:moveTo>
                <a:lnTo>
                  <a:pt x="1403145" y="0"/>
                </a:lnTo>
                <a:lnTo>
                  <a:pt x="1403145" y="1380185"/>
                </a:lnTo>
                <a:lnTo>
                  <a:pt x="0" y="1380185"/>
                </a:lnTo>
                <a:lnTo>
                  <a:pt x="0" y="0"/>
                </a:lnTo>
                <a:close/>
              </a:path>
            </a:pathLst>
          </a:custGeom>
          <a:blipFill rotWithShape="1">
            <a:blip r:embed="rId6">
              <a:alphaModFix/>
            </a:blip>
            <a:stretch>
              <a:fillRect b="0" l="0" r="0" t="0"/>
            </a:stretch>
          </a:blipFill>
          <a:ln>
            <a:noFill/>
          </a:ln>
        </p:spPr>
      </p:sp>
      <p:sp>
        <p:nvSpPr>
          <p:cNvPr id="166" name="Google Shape;166;p16"/>
          <p:cNvSpPr/>
          <p:nvPr/>
        </p:nvSpPr>
        <p:spPr>
          <a:xfrm rot="7856596">
            <a:off x="12022756" y="9465903"/>
            <a:ext cx="1074517" cy="1156525"/>
          </a:xfrm>
          <a:custGeom>
            <a:rect b="b" l="l" r="r" t="t"/>
            <a:pathLst>
              <a:path extrusionOk="0" h="1157075" w="1075028">
                <a:moveTo>
                  <a:pt x="0" y="0"/>
                </a:moveTo>
                <a:lnTo>
                  <a:pt x="1075029" y="0"/>
                </a:lnTo>
                <a:lnTo>
                  <a:pt x="1075029" y="1157076"/>
                </a:lnTo>
                <a:lnTo>
                  <a:pt x="0" y="1157076"/>
                </a:lnTo>
                <a:lnTo>
                  <a:pt x="0" y="0"/>
                </a:lnTo>
                <a:close/>
              </a:path>
            </a:pathLst>
          </a:custGeom>
          <a:blipFill rotWithShape="1">
            <a:blip r:embed="rId7">
              <a:alphaModFix/>
            </a:blip>
            <a:stretch>
              <a:fillRect b="0" l="0" r="0" t="0"/>
            </a:stretch>
          </a:blipFill>
          <a:ln>
            <a:noFill/>
          </a:ln>
        </p:spPr>
      </p:sp>
      <p:sp>
        <p:nvSpPr>
          <p:cNvPr id="167" name="Google Shape;167;p16"/>
          <p:cNvSpPr/>
          <p:nvPr/>
        </p:nvSpPr>
        <p:spPr>
          <a:xfrm rot="163170">
            <a:off x="17089221" y="7789116"/>
            <a:ext cx="1541557" cy="563369"/>
          </a:xfrm>
          <a:custGeom>
            <a:rect b="b" l="l" r="r" t="t"/>
            <a:pathLst>
              <a:path extrusionOk="0" h="562735" w="1539821">
                <a:moveTo>
                  <a:pt x="0" y="0"/>
                </a:moveTo>
                <a:lnTo>
                  <a:pt x="1539821" y="0"/>
                </a:lnTo>
                <a:lnTo>
                  <a:pt x="1539821" y="562735"/>
                </a:lnTo>
                <a:lnTo>
                  <a:pt x="0" y="562735"/>
                </a:lnTo>
                <a:lnTo>
                  <a:pt x="0" y="0"/>
                </a:lnTo>
                <a:close/>
              </a:path>
            </a:pathLst>
          </a:custGeom>
          <a:blipFill rotWithShape="1">
            <a:blip r:embed="rId8">
              <a:alphaModFix/>
            </a:blip>
            <a:stretch>
              <a:fillRect b="0" l="0" r="0" t="0"/>
            </a:stretch>
          </a:blipFill>
          <a:ln>
            <a:noFill/>
          </a:ln>
        </p:spPr>
      </p:sp>
      <p:sp>
        <p:nvSpPr>
          <p:cNvPr id="168" name="Google Shape;168;p16"/>
          <p:cNvSpPr/>
          <p:nvPr/>
        </p:nvSpPr>
        <p:spPr>
          <a:xfrm rot="-8797668">
            <a:off x="4498978" y="9490005"/>
            <a:ext cx="2017495" cy="1276523"/>
          </a:xfrm>
          <a:custGeom>
            <a:rect b="b" l="l" r="r" t="t"/>
            <a:pathLst>
              <a:path extrusionOk="0" h="1276699" w="2017772">
                <a:moveTo>
                  <a:pt x="0" y="0"/>
                </a:moveTo>
                <a:lnTo>
                  <a:pt x="2017772" y="0"/>
                </a:lnTo>
                <a:lnTo>
                  <a:pt x="2017772" y="1276700"/>
                </a:lnTo>
                <a:lnTo>
                  <a:pt x="0" y="1276700"/>
                </a:lnTo>
                <a:lnTo>
                  <a:pt x="0" y="0"/>
                </a:lnTo>
                <a:close/>
              </a:path>
            </a:pathLst>
          </a:custGeom>
          <a:blipFill rotWithShape="1">
            <a:blip r:embed="rId9">
              <a:alphaModFix/>
            </a:blip>
            <a:stretch>
              <a:fillRect b="0" l="0" r="0" t="0"/>
            </a:stretch>
          </a:blipFill>
          <a:ln>
            <a:noFill/>
          </a:ln>
        </p:spPr>
      </p:sp>
      <p:sp>
        <p:nvSpPr>
          <p:cNvPr id="169" name="Google Shape;169;p16"/>
          <p:cNvSpPr/>
          <p:nvPr/>
        </p:nvSpPr>
        <p:spPr>
          <a:xfrm rot="2212194">
            <a:off x="14736624" y="-250991"/>
            <a:ext cx="1264965" cy="1361508"/>
          </a:xfrm>
          <a:custGeom>
            <a:rect b="b" l="l" r="r" t="t"/>
            <a:pathLst>
              <a:path extrusionOk="0" h="1361508" w="1264965">
                <a:moveTo>
                  <a:pt x="0" y="0"/>
                </a:moveTo>
                <a:lnTo>
                  <a:pt x="1264965" y="0"/>
                </a:lnTo>
                <a:lnTo>
                  <a:pt x="1264965" y="1361508"/>
                </a:lnTo>
                <a:lnTo>
                  <a:pt x="0" y="1361508"/>
                </a:lnTo>
                <a:lnTo>
                  <a:pt x="0" y="0"/>
                </a:lnTo>
                <a:close/>
              </a:path>
            </a:pathLst>
          </a:custGeom>
          <a:blipFill rotWithShape="1">
            <a:blip r:embed="rId10">
              <a:alphaModFix/>
            </a:blip>
            <a:stretch>
              <a:fillRect b="0" l="0" r="0" t="0"/>
            </a:stretch>
          </a:blipFill>
          <a:ln>
            <a:noFill/>
          </a:ln>
        </p:spPr>
      </p:sp>
      <p:sp>
        <p:nvSpPr>
          <p:cNvPr id="170" name="Google Shape;170;p16"/>
          <p:cNvSpPr/>
          <p:nvPr/>
        </p:nvSpPr>
        <p:spPr>
          <a:xfrm rot="3335686">
            <a:off x="17629042" y="4309718"/>
            <a:ext cx="1315751" cy="1062170"/>
          </a:xfrm>
          <a:custGeom>
            <a:rect b="b" l="l" r="r" t="t"/>
            <a:pathLst>
              <a:path extrusionOk="0" h="1062250" w="1315850">
                <a:moveTo>
                  <a:pt x="0" y="0"/>
                </a:moveTo>
                <a:lnTo>
                  <a:pt x="1315850" y="0"/>
                </a:lnTo>
                <a:lnTo>
                  <a:pt x="1315850" y="1062250"/>
                </a:lnTo>
                <a:lnTo>
                  <a:pt x="0" y="1062250"/>
                </a:lnTo>
                <a:lnTo>
                  <a:pt x="0" y="0"/>
                </a:lnTo>
                <a:close/>
              </a:path>
            </a:pathLst>
          </a:custGeom>
          <a:blipFill rotWithShape="1">
            <a:blip r:embed="rId11">
              <a:alphaModFix/>
            </a:blip>
            <a:stretch>
              <a:fillRect b="0" l="0" r="0" t="0"/>
            </a:stretch>
          </a:blipFill>
          <a:ln>
            <a:noFill/>
          </a:ln>
        </p:spPr>
      </p:sp>
      <p:sp>
        <p:nvSpPr>
          <p:cNvPr id="171" name="Google Shape;171;p16"/>
          <p:cNvSpPr/>
          <p:nvPr/>
        </p:nvSpPr>
        <p:spPr>
          <a:xfrm rot="-5632275">
            <a:off x="17251099" y="3271048"/>
            <a:ext cx="1537829" cy="819244"/>
          </a:xfrm>
          <a:custGeom>
            <a:rect b="b" l="l" r="r" t="t"/>
            <a:pathLst>
              <a:path extrusionOk="0" h="819423" w="1538166">
                <a:moveTo>
                  <a:pt x="0" y="0"/>
                </a:moveTo>
                <a:lnTo>
                  <a:pt x="1538166" y="0"/>
                </a:lnTo>
                <a:lnTo>
                  <a:pt x="1538166" y="819423"/>
                </a:lnTo>
                <a:lnTo>
                  <a:pt x="0" y="819423"/>
                </a:lnTo>
                <a:lnTo>
                  <a:pt x="0" y="0"/>
                </a:lnTo>
                <a:close/>
              </a:path>
            </a:pathLst>
          </a:custGeom>
          <a:blipFill rotWithShape="1">
            <a:blip r:embed="rId12">
              <a:alphaModFix/>
            </a:blip>
            <a:stretch>
              <a:fillRect b="0" l="0" r="0" t="0"/>
            </a:stretch>
          </a:blipFill>
          <a:ln>
            <a:noFill/>
          </a:ln>
        </p:spPr>
      </p:sp>
      <p:sp>
        <p:nvSpPr>
          <p:cNvPr id="172" name="Google Shape;172;p16"/>
          <p:cNvSpPr/>
          <p:nvPr/>
        </p:nvSpPr>
        <p:spPr>
          <a:xfrm rot="1490110">
            <a:off x="7585754" y="-652299"/>
            <a:ext cx="1334783" cy="1356988"/>
          </a:xfrm>
          <a:custGeom>
            <a:rect b="b" l="l" r="r" t="t"/>
            <a:pathLst>
              <a:path extrusionOk="0" h="1357018" w="1334812">
                <a:moveTo>
                  <a:pt x="0" y="0"/>
                </a:moveTo>
                <a:lnTo>
                  <a:pt x="1334812" y="0"/>
                </a:lnTo>
                <a:lnTo>
                  <a:pt x="1334812" y="1357018"/>
                </a:lnTo>
                <a:lnTo>
                  <a:pt x="0" y="1357018"/>
                </a:lnTo>
                <a:lnTo>
                  <a:pt x="0" y="0"/>
                </a:lnTo>
                <a:close/>
              </a:path>
            </a:pathLst>
          </a:custGeom>
          <a:blipFill rotWithShape="1">
            <a:blip r:embed="rId13">
              <a:alphaModFix/>
            </a:blip>
            <a:stretch>
              <a:fillRect b="0" l="0" r="0" t="0"/>
            </a:stretch>
          </a:blipFill>
          <a:ln>
            <a:noFill/>
          </a:ln>
        </p:spPr>
      </p:sp>
      <p:sp>
        <p:nvSpPr>
          <p:cNvPr id="173" name="Google Shape;173;p16"/>
          <p:cNvSpPr txBox="1"/>
          <p:nvPr>
            <p:ph type="title"/>
          </p:nvPr>
        </p:nvSpPr>
        <p:spPr>
          <a:xfrm>
            <a:off x="5029200" y="95038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b="1" lang="en-ID" sz="5244">
                <a:solidFill>
                  <a:schemeClr val="lt1"/>
                </a:solidFill>
                <a:latin typeface="Montserrat"/>
                <a:ea typeface="Montserrat"/>
                <a:cs typeface="Montserrat"/>
                <a:sym typeface="Montserrat"/>
              </a:rPr>
              <a:t>Unique Value Proposition</a:t>
            </a:r>
            <a:endParaRPr sz="4844"/>
          </a:p>
        </p:txBody>
      </p:sp>
      <p:sp>
        <p:nvSpPr>
          <p:cNvPr id="174" name="Google Shape;174;p16"/>
          <p:cNvSpPr txBox="1"/>
          <p:nvPr>
            <p:ph idx="12" type="sldNum"/>
          </p:nvPr>
        </p:nvSpPr>
        <p:spPr>
          <a:xfrm>
            <a:off x="15711875" y="3264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ID" sz="2000">
                <a:solidFill>
                  <a:srgbClr val="FFFF00"/>
                </a:solidFill>
              </a:rPr>
              <a:t>‹#›</a:t>
            </a:fld>
            <a:endParaRPr b="1" sz="2000">
              <a:solidFill>
                <a:srgbClr val="FFFF00"/>
              </a:solidFill>
            </a:endParaRPr>
          </a:p>
        </p:txBody>
      </p:sp>
      <p:sp>
        <p:nvSpPr>
          <p:cNvPr id="175" name="Google Shape;175;p16"/>
          <p:cNvSpPr txBox="1"/>
          <p:nvPr/>
        </p:nvSpPr>
        <p:spPr>
          <a:xfrm>
            <a:off x="2246463" y="2279150"/>
            <a:ext cx="8440500" cy="7080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lt1"/>
              </a:buClr>
              <a:buSzPts val="2800"/>
              <a:buFont typeface="Montserrat"/>
              <a:buAutoNum type="arabicPeriod"/>
            </a:pPr>
            <a:r>
              <a:rPr b="1" lang="en-ID" sz="2800">
                <a:solidFill>
                  <a:schemeClr val="lt1"/>
                </a:solidFill>
                <a:latin typeface="Montserrat"/>
                <a:ea typeface="Montserrat"/>
                <a:cs typeface="Montserrat"/>
                <a:sym typeface="Montserrat"/>
              </a:rPr>
              <a:t>Historical Data Analysis:</a:t>
            </a:r>
            <a:endParaRPr b="1" sz="2800">
              <a:solidFill>
                <a:schemeClr val="lt1"/>
              </a:solidFill>
              <a:latin typeface="Montserrat"/>
              <a:ea typeface="Montserrat"/>
              <a:cs typeface="Montserrat"/>
              <a:sym typeface="Montserrat"/>
            </a:endParaRPr>
          </a:p>
          <a:p>
            <a:pPr indent="0" lvl="0" marL="457200" rtl="0" algn="l">
              <a:spcBef>
                <a:spcPts val="0"/>
              </a:spcBef>
              <a:spcAft>
                <a:spcPts val="0"/>
              </a:spcAft>
              <a:buNone/>
            </a:pPr>
            <a:r>
              <a:rPr lang="en-ID" sz="2800">
                <a:solidFill>
                  <a:schemeClr val="lt1"/>
                </a:solidFill>
                <a:latin typeface="Montserrat"/>
                <a:ea typeface="Montserrat"/>
                <a:cs typeface="Montserrat"/>
                <a:sym typeface="Montserrat"/>
              </a:rPr>
              <a:t>The platform analyzes historical sales data of SMEs, understanding consumer behavior and factors influencing demand.</a:t>
            </a:r>
            <a:endParaRPr sz="2800">
              <a:solidFill>
                <a:schemeClr val="lt1"/>
              </a:solidFill>
              <a:latin typeface="Montserrat"/>
              <a:ea typeface="Montserrat"/>
              <a:cs typeface="Montserrat"/>
              <a:sym typeface="Montserrat"/>
            </a:endParaRPr>
          </a:p>
          <a:p>
            <a:pPr indent="-406400" lvl="0" marL="457200" rtl="0" algn="l">
              <a:spcBef>
                <a:spcPts val="0"/>
              </a:spcBef>
              <a:spcAft>
                <a:spcPts val="0"/>
              </a:spcAft>
              <a:buClr>
                <a:schemeClr val="lt1"/>
              </a:buClr>
              <a:buSzPts val="2800"/>
              <a:buFont typeface="Montserrat"/>
              <a:buAutoNum type="arabicPeriod"/>
            </a:pPr>
            <a:r>
              <a:rPr b="1" lang="en-ID" sz="2800">
                <a:solidFill>
                  <a:schemeClr val="lt1"/>
                </a:solidFill>
                <a:latin typeface="Montserrat"/>
                <a:ea typeface="Montserrat"/>
                <a:cs typeface="Montserrat"/>
                <a:sym typeface="Montserrat"/>
              </a:rPr>
              <a:t>Demand Prediction:</a:t>
            </a:r>
            <a:endParaRPr b="1" sz="2800">
              <a:solidFill>
                <a:schemeClr val="lt1"/>
              </a:solidFill>
              <a:latin typeface="Montserrat"/>
              <a:ea typeface="Montserrat"/>
              <a:cs typeface="Montserrat"/>
              <a:sym typeface="Montserrat"/>
            </a:endParaRPr>
          </a:p>
          <a:p>
            <a:pPr indent="0" lvl="0" marL="457200" rtl="0" algn="l">
              <a:spcBef>
                <a:spcPts val="0"/>
              </a:spcBef>
              <a:spcAft>
                <a:spcPts val="0"/>
              </a:spcAft>
              <a:buNone/>
            </a:pPr>
            <a:r>
              <a:rPr lang="en-ID" sz="2800">
                <a:solidFill>
                  <a:schemeClr val="lt1"/>
                </a:solidFill>
                <a:latin typeface="Montserrat"/>
                <a:ea typeface="Montserrat"/>
                <a:cs typeface="Montserrat"/>
                <a:sym typeface="Montserrat"/>
              </a:rPr>
              <a:t>Using machine learning, it predicts market demand considering seasonality and market trends, enhancing accuracy.</a:t>
            </a:r>
            <a:endParaRPr sz="2800">
              <a:solidFill>
                <a:schemeClr val="lt1"/>
              </a:solidFill>
              <a:latin typeface="Montserrat"/>
              <a:ea typeface="Montserrat"/>
              <a:cs typeface="Montserrat"/>
              <a:sym typeface="Montserrat"/>
            </a:endParaRPr>
          </a:p>
          <a:p>
            <a:pPr indent="-406400" lvl="0" marL="457200" rtl="0" algn="l">
              <a:spcBef>
                <a:spcPts val="0"/>
              </a:spcBef>
              <a:spcAft>
                <a:spcPts val="0"/>
              </a:spcAft>
              <a:buClr>
                <a:schemeClr val="lt1"/>
              </a:buClr>
              <a:buSzPts val="2800"/>
              <a:buFont typeface="Montserrat"/>
              <a:buAutoNum type="arabicPeriod"/>
            </a:pPr>
            <a:r>
              <a:rPr b="1" lang="en-ID" sz="2800">
                <a:solidFill>
                  <a:schemeClr val="lt1"/>
                </a:solidFill>
                <a:latin typeface="Montserrat"/>
                <a:ea typeface="Montserrat"/>
                <a:cs typeface="Montserrat"/>
                <a:sym typeface="Montserrat"/>
              </a:rPr>
              <a:t>Data Visualization:</a:t>
            </a:r>
            <a:endParaRPr b="1" sz="2800">
              <a:solidFill>
                <a:schemeClr val="lt1"/>
              </a:solidFill>
              <a:latin typeface="Montserrat"/>
              <a:ea typeface="Montserrat"/>
              <a:cs typeface="Montserrat"/>
              <a:sym typeface="Montserrat"/>
            </a:endParaRPr>
          </a:p>
          <a:p>
            <a:pPr indent="0" lvl="0" marL="457200" rtl="0" algn="l">
              <a:spcBef>
                <a:spcPts val="0"/>
              </a:spcBef>
              <a:spcAft>
                <a:spcPts val="0"/>
              </a:spcAft>
              <a:buNone/>
            </a:pPr>
            <a:r>
              <a:rPr lang="en-ID" sz="2800">
                <a:solidFill>
                  <a:schemeClr val="lt1"/>
                </a:solidFill>
                <a:latin typeface="Montserrat"/>
                <a:ea typeface="Montserrat"/>
                <a:cs typeface="Montserrat"/>
                <a:sym typeface="Montserrat"/>
              </a:rPr>
              <a:t>Results are presented through clear graphs and dashboards, aiding SMEs in understanding demand forecasts.</a:t>
            </a:r>
            <a:endParaRPr sz="2800">
              <a:solidFill>
                <a:schemeClr val="lt1"/>
              </a:solidFill>
              <a:latin typeface="Montserrat"/>
              <a:ea typeface="Montserrat"/>
              <a:cs typeface="Montserrat"/>
              <a:sym typeface="Montserrat"/>
            </a:endParaRPr>
          </a:p>
          <a:p>
            <a:pPr indent="-406400" lvl="0" marL="457200" rtl="0" algn="l">
              <a:spcBef>
                <a:spcPts val="0"/>
              </a:spcBef>
              <a:spcAft>
                <a:spcPts val="0"/>
              </a:spcAft>
              <a:buClr>
                <a:schemeClr val="lt1"/>
              </a:buClr>
              <a:buSzPts val="2800"/>
              <a:buFont typeface="Montserrat"/>
              <a:buAutoNum type="arabicPeriod"/>
            </a:pPr>
            <a:r>
              <a:rPr b="1" lang="en-ID" sz="2800">
                <a:solidFill>
                  <a:schemeClr val="lt1"/>
                </a:solidFill>
                <a:latin typeface="Montserrat"/>
                <a:ea typeface="Montserrat"/>
                <a:cs typeface="Montserrat"/>
                <a:sym typeface="Montserrat"/>
              </a:rPr>
              <a:t>Production Recommendations:</a:t>
            </a:r>
            <a:endParaRPr b="1" sz="2800">
              <a:solidFill>
                <a:schemeClr val="lt1"/>
              </a:solidFill>
              <a:latin typeface="Montserrat"/>
              <a:ea typeface="Montserrat"/>
              <a:cs typeface="Montserrat"/>
              <a:sym typeface="Montserrat"/>
            </a:endParaRPr>
          </a:p>
          <a:p>
            <a:pPr indent="0" lvl="0" marL="457200" rtl="0" algn="l">
              <a:spcBef>
                <a:spcPts val="0"/>
              </a:spcBef>
              <a:spcAft>
                <a:spcPts val="0"/>
              </a:spcAft>
              <a:buNone/>
            </a:pPr>
            <a:r>
              <a:rPr lang="en-ID" sz="2800">
                <a:solidFill>
                  <a:schemeClr val="lt1"/>
                </a:solidFill>
                <a:latin typeface="Montserrat"/>
                <a:ea typeface="Montserrat"/>
                <a:cs typeface="Montserrat"/>
                <a:sym typeface="Montserrat"/>
              </a:rPr>
              <a:t>Based on predictions, the platform suggests optimal production quantities, minimizing inventory risks.</a:t>
            </a:r>
            <a:endParaRPr sz="2800">
              <a:solidFill>
                <a:schemeClr val="lt1"/>
              </a:solidFill>
              <a:latin typeface="Montserrat"/>
              <a:ea typeface="Montserrat"/>
              <a:cs typeface="Montserrat"/>
              <a:sym typeface="Montserrat"/>
            </a:endParaRPr>
          </a:p>
        </p:txBody>
      </p:sp>
      <p:pic>
        <p:nvPicPr>
          <p:cNvPr id="176" name="Google Shape;176;p16"/>
          <p:cNvPicPr preferRelativeResize="0"/>
          <p:nvPr/>
        </p:nvPicPr>
        <p:blipFill>
          <a:blip r:embed="rId14">
            <a:alphaModFix/>
          </a:blip>
          <a:stretch>
            <a:fillRect/>
          </a:stretch>
        </p:blipFill>
        <p:spPr>
          <a:xfrm flipH="1">
            <a:off x="11590225" y="2468190"/>
            <a:ext cx="5941600" cy="567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A44"/>
        </a:solidFill>
      </p:bgPr>
    </p:bg>
    <p:spTree>
      <p:nvGrpSpPr>
        <p:cNvPr id="181" name="Shape 181"/>
        <p:cNvGrpSpPr/>
        <p:nvPr/>
      </p:nvGrpSpPr>
      <p:grpSpPr>
        <a:xfrm>
          <a:off x="0" y="0"/>
          <a:ext cx="0" cy="0"/>
          <a:chOff x="0" y="0"/>
          <a:chExt cx="0" cy="0"/>
        </a:xfrm>
      </p:grpSpPr>
      <p:sp>
        <p:nvSpPr>
          <p:cNvPr id="182" name="Google Shape;182;p17"/>
          <p:cNvSpPr/>
          <p:nvPr/>
        </p:nvSpPr>
        <p:spPr>
          <a:xfrm rot="-639820">
            <a:off x="-318" y="3386997"/>
            <a:ext cx="1241289" cy="1220977"/>
          </a:xfrm>
          <a:custGeom>
            <a:rect b="b" l="l" r="r" t="t"/>
            <a:pathLst>
              <a:path extrusionOk="0" h="1221263" w="1241580">
                <a:moveTo>
                  <a:pt x="0" y="0"/>
                </a:moveTo>
                <a:lnTo>
                  <a:pt x="1241580" y="0"/>
                </a:lnTo>
                <a:lnTo>
                  <a:pt x="1241580" y="1221263"/>
                </a:lnTo>
                <a:lnTo>
                  <a:pt x="0" y="1221263"/>
                </a:lnTo>
                <a:lnTo>
                  <a:pt x="0" y="0"/>
                </a:lnTo>
                <a:close/>
              </a:path>
            </a:pathLst>
          </a:custGeom>
          <a:blipFill rotWithShape="1">
            <a:blip r:embed="rId3">
              <a:alphaModFix/>
            </a:blip>
            <a:stretch>
              <a:fillRect b="0" l="0" r="0" t="0"/>
            </a:stretch>
          </a:blipFill>
          <a:ln>
            <a:noFill/>
          </a:ln>
        </p:spPr>
      </p:sp>
      <p:sp>
        <p:nvSpPr>
          <p:cNvPr id="183" name="Google Shape;183;p17"/>
          <p:cNvSpPr/>
          <p:nvPr/>
        </p:nvSpPr>
        <p:spPr>
          <a:xfrm rot="-3466908">
            <a:off x="-516426" y="4159174"/>
            <a:ext cx="1588916" cy="1089129"/>
          </a:xfrm>
          <a:custGeom>
            <a:rect b="b" l="l" r="r" t="t"/>
            <a:pathLst>
              <a:path extrusionOk="0" h="1090449" w="1590841">
                <a:moveTo>
                  <a:pt x="0" y="0"/>
                </a:moveTo>
                <a:lnTo>
                  <a:pt x="1590841" y="0"/>
                </a:lnTo>
                <a:lnTo>
                  <a:pt x="1590841" y="1090449"/>
                </a:lnTo>
                <a:lnTo>
                  <a:pt x="0" y="1090449"/>
                </a:lnTo>
                <a:lnTo>
                  <a:pt x="0" y="0"/>
                </a:lnTo>
                <a:close/>
              </a:path>
            </a:pathLst>
          </a:custGeom>
          <a:blipFill rotWithShape="1">
            <a:blip r:embed="rId4">
              <a:alphaModFix/>
            </a:blip>
            <a:stretch>
              <a:fillRect b="0" l="0" r="0" t="0"/>
            </a:stretch>
          </a:blipFill>
          <a:ln>
            <a:noFill/>
          </a:ln>
        </p:spPr>
      </p:sp>
      <p:sp>
        <p:nvSpPr>
          <p:cNvPr id="184" name="Google Shape;184;p17"/>
          <p:cNvSpPr/>
          <p:nvPr/>
        </p:nvSpPr>
        <p:spPr>
          <a:xfrm flipH="1" rot="4925570">
            <a:off x="217303" y="-675506"/>
            <a:ext cx="1378363" cy="2369061"/>
          </a:xfrm>
          <a:custGeom>
            <a:rect b="b" l="l" r="r" t="t"/>
            <a:pathLst>
              <a:path extrusionOk="0" h="2370239" w="1379048">
                <a:moveTo>
                  <a:pt x="1379048" y="0"/>
                </a:moveTo>
                <a:lnTo>
                  <a:pt x="0" y="0"/>
                </a:lnTo>
                <a:lnTo>
                  <a:pt x="0" y="2370239"/>
                </a:lnTo>
                <a:lnTo>
                  <a:pt x="1379048" y="2370239"/>
                </a:lnTo>
                <a:lnTo>
                  <a:pt x="1379048" y="0"/>
                </a:lnTo>
                <a:close/>
              </a:path>
            </a:pathLst>
          </a:custGeom>
          <a:blipFill rotWithShape="1">
            <a:blip r:embed="rId5">
              <a:alphaModFix/>
            </a:blip>
            <a:stretch>
              <a:fillRect b="0" l="0" r="0" t="0"/>
            </a:stretch>
          </a:blipFill>
          <a:ln>
            <a:noFill/>
          </a:ln>
        </p:spPr>
      </p:sp>
      <p:sp>
        <p:nvSpPr>
          <p:cNvPr id="185" name="Google Shape;185;p17"/>
          <p:cNvSpPr/>
          <p:nvPr/>
        </p:nvSpPr>
        <p:spPr>
          <a:xfrm rot="1732416">
            <a:off x="-619904" y="8165693"/>
            <a:ext cx="1402044" cy="1379102"/>
          </a:xfrm>
          <a:custGeom>
            <a:rect b="b" l="l" r="r" t="t"/>
            <a:pathLst>
              <a:path extrusionOk="0" h="1380185" w="1403145">
                <a:moveTo>
                  <a:pt x="0" y="0"/>
                </a:moveTo>
                <a:lnTo>
                  <a:pt x="1403145" y="0"/>
                </a:lnTo>
                <a:lnTo>
                  <a:pt x="1403145" y="1380185"/>
                </a:lnTo>
                <a:lnTo>
                  <a:pt x="0" y="1380185"/>
                </a:lnTo>
                <a:lnTo>
                  <a:pt x="0" y="0"/>
                </a:lnTo>
                <a:close/>
              </a:path>
            </a:pathLst>
          </a:custGeom>
          <a:blipFill rotWithShape="1">
            <a:blip r:embed="rId6">
              <a:alphaModFix/>
            </a:blip>
            <a:stretch>
              <a:fillRect b="0" l="0" r="0" t="0"/>
            </a:stretch>
          </a:blipFill>
          <a:ln>
            <a:noFill/>
          </a:ln>
        </p:spPr>
      </p:sp>
      <p:sp>
        <p:nvSpPr>
          <p:cNvPr id="186" name="Google Shape;186;p17"/>
          <p:cNvSpPr/>
          <p:nvPr/>
        </p:nvSpPr>
        <p:spPr>
          <a:xfrm rot="7856596">
            <a:off x="12022756" y="9465903"/>
            <a:ext cx="1074517" cy="1156525"/>
          </a:xfrm>
          <a:custGeom>
            <a:rect b="b" l="l" r="r" t="t"/>
            <a:pathLst>
              <a:path extrusionOk="0" h="1157075" w="1075028">
                <a:moveTo>
                  <a:pt x="0" y="0"/>
                </a:moveTo>
                <a:lnTo>
                  <a:pt x="1075029" y="0"/>
                </a:lnTo>
                <a:lnTo>
                  <a:pt x="1075029" y="1157076"/>
                </a:lnTo>
                <a:lnTo>
                  <a:pt x="0" y="1157076"/>
                </a:lnTo>
                <a:lnTo>
                  <a:pt x="0" y="0"/>
                </a:lnTo>
                <a:close/>
              </a:path>
            </a:pathLst>
          </a:custGeom>
          <a:blipFill rotWithShape="1">
            <a:blip r:embed="rId7">
              <a:alphaModFix/>
            </a:blip>
            <a:stretch>
              <a:fillRect b="0" l="0" r="0" t="0"/>
            </a:stretch>
          </a:blipFill>
          <a:ln>
            <a:noFill/>
          </a:ln>
        </p:spPr>
      </p:sp>
      <p:sp>
        <p:nvSpPr>
          <p:cNvPr id="187" name="Google Shape;187;p17"/>
          <p:cNvSpPr/>
          <p:nvPr/>
        </p:nvSpPr>
        <p:spPr>
          <a:xfrm rot="163170">
            <a:off x="17089221" y="7789116"/>
            <a:ext cx="1541557" cy="563369"/>
          </a:xfrm>
          <a:custGeom>
            <a:rect b="b" l="l" r="r" t="t"/>
            <a:pathLst>
              <a:path extrusionOk="0" h="562735" w="1539821">
                <a:moveTo>
                  <a:pt x="0" y="0"/>
                </a:moveTo>
                <a:lnTo>
                  <a:pt x="1539821" y="0"/>
                </a:lnTo>
                <a:lnTo>
                  <a:pt x="1539821" y="562735"/>
                </a:lnTo>
                <a:lnTo>
                  <a:pt x="0" y="562735"/>
                </a:lnTo>
                <a:lnTo>
                  <a:pt x="0" y="0"/>
                </a:lnTo>
                <a:close/>
              </a:path>
            </a:pathLst>
          </a:custGeom>
          <a:blipFill rotWithShape="1">
            <a:blip r:embed="rId8">
              <a:alphaModFix/>
            </a:blip>
            <a:stretch>
              <a:fillRect b="0" l="0" r="0" t="0"/>
            </a:stretch>
          </a:blipFill>
          <a:ln>
            <a:noFill/>
          </a:ln>
        </p:spPr>
      </p:sp>
      <p:sp>
        <p:nvSpPr>
          <p:cNvPr id="188" name="Google Shape;188;p17"/>
          <p:cNvSpPr/>
          <p:nvPr/>
        </p:nvSpPr>
        <p:spPr>
          <a:xfrm rot="-8797668">
            <a:off x="4498978" y="9490005"/>
            <a:ext cx="2017495" cy="1276523"/>
          </a:xfrm>
          <a:custGeom>
            <a:rect b="b" l="l" r="r" t="t"/>
            <a:pathLst>
              <a:path extrusionOk="0" h="1276699" w="2017772">
                <a:moveTo>
                  <a:pt x="0" y="0"/>
                </a:moveTo>
                <a:lnTo>
                  <a:pt x="2017772" y="0"/>
                </a:lnTo>
                <a:lnTo>
                  <a:pt x="2017772" y="1276700"/>
                </a:lnTo>
                <a:lnTo>
                  <a:pt x="0" y="1276700"/>
                </a:lnTo>
                <a:lnTo>
                  <a:pt x="0" y="0"/>
                </a:lnTo>
                <a:close/>
              </a:path>
            </a:pathLst>
          </a:custGeom>
          <a:blipFill rotWithShape="1">
            <a:blip r:embed="rId9">
              <a:alphaModFix/>
            </a:blip>
            <a:stretch>
              <a:fillRect b="0" l="0" r="0" t="0"/>
            </a:stretch>
          </a:blipFill>
          <a:ln>
            <a:noFill/>
          </a:ln>
        </p:spPr>
      </p:sp>
      <p:sp>
        <p:nvSpPr>
          <p:cNvPr id="189" name="Google Shape;189;p17"/>
          <p:cNvSpPr/>
          <p:nvPr/>
        </p:nvSpPr>
        <p:spPr>
          <a:xfrm rot="2212194">
            <a:off x="14736624" y="-250991"/>
            <a:ext cx="1264965" cy="1361508"/>
          </a:xfrm>
          <a:custGeom>
            <a:rect b="b" l="l" r="r" t="t"/>
            <a:pathLst>
              <a:path extrusionOk="0" h="1361508" w="1264965">
                <a:moveTo>
                  <a:pt x="0" y="0"/>
                </a:moveTo>
                <a:lnTo>
                  <a:pt x="1264965" y="0"/>
                </a:lnTo>
                <a:lnTo>
                  <a:pt x="1264965" y="1361508"/>
                </a:lnTo>
                <a:lnTo>
                  <a:pt x="0" y="1361508"/>
                </a:lnTo>
                <a:lnTo>
                  <a:pt x="0" y="0"/>
                </a:lnTo>
                <a:close/>
              </a:path>
            </a:pathLst>
          </a:custGeom>
          <a:blipFill rotWithShape="1">
            <a:blip r:embed="rId10">
              <a:alphaModFix/>
            </a:blip>
            <a:stretch>
              <a:fillRect b="0" l="0" r="0" t="0"/>
            </a:stretch>
          </a:blipFill>
          <a:ln>
            <a:noFill/>
          </a:ln>
        </p:spPr>
      </p:sp>
      <p:sp>
        <p:nvSpPr>
          <p:cNvPr id="190" name="Google Shape;190;p17"/>
          <p:cNvSpPr/>
          <p:nvPr/>
        </p:nvSpPr>
        <p:spPr>
          <a:xfrm rot="3335686">
            <a:off x="17629042" y="4309718"/>
            <a:ext cx="1315751" cy="1062170"/>
          </a:xfrm>
          <a:custGeom>
            <a:rect b="b" l="l" r="r" t="t"/>
            <a:pathLst>
              <a:path extrusionOk="0" h="1062250" w="1315850">
                <a:moveTo>
                  <a:pt x="0" y="0"/>
                </a:moveTo>
                <a:lnTo>
                  <a:pt x="1315850" y="0"/>
                </a:lnTo>
                <a:lnTo>
                  <a:pt x="1315850" y="1062250"/>
                </a:lnTo>
                <a:lnTo>
                  <a:pt x="0" y="1062250"/>
                </a:lnTo>
                <a:lnTo>
                  <a:pt x="0" y="0"/>
                </a:lnTo>
                <a:close/>
              </a:path>
            </a:pathLst>
          </a:custGeom>
          <a:blipFill rotWithShape="1">
            <a:blip r:embed="rId11">
              <a:alphaModFix/>
            </a:blip>
            <a:stretch>
              <a:fillRect b="0" l="0" r="0" t="0"/>
            </a:stretch>
          </a:blipFill>
          <a:ln>
            <a:noFill/>
          </a:ln>
        </p:spPr>
      </p:sp>
      <p:sp>
        <p:nvSpPr>
          <p:cNvPr id="191" name="Google Shape;191;p17"/>
          <p:cNvSpPr/>
          <p:nvPr/>
        </p:nvSpPr>
        <p:spPr>
          <a:xfrm rot="-5632275">
            <a:off x="17251099" y="3271048"/>
            <a:ext cx="1537829" cy="819244"/>
          </a:xfrm>
          <a:custGeom>
            <a:rect b="b" l="l" r="r" t="t"/>
            <a:pathLst>
              <a:path extrusionOk="0" h="819423" w="1538166">
                <a:moveTo>
                  <a:pt x="0" y="0"/>
                </a:moveTo>
                <a:lnTo>
                  <a:pt x="1538166" y="0"/>
                </a:lnTo>
                <a:lnTo>
                  <a:pt x="1538166" y="819423"/>
                </a:lnTo>
                <a:lnTo>
                  <a:pt x="0" y="819423"/>
                </a:lnTo>
                <a:lnTo>
                  <a:pt x="0" y="0"/>
                </a:lnTo>
                <a:close/>
              </a:path>
            </a:pathLst>
          </a:custGeom>
          <a:blipFill rotWithShape="1">
            <a:blip r:embed="rId12">
              <a:alphaModFix/>
            </a:blip>
            <a:stretch>
              <a:fillRect b="0" l="0" r="0" t="0"/>
            </a:stretch>
          </a:blipFill>
          <a:ln>
            <a:noFill/>
          </a:ln>
        </p:spPr>
      </p:sp>
      <p:sp>
        <p:nvSpPr>
          <p:cNvPr id="192" name="Google Shape;192;p17"/>
          <p:cNvSpPr/>
          <p:nvPr/>
        </p:nvSpPr>
        <p:spPr>
          <a:xfrm rot="1490110">
            <a:off x="7585754" y="-652299"/>
            <a:ext cx="1334783" cy="1356988"/>
          </a:xfrm>
          <a:custGeom>
            <a:rect b="b" l="l" r="r" t="t"/>
            <a:pathLst>
              <a:path extrusionOk="0" h="1357018" w="1334812">
                <a:moveTo>
                  <a:pt x="0" y="0"/>
                </a:moveTo>
                <a:lnTo>
                  <a:pt x="1334812" y="0"/>
                </a:lnTo>
                <a:lnTo>
                  <a:pt x="1334812" y="1357018"/>
                </a:lnTo>
                <a:lnTo>
                  <a:pt x="0" y="1357018"/>
                </a:lnTo>
                <a:lnTo>
                  <a:pt x="0" y="0"/>
                </a:lnTo>
                <a:close/>
              </a:path>
            </a:pathLst>
          </a:custGeom>
          <a:blipFill rotWithShape="1">
            <a:blip r:embed="rId13">
              <a:alphaModFix/>
            </a:blip>
            <a:stretch>
              <a:fillRect b="0" l="0" r="0" t="0"/>
            </a:stretch>
          </a:blipFill>
          <a:ln>
            <a:noFill/>
          </a:ln>
        </p:spPr>
      </p:sp>
      <p:sp>
        <p:nvSpPr>
          <p:cNvPr id="193" name="Google Shape;193;p17"/>
          <p:cNvSpPr txBox="1"/>
          <p:nvPr>
            <p:ph type="title"/>
          </p:nvPr>
        </p:nvSpPr>
        <p:spPr>
          <a:xfrm>
            <a:off x="5204850" y="9222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ID" sz="5244">
                <a:solidFill>
                  <a:schemeClr val="lt1"/>
                </a:solidFill>
                <a:latin typeface="Montserrat"/>
                <a:ea typeface="Montserrat"/>
                <a:cs typeface="Montserrat"/>
                <a:sym typeface="Montserrat"/>
              </a:rPr>
              <a:t>Business Flow</a:t>
            </a:r>
            <a:endParaRPr sz="4844"/>
          </a:p>
        </p:txBody>
      </p:sp>
      <p:sp>
        <p:nvSpPr>
          <p:cNvPr id="194" name="Google Shape;194;p17"/>
          <p:cNvSpPr txBox="1"/>
          <p:nvPr>
            <p:ph idx="12" type="sldNum"/>
          </p:nvPr>
        </p:nvSpPr>
        <p:spPr>
          <a:xfrm>
            <a:off x="15711875" y="3264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ID" sz="2000">
                <a:solidFill>
                  <a:srgbClr val="FFFF00"/>
                </a:solidFill>
              </a:rPr>
              <a:t>‹#›</a:t>
            </a:fld>
            <a:endParaRPr b="1" sz="2000">
              <a:solidFill>
                <a:srgbClr val="FFFF00"/>
              </a:solidFill>
            </a:endParaRPr>
          </a:p>
        </p:txBody>
      </p:sp>
      <p:pic>
        <p:nvPicPr>
          <p:cNvPr id="195" name="Google Shape;195;p17"/>
          <p:cNvPicPr preferRelativeResize="0"/>
          <p:nvPr/>
        </p:nvPicPr>
        <p:blipFill>
          <a:blip r:embed="rId14">
            <a:alphaModFix/>
          </a:blip>
          <a:stretch>
            <a:fillRect/>
          </a:stretch>
        </p:blipFill>
        <p:spPr>
          <a:xfrm>
            <a:off x="3241513" y="1589286"/>
            <a:ext cx="12156273" cy="79478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A44"/>
        </a:solidFill>
      </p:bgPr>
    </p:bg>
    <p:spTree>
      <p:nvGrpSpPr>
        <p:cNvPr id="200" name="Shape 200"/>
        <p:cNvGrpSpPr/>
        <p:nvPr/>
      </p:nvGrpSpPr>
      <p:grpSpPr>
        <a:xfrm>
          <a:off x="0" y="0"/>
          <a:ext cx="0" cy="0"/>
          <a:chOff x="0" y="0"/>
          <a:chExt cx="0" cy="0"/>
        </a:xfrm>
      </p:grpSpPr>
      <p:sp>
        <p:nvSpPr>
          <p:cNvPr id="201" name="Google Shape;201;p18"/>
          <p:cNvSpPr/>
          <p:nvPr/>
        </p:nvSpPr>
        <p:spPr>
          <a:xfrm rot="-639820">
            <a:off x="-318" y="3386997"/>
            <a:ext cx="1241289" cy="1220977"/>
          </a:xfrm>
          <a:custGeom>
            <a:rect b="b" l="l" r="r" t="t"/>
            <a:pathLst>
              <a:path extrusionOk="0" h="1221263" w="1241580">
                <a:moveTo>
                  <a:pt x="0" y="0"/>
                </a:moveTo>
                <a:lnTo>
                  <a:pt x="1241580" y="0"/>
                </a:lnTo>
                <a:lnTo>
                  <a:pt x="1241580" y="1221263"/>
                </a:lnTo>
                <a:lnTo>
                  <a:pt x="0" y="1221263"/>
                </a:lnTo>
                <a:lnTo>
                  <a:pt x="0" y="0"/>
                </a:lnTo>
                <a:close/>
              </a:path>
            </a:pathLst>
          </a:custGeom>
          <a:blipFill rotWithShape="1">
            <a:blip r:embed="rId3">
              <a:alphaModFix/>
            </a:blip>
            <a:stretch>
              <a:fillRect b="0" l="0" r="0" t="0"/>
            </a:stretch>
          </a:blipFill>
          <a:ln>
            <a:noFill/>
          </a:ln>
        </p:spPr>
      </p:sp>
      <p:sp>
        <p:nvSpPr>
          <p:cNvPr id="202" name="Google Shape;202;p18"/>
          <p:cNvSpPr/>
          <p:nvPr/>
        </p:nvSpPr>
        <p:spPr>
          <a:xfrm rot="-3464629">
            <a:off x="-516064" y="4158639"/>
            <a:ext cx="1590841" cy="1090449"/>
          </a:xfrm>
          <a:custGeom>
            <a:rect b="b" l="l" r="r" t="t"/>
            <a:pathLst>
              <a:path extrusionOk="0" h="1090449" w="1590841">
                <a:moveTo>
                  <a:pt x="0" y="0"/>
                </a:moveTo>
                <a:lnTo>
                  <a:pt x="1590841" y="0"/>
                </a:lnTo>
                <a:lnTo>
                  <a:pt x="1590841" y="1090449"/>
                </a:lnTo>
                <a:lnTo>
                  <a:pt x="0" y="1090449"/>
                </a:lnTo>
                <a:lnTo>
                  <a:pt x="0" y="0"/>
                </a:lnTo>
                <a:close/>
              </a:path>
            </a:pathLst>
          </a:custGeom>
          <a:blipFill rotWithShape="1">
            <a:blip r:embed="rId4">
              <a:alphaModFix/>
            </a:blip>
            <a:stretch>
              <a:fillRect b="0" l="0" r="0" t="0"/>
            </a:stretch>
          </a:blipFill>
          <a:ln>
            <a:noFill/>
          </a:ln>
        </p:spPr>
      </p:sp>
      <p:sp>
        <p:nvSpPr>
          <p:cNvPr id="203" name="Google Shape;203;p18"/>
          <p:cNvSpPr/>
          <p:nvPr/>
        </p:nvSpPr>
        <p:spPr>
          <a:xfrm flipH="1" rot="4925570">
            <a:off x="217303" y="-675506"/>
            <a:ext cx="1378363" cy="2369061"/>
          </a:xfrm>
          <a:custGeom>
            <a:rect b="b" l="l" r="r" t="t"/>
            <a:pathLst>
              <a:path extrusionOk="0" h="2370239" w="1379048">
                <a:moveTo>
                  <a:pt x="1379048" y="0"/>
                </a:moveTo>
                <a:lnTo>
                  <a:pt x="0" y="0"/>
                </a:lnTo>
                <a:lnTo>
                  <a:pt x="0" y="2370239"/>
                </a:lnTo>
                <a:lnTo>
                  <a:pt x="1379048" y="2370239"/>
                </a:lnTo>
                <a:lnTo>
                  <a:pt x="1379048" y="0"/>
                </a:lnTo>
                <a:close/>
              </a:path>
            </a:pathLst>
          </a:custGeom>
          <a:blipFill rotWithShape="1">
            <a:blip r:embed="rId5">
              <a:alphaModFix/>
            </a:blip>
            <a:stretch>
              <a:fillRect b="0" l="0" r="0" t="0"/>
            </a:stretch>
          </a:blipFill>
          <a:ln>
            <a:noFill/>
          </a:ln>
        </p:spPr>
      </p:sp>
      <p:sp>
        <p:nvSpPr>
          <p:cNvPr id="204" name="Google Shape;204;p18"/>
          <p:cNvSpPr/>
          <p:nvPr/>
        </p:nvSpPr>
        <p:spPr>
          <a:xfrm rot="1733573">
            <a:off x="-620551" y="8165986"/>
            <a:ext cx="1403145" cy="1380185"/>
          </a:xfrm>
          <a:custGeom>
            <a:rect b="b" l="l" r="r" t="t"/>
            <a:pathLst>
              <a:path extrusionOk="0" h="1380185" w="1403145">
                <a:moveTo>
                  <a:pt x="0" y="0"/>
                </a:moveTo>
                <a:lnTo>
                  <a:pt x="1403145" y="0"/>
                </a:lnTo>
                <a:lnTo>
                  <a:pt x="1403145" y="1380185"/>
                </a:lnTo>
                <a:lnTo>
                  <a:pt x="0" y="1380185"/>
                </a:lnTo>
                <a:lnTo>
                  <a:pt x="0" y="0"/>
                </a:lnTo>
                <a:close/>
              </a:path>
            </a:pathLst>
          </a:custGeom>
          <a:blipFill rotWithShape="1">
            <a:blip r:embed="rId6">
              <a:alphaModFix/>
            </a:blip>
            <a:stretch>
              <a:fillRect b="0" l="0" r="0" t="0"/>
            </a:stretch>
          </a:blipFill>
          <a:ln>
            <a:noFill/>
          </a:ln>
        </p:spPr>
      </p:sp>
      <p:sp>
        <p:nvSpPr>
          <p:cNvPr id="205" name="Google Shape;205;p18"/>
          <p:cNvSpPr/>
          <p:nvPr/>
        </p:nvSpPr>
        <p:spPr>
          <a:xfrm rot="7859510">
            <a:off x="12022103" y="9464972"/>
            <a:ext cx="1075028" cy="1157075"/>
          </a:xfrm>
          <a:custGeom>
            <a:rect b="b" l="l" r="r" t="t"/>
            <a:pathLst>
              <a:path extrusionOk="0" h="1157075" w="1075028">
                <a:moveTo>
                  <a:pt x="0" y="0"/>
                </a:moveTo>
                <a:lnTo>
                  <a:pt x="1075029" y="0"/>
                </a:lnTo>
                <a:lnTo>
                  <a:pt x="1075029" y="1157076"/>
                </a:lnTo>
                <a:lnTo>
                  <a:pt x="0" y="1157076"/>
                </a:lnTo>
                <a:lnTo>
                  <a:pt x="0" y="0"/>
                </a:lnTo>
                <a:close/>
              </a:path>
            </a:pathLst>
          </a:custGeom>
          <a:blipFill rotWithShape="1">
            <a:blip r:embed="rId7">
              <a:alphaModFix/>
            </a:blip>
            <a:stretch>
              <a:fillRect b="0" l="0" r="0" t="0"/>
            </a:stretch>
          </a:blipFill>
          <a:ln>
            <a:noFill/>
          </a:ln>
        </p:spPr>
      </p:sp>
      <p:sp>
        <p:nvSpPr>
          <p:cNvPr id="206" name="Google Shape;206;p18"/>
          <p:cNvSpPr/>
          <p:nvPr/>
        </p:nvSpPr>
        <p:spPr>
          <a:xfrm rot="163128">
            <a:off x="17089241" y="7789066"/>
            <a:ext cx="1539821" cy="562735"/>
          </a:xfrm>
          <a:custGeom>
            <a:rect b="b" l="l" r="r" t="t"/>
            <a:pathLst>
              <a:path extrusionOk="0" h="562735" w="1539821">
                <a:moveTo>
                  <a:pt x="0" y="0"/>
                </a:moveTo>
                <a:lnTo>
                  <a:pt x="1539821" y="0"/>
                </a:lnTo>
                <a:lnTo>
                  <a:pt x="1539821" y="562735"/>
                </a:lnTo>
                <a:lnTo>
                  <a:pt x="0" y="562735"/>
                </a:lnTo>
                <a:lnTo>
                  <a:pt x="0" y="0"/>
                </a:lnTo>
                <a:close/>
              </a:path>
            </a:pathLst>
          </a:custGeom>
          <a:blipFill rotWithShape="1">
            <a:blip r:embed="rId8">
              <a:alphaModFix/>
            </a:blip>
            <a:stretch>
              <a:fillRect b="0" l="0" r="0" t="0"/>
            </a:stretch>
          </a:blipFill>
          <a:ln>
            <a:noFill/>
          </a:ln>
        </p:spPr>
      </p:sp>
      <p:sp>
        <p:nvSpPr>
          <p:cNvPr id="207" name="Google Shape;207;p18"/>
          <p:cNvSpPr/>
          <p:nvPr/>
        </p:nvSpPr>
        <p:spPr>
          <a:xfrm rot="-8798318">
            <a:off x="4498566" y="9489861"/>
            <a:ext cx="2017772" cy="1276699"/>
          </a:xfrm>
          <a:custGeom>
            <a:rect b="b" l="l" r="r" t="t"/>
            <a:pathLst>
              <a:path extrusionOk="0" h="1276699" w="2017772">
                <a:moveTo>
                  <a:pt x="0" y="0"/>
                </a:moveTo>
                <a:lnTo>
                  <a:pt x="2017772" y="0"/>
                </a:lnTo>
                <a:lnTo>
                  <a:pt x="2017772" y="1276700"/>
                </a:lnTo>
                <a:lnTo>
                  <a:pt x="0" y="1276700"/>
                </a:lnTo>
                <a:lnTo>
                  <a:pt x="0" y="0"/>
                </a:lnTo>
                <a:close/>
              </a:path>
            </a:pathLst>
          </a:custGeom>
          <a:blipFill rotWithShape="1">
            <a:blip r:embed="rId9">
              <a:alphaModFix/>
            </a:blip>
            <a:stretch>
              <a:fillRect b="0" l="0" r="0" t="0"/>
            </a:stretch>
          </a:blipFill>
          <a:ln>
            <a:noFill/>
          </a:ln>
        </p:spPr>
      </p:sp>
      <p:sp>
        <p:nvSpPr>
          <p:cNvPr id="208" name="Google Shape;208;p18"/>
          <p:cNvSpPr/>
          <p:nvPr/>
        </p:nvSpPr>
        <p:spPr>
          <a:xfrm rot="2211809">
            <a:off x="14736727" y="-251002"/>
            <a:ext cx="1264965" cy="1361508"/>
          </a:xfrm>
          <a:custGeom>
            <a:rect b="b" l="l" r="r" t="t"/>
            <a:pathLst>
              <a:path extrusionOk="0" h="1361508" w="1264965">
                <a:moveTo>
                  <a:pt x="0" y="0"/>
                </a:moveTo>
                <a:lnTo>
                  <a:pt x="1264965" y="0"/>
                </a:lnTo>
                <a:lnTo>
                  <a:pt x="1264965" y="1361508"/>
                </a:lnTo>
                <a:lnTo>
                  <a:pt x="0" y="1361508"/>
                </a:lnTo>
                <a:lnTo>
                  <a:pt x="0" y="0"/>
                </a:lnTo>
                <a:close/>
              </a:path>
            </a:pathLst>
          </a:custGeom>
          <a:blipFill rotWithShape="1">
            <a:blip r:embed="rId10">
              <a:alphaModFix/>
            </a:blip>
            <a:stretch>
              <a:fillRect b="0" l="0" r="0" t="0"/>
            </a:stretch>
          </a:blipFill>
          <a:ln>
            <a:noFill/>
          </a:ln>
        </p:spPr>
      </p:sp>
      <p:sp>
        <p:nvSpPr>
          <p:cNvPr id="209" name="Google Shape;209;p18"/>
          <p:cNvSpPr/>
          <p:nvPr/>
        </p:nvSpPr>
        <p:spPr>
          <a:xfrm rot="3331250">
            <a:off x="17630075" y="4309826"/>
            <a:ext cx="1315850" cy="1062250"/>
          </a:xfrm>
          <a:custGeom>
            <a:rect b="b" l="l" r="r" t="t"/>
            <a:pathLst>
              <a:path extrusionOk="0" h="1062250" w="1315850">
                <a:moveTo>
                  <a:pt x="0" y="0"/>
                </a:moveTo>
                <a:lnTo>
                  <a:pt x="1315850" y="0"/>
                </a:lnTo>
                <a:lnTo>
                  <a:pt x="1315850" y="1062250"/>
                </a:lnTo>
                <a:lnTo>
                  <a:pt x="0" y="1062250"/>
                </a:lnTo>
                <a:lnTo>
                  <a:pt x="0" y="0"/>
                </a:lnTo>
                <a:close/>
              </a:path>
            </a:pathLst>
          </a:custGeom>
          <a:blipFill rotWithShape="1">
            <a:blip r:embed="rId11">
              <a:alphaModFix/>
            </a:blip>
            <a:stretch>
              <a:fillRect b="0" l="0" r="0" t="0"/>
            </a:stretch>
          </a:blipFill>
          <a:ln>
            <a:noFill/>
          </a:ln>
        </p:spPr>
      </p:sp>
      <p:sp>
        <p:nvSpPr>
          <p:cNvPr id="210" name="Google Shape;210;p18"/>
          <p:cNvSpPr/>
          <p:nvPr/>
        </p:nvSpPr>
        <p:spPr>
          <a:xfrm rot="-5628841">
            <a:off x="17251803" y="3271141"/>
            <a:ext cx="1538166" cy="819423"/>
          </a:xfrm>
          <a:custGeom>
            <a:rect b="b" l="l" r="r" t="t"/>
            <a:pathLst>
              <a:path extrusionOk="0" h="819423" w="1538166">
                <a:moveTo>
                  <a:pt x="0" y="0"/>
                </a:moveTo>
                <a:lnTo>
                  <a:pt x="1538166" y="0"/>
                </a:lnTo>
                <a:lnTo>
                  <a:pt x="1538166" y="819423"/>
                </a:lnTo>
                <a:lnTo>
                  <a:pt x="0" y="819423"/>
                </a:lnTo>
                <a:lnTo>
                  <a:pt x="0" y="0"/>
                </a:lnTo>
                <a:close/>
              </a:path>
            </a:pathLst>
          </a:custGeom>
          <a:blipFill rotWithShape="1">
            <a:blip r:embed="rId12">
              <a:alphaModFix/>
            </a:blip>
            <a:stretch>
              <a:fillRect b="0" l="0" r="0" t="0"/>
            </a:stretch>
          </a:blipFill>
          <a:ln>
            <a:noFill/>
          </a:ln>
        </p:spPr>
      </p:sp>
      <p:sp>
        <p:nvSpPr>
          <p:cNvPr id="211" name="Google Shape;211;p18"/>
          <p:cNvSpPr/>
          <p:nvPr/>
        </p:nvSpPr>
        <p:spPr>
          <a:xfrm rot="1490110">
            <a:off x="3707729" y="-652474"/>
            <a:ext cx="1334783" cy="1356988"/>
          </a:xfrm>
          <a:custGeom>
            <a:rect b="b" l="l" r="r" t="t"/>
            <a:pathLst>
              <a:path extrusionOk="0" h="1357018" w="1334812">
                <a:moveTo>
                  <a:pt x="0" y="0"/>
                </a:moveTo>
                <a:lnTo>
                  <a:pt x="1334812" y="0"/>
                </a:lnTo>
                <a:lnTo>
                  <a:pt x="1334812" y="1357018"/>
                </a:lnTo>
                <a:lnTo>
                  <a:pt x="0" y="1357018"/>
                </a:lnTo>
                <a:lnTo>
                  <a:pt x="0" y="0"/>
                </a:lnTo>
                <a:close/>
              </a:path>
            </a:pathLst>
          </a:custGeom>
          <a:blipFill rotWithShape="1">
            <a:blip r:embed="rId13">
              <a:alphaModFix/>
            </a:blip>
            <a:stretch>
              <a:fillRect b="0" l="0" r="0" t="0"/>
            </a:stretch>
          </a:blipFill>
          <a:ln>
            <a:noFill/>
          </a:ln>
        </p:spPr>
      </p:sp>
      <p:sp>
        <p:nvSpPr>
          <p:cNvPr id="212" name="Google Shape;212;p18"/>
          <p:cNvSpPr/>
          <p:nvPr/>
        </p:nvSpPr>
        <p:spPr>
          <a:xfrm>
            <a:off x="10727125" y="3568775"/>
            <a:ext cx="5649000" cy="4646400"/>
          </a:xfrm>
          <a:prstGeom prst="roundRect">
            <a:avLst>
              <a:gd fmla="val 16667" name="adj"/>
            </a:avLst>
          </a:prstGeom>
          <a:noFill/>
          <a:ln cap="flat" cmpd="sng" w="114300">
            <a:solidFill>
              <a:srgbClr val="2A7DE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i="1">
              <a:latin typeface="Calibri"/>
              <a:ea typeface="Calibri"/>
              <a:cs typeface="Calibri"/>
              <a:sym typeface="Calibri"/>
            </a:endParaRPr>
          </a:p>
        </p:txBody>
      </p:sp>
      <p:graphicFrame>
        <p:nvGraphicFramePr>
          <p:cNvPr id="213" name="Google Shape;213;p18"/>
          <p:cNvGraphicFramePr/>
          <p:nvPr/>
        </p:nvGraphicFramePr>
        <p:xfrm>
          <a:off x="1822950" y="2323475"/>
          <a:ext cx="3000000" cy="3000000"/>
        </p:xfrm>
        <a:graphic>
          <a:graphicData uri="http://schemas.openxmlformats.org/drawingml/2006/table">
            <a:tbl>
              <a:tblPr>
                <a:noFill/>
                <a:tableStyleId>{E81EF337-D2D5-4D70-86E4-8811CC78DBBD}</a:tableStyleId>
              </a:tblPr>
              <a:tblGrid>
                <a:gridCol w="2161025"/>
                <a:gridCol w="5641550"/>
              </a:tblGrid>
              <a:tr h="504900">
                <a:tc>
                  <a:txBody>
                    <a:bodyPr/>
                    <a:lstStyle/>
                    <a:p>
                      <a:pPr indent="0" lvl="0" marL="0" rtl="0" algn="ctr">
                        <a:spcBef>
                          <a:spcPts val="0"/>
                        </a:spcBef>
                        <a:spcAft>
                          <a:spcPts val="0"/>
                        </a:spcAft>
                        <a:buNone/>
                      </a:pPr>
                      <a:r>
                        <a:rPr lang="en-ID" sz="1700">
                          <a:solidFill>
                            <a:schemeClr val="lt1"/>
                          </a:solidFill>
                          <a:latin typeface="Montserrat"/>
                          <a:ea typeface="Montserrat"/>
                          <a:cs typeface="Montserrat"/>
                          <a:sym typeface="Montserrat"/>
                        </a:rPr>
                        <a:t>Features</a:t>
                      </a:r>
                      <a:endParaRPr sz="1700">
                        <a:solidFill>
                          <a:schemeClr val="lt1"/>
                        </a:solidFill>
                        <a:latin typeface="Montserrat"/>
                        <a:ea typeface="Montserrat"/>
                        <a:cs typeface="Montserrat"/>
                        <a:sym typeface="Montserrat"/>
                      </a:endParaRPr>
                    </a:p>
                  </a:txBody>
                  <a:tcPr marT="91425" marB="91425" marR="91425" marL="91425">
                    <a:solidFill>
                      <a:srgbClr val="2A7DE1"/>
                    </a:solidFill>
                  </a:tcPr>
                </a:tc>
                <a:tc>
                  <a:txBody>
                    <a:bodyPr/>
                    <a:lstStyle/>
                    <a:p>
                      <a:pPr indent="0" lvl="0" marL="0" rtl="0" algn="ctr">
                        <a:spcBef>
                          <a:spcPts val="0"/>
                        </a:spcBef>
                        <a:spcAft>
                          <a:spcPts val="0"/>
                        </a:spcAft>
                        <a:buNone/>
                      </a:pPr>
                      <a:r>
                        <a:rPr lang="en-ID" sz="1700">
                          <a:solidFill>
                            <a:schemeClr val="lt1"/>
                          </a:solidFill>
                          <a:latin typeface="Montserrat"/>
                          <a:ea typeface="Montserrat"/>
                          <a:cs typeface="Montserrat"/>
                          <a:sym typeface="Montserrat"/>
                        </a:rPr>
                        <a:t>Description</a:t>
                      </a:r>
                      <a:endParaRPr sz="1700">
                        <a:solidFill>
                          <a:schemeClr val="lt1"/>
                        </a:solidFill>
                        <a:latin typeface="Montserrat"/>
                        <a:ea typeface="Montserrat"/>
                        <a:cs typeface="Montserrat"/>
                        <a:sym typeface="Montserrat"/>
                      </a:endParaRPr>
                    </a:p>
                  </a:txBody>
                  <a:tcPr marT="91425" marB="91425" marR="91425" marL="91425">
                    <a:solidFill>
                      <a:srgbClr val="2A7DE1"/>
                    </a:solidFill>
                  </a:tcPr>
                </a:tc>
              </a:tr>
              <a:tr h="504900">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provinsi</a:t>
                      </a:r>
                      <a:endParaRPr sz="17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province where MSME products are marketed</a:t>
                      </a:r>
                      <a:endParaRPr sz="1700">
                        <a:solidFill>
                          <a:schemeClr val="lt1"/>
                        </a:solidFill>
                        <a:latin typeface="Montserrat"/>
                        <a:ea typeface="Montserrat"/>
                        <a:cs typeface="Montserrat"/>
                        <a:sym typeface="Montserrat"/>
                      </a:endParaRPr>
                    </a:p>
                  </a:txBody>
                  <a:tcPr marT="91425" marB="91425" marR="91425" marL="91425"/>
                </a:tc>
              </a:tr>
              <a:tr h="504900">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kab/kota</a:t>
                      </a:r>
                      <a:endParaRPr sz="17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district/city where MSME products are marketed</a:t>
                      </a:r>
                      <a:endParaRPr sz="1700">
                        <a:solidFill>
                          <a:schemeClr val="lt1"/>
                        </a:solidFill>
                        <a:latin typeface="Montserrat"/>
                        <a:ea typeface="Montserrat"/>
                        <a:cs typeface="Montserrat"/>
                        <a:sym typeface="Montserrat"/>
                      </a:endParaRPr>
                    </a:p>
                  </a:txBody>
                  <a:tcPr marT="91425" marB="91425" marR="91425" marL="91425"/>
                </a:tc>
              </a:tr>
              <a:tr h="504900">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produk</a:t>
                      </a:r>
                      <a:endParaRPr sz="17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name of the product</a:t>
                      </a:r>
                      <a:endParaRPr sz="1700">
                        <a:solidFill>
                          <a:schemeClr val="lt1"/>
                        </a:solidFill>
                        <a:latin typeface="Montserrat"/>
                        <a:ea typeface="Montserrat"/>
                        <a:cs typeface="Montserrat"/>
                        <a:sym typeface="Montserrat"/>
                      </a:endParaRPr>
                    </a:p>
                  </a:txBody>
                  <a:tcPr marT="91425" marB="91425" marR="91425" marL="91425"/>
                </a:tc>
              </a:tr>
              <a:tr h="504900">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kategori</a:t>
                      </a:r>
                      <a:endParaRPr sz="17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types of products</a:t>
                      </a:r>
                      <a:endParaRPr sz="1700">
                        <a:solidFill>
                          <a:schemeClr val="lt1"/>
                        </a:solidFill>
                        <a:latin typeface="Montserrat"/>
                        <a:ea typeface="Montserrat"/>
                        <a:cs typeface="Montserrat"/>
                        <a:sym typeface="Montserrat"/>
                      </a:endParaRPr>
                    </a:p>
                  </a:txBody>
                  <a:tcPr marT="91425" marB="91425" marR="91425" marL="91425"/>
                </a:tc>
              </a:tr>
              <a:tr h="504900">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kualitas</a:t>
                      </a:r>
                      <a:endParaRPr sz="17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quality of products</a:t>
                      </a:r>
                      <a:endParaRPr sz="1700">
                        <a:solidFill>
                          <a:schemeClr val="lt1"/>
                        </a:solidFill>
                        <a:latin typeface="Montserrat"/>
                        <a:ea typeface="Montserrat"/>
                        <a:cs typeface="Montserrat"/>
                        <a:sym typeface="Montserrat"/>
                      </a:endParaRPr>
                    </a:p>
                  </a:txBody>
                  <a:tcPr marT="91425" marB="91425" marR="91425" marL="91425"/>
                </a:tc>
              </a:tr>
              <a:tr h="504900">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harga_min</a:t>
                      </a:r>
                      <a:endParaRPr sz="17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lowest price of the products</a:t>
                      </a:r>
                      <a:endParaRPr sz="1700">
                        <a:solidFill>
                          <a:schemeClr val="lt1"/>
                        </a:solidFill>
                        <a:latin typeface="Montserrat"/>
                        <a:ea typeface="Montserrat"/>
                        <a:cs typeface="Montserrat"/>
                        <a:sym typeface="Montserrat"/>
                      </a:endParaRPr>
                    </a:p>
                  </a:txBody>
                  <a:tcPr marT="91425" marB="91425" marR="91425" marL="91425"/>
                </a:tc>
              </a:tr>
              <a:tr h="504900">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harga_max</a:t>
                      </a:r>
                      <a:endParaRPr sz="17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highest price of the products</a:t>
                      </a:r>
                      <a:endParaRPr sz="1700">
                        <a:solidFill>
                          <a:schemeClr val="lt1"/>
                        </a:solidFill>
                        <a:latin typeface="Montserrat"/>
                        <a:ea typeface="Montserrat"/>
                        <a:cs typeface="Montserrat"/>
                        <a:sym typeface="Montserrat"/>
                      </a:endParaRPr>
                    </a:p>
                  </a:txBody>
                  <a:tcPr marT="91425" marB="91425" marR="91425" marL="91425"/>
                </a:tc>
              </a:tr>
              <a:tr h="504900">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harga_avg</a:t>
                      </a:r>
                      <a:endParaRPr sz="17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average price of the products</a:t>
                      </a:r>
                      <a:endParaRPr sz="1700">
                        <a:solidFill>
                          <a:schemeClr val="lt1"/>
                        </a:solidFill>
                        <a:latin typeface="Montserrat"/>
                        <a:ea typeface="Montserrat"/>
                        <a:cs typeface="Montserrat"/>
                        <a:sym typeface="Montserrat"/>
                      </a:endParaRPr>
                    </a:p>
                  </a:txBody>
                  <a:tcPr marT="91425" marB="91425" marR="91425" marL="91425"/>
                </a:tc>
              </a:tr>
              <a:tr h="504900">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harga_modal</a:t>
                      </a:r>
                      <a:endParaRPr sz="17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manufacturing or product acquisition costs</a:t>
                      </a:r>
                      <a:endParaRPr sz="1700">
                        <a:solidFill>
                          <a:schemeClr val="lt1"/>
                        </a:solidFill>
                        <a:latin typeface="Montserrat"/>
                        <a:ea typeface="Montserrat"/>
                        <a:cs typeface="Montserrat"/>
                        <a:sym typeface="Montserrat"/>
                      </a:endParaRPr>
                    </a:p>
                  </a:txBody>
                  <a:tcPr marT="91425" marB="91425" marR="91425" marL="91425"/>
                </a:tc>
              </a:tr>
              <a:tr h="504900">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penjualan</a:t>
                      </a:r>
                      <a:endParaRPr sz="17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number of products sold in a certain period</a:t>
                      </a:r>
                      <a:endParaRPr sz="1700">
                        <a:solidFill>
                          <a:schemeClr val="lt1"/>
                        </a:solidFill>
                        <a:latin typeface="Montserrat"/>
                        <a:ea typeface="Montserrat"/>
                        <a:cs typeface="Montserrat"/>
                        <a:sym typeface="Montserrat"/>
                      </a:endParaRPr>
                    </a:p>
                  </a:txBody>
                  <a:tcPr marT="91425" marB="91425" marR="91425" marL="91425"/>
                </a:tc>
              </a:tr>
              <a:tr h="504900">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tanggal</a:t>
                      </a:r>
                      <a:endParaRPr sz="17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date when the sale was made</a:t>
                      </a:r>
                      <a:endParaRPr sz="1700">
                        <a:solidFill>
                          <a:schemeClr val="lt1"/>
                        </a:solidFill>
                        <a:latin typeface="Montserrat"/>
                        <a:ea typeface="Montserrat"/>
                        <a:cs typeface="Montserrat"/>
                        <a:sym typeface="Montserrat"/>
                      </a:endParaRPr>
                    </a:p>
                  </a:txBody>
                  <a:tcPr marT="91425" marB="91425" marR="91425" marL="91425"/>
                </a:tc>
              </a:tr>
              <a:tr h="504900">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sales</a:t>
                      </a:r>
                      <a:endParaRPr sz="17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ID" sz="1700">
                          <a:solidFill>
                            <a:schemeClr val="lt1"/>
                          </a:solidFill>
                          <a:latin typeface="Montserrat"/>
                          <a:ea typeface="Montserrat"/>
                          <a:cs typeface="Montserrat"/>
                          <a:sym typeface="Montserrat"/>
                        </a:rPr>
                        <a:t>gives the total sales for a products </a:t>
                      </a:r>
                      <a:endParaRPr sz="1700">
                        <a:solidFill>
                          <a:schemeClr val="lt1"/>
                        </a:solidFill>
                        <a:latin typeface="Montserrat"/>
                        <a:ea typeface="Montserrat"/>
                        <a:cs typeface="Montserrat"/>
                        <a:sym typeface="Montserrat"/>
                      </a:endParaRPr>
                    </a:p>
                  </a:txBody>
                  <a:tcPr marT="91425" marB="91425" marR="91425" marL="91425"/>
                </a:tc>
              </a:tr>
            </a:tbl>
          </a:graphicData>
        </a:graphic>
      </p:graphicFrame>
      <p:grpSp>
        <p:nvGrpSpPr>
          <p:cNvPr id="214" name="Google Shape;214;p18"/>
          <p:cNvGrpSpPr/>
          <p:nvPr/>
        </p:nvGrpSpPr>
        <p:grpSpPr>
          <a:xfrm>
            <a:off x="11766025" y="2974463"/>
            <a:ext cx="3571200" cy="1102500"/>
            <a:chOff x="11960650" y="3061225"/>
            <a:chExt cx="3571200" cy="1102500"/>
          </a:xfrm>
        </p:grpSpPr>
        <p:sp>
          <p:nvSpPr>
            <p:cNvPr id="215" name="Google Shape;215;p18"/>
            <p:cNvSpPr/>
            <p:nvPr/>
          </p:nvSpPr>
          <p:spPr>
            <a:xfrm>
              <a:off x="11960650" y="3061225"/>
              <a:ext cx="3571200" cy="1102500"/>
            </a:xfrm>
            <a:prstGeom prst="round2DiagRect">
              <a:avLst>
                <a:gd fmla="val 16667" name="adj1"/>
                <a:gd fmla="val 0" name="adj2"/>
              </a:avLst>
            </a:prstGeom>
            <a:solidFill>
              <a:srgbClr val="2A7DE1"/>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 name="Google Shape;216;p18"/>
            <p:cNvSpPr txBox="1"/>
            <p:nvPr/>
          </p:nvSpPr>
          <p:spPr>
            <a:xfrm>
              <a:off x="11960650" y="3249003"/>
              <a:ext cx="3571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D" sz="3000">
                  <a:solidFill>
                    <a:schemeClr val="lt1"/>
                  </a:solidFill>
                  <a:latin typeface="Montserrat"/>
                  <a:ea typeface="Montserrat"/>
                  <a:cs typeface="Montserrat"/>
                  <a:sym typeface="Montserrat"/>
                </a:rPr>
                <a:t>Dataset Info</a:t>
              </a:r>
              <a:endParaRPr b="1" sz="3000">
                <a:solidFill>
                  <a:schemeClr val="lt1"/>
                </a:solidFill>
                <a:latin typeface="Montserrat"/>
                <a:ea typeface="Montserrat"/>
                <a:cs typeface="Montserrat"/>
                <a:sym typeface="Montserrat"/>
              </a:endParaRPr>
            </a:p>
          </p:txBody>
        </p:sp>
      </p:grpSp>
      <p:grpSp>
        <p:nvGrpSpPr>
          <p:cNvPr id="217" name="Google Shape;217;p18"/>
          <p:cNvGrpSpPr/>
          <p:nvPr/>
        </p:nvGrpSpPr>
        <p:grpSpPr>
          <a:xfrm>
            <a:off x="11206901" y="4288238"/>
            <a:ext cx="4755799" cy="2948349"/>
            <a:chOff x="11085051" y="4404501"/>
            <a:chExt cx="4755799" cy="2948349"/>
          </a:xfrm>
        </p:grpSpPr>
        <p:pic>
          <p:nvPicPr>
            <p:cNvPr id="218" name="Google Shape;218;p18"/>
            <p:cNvPicPr preferRelativeResize="0"/>
            <p:nvPr/>
          </p:nvPicPr>
          <p:blipFill>
            <a:blip r:embed="rId14">
              <a:alphaModFix/>
            </a:blip>
            <a:stretch>
              <a:fillRect/>
            </a:stretch>
          </p:blipFill>
          <p:spPr>
            <a:xfrm>
              <a:off x="11135250" y="4404501"/>
              <a:ext cx="635100" cy="635100"/>
            </a:xfrm>
            <a:prstGeom prst="rect">
              <a:avLst/>
            </a:prstGeom>
            <a:noFill/>
            <a:ln>
              <a:noFill/>
            </a:ln>
          </p:spPr>
        </p:pic>
        <p:pic>
          <p:nvPicPr>
            <p:cNvPr id="219" name="Google Shape;219;p18"/>
            <p:cNvPicPr preferRelativeResize="0"/>
            <p:nvPr/>
          </p:nvPicPr>
          <p:blipFill>
            <a:blip r:embed="rId15">
              <a:alphaModFix/>
            </a:blip>
            <a:stretch>
              <a:fillRect/>
            </a:stretch>
          </p:blipFill>
          <p:spPr>
            <a:xfrm>
              <a:off x="11085051" y="5353109"/>
              <a:ext cx="735500" cy="735529"/>
            </a:xfrm>
            <a:prstGeom prst="rect">
              <a:avLst/>
            </a:prstGeom>
            <a:noFill/>
            <a:ln>
              <a:noFill/>
            </a:ln>
          </p:spPr>
        </p:pic>
        <p:pic>
          <p:nvPicPr>
            <p:cNvPr id="220" name="Google Shape;220;p18"/>
            <p:cNvPicPr preferRelativeResize="0"/>
            <p:nvPr/>
          </p:nvPicPr>
          <p:blipFill>
            <a:blip r:embed="rId16">
              <a:alphaModFix/>
            </a:blip>
            <a:stretch>
              <a:fillRect/>
            </a:stretch>
          </p:blipFill>
          <p:spPr>
            <a:xfrm>
              <a:off x="11085051" y="6519275"/>
              <a:ext cx="735500" cy="735500"/>
            </a:xfrm>
            <a:prstGeom prst="rect">
              <a:avLst/>
            </a:prstGeom>
            <a:noFill/>
            <a:ln>
              <a:noFill/>
            </a:ln>
          </p:spPr>
        </p:pic>
        <p:sp>
          <p:nvSpPr>
            <p:cNvPr id="221" name="Google Shape;221;p18"/>
            <p:cNvSpPr txBox="1"/>
            <p:nvPr/>
          </p:nvSpPr>
          <p:spPr>
            <a:xfrm>
              <a:off x="11960650" y="4473025"/>
              <a:ext cx="3880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2400">
                  <a:solidFill>
                    <a:schemeClr val="lt1"/>
                  </a:solidFill>
                  <a:latin typeface="Montserrat"/>
                  <a:ea typeface="Montserrat"/>
                  <a:cs typeface="Montserrat"/>
                  <a:sym typeface="Montserrat"/>
                </a:rPr>
                <a:t>12 columns &amp; 1460 rows</a:t>
              </a:r>
              <a:endParaRPr sz="2400">
                <a:solidFill>
                  <a:schemeClr val="lt1"/>
                </a:solidFill>
                <a:latin typeface="Montserrat"/>
                <a:ea typeface="Montserrat"/>
                <a:cs typeface="Montserrat"/>
                <a:sym typeface="Montserrat"/>
              </a:endParaRPr>
            </a:p>
          </p:txBody>
        </p:sp>
        <p:sp>
          <p:nvSpPr>
            <p:cNvPr id="222" name="Google Shape;222;p18"/>
            <p:cNvSpPr txBox="1"/>
            <p:nvPr/>
          </p:nvSpPr>
          <p:spPr>
            <a:xfrm>
              <a:off x="11960650" y="5212300"/>
              <a:ext cx="3695100" cy="9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D" sz="2400">
                  <a:solidFill>
                    <a:schemeClr val="lt1"/>
                  </a:solidFill>
                  <a:latin typeface="Montserrat"/>
                  <a:ea typeface="Montserrat"/>
                  <a:cs typeface="Montserrat"/>
                  <a:sym typeface="Montserrat"/>
                </a:rPr>
                <a:t>6 numerical features</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ID" sz="2400">
                  <a:solidFill>
                    <a:schemeClr val="lt1"/>
                  </a:solidFill>
                  <a:latin typeface="Montserrat"/>
                  <a:ea typeface="Montserrat"/>
                  <a:cs typeface="Montserrat"/>
                  <a:sym typeface="Montserrat"/>
                </a:rPr>
                <a:t>6 categorical features</a:t>
              </a:r>
              <a:endParaRPr sz="2400">
                <a:solidFill>
                  <a:schemeClr val="lt1"/>
                </a:solidFill>
                <a:latin typeface="Montserrat"/>
                <a:ea typeface="Montserrat"/>
                <a:cs typeface="Montserrat"/>
                <a:sym typeface="Montserrat"/>
              </a:endParaRPr>
            </a:p>
          </p:txBody>
        </p:sp>
        <p:sp>
          <p:nvSpPr>
            <p:cNvPr id="223" name="Google Shape;223;p18"/>
            <p:cNvSpPr txBox="1"/>
            <p:nvPr/>
          </p:nvSpPr>
          <p:spPr>
            <a:xfrm>
              <a:off x="11960650" y="6373950"/>
              <a:ext cx="3880200" cy="9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D" sz="2400">
                  <a:solidFill>
                    <a:schemeClr val="lt1"/>
                  </a:solidFill>
                  <a:latin typeface="Montserrat"/>
                  <a:ea typeface="Montserrat"/>
                  <a:cs typeface="Montserrat"/>
                  <a:sym typeface="Montserrat"/>
                </a:rPr>
                <a:t>No missing value</a:t>
              </a:r>
              <a:endParaRPr sz="2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ID" sz="2400">
                  <a:solidFill>
                    <a:schemeClr val="lt1"/>
                  </a:solidFill>
                  <a:latin typeface="Montserrat"/>
                  <a:ea typeface="Montserrat"/>
                  <a:cs typeface="Montserrat"/>
                  <a:sym typeface="Montserrat"/>
                </a:rPr>
                <a:t>No duplicate data</a:t>
              </a:r>
              <a:endParaRPr sz="2400">
                <a:solidFill>
                  <a:schemeClr val="lt1"/>
                </a:solidFill>
                <a:latin typeface="Montserrat"/>
                <a:ea typeface="Montserrat"/>
                <a:cs typeface="Montserrat"/>
                <a:sym typeface="Montserrat"/>
              </a:endParaRPr>
            </a:p>
          </p:txBody>
        </p:sp>
      </p:grpSp>
      <p:sp>
        <p:nvSpPr>
          <p:cNvPr id="224" name="Google Shape;224;p18"/>
          <p:cNvSpPr txBox="1"/>
          <p:nvPr>
            <p:ph idx="12" type="sldNum"/>
          </p:nvPr>
        </p:nvSpPr>
        <p:spPr>
          <a:xfrm>
            <a:off x="15427313" y="556975"/>
            <a:ext cx="2133600" cy="365100"/>
          </a:xfrm>
          <a:prstGeom prst="rect">
            <a:avLst/>
          </a:prstGeom>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ID" sz="2000">
                <a:solidFill>
                  <a:srgbClr val="FFFF00"/>
                </a:solidFill>
              </a:rPr>
              <a:t>‹#›</a:t>
            </a:fld>
            <a:endParaRPr b="1" sz="2000">
              <a:solidFill>
                <a:srgbClr val="FFFF00"/>
              </a:solidFill>
            </a:endParaRPr>
          </a:p>
        </p:txBody>
      </p:sp>
      <p:sp>
        <p:nvSpPr>
          <p:cNvPr id="225" name="Google Shape;225;p18"/>
          <p:cNvSpPr txBox="1"/>
          <p:nvPr>
            <p:ph idx="4294967295" type="title"/>
          </p:nvPr>
        </p:nvSpPr>
        <p:spPr>
          <a:xfrm>
            <a:off x="5029200" y="8535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ID" sz="5244">
                <a:solidFill>
                  <a:schemeClr val="lt1"/>
                </a:solidFill>
                <a:latin typeface="Montserrat"/>
                <a:ea typeface="Montserrat"/>
                <a:cs typeface="Montserrat"/>
                <a:sym typeface="Montserrat"/>
              </a:rPr>
              <a:t>Dataset</a:t>
            </a:r>
            <a:endParaRPr sz="4844"/>
          </a:p>
        </p:txBody>
      </p:sp>
      <p:sp>
        <p:nvSpPr>
          <p:cNvPr id="226" name="Google Shape;226;p18"/>
          <p:cNvSpPr txBox="1"/>
          <p:nvPr/>
        </p:nvSpPr>
        <p:spPr>
          <a:xfrm>
            <a:off x="11599988" y="7447875"/>
            <a:ext cx="39696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ID" sz="2400">
                <a:solidFill>
                  <a:schemeClr val="lt1"/>
                </a:solidFill>
                <a:latin typeface="Montserrat"/>
                <a:ea typeface="Montserrat"/>
                <a:cs typeface="Montserrat"/>
                <a:sym typeface="Montserrat"/>
              </a:rPr>
              <a:t>* </a:t>
            </a:r>
            <a:r>
              <a:rPr i="1" lang="en-ID" sz="2400">
                <a:solidFill>
                  <a:schemeClr val="lt1"/>
                </a:solidFill>
                <a:latin typeface="Montserrat"/>
                <a:ea typeface="Montserrat"/>
                <a:cs typeface="Montserrat"/>
                <a:sym typeface="Montserrat"/>
              </a:rPr>
              <a:t>dataset is generated</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A44"/>
        </a:solidFill>
      </p:bgPr>
    </p:bg>
    <p:spTree>
      <p:nvGrpSpPr>
        <p:cNvPr id="231" name="Shape 231"/>
        <p:cNvGrpSpPr/>
        <p:nvPr/>
      </p:nvGrpSpPr>
      <p:grpSpPr>
        <a:xfrm>
          <a:off x="0" y="0"/>
          <a:ext cx="0" cy="0"/>
          <a:chOff x="0" y="0"/>
          <a:chExt cx="0" cy="0"/>
        </a:xfrm>
      </p:grpSpPr>
      <p:sp>
        <p:nvSpPr>
          <p:cNvPr id="232" name="Google Shape;232;p19"/>
          <p:cNvSpPr/>
          <p:nvPr/>
        </p:nvSpPr>
        <p:spPr>
          <a:xfrm rot="-639820">
            <a:off x="-318" y="3386997"/>
            <a:ext cx="1241289" cy="1220977"/>
          </a:xfrm>
          <a:custGeom>
            <a:rect b="b" l="l" r="r" t="t"/>
            <a:pathLst>
              <a:path extrusionOk="0" h="1221263" w="1241580">
                <a:moveTo>
                  <a:pt x="0" y="0"/>
                </a:moveTo>
                <a:lnTo>
                  <a:pt x="1241580" y="0"/>
                </a:lnTo>
                <a:lnTo>
                  <a:pt x="1241580" y="1221263"/>
                </a:lnTo>
                <a:lnTo>
                  <a:pt x="0" y="1221263"/>
                </a:lnTo>
                <a:lnTo>
                  <a:pt x="0" y="0"/>
                </a:lnTo>
                <a:close/>
              </a:path>
            </a:pathLst>
          </a:custGeom>
          <a:blipFill rotWithShape="1">
            <a:blip r:embed="rId3">
              <a:alphaModFix/>
            </a:blip>
            <a:stretch>
              <a:fillRect b="0" l="0" r="0" t="0"/>
            </a:stretch>
          </a:blipFill>
          <a:ln>
            <a:noFill/>
          </a:ln>
        </p:spPr>
      </p:sp>
      <p:sp>
        <p:nvSpPr>
          <p:cNvPr id="233" name="Google Shape;233;p19"/>
          <p:cNvSpPr/>
          <p:nvPr/>
        </p:nvSpPr>
        <p:spPr>
          <a:xfrm rot="-3466908">
            <a:off x="-516426" y="4159174"/>
            <a:ext cx="1588916" cy="1089129"/>
          </a:xfrm>
          <a:custGeom>
            <a:rect b="b" l="l" r="r" t="t"/>
            <a:pathLst>
              <a:path extrusionOk="0" h="1090449" w="1590841">
                <a:moveTo>
                  <a:pt x="0" y="0"/>
                </a:moveTo>
                <a:lnTo>
                  <a:pt x="1590841" y="0"/>
                </a:lnTo>
                <a:lnTo>
                  <a:pt x="1590841" y="1090449"/>
                </a:lnTo>
                <a:lnTo>
                  <a:pt x="0" y="1090449"/>
                </a:lnTo>
                <a:lnTo>
                  <a:pt x="0" y="0"/>
                </a:lnTo>
                <a:close/>
              </a:path>
            </a:pathLst>
          </a:custGeom>
          <a:blipFill rotWithShape="1">
            <a:blip r:embed="rId4">
              <a:alphaModFix/>
            </a:blip>
            <a:stretch>
              <a:fillRect b="0" l="0" r="0" t="0"/>
            </a:stretch>
          </a:blipFill>
          <a:ln>
            <a:noFill/>
          </a:ln>
        </p:spPr>
      </p:sp>
      <p:sp>
        <p:nvSpPr>
          <p:cNvPr id="234" name="Google Shape;234;p19"/>
          <p:cNvSpPr/>
          <p:nvPr/>
        </p:nvSpPr>
        <p:spPr>
          <a:xfrm flipH="1" rot="4925570">
            <a:off x="217303" y="-675506"/>
            <a:ext cx="1378363" cy="2369061"/>
          </a:xfrm>
          <a:custGeom>
            <a:rect b="b" l="l" r="r" t="t"/>
            <a:pathLst>
              <a:path extrusionOk="0" h="2370239" w="1379048">
                <a:moveTo>
                  <a:pt x="1379048" y="0"/>
                </a:moveTo>
                <a:lnTo>
                  <a:pt x="0" y="0"/>
                </a:lnTo>
                <a:lnTo>
                  <a:pt x="0" y="2370239"/>
                </a:lnTo>
                <a:lnTo>
                  <a:pt x="1379048" y="2370239"/>
                </a:lnTo>
                <a:lnTo>
                  <a:pt x="1379048" y="0"/>
                </a:lnTo>
                <a:close/>
              </a:path>
            </a:pathLst>
          </a:custGeom>
          <a:blipFill rotWithShape="1">
            <a:blip r:embed="rId5">
              <a:alphaModFix/>
            </a:blip>
            <a:stretch>
              <a:fillRect b="0" l="0" r="0" t="0"/>
            </a:stretch>
          </a:blipFill>
          <a:ln>
            <a:noFill/>
          </a:ln>
        </p:spPr>
      </p:sp>
      <p:sp>
        <p:nvSpPr>
          <p:cNvPr id="235" name="Google Shape;235;p19"/>
          <p:cNvSpPr/>
          <p:nvPr/>
        </p:nvSpPr>
        <p:spPr>
          <a:xfrm rot="1732416">
            <a:off x="-619904" y="8165693"/>
            <a:ext cx="1402044" cy="1379102"/>
          </a:xfrm>
          <a:custGeom>
            <a:rect b="b" l="l" r="r" t="t"/>
            <a:pathLst>
              <a:path extrusionOk="0" h="1380185" w="1403145">
                <a:moveTo>
                  <a:pt x="0" y="0"/>
                </a:moveTo>
                <a:lnTo>
                  <a:pt x="1403145" y="0"/>
                </a:lnTo>
                <a:lnTo>
                  <a:pt x="1403145" y="1380185"/>
                </a:lnTo>
                <a:lnTo>
                  <a:pt x="0" y="1380185"/>
                </a:lnTo>
                <a:lnTo>
                  <a:pt x="0" y="0"/>
                </a:lnTo>
                <a:close/>
              </a:path>
            </a:pathLst>
          </a:custGeom>
          <a:blipFill rotWithShape="1">
            <a:blip r:embed="rId6">
              <a:alphaModFix/>
            </a:blip>
            <a:stretch>
              <a:fillRect b="0" l="0" r="0" t="0"/>
            </a:stretch>
          </a:blipFill>
          <a:ln>
            <a:noFill/>
          </a:ln>
        </p:spPr>
      </p:sp>
      <p:sp>
        <p:nvSpPr>
          <p:cNvPr id="236" name="Google Shape;236;p19"/>
          <p:cNvSpPr/>
          <p:nvPr/>
        </p:nvSpPr>
        <p:spPr>
          <a:xfrm rot="7856596">
            <a:off x="12022756" y="9465903"/>
            <a:ext cx="1074517" cy="1156525"/>
          </a:xfrm>
          <a:custGeom>
            <a:rect b="b" l="l" r="r" t="t"/>
            <a:pathLst>
              <a:path extrusionOk="0" h="1157075" w="1075028">
                <a:moveTo>
                  <a:pt x="0" y="0"/>
                </a:moveTo>
                <a:lnTo>
                  <a:pt x="1075029" y="0"/>
                </a:lnTo>
                <a:lnTo>
                  <a:pt x="1075029" y="1157076"/>
                </a:lnTo>
                <a:lnTo>
                  <a:pt x="0" y="1157076"/>
                </a:lnTo>
                <a:lnTo>
                  <a:pt x="0" y="0"/>
                </a:lnTo>
                <a:close/>
              </a:path>
            </a:pathLst>
          </a:custGeom>
          <a:blipFill rotWithShape="1">
            <a:blip r:embed="rId7">
              <a:alphaModFix/>
            </a:blip>
            <a:stretch>
              <a:fillRect b="0" l="0" r="0" t="0"/>
            </a:stretch>
          </a:blipFill>
          <a:ln>
            <a:noFill/>
          </a:ln>
        </p:spPr>
      </p:sp>
      <p:sp>
        <p:nvSpPr>
          <p:cNvPr id="237" name="Google Shape;237;p19"/>
          <p:cNvSpPr/>
          <p:nvPr/>
        </p:nvSpPr>
        <p:spPr>
          <a:xfrm rot="163170">
            <a:off x="17089221" y="7789116"/>
            <a:ext cx="1541557" cy="563369"/>
          </a:xfrm>
          <a:custGeom>
            <a:rect b="b" l="l" r="r" t="t"/>
            <a:pathLst>
              <a:path extrusionOk="0" h="562735" w="1539821">
                <a:moveTo>
                  <a:pt x="0" y="0"/>
                </a:moveTo>
                <a:lnTo>
                  <a:pt x="1539821" y="0"/>
                </a:lnTo>
                <a:lnTo>
                  <a:pt x="1539821" y="562735"/>
                </a:lnTo>
                <a:lnTo>
                  <a:pt x="0" y="562735"/>
                </a:lnTo>
                <a:lnTo>
                  <a:pt x="0" y="0"/>
                </a:lnTo>
                <a:close/>
              </a:path>
            </a:pathLst>
          </a:custGeom>
          <a:blipFill rotWithShape="1">
            <a:blip r:embed="rId8">
              <a:alphaModFix/>
            </a:blip>
            <a:stretch>
              <a:fillRect b="0" l="0" r="0" t="0"/>
            </a:stretch>
          </a:blipFill>
          <a:ln>
            <a:noFill/>
          </a:ln>
        </p:spPr>
      </p:sp>
      <p:sp>
        <p:nvSpPr>
          <p:cNvPr id="238" name="Google Shape;238;p19"/>
          <p:cNvSpPr/>
          <p:nvPr/>
        </p:nvSpPr>
        <p:spPr>
          <a:xfrm rot="-8797668">
            <a:off x="4498978" y="9490005"/>
            <a:ext cx="2017495" cy="1276523"/>
          </a:xfrm>
          <a:custGeom>
            <a:rect b="b" l="l" r="r" t="t"/>
            <a:pathLst>
              <a:path extrusionOk="0" h="1276699" w="2017772">
                <a:moveTo>
                  <a:pt x="0" y="0"/>
                </a:moveTo>
                <a:lnTo>
                  <a:pt x="2017772" y="0"/>
                </a:lnTo>
                <a:lnTo>
                  <a:pt x="2017772" y="1276700"/>
                </a:lnTo>
                <a:lnTo>
                  <a:pt x="0" y="1276700"/>
                </a:lnTo>
                <a:lnTo>
                  <a:pt x="0" y="0"/>
                </a:lnTo>
                <a:close/>
              </a:path>
            </a:pathLst>
          </a:custGeom>
          <a:blipFill rotWithShape="1">
            <a:blip r:embed="rId9">
              <a:alphaModFix/>
            </a:blip>
            <a:stretch>
              <a:fillRect b="0" l="0" r="0" t="0"/>
            </a:stretch>
          </a:blipFill>
          <a:ln>
            <a:noFill/>
          </a:ln>
        </p:spPr>
      </p:sp>
      <p:sp>
        <p:nvSpPr>
          <p:cNvPr id="239" name="Google Shape;239;p19"/>
          <p:cNvSpPr/>
          <p:nvPr/>
        </p:nvSpPr>
        <p:spPr>
          <a:xfrm rot="2212194">
            <a:off x="14736624" y="-250991"/>
            <a:ext cx="1264965" cy="1361508"/>
          </a:xfrm>
          <a:custGeom>
            <a:rect b="b" l="l" r="r" t="t"/>
            <a:pathLst>
              <a:path extrusionOk="0" h="1361508" w="1264965">
                <a:moveTo>
                  <a:pt x="0" y="0"/>
                </a:moveTo>
                <a:lnTo>
                  <a:pt x="1264965" y="0"/>
                </a:lnTo>
                <a:lnTo>
                  <a:pt x="1264965" y="1361508"/>
                </a:lnTo>
                <a:lnTo>
                  <a:pt x="0" y="1361508"/>
                </a:lnTo>
                <a:lnTo>
                  <a:pt x="0" y="0"/>
                </a:lnTo>
                <a:close/>
              </a:path>
            </a:pathLst>
          </a:custGeom>
          <a:blipFill rotWithShape="1">
            <a:blip r:embed="rId10">
              <a:alphaModFix/>
            </a:blip>
            <a:stretch>
              <a:fillRect b="0" l="0" r="0" t="0"/>
            </a:stretch>
          </a:blipFill>
          <a:ln>
            <a:noFill/>
          </a:ln>
        </p:spPr>
      </p:sp>
      <p:sp>
        <p:nvSpPr>
          <p:cNvPr id="240" name="Google Shape;240;p19"/>
          <p:cNvSpPr/>
          <p:nvPr/>
        </p:nvSpPr>
        <p:spPr>
          <a:xfrm rot="3335686">
            <a:off x="17629042" y="4309718"/>
            <a:ext cx="1315751" cy="1062170"/>
          </a:xfrm>
          <a:custGeom>
            <a:rect b="b" l="l" r="r" t="t"/>
            <a:pathLst>
              <a:path extrusionOk="0" h="1062250" w="1315850">
                <a:moveTo>
                  <a:pt x="0" y="0"/>
                </a:moveTo>
                <a:lnTo>
                  <a:pt x="1315850" y="0"/>
                </a:lnTo>
                <a:lnTo>
                  <a:pt x="1315850" y="1062250"/>
                </a:lnTo>
                <a:lnTo>
                  <a:pt x="0" y="1062250"/>
                </a:lnTo>
                <a:lnTo>
                  <a:pt x="0" y="0"/>
                </a:lnTo>
                <a:close/>
              </a:path>
            </a:pathLst>
          </a:custGeom>
          <a:blipFill rotWithShape="1">
            <a:blip r:embed="rId11">
              <a:alphaModFix/>
            </a:blip>
            <a:stretch>
              <a:fillRect b="0" l="0" r="0" t="0"/>
            </a:stretch>
          </a:blipFill>
          <a:ln>
            <a:noFill/>
          </a:ln>
        </p:spPr>
      </p:sp>
      <p:sp>
        <p:nvSpPr>
          <p:cNvPr id="241" name="Google Shape;241;p19"/>
          <p:cNvSpPr/>
          <p:nvPr/>
        </p:nvSpPr>
        <p:spPr>
          <a:xfrm rot="-5632275">
            <a:off x="17251099" y="3271048"/>
            <a:ext cx="1537829" cy="819244"/>
          </a:xfrm>
          <a:custGeom>
            <a:rect b="b" l="l" r="r" t="t"/>
            <a:pathLst>
              <a:path extrusionOk="0" h="819423" w="1538166">
                <a:moveTo>
                  <a:pt x="0" y="0"/>
                </a:moveTo>
                <a:lnTo>
                  <a:pt x="1538166" y="0"/>
                </a:lnTo>
                <a:lnTo>
                  <a:pt x="1538166" y="819423"/>
                </a:lnTo>
                <a:lnTo>
                  <a:pt x="0" y="819423"/>
                </a:lnTo>
                <a:lnTo>
                  <a:pt x="0" y="0"/>
                </a:lnTo>
                <a:close/>
              </a:path>
            </a:pathLst>
          </a:custGeom>
          <a:blipFill rotWithShape="1">
            <a:blip r:embed="rId12">
              <a:alphaModFix/>
            </a:blip>
            <a:stretch>
              <a:fillRect b="0" l="0" r="0" t="0"/>
            </a:stretch>
          </a:blipFill>
          <a:ln>
            <a:noFill/>
          </a:ln>
        </p:spPr>
      </p:sp>
      <p:sp>
        <p:nvSpPr>
          <p:cNvPr id="242" name="Google Shape;242;p19"/>
          <p:cNvSpPr/>
          <p:nvPr/>
        </p:nvSpPr>
        <p:spPr>
          <a:xfrm rot="1490110">
            <a:off x="7585754" y="-652299"/>
            <a:ext cx="1334783" cy="1356988"/>
          </a:xfrm>
          <a:custGeom>
            <a:rect b="b" l="l" r="r" t="t"/>
            <a:pathLst>
              <a:path extrusionOk="0" h="1357018" w="1334812">
                <a:moveTo>
                  <a:pt x="0" y="0"/>
                </a:moveTo>
                <a:lnTo>
                  <a:pt x="1334812" y="0"/>
                </a:lnTo>
                <a:lnTo>
                  <a:pt x="1334812" y="1357018"/>
                </a:lnTo>
                <a:lnTo>
                  <a:pt x="0" y="1357018"/>
                </a:lnTo>
                <a:lnTo>
                  <a:pt x="0" y="0"/>
                </a:lnTo>
                <a:close/>
              </a:path>
            </a:pathLst>
          </a:custGeom>
          <a:blipFill rotWithShape="1">
            <a:blip r:embed="rId13">
              <a:alphaModFix/>
            </a:blip>
            <a:stretch>
              <a:fillRect b="0" l="0" r="0" t="0"/>
            </a:stretch>
          </a:blipFill>
          <a:ln>
            <a:noFill/>
          </a:ln>
        </p:spPr>
      </p:sp>
      <p:sp>
        <p:nvSpPr>
          <p:cNvPr id="243" name="Google Shape;243;p19"/>
          <p:cNvSpPr txBox="1"/>
          <p:nvPr/>
        </p:nvSpPr>
        <p:spPr>
          <a:xfrm>
            <a:off x="2851075" y="3204000"/>
            <a:ext cx="8491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0">
                <a:solidFill>
                  <a:schemeClr val="lt1"/>
                </a:solidFill>
                <a:uFill>
                  <a:noFill/>
                </a:uFill>
                <a:latin typeface="Montserrat ExtraBold"/>
                <a:ea typeface="Montserrat ExtraBold"/>
                <a:cs typeface="Montserrat ExtraBold"/>
                <a:sym typeface="Montserrat ExtraBold"/>
                <a:hlinkClick r:id="rId14">
                  <a:extLst>
                    <a:ext uri="{A12FA001-AC4F-418D-AE19-62706E023703}">
                      <ahyp:hlinkClr val="tx"/>
                    </a:ext>
                  </a:extLst>
                </a:hlinkClick>
              </a:rPr>
              <a:t>DEMO</a:t>
            </a:r>
            <a:endParaRPr sz="12000">
              <a:solidFill>
                <a:schemeClr val="lt1"/>
              </a:solidFill>
              <a:latin typeface="Montserrat ExtraBold"/>
              <a:ea typeface="Montserrat ExtraBold"/>
              <a:cs typeface="Montserrat ExtraBold"/>
              <a:sym typeface="Montserrat ExtraBold"/>
            </a:endParaRPr>
          </a:p>
          <a:p>
            <a:pPr indent="0" lvl="0" marL="0" rtl="0" algn="l">
              <a:spcBef>
                <a:spcPts val="0"/>
              </a:spcBef>
              <a:spcAft>
                <a:spcPts val="0"/>
              </a:spcAft>
              <a:buNone/>
            </a:pPr>
            <a:r>
              <a:rPr lang="en-ID" sz="12000">
                <a:solidFill>
                  <a:schemeClr val="lt1"/>
                </a:solidFill>
                <a:latin typeface="Montserrat ExtraBold"/>
                <a:ea typeface="Montserrat ExtraBold"/>
                <a:cs typeface="Montserrat ExtraBold"/>
                <a:sym typeface="Montserrat ExtraBold"/>
              </a:rPr>
              <a:t>PROJECT</a:t>
            </a:r>
            <a:endParaRPr sz="12000">
              <a:solidFill>
                <a:schemeClr val="lt1"/>
              </a:solidFill>
              <a:latin typeface="Montserrat ExtraBold"/>
              <a:ea typeface="Montserrat ExtraBold"/>
              <a:cs typeface="Montserrat ExtraBold"/>
              <a:sym typeface="Montserrat ExtraBold"/>
            </a:endParaRPr>
          </a:p>
        </p:txBody>
      </p:sp>
      <p:sp>
        <p:nvSpPr>
          <p:cNvPr id="244" name="Google Shape;244;p19"/>
          <p:cNvSpPr txBox="1"/>
          <p:nvPr>
            <p:ph idx="12" type="sldNum"/>
          </p:nvPr>
        </p:nvSpPr>
        <p:spPr>
          <a:xfrm>
            <a:off x="15638575" y="557150"/>
            <a:ext cx="2133600" cy="365100"/>
          </a:xfrm>
          <a:prstGeom prst="rect">
            <a:avLst/>
          </a:prstGeom>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ID" sz="2000">
                <a:solidFill>
                  <a:srgbClr val="FFFF00"/>
                </a:solidFill>
              </a:rPr>
              <a:t>‹#›</a:t>
            </a:fld>
            <a:endParaRPr b="1" sz="2000">
              <a:solidFill>
                <a:srgbClr val="FFFF00"/>
              </a:solidFill>
            </a:endParaRPr>
          </a:p>
        </p:txBody>
      </p:sp>
      <p:pic>
        <p:nvPicPr>
          <p:cNvPr id="245" name="Google Shape;245;p19">
            <a:hlinkClick r:id="rId15"/>
          </p:cNvPr>
          <p:cNvPicPr preferRelativeResize="0"/>
          <p:nvPr/>
        </p:nvPicPr>
        <p:blipFill>
          <a:blip r:embed="rId16">
            <a:alphaModFix/>
          </a:blip>
          <a:stretch>
            <a:fillRect/>
          </a:stretch>
        </p:blipFill>
        <p:spPr>
          <a:xfrm>
            <a:off x="11903550" y="2721425"/>
            <a:ext cx="4099250" cy="553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A44"/>
        </a:solidFill>
      </p:bgPr>
    </p:bg>
    <p:spTree>
      <p:nvGrpSpPr>
        <p:cNvPr id="250" name="Shape 250"/>
        <p:cNvGrpSpPr/>
        <p:nvPr/>
      </p:nvGrpSpPr>
      <p:grpSpPr>
        <a:xfrm>
          <a:off x="0" y="0"/>
          <a:ext cx="0" cy="0"/>
          <a:chOff x="0" y="0"/>
          <a:chExt cx="0" cy="0"/>
        </a:xfrm>
      </p:grpSpPr>
      <p:sp>
        <p:nvSpPr>
          <p:cNvPr id="251" name="Google Shape;251;p20"/>
          <p:cNvSpPr/>
          <p:nvPr/>
        </p:nvSpPr>
        <p:spPr>
          <a:xfrm rot="-639820">
            <a:off x="-318" y="3386997"/>
            <a:ext cx="1241289" cy="1220977"/>
          </a:xfrm>
          <a:custGeom>
            <a:rect b="b" l="l" r="r" t="t"/>
            <a:pathLst>
              <a:path extrusionOk="0" h="1221263" w="1241580">
                <a:moveTo>
                  <a:pt x="0" y="0"/>
                </a:moveTo>
                <a:lnTo>
                  <a:pt x="1241580" y="0"/>
                </a:lnTo>
                <a:lnTo>
                  <a:pt x="1241580" y="1221263"/>
                </a:lnTo>
                <a:lnTo>
                  <a:pt x="0" y="1221263"/>
                </a:lnTo>
                <a:lnTo>
                  <a:pt x="0" y="0"/>
                </a:lnTo>
                <a:close/>
              </a:path>
            </a:pathLst>
          </a:custGeom>
          <a:blipFill rotWithShape="1">
            <a:blip r:embed="rId3">
              <a:alphaModFix/>
            </a:blip>
            <a:stretch>
              <a:fillRect b="0" l="0" r="0" t="0"/>
            </a:stretch>
          </a:blipFill>
          <a:ln>
            <a:noFill/>
          </a:ln>
        </p:spPr>
      </p:sp>
      <p:sp>
        <p:nvSpPr>
          <p:cNvPr id="252" name="Google Shape;252;p20"/>
          <p:cNvSpPr/>
          <p:nvPr/>
        </p:nvSpPr>
        <p:spPr>
          <a:xfrm rot="-3466908">
            <a:off x="-516426" y="4159174"/>
            <a:ext cx="1588916" cy="1089129"/>
          </a:xfrm>
          <a:custGeom>
            <a:rect b="b" l="l" r="r" t="t"/>
            <a:pathLst>
              <a:path extrusionOk="0" h="1090449" w="1590841">
                <a:moveTo>
                  <a:pt x="0" y="0"/>
                </a:moveTo>
                <a:lnTo>
                  <a:pt x="1590841" y="0"/>
                </a:lnTo>
                <a:lnTo>
                  <a:pt x="1590841" y="1090449"/>
                </a:lnTo>
                <a:lnTo>
                  <a:pt x="0" y="1090449"/>
                </a:lnTo>
                <a:lnTo>
                  <a:pt x="0" y="0"/>
                </a:lnTo>
                <a:close/>
              </a:path>
            </a:pathLst>
          </a:custGeom>
          <a:blipFill rotWithShape="1">
            <a:blip r:embed="rId4">
              <a:alphaModFix/>
            </a:blip>
            <a:stretch>
              <a:fillRect b="0" l="0" r="0" t="0"/>
            </a:stretch>
          </a:blipFill>
          <a:ln>
            <a:noFill/>
          </a:ln>
        </p:spPr>
      </p:sp>
      <p:sp>
        <p:nvSpPr>
          <p:cNvPr id="253" name="Google Shape;253;p20"/>
          <p:cNvSpPr/>
          <p:nvPr/>
        </p:nvSpPr>
        <p:spPr>
          <a:xfrm flipH="1" rot="4925570">
            <a:off x="217303" y="-675506"/>
            <a:ext cx="1378363" cy="2369061"/>
          </a:xfrm>
          <a:custGeom>
            <a:rect b="b" l="l" r="r" t="t"/>
            <a:pathLst>
              <a:path extrusionOk="0" h="2370239" w="1379048">
                <a:moveTo>
                  <a:pt x="1379048" y="0"/>
                </a:moveTo>
                <a:lnTo>
                  <a:pt x="0" y="0"/>
                </a:lnTo>
                <a:lnTo>
                  <a:pt x="0" y="2370239"/>
                </a:lnTo>
                <a:lnTo>
                  <a:pt x="1379048" y="2370239"/>
                </a:lnTo>
                <a:lnTo>
                  <a:pt x="1379048" y="0"/>
                </a:lnTo>
                <a:close/>
              </a:path>
            </a:pathLst>
          </a:custGeom>
          <a:blipFill rotWithShape="1">
            <a:blip r:embed="rId5">
              <a:alphaModFix/>
            </a:blip>
            <a:stretch>
              <a:fillRect b="0" l="0" r="0" t="0"/>
            </a:stretch>
          </a:blipFill>
          <a:ln>
            <a:noFill/>
          </a:ln>
        </p:spPr>
      </p:sp>
      <p:sp>
        <p:nvSpPr>
          <p:cNvPr id="254" name="Google Shape;254;p20"/>
          <p:cNvSpPr/>
          <p:nvPr/>
        </p:nvSpPr>
        <p:spPr>
          <a:xfrm rot="1732416">
            <a:off x="-619904" y="8165693"/>
            <a:ext cx="1402044" cy="1379102"/>
          </a:xfrm>
          <a:custGeom>
            <a:rect b="b" l="l" r="r" t="t"/>
            <a:pathLst>
              <a:path extrusionOk="0" h="1380185" w="1403145">
                <a:moveTo>
                  <a:pt x="0" y="0"/>
                </a:moveTo>
                <a:lnTo>
                  <a:pt x="1403145" y="0"/>
                </a:lnTo>
                <a:lnTo>
                  <a:pt x="1403145" y="1380185"/>
                </a:lnTo>
                <a:lnTo>
                  <a:pt x="0" y="1380185"/>
                </a:lnTo>
                <a:lnTo>
                  <a:pt x="0" y="0"/>
                </a:lnTo>
                <a:close/>
              </a:path>
            </a:pathLst>
          </a:custGeom>
          <a:blipFill rotWithShape="1">
            <a:blip r:embed="rId6">
              <a:alphaModFix/>
            </a:blip>
            <a:stretch>
              <a:fillRect b="0" l="0" r="0" t="0"/>
            </a:stretch>
          </a:blipFill>
          <a:ln>
            <a:noFill/>
          </a:ln>
        </p:spPr>
      </p:sp>
      <p:sp>
        <p:nvSpPr>
          <p:cNvPr id="255" name="Google Shape;255;p20"/>
          <p:cNvSpPr/>
          <p:nvPr/>
        </p:nvSpPr>
        <p:spPr>
          <a:xfrm rot="7856596">
            <a:off x="12022756" y="9465903"/>
            <a:ext cx="1074517" cy="1156525"/>
          </a:xfrm>
          <a:custGeom>
            <a:rect b="b" l="l" r="r" t="t"/>
            <a:pathLst>
              <a:path extrusionOk="0" h="1157075" w="1075028">
                <a:moveTo>
                  <a:pt x="0" y="0"/>
                </a:moveTo>
                <a:lnTo>
                  <a:pt x="1075029" y="0"/>
                </a:lnTo>
                <a:lnTo>
                  <a:pt x="1075029" y="1157076"/>
                </a:lnTo>
                <a:lnTo>
                  <a:pt x="0" y="1157076"/>
                </a:lnTo>
                <a:lnTo>
                  <a:pt x="0" y="0"/>
                </a:lnTo>
                <a:close/>
              </a:path>
            </a:pathLst>
          </a:custGeom>
          <a:blipFill rotWithShape="1">
            <a:blip r:embed="rId7">
              <a:alphaModFix/>
            </a:blip>
            <a:stretch>
              <a:fillRect b="0" l="0" r="0" t="0"/>
            </a:stretch>
          </a:blipFill>
          <a:ln>
            <a:noFill/>
          </a:ln>
        </p:spPr>
      </p:sp>
      <p:sp>
        <p:nvSpPr>
          <p:cNvPr id="256" name="Google Shape;256;p20"/>
          <p:cNvSpPr/>
          <p:nvPr/>
        </p:nvSpPr>
        <p:spPr>
          <a:xfrm rot="163170">
            <a:off x="17089221" y="7789116"/>
            <a:ext cx="1541557" cy="563369"/>
          </a:xfrm>
          <a:custGeom>
            <a:rect b="b" l="l" r="r" t="t"/>
            <a:pathLst>
              <a:path extrusionOk="0" h="562735" w="1539821">
                <a:moveTo>
                  <a:pt x="0" y="0"/>
                </a:moveTo>
                <a:lnTo>
                  <a:pt x="1539821" y="0"/>
                </a:lnTo>
                <a:lnTo>
                  <a:pt x="1539821" y="562735"/>
                </a:lnTo>
                <a:lnTo>
                  <a:pt x="0" y="562735"/>
                </a:lnTo>
                <a:lnTo>
                  <a:pt x="0" y="0"/>
                </a:lnTo>
                <a:close/>
              </a:path>
            </a:pathLst>
          </a:custGeom>
          <a:blipFill rotWithShape="1">
            <a:blip r:embed="rId8">
              <a:alphaModFix/>
            </a:blip>
            <a:stretch>
              <a:fillRect b="0" l="0" r="0" t="0"/>
            </a:stretch>
          </a:blipFill>
          <a:ln>
            <a:noFill/>
          </a:ln>
        </p:spPr>
      </p:sp>
      <p:sp>
        <p:nvSpPr>
          <p:cNvPr id="257" name="Google Shape;257;p20"/>
          <p:cNvSpPr/>
          <p:nvPr/>
        </p:nvSpPr>
        <p:spPr>
          <a:xfrm rot="-8797668">
            <a:off x="4498978" y="9490005"/>
            <a:ext cx="2017495" cy="1276523"/>
          </a:xfrm>
          <a:custGeom>
            <a:rect b="b" l="l" r="r" t="t"/>
            <a:pathLst>
              <a:path extrusionOk="0" h="1276699" w="2017772">
                <a:moveTo>
                  <a:pt x="0" y="0"/>
                </a:moveTo>
                <a:lnTo>
                  <a:pt x="2017772" y="0"/>
                </a:lnTo>
                <a:lnTo>
                  <a:pt x="2017772" y="1276700"/>
                </a:lnTo>
                <a:lnTo>
                  <a:pt x="0" y="1276700"/>
                </a:lnTo>
                <a:lnTo>
                  <a:pt x="0" y="0"/>
                </a:lnTo>
                <a:close/>
              </a:path>
            </a:pathLst>
          </a:custGeom>
          <a:blipFill rotWithShape="1">
            <a:blip r:embed="rId9">
              <a:alphaModFix/>
            </a:blip>
            <a:stretch>
              <a:fillRect b="0" l="0" r="0" t="0"/>
            </a:stretch>
          </a:blipFill>
          <a:ln>
            <a:noFill/>
          </a:ln>
        </p:spPr>
      </p:sp>
      <p:sp>
        <p:nvSpPr>
          <p:cNvPr id="258" name="Google Shape;258;p20"/>
          <p:cNvSpPr/>
          <p:nvPr/>
        </p:nvSpPr>
        <p:spPr>
          <a:xfrm rot="2212194">
            <a:off x="14736624" y="-250991"/>
            <a:ext cx="1264965" cy="1361508"/>
          </a:xfrm>
          <a:custGeom>
            <a:rect b="b" l="l" r="r" t="t"/>
            <a:pathLst>
              <a:path extrusionOk="0" h="1361508" w="1264965">
                <a:moveTo>
                  <a:pt x="0" y="0"/>
                </a:moveTo>
                <a:lnTo>
                  <a:pt x="1264965" y="0"/>
                </a:lnTo>
                <a:lnTo>
                  <a:pt x="1264965" y="1361508"/>
                </a:lnTo>
                <a:lnTo>
                  <a:pt x="0" y="1361508"/>
                </a:lnTo>
                <a:lnTo>
                  <a:pt x="0" y="0"/>
                </a:lnTo>
                <a:close/>
              </a:path>
            </a:pathLst>
          </a:custGeom>
          <a:blipFill rotWithShape="1">
            <a:blip r:embed="rId10">
              <a:alphaModFix/>
            </a:blip>
            <a:stretch>
              <a:fillRect b="0" l="0" r="0" t="0"/>
            </a:stretch>
          </a:blipFill>
          <a:ln>
            <a:noFill/>
          </a:ln>
        </p:spPr>
      </p:sp>
      <p:sp>
        <p:nvSpPr>
          <p:cNvPr id="259" name="Google Shape;259;p20"/>
          <p:cNvSpPr/>
          <p:nvPr/>
        </p:nvSpPr>
        <p:spPr>
          <a:xfrm rot="3335686">
            <a:off x="17629042" y="4309718"/>
            <a:ext cx="1315751" cy="1062170"/>
          </a:xfrm>
          <a:custGeom>
            <a:rect b="b" l="l" r="r" t="t"/>
            <a:pathLst>
              <a:path extrusionOk="0" h="1062250" w="1315850">
                <a:moveTo>
                  <a:pt x="0" y="0"/>
                </a:moveTo>
                <a:lnTo>
                  <a:pt x="1315850" y="0"/>
                </a:lnTo>
                <a:lnTo>
                  <a:pt x="1315850" y="1062250"/>
                </a:lnTo>
                <a:lnTo>
                  <a:pt x="0" y="1062250"/>
                </a:lnTo>
                <a:lnTo>
                  <a:pt x="0" y="0"/>
                </a:lnTo>
                <a:close/>
              </a:path>
            </a:pathLst>
          </a:custGeom>
          <a:blipFill rotWithShape="1">
            <a:blip r:embed="rId11">
              <a:alphaModFix/>
            </a:blip>
            <a:stretch>
              <a:fillRect b="0" l="0" r="0" t="0"/>
            </a:stretch>
          </a:blipFill>
          <a:ln>
            <a:noFill/>
          </a:ln>
        </p:spPr>
      </p:sp>
      <p:sp>
        <p:nvSpPr>
          <p:cNvPr id="260" name="Google Shape;260;p20"/>
          <p:cNvSpPr/>
          <p:nvPr/>
        </p:nvSpPr>
        <p:spPr>
          <a:xfrm rot="-5632275">
            <a:off x="17251099" y="3271048"/>
            <a:ext cx="1537829" cy="819244"/>
          </a:xfrm>
          <a:custGeom>
            <a:rect b="b" l="l" r="r" t="t"/>
            <a:pathLst>
              <a:path extrusionOk="0" h="819423" w="1538166">
                <a:moveTo>
                  <a:pt x="0" y="0"/>
                </a:moveTo>
                <a:lnTo>
                  <a:pt x="1538166" y="0"/>
                </a:lnTo>
                <a:lnTo>
                  <a:pt x="1538166" y="819423"/>
                </a:lnTo>
                <a:lnTo>
                  <a:pt x="0" y="819423"/>
                </a:lnTo>
                <a:lnTo>
                  <a:pt x="0" y="0"/>
                </a:lnTo>
                <a:close/>
              </a:path>
            </a:pathLst>
          </a:custGeom>
          <a:blipFill rotWithShape="1">
            <a:blip r:embed="rId12">
              <a:alphaModFix/>
            </a:blip>
            <a:stretch>
              <a:fillRect b="0" l="0" r="0" t="0"/>
            </a:stretch>
          </a:blipFill>
          <a:ln>
            <a:noFill/>
          </a:ln>
        </p:spPr>
      </p:sp>
      <p:sp>
        <p:nvSpPr>
          <p:cNvPr id="261" name="Google Shape;261;p20"/>
          <p:cNvSpPr/>
          <p:nvPr/>
        </p:nvSpPr>
        <p:spPr>
          <a:xfrm rot="1490110">
            <a:off x="7585754" y="-652299"/>
            <a:ext cx="1334783" cy="1356988"/>
          </a:xfrm>
          <a:custGeom>
            <a:rect b="b" l="l" r="r" t="t"/>
            <a:pathLst>
              <a:path extrusionOk="0" h="1357018" w="1334812">
                <a:moveTo>
                  <a:pt x="0" y="0"/>
                </a:moveTo>
                <a:lnTo>
                  <a:pt x="1334812" y="0"/>
                </a:lnTo>
                <a:lnTo>
                  <a:pt x="1334812" y="1357018"/>
                </a:lnTo>
                <a:lnTo>
                  <a:pt x="0" y="1357018"/>
                </a:lnTo>
                <a:lnTo>
                  <a:pt x="0" y="0"/>
                </a:lnTo>
                <a:close/>
              </a:path>
            </a:pathLst>
          </a:custGeom>
          <a:blipFill rotWithShape="1">
            <a:blip r:embed="rId13">
              <a:alphaModFix/>
            </a:blip>
            <a:stretch>
              <a:fillRect b="0" l="0" r="0" t="0"/>
            </a:stretch>
          </a:blipFill>
          <a:ln>
            <a:noFill/>
          </a:ln>
        </p:spPr>
      </p:sp>
      <p:sp>
        <p:nvSpPr>
          <p:cNvPr id="262" name="Google Shape;262;p20"/>
          <p:cNvSpPr txBox="1"/>
          <p:nvPr>
            <p:ph type="title"/>
          </p:nvPr>
        </p:nvSpPr>
        <p:spPr>
          <a:xfrm>
            <a:off x="5029200" y="95038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ID" sz="5244">
                <a:solidFill>
                  <a:schemeClr val="lt1"/>
                </a:solidFill>
                <a:latin typeface="Montserrat"/>
                <a:ea typeface="Montserrat"/>
                <a:cs typeface="Montserrat"/>
                <a:sym typeface="Montserrat"/>
              </a:rPr>
              <a:t>Next Action</a:t>
            </a:r>
            <a:endParaRPr sz="4844"/>
          </a:p>
        </p:txBody>
      </p:sp>
      <p:sp>
        <p:nvSpPr>
          <p:cNvPr id="263" name="Google Shape;263;p20"/>
          <p:cNvSpPr txBox="1"/>
          <p:nvPr>
            <p:ph idx="12" type="sldNum"/>
          </p:nvPr>
        </p:nvSpPr>
        <p:spPr>
          <a:xfrm>
            <a:off x="15711875" y="3264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ID" sz="2000">
                <a:solidFill>
                  <a:srgbClr val="FFFF00"/>
                </a:solidFill>
              </a:rPr>
              <a:t>‹#›</a:t>
            </a:fld>
            <a:endParaRPr b="1" sz="2000">
              <a:solidFill>
                <a:srgbClr val="FFFF00"/>
              </a:solidFill>
            </a:endParaRPr>
          </a:p>
        </p:txBody>
      </p:sp>
      <p:sp>
        <p:nvSpPr>
          <p:cNvPr id="264" name="Google Shape;264;p20"/>
          <p:cNvSpPr txBox="1"/>
          <p:nvPr/>
        </p:nvSpPr>
        <p:spPr>
          <a:xfrm>
            <a:off x="2244921" y="2121550"/>
            <a:ext cx="14330400" cy="7199100"/>
          </a:xfrm>
          <a:prstGeom prst="rect">
            <a:avLst/>
          </a:prstGeom>
          <a:noFill/>
          <a:ln>
            <a:noFill/>
          </a:ln>
        </p:spPr>
        <p:txBody>
          <a:bodyPr anchorCtr="0" anchor="t" bIns="91425" lIns="91425" spcFirstLastPara="1" rIns="91425" wrap="square" tIns="91425">
            <a:spAutoFit/>
          </a:bodyPr>
          <a:lstStyle/>
          <a:p>
            <a:pPr indent="-361950" lvl="0" marL="457200" rtl="0" algn="just">
              <a:lnSpc>
                <a:spcPct val="115000"/>
              </a:lnSpc>
              <a:spcBef>
                <a:spcPts val="0"/>
              </a:spcBef>
              <a:spcAft>
                <a:spcPts val="0"/>
              </a:spcAft>
              <a:buClr>
                <a:schemeClr val="lt1"/>
              </a:buClr>
              <a:buSzPts val="2100"/>
              <a:buFont typeface="Montserrat"/>
              <a:buAutoNum type="arabicPeriod"/>
            </a:pPr>
            <a:r>
              <a:rPr b="1" lang="en-ID" sz="2100">
                <a:solidFill>
                  <a:schemeClr val="lt1"/>
                </a:solidFill>
                <a:latin typeface="Montserrat"/>
                <a:ea typeface="Montserrat"/>
                <a:cs typeface="Montserrat"/>
                <a:sym typeface="Montserrat"/>
              </a:rPr>
              <a:t>Platform Development and Enhancement:</a:t>
            </a:r>
            <a:r>
              <a:rPr lang="en-ID" sz="2100">
                <a:solidFill>
                  <a:schemeClr val="lt1"/>
                </a:solidFill>
                <a:latin typeface="Montserrat"/>
                <a:ea typeface="Montserrat"/>
                <a:cs typeface="Montserrat"/>
                <a:sym typeface="Montserrat"/>
              </a:rPr>
              <a:t> The team will continuously develop new features and improve the platform's performance, including optimizing prediction algorithms and integrating inventory systems. The goal is to ensure the platform remains effective in providing accurate forecasts for MSMEs.</a:t>
            </a:r>
            <a:endParaRPr sz="2100">
              <a:solidFill>
                <a:schemeClr val="lt1"/>
              </a:solidFill>
              <a:latin typeface="Montserrat"/>
              <a:ea typeface="Montserrat"/>
              <a:cs typeface="Montserrat"/>
              <a:sym typeface="Montserrat"/>
            </a:endParaRPr>
          </a:p>
          <a:p>
            <a:pPr indent="-361950" lvl="0" marL="457200" rtl="0" algn="just">
              <a:lnSpc>
                <a:spcPct val="115000"/>
              </a:lnSpc>
              <a:spcBef>
                <a:spcPts val="0"/>
              </a:spcBef>
              <a:spcAft>
                <a:spcPts val="0"/>
              </a:spcAft>
              <a:buClr>
                <a:schemeClr val="lt1"/>
              </a:buClr>
              <a:buSzPts val="2100"/>
              <a:buFont typeface="Montserrat"/>
              <a:buAutoNum type="arabicPeriod"/>
            </a:pPr>
            <a:r>
              <a:rPr b="1" lang="en-ID" sz="2100">
                <a:solidFill>
                  <a:schemeClr val="lt1"/>
                </a:solidFill>
                <a:latin typeface="Montserrat"/>
                <a:ea typeface="Montserrat"/>
                <a:cs typeface="Montserrat"/>
                <a:sym typeface="Montserrat"/>
              </a:rPr>
              <a:t>Feedback Collection and Analysis:</a:t>
            </a:r>
            <a:r>
              <a:rPr lang="en-ID" sz="2100">
                <a:solidFill>
                  <a:schemeClr val="lt1"/>
                </a:solidFill>
                <a:latin typeface="Montserrat"/>
                <a:ea typeface="Montserrat"/>
                <a:cs typeface="Montserrat"/>
                <a:sym typeface="Montserrat"/>
              </a:rPr>
              <a:t> User feedback will be collected and analyzed to identify platform improvements. This ensures a better user experience and overall platform effectiveness.</a:t>
            </a:r>
            <a:endParaRPr sz="2100">
              <a:solidFill>
                <a:schemeClr val="lt1"/>
              </a:solidFill>
              <a:latin typeface="Montserrat"/>
              <a:ea typeface="Montserrat"/>
              <a:cs typeface="Montserrat"/>
              <a:sym typeface="Montserrat"/>
            </a:endParaRPr>
          </a:p>
          <a:p>
            <a:pPr indent="-361950" lvl="0" marL="457200" rtl="0" algn="just">
              <a:lnSpc>
                <a:spcPct val="115000"/>
              </a:lnSpc>
              <a:spcBef>
                <a:spcPts val="0"/>
              </a:spcBef>
              <a:spcAft>
                <a:spcPts val="0"/>
              </a:spcAft>
              <a:buClr>
                <a:schemeClr val="lt1"/>
              </a:buClr>
              <a:buSzPts val="2100"/>
              <a:buFont typeface="Montserrat"/>
              <a:buAutoNum type="arabicPeriod"/>
            </a:pPr>
            <a:r>
              <a:rPr b="1" lang="en-ID" sz="2100">
                <a:solidFill>
                  <a:schemeClr val="lt1"/>
                </a:solidFill>
                <a:latin typeface="Montserrat"/>
                <a:ea typeface="Montserrat"/>
                <a:cs typeface="Montserrat"/>
                <a:sym typeface="Montserrat"/>
              </a:rPr>
              <a:t>Advanced Training:</a:t>
            </a:r>
            <a:r>
              <a:rPr lang="en-ID" sz="2100">
                <a:solidFill>
                  <a:schemeClr val="lt1"/>
                </a:solidFill>
                <a:latin typeface="Montserrat"/>
                <a:ea typeface="Montserrat"/>
                <a:cs typeface="Montserrat"/>
                <a:sym typeface="Montserrat"/>
              </a:rPr>
              <a:t> Additional training will be provided to ensure optimal platform usage, focusing on data analysis and interpretation of predictions for MSMEs.</a:t>
            </a:r>
            <a:endParaRPr sz="2100">
              <a:solidFill>
                <a:schemeClr val="lt1"/>
              </a:solidFill>
              <a:latin typeface="Montserrat"/>
              <a:ea typeface="Montserrat"/>
              <a:cs typeface="Montserrat"/>
              <a:sym typeface="Montserrat"/>
            </a:endParaRPr>
          </a:p>
          <a:p>
            <a:pPr indent="-361950" lvl="0" marL="457200" rtl="0" algn="just">
              <a:lnSpc>
                <a:spcPct val="115000"/>
              </a:lnSpc>
              <a:spcBef>
                <a:spcPts val="0"/>
              </a:spcBef>
              <a:spcAft>
                <a:spcPts val="0"/>
              </a:spcAft>
              <a:buClr>
                <a:schemeClr val="lt1"/>
              </a:buClr>
              <a:buSzPts val="2100"/>
              <a:buFont typeface="Montserrat"/>
              <a:buAutoNum type="arabicPeriod"/>
            </a:pPr>
            <a:r>
              <a:rPr b="1" lang="en-ID" sz="2100">
                <a:solidFill>
                  <a:schemeClr val="lt1"/>
                </a:solidFill>
                <a:latin typeface="Montserrat"/>
                <a:ea typeface="Montserrat"/>
                <a:cs typeface="Montserrat"/>
                <a:sym typeface="Montserrat"/>
              </a:rPr>
              <a:t>Developing Relationships with Stakeholders:</a:t>
            </a:r>
            <a:r>
              <a:rPr lang="en-ID" sz="2100">
                <a:solidFill>
                  <a:schemeClr val="lt1"/>
                </a:solidFill>
                <a:latin typeface="Montserrat"/>
                <a:ea typeface="Montserrat"/>
                <a:cs typeface="Montserrat"/>
                <a:sym typeface="Montserrat"/>
              </a:rPr>
              <a:t> Relationships with local governments, financial institutions, and communities will be enhanced to support MSMEs and promote platform usage.</a:t>
            </a:r>
            <a:endParaRPr sz="2100">
              <a:solidFill>
                <a:schemeClr val="lt1"/>
              </a:solidFill>
              <a:latin typeface="Montserrat"/>
              <a:ea typeface="Montserrat"/>
              <a:cs typeface="Montserrat"/>
              <a:sym typeface="Montserrat"/>
            </a:endParaRPr>
          </a:p>
          <a:p>
            <a:pPr indent="-361950" lvl="0" marL="457200" rtl="0" algn="just">
              <a:lnSpc>
                <a:spcPct val="115000"/>
              </a:lnSpc>
              <a:spcBef>
                <a:spcPts val="0"/>
              </a:spcBef>
              <a:spcAft>
                <a:spcPts val="0"/>
              </a:spcAft>
              <a:buClr>
                <a:schemeClr val="lt1"/>
              </a:buClr>
              <a:buSzPts val="2100"/>
              <a:buFont typeface="Montserrat"/>
              <a:buAutoNum type="arabicPeriod"/>
            </a:pPr>
            <a:r>
              <a:rPr b="1" lang="en-ID" sz="2100">
                <a:solidFill>
                  <a:schemeClr val="lt1"/>
                </a:solidFill>
                <a:latin typeface="Montserrat"/>
                <a:ea typeface="Montserrat"/>
                <a:cs typeface="Montserrat"/>
                <a:sym typeface="Montserrat"/>
              </a:rPr>
              <a:t>Exploring Alternative Business Models:</a:t>
            </a:r>
            <a:r>
              <a:rPr lang="en-ID" sz="2100">
                <a:solidFill>
                  <a:schemeClr val="lt1"/>
                </a:solidFill>
                <a:latin typeface="Montserrat"/>
                <a:ea typeface="Montserrat"/>
                <a:cs typeface="Montserrat"/>
                <a:sym typeface="Montserrat"/>
              </a:rPr>
              <a:t> The platform will explore alternative business models, such as subscription-based or revenue-sharing models, to increase revenue and service coverage for MSMEs.</a:t>
            </a:r>
            <a:endParaRPr sz="2100">
              <a:solidFill>
                <a:schemeClr val="lt1"/>
              </a:solidFill>
              <a:latin typeface="Montserrat"/>
              <a:ea typeface="Montserrat"/>
              <a:cs typeface="Montserrat"/>
              <a:sym typeface="Montserrat"/>
            </a:endParaRPr>
          </a:p>
          <a:p>
            <a:pPr indent="-361950" lvl="0" marL="457200" rtl="0" algn="just">
              <a:lnSpc>
                <a:spcPct val="115000"/>
              </a:lnSpc>
              <a:spcBef>
                <a:spcPts val="0"/>
              </a:spcBef>
              <a:spcAft>
                <a:spcPts val="0"/>
              </a:spcAft>
              <a:buClr>
                <a:schemeClr val="lt1"/>
              </a:buClr>
              <a:buSzPts val="2100"/>
              <a:buFont typeface="Montserrat"/>
              <a:buAutoNum type="arabicPeriod"/>
            </a:pPr>
            <a:r>
              <a:rPr b="1" lang="en-ID" sz="2100">
                <a:solidFill>
                  <a:schemeClr val="lt1"/>
                </a:solidFill>
                <a:latin typeface="Montserrat"/>
                <a:ea typeface="Montserrat"/>
                <a:cs typeface="Montserrat"/>
                <a:sym typeface="Montserrat"/>
              </a:rPr>
              <a:t>Marketing and Promotion:</a:t>
            </a:r>
            <a:r>
              <a:rPr lang="en-ID" sz="2100">
                <a:solidFill>
                  <a:schemeClr val="lt1"/>
                </a:solidFill>
                <a:latin typeface="Montserrat"/>
                <a:ea typeface="Montserrat"/>
                <a:cs typeface="Montserrat"/>
                <a:sym typeface="Montserrat"/>
              </a:rPr>
              <a:t> Extensive marketing campaigns will be conducted through online and offline channels, as well as partnerships with local communities to increase awareness and adoption of the platform.</a:t>
            </a:r>
            <a:endParaRPr sz="2100">
              <a:solidFill>
                <a:schemeClr val="lt1"/>
              </a:solidFill>
              <a:latin typeface="Montserrat"/>
              <a:ea typeface="Montserrat"/>
              <a:cs typeface="Montserrat"/>
              <a:sym typeface="Montserrat"/>
            </a:endParaRPr>
          </a:p>
          <a:p>
            <a:pPr indent="-361950" lvl="0" marL="457200" rtl="0" algn="just">
              <a:lnSpc>
                <a:spcPct val="115000"/>
              </a:lnSpc>
              <a:spcBef>
                <a:spcPts val="0"/>
              </a:spcBef>
              <a:spcAft>
                <a:spcPts val="0"/>
              </a:spcAft>
              <a:buClr>
                <a:schemeClr val="lt1"/>
              </a:buClr>
              <a:buSzPts val="2100"/>
              <a:buFont typeface="Montserrat"/>
              <a:buAutoNum type="arabicPeriod"/>
            </a:pPr>
            <a:r>
              <a:rPr b="1" lang="en-ID" sz="2100">
                <a:solidFill>
                  <a:schemeClr val="lt1"/>
                </a:solidFill>
                <a:latin typeface="Montserrat"/>
                <a:ea typeface="Montserrat"/>
                <a:cs typeface="Montserrat"/>
                <a:sym typeface="Montserrat"/>
              </a:rPr>
              <a:t>Monitoring and Performance Evaluation:</a:t>
            </a:r>
            <a:r>
              <a:rPr lang="en-ID" sz="2100">
                <a:solidFill>
                  <a:schemeClr val="lt1"/>
                </a:solidFill>
                <a:latin typeface="Montserrat"/>
                <a:ea typeface="Montserrat"/>
                <a:cs typeface="Montserrat"/>
                <a:sym typeface="Montserrat"/>
              </a:rPr>
              <a:t> The platform's performance will be continuously monitored and evaluated to ensure the effectiveness of implemented strategies and provide necessary improvements.</a:t>
            </a:r>
            <a:endParaRPr sz="21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A44"/>
        </a:solidFill>
      </p:bgPr>
    </p:bg>
    <p:spTree>
      <p:nvGrpSpPr>
        <p:cNvPr id="269" name="Shape 269"/>
        <p:cNvGrpSpPr/>
        <p:nvPr/>
      </p:nvGrpSpPr>
      <p:grpSpPr>
        <a:xfrm>
          <a:off x="0" y="0"/>
          <a:ext cx="0" cy="0"/>
          <a:chOff x="0" y="0"/>
          <a:chExt cx="0" cy="0"/>
        </a:xfrm>
      </p:grpSpPr>
      <p:sp>
        <p:nvSpPr>
          <p:cNvPr id="270" name="Google Shape;270;p21"/>
          <p:cNvSpPr/>
          <p:nvPr/>
        </p:nvSpPr>
        <p:spPr>
          <a:xfrm rot="-639820">
            <a:off x="-318" y="3386997"/>
            <a:ext cx="1241289" cy="1220977"/>
          </a:xfrm>
          <a:custGeom>
            <a:rect b="b" l="l" r="r" t="t"/>
            <a:pathLst>
              <a:path extrusionOk="0" h="1221263" w="1241580">
                <a:moveTo>
                  <a:pt x="0" y="0"/>
                </a:moveTo>
                <a:lnTo>
                  <a:pt x="1241580" y="0"/>
                </a:lnTo>
                <a:lnTo>
                  <a:pt x="1241580" y="1221263"/>
                </a:lnTo>
                <a:lnTo>
                  <a:pt x="0" y="1221263"/>
                </a:lnTo>
                <a:lnTo>
                  <a:pt x="0" y="0"/>
                </a:lnTo>
                <a:close/>
              </a:path>
            </a:pathLst>
          </a:custGeom>
          <a:blipFill rotWithShape="1">
            <a:blip r:embed="rId3">
              <a:alphaModFix/>
            </a:blip>
            <a:stretch>
              <a:fillRect b="0" l="0" r="0" t="0"/>
            </a:stretch>
          </a:blipFill>
          <a:ln>
            <a:noFill/>
          </a:ln>
        </p:spPr>
      </p:sp>
      <p:sp>
        <p:nvSpPr>
          <p:cNvPr id="271" name="Google Shape;271;p21"/>
          <p:cNvSpPr/>
          <p:nvPr/>
        </p:nvSpPr>
        <p:spPr>
          <a:xfrm rot="-3466908">
            <a:off x="-516426" y="4159174"/>
            <a:ext cx="1588916" cy="1089129"/>
          </a:xfrm>
          <a:custGeom>
            <a:rect b="b" l="l" r="r" t="t"/>
            <a:pathLst>
              <a:path extrusionOk="0" h="1090449" w="1590841">
                <a:moveTo>
                  <a:pt x="0" y="0"/>
                </a:moveTo>
                <a:lnTo>
                  <a:pt x="1590841" y="0"/>
                </a:lnTo>
                <a:lnTo>
                  <a:pt x="1590841" y="1090449"/>
                </a:lnTo>
                <a:lnTo>
                  <a:pt x="0" y="1090449"/>
                </a:lnTo>
                <a:lnTo>
                  <a:pt x="0" y="0"/>
                </a:lnTo>
                <a:close/>
              </a:path>
            </a:pathLst>
          </a:custGeom>
          <a:blipFill rotWithShape="1">
            <a:blip r:embed="rId4">
              <a:alphaModFix/>
            </a:blip>
            <a:stretch>
              <a:fillRect b="0" l="0" r="0" t="0"/>
            </a:stretch>
          </a:blipFill>
          <a:ln>
            <a:noFill/>
          </a:ln>
        </p:spPr>
      </p:sp>
      <p:sp>
        <p:nvSpPr>
          <p:cNvPr id="272" name="Google Shape;272;p21"/>
          <p:cNvSpPr/>
          <p:nvPr/>
        </p:nvSpPr>
        <p:spPr>
          <a:xfrm flipH="1" rot="4925570">
            <a:off x="217303" y="-675506"/>
            <a:ext cx="1378363" cy="2369061"/>
          </a:xfrm>
          <a:custGeom>
            <a:rect b="b" l="l" r="r" t="t"/>
            <a:pathLst>
              <a:path extrusionOk="0" h="2370239" w="1379048">
                <a:moveTo>
                  <a:pt x="1379048" y="0"/>
                </a:moveTo>
                <a:lnTo>
                  <a:pt x="0" y="0"/>
                </a:lnTo>
                <a:lnTo>
                  <a:pt x="0" y="2370239"/>
                </a:lnTo>
                <a:lnTo>
                  <a:pt x="1379048" y="2370239"/>
                </a:lnTo>
                <a:lnTo>
                  <a:pt x="1379048" y="0"/>
                </a:lnTo>
                <a:close/>
              </a:path>
            </a:pathLst>
          </a:custGeom>
          <a:blipFill rotWithShape="1">
            <a:blip r:embed="rId5">
              <a:alphaModFix/>
            </a:blip>
            <a:stretch>
              <a:fillRect b="0" l="0" r="0" t="0"/>
            </a:stretch>
          </a:blipFill>
          <a:ln>
            <a:noFill/>
          </a:ln>
        </p:spPr>
      </p:sp>
      <p:sp>
        <p:nvSpPr>
          <p:cNvPr id="273" name="Google Shape;273;p21"/>
          <p:cNvSpPr/>
          <p:nvPr/>
        </p:nvSpPr>
        <p:spPr>
          <a:xfrm rot="1732416">
            <a:off x="-619904" y="8165693"/>
            <a:ext cx="1402044" cy="1379102"/>
          </a:xfrm>
          <a:custGeom>
            <a:rect b="b" l="l" r="r" t="t"/>
            <a:pathLst>
              <a:path extrusionOk="0" h="1380185" w="1403145">
                <a:moveTo>
                  <a:pt x="0" y="0"/>
                </a:moveTo>
                <a:lnTo>
                  <a:pt x="1403145" y="0"/>
                </a:lnTo>
                <a:lnTo>
                  <a:pt x="1403145" y="1380185"/>
                </a:lnTo>
                <a:lnTo>
                  <a:pt x="0" y="1380185"/>
                </a:lnTo>
                <a:lnTo>
                  <a:pt x="0" y="0"/>
                </a:lnTo>
                <a:close/>
              </a:path>
            </a:pathLst>
          </a:custGeom>
          <a:blipFill rotWithShape="1">
            <a:blip r:embed="rId6">
              <a:alphaModFix/>
            </a:blip>
            <a:stretch>
              <a:fillRect b="0" l="0" r="0" t="0"/>
            </a:stretch>
          </a:blipFill>
          <a:ln>
            <a:noFill/>
          </a:ln>
        </p:spPr>
      </p:sp>
      <p:sp>
        <p:nvSpPr>
          <p:cNvPr id="274" name="Google Shape;274;p21"/>
          <p:cNvSpPr/>
          <p:nvPr/>
        </p:nvSpPr>
        <p:spPr>
          <a:xfrm rot="7856596">
            <a:off x="12022756" y="9465903"/>
            <a:ext cx="1074517" cy="1156525"/>
          </a:xfrm>
          <a:custGeom>
            <a:rect b="b" l="l" r="r" t="t"/>
            <a:pathLst>
              <a:path extrusionOk="0" h="1157075" w="1075028">
                <a:moveTo>
                  <a:pt x="0" y="0"/>
                </a:moveTo>
                <a:lnTo>
                  <a:pt x="1075029" y="0"/>
                </a:lnTo>
                <a:lnTo>
                  <a:pt x="1075029" y="1157076"/>
                </a:lnTo>
                <a:lnTo>
                  <a:pt x="0" y="1157076"/>
                </a:lnTo>
                <a:lnTo>
                  <a:pt x="0" y="0"/>
                </a:lnTo>
                <a:close/>
              </a:path>
            </a:pathLst>
          </a:custGeom>
          <a:blipFill rotWithShape="1">
            <a:blip r:embed="rId7">
              <a:alphaModFix/>
            </a:blip>
            <a:stretch>
              <a:fillRect b="0" l="0" r="0" t="0"/>
            </a:stretch>
          </a:blipFill>
          <a:ln>
            <a:noFill/>
          </a:ln>
        </p:spPr>
      </p:sp>
      <p:sp>
        <p:nvSpPr>
          <p:cNvPr id="275" name="Google Shape;275;p21"/>
          <p:cNvSpPr/>
          <p:nvPr/>
        </p:nvSpPr>
        <p:spPr>
          <a:xfrm rot="163170">
            <a:off x="17089221" y="7789116"/>
            <a:ext cx="1541557" cy="563369"/>
          </a:xfrm>
          <a:custGeom>
            <a:rect b="b" l="l" r="r" t="t"/>
            <a:pathLst>
              <a:path extrusionOk="0" h="562735" w="1539821">
                <a:moveTo>
                  <a:pt x="0" y="0"/>
                </a:moveTo>
                <a:lnTo>
                  <a:pt x="1539821" y="0"/>
                </a:lnTo>
                <a:lnTo>
                  <a:pt x="1539821" y="562735"/>
                </a:lnTo>
                <a:lnTo>
                  <a:pt x="0" y="562735"/>
                </a:lnTo>
                <a:lnTo>
                  <a:pt x="0" y="0"/>
                </a:lnTo>
                <a:close/>
              </a:path>
            </a:pathLst>
          </a:custGeom>
          <a:blipFill rotWithShape="1">
            <a:blip r:embed="rId8">
              <a:alphaModFix/>
            </a:blip>
            <a:stretch>
              <a:fillRect b="0" l="0" r="0" t="0"/>
            </a:stretch>
          </a:blipFill>
          <a:ln>
            <a:noFill/>
          </a:ln>
        </p:spPr>
      </p:sp>
      <p:sp>
        <p:nvSpPr>
          <p:cNvPr id="276" name="Google Shape;276;p21"/>
          <p:cNvSpPr/>
          <p:nvPr/>
        </p:nvSpPr>
        <p:spPr>
          <a:xfrm rot="-8797668">
            <a:off x="4498978" y="9490005"/>
            <a:ext cx="2017495" cy="1276523"/>
          </a:xfrm>
          <a:custGeom>
            <a:rect b="b" l="l" r="r" t="t"/>
            <a:pathLst>
              <a:path extrusionOk="0" h="1276699" w="2017772">
                <a:moveTo>
                  <a:pt x="0" y="0"/>
                </a:moveTo>
                <a:lnTo>
                  <a:pt x="2017772" y="0"/>
                </a:lnTo>
                <a:lnTo>
                  <a:pt x="2017772" y="1276700"/>
                </a:lnTo>
                <a:lnTo>
                  <a:pt x="0" y="1276700"/>
                </a:lnTo>
                <a:lnTo>
                  <a:pt x="0" y="0"/>
                </a:lnTo>
                <a:close/>
              </a:path>
            </a:pathLst>
          </a:custGeom>
          <a:blipFill rotWithShape="1">
            <a:blip r:embed="rId9">
              <a:alphaModFix/>
            </a:blip>
            <a:stretch>
              <a:fillRect b="0" l="0" r="0" t="0"/>
            </a:stretch>
          </a:blipFill>
          <a:ln>
            <a:noFill/>
          </a:ln>
        </p:spPr>
      </p:sp>
      <p:sp>
        <p:nvSpPr>
          <p:cNvPr id="277" name="Google Shape;277;p21"/>
          <p:cNvSpPr/>
          <p:nvPr/>
        </p:nvSpPr>
        <p:spPr>
          <a:xfrm rot="2212194">
            <a:off x="14736624" y="-250991"/>
            <a:ext cx="1264965" cy="1361508"/>
          </a:xfrm>
          <a:custGeom>
            <a:rect b="b" l="l" r="r" t="t"/>
            <a:pathLst>
              <a:path extrusionOk="0" h="1361508" w="1264965">
                <a:moveTo>
                  <a:pt x="0" y="0"/>
                </a:moveTo>
                <a:lnTo>
                  <a:pt x="1264965" y="0"/>
                </a:lnTo>
                <a:lnTo>
                  <a:pt x="1264965" y="1361508"/>
                </a:lnTo>
                <a:lnTo>
                  <a:pt x="0" y="1361508"/>
                </a:lnTo>
                <a:lnTo>
                  <a:pt x="0" y="0"/>
                </a:lnTo>
                <a:close/>
              </a:path>
            </a:pathLst>
          </a:custGeom>
          <a:blipFill rotWithShape="1">
            <a:blip r:embed="rId10">
              <a:alphaModFix/>
            </a:blip>
            <a:stretch>
              <a:fillRect b="0" l="0" r="0" t="0"/>
            </a:stretch>
          </a:blipFill>
          <a:ln>
            <a:noFill/>
          </a:ln>
        </p:spPr>
      </p:sp>
      <p:sp>
        <p:nvSpPr>
          <p:cNvPr id="278" name="Google Shape;278;p21"/>
          <p:cNvSpPr/>
          <p:nvPr/>
        </p:nvSpPr>
        <p:spPr>
          <a:xfrm rot="3335686">
            <a:off x="17629042" y="4309718"/>
            <a:ext cx="1315751" cy="1062170"/>
          </a:xfrm>
          <a:custGeom>
            <a:rect b="b" l="l" r="r" t="t"/>
            <a:pathLst>
              <a:path extrusionOk="0" h="1062250" w="1315850">
                <a:moveTo>
                  <a:pt x="0" y="0"/>
                </a:moveTo>
                <a:lnTo>
                  <a:pt x="1315850" y="0"/>
                </a:lnTo>
                <a:lnTo>
                  <a:pt x="1315850" y="1062250"/>
                </a:lnTo>
                <a:lnTo>
                  <a:pt x="0" y="1062250"/>
                </a:lnTo>
                <a:lnTo>
                  <a:pt x="0" y="0"/>
                </a:lnTo>
                <a:close/>
              </a:path>
            </a:pathLst>
          </a:custGeom>
          <a:blipFill rotWithShape="1">
            <a:blip r:embed="rId11">
              <a:alphaModFix/>
            </a:blip>
            <a:stretch>
              <a:fillRect b="0" l="0" r="0" t="0"/>
            </a:stretch>
          </a:blipFill>
          <a:ln>
            <a:noFill/>
          </a:ln>
        </p:spPr>
      </p:sp>
      <p:sp>
        <p:nvSpPr>
          <p:cNvPr id="279" name="Google Shape;279;p21"/>
          <p:cNvSpPr/>
          <p:nvPr/>
        </p:nvSpPr>
        <p:spPr>
          <a:xfrm rot="-5632275">
            <a:off x="17251099" y="3271048"/>
            <a:ext cx="1537829" cy="819244"/>
          </a:xfrm>
          <a:custGeom>
            <a:rect b="b" l="l" r="r" t="t"/>
            <a:pathLst>
              <a:path extrusionOk="0" h="819423" w="1538166">
                <a:moveTo>
                  <a:pt x="0" y="0"/>
                </a:moveTo>
                <a:lnTo>
                  <a:pt x="1538166" y="0"/>
                </a:lnTo>
                <a:lnTo>
                  <a:pt x="1538166" y="819423"/>
                </a:lnTo>
                <a:lnTo>
                  <a:pt x="0" y="819423"/>
                </a:lnTo>
                <a:lnTo>
                  <a:pt x="0" y="0"/>
                </a:lnTo>
                <a:close/>
              </a:path>
            </a:pathLst>
          </a:custGeom>
          <a:blipFill rotWithShape="1">
            <a:blip r:embed="rId12">
              <a:alphaModFix/>
            </a:blip>
            <a:stretch>
              <a:fillRect b="0" l="0" r="0" t="0"/>
            </a:stretch>
          </a:blipFill>
          <a:ln>
            <a:noFill/>
          </a:ln>
        </p:spPr>
      </p:sp>
      <p:sp>
        <p:nvSpPr>
          <p:cNvPr id="280" name="Google Shape;280;p21"/>
          <p:cNvSpPr/>
          <p:nvPr/>
        </p:nvSpPr>
        <p:spPr>
          <a:xfrm rot="1490110">
            <a:off x="7585754" y="-652299"/>
            <a:ext cx="1334783" cy="1356988"/>
          </a:xfrm>
          <a:custGeom>
            <a:rect b="b" l="l" r="r" t="t"/>
            <a:pathLst>
              <a:path extrusionOk="0" h="1357018" w="1334812">
                <a:moveTo>
                  <a:pt x="0" y="0"/>
                </a:moveTo>
                <a:lnTo>
                  <a:pt x="1334812" y="0"/>
                </a:lnTo>
                <a:lnTo>
                  <a:pt x="1334812" y="1357018"/>
                </a:lnTo>
                <a:lnTo>
                  <a:pt x="0" y="1357018"/>
                </a:lnTo>
                <a:lnTo>
                  <a:pt x="0" y="0"/>
                </a:lnTo>
                <a:close/>
              </a:path>
            </a:pathLst>
          </a:custGeom>
          <a:blipFill rotWithShape="1">
            <a:blip r:embed="rId13">
              <a:alphaModFix/>
            </a:blip>
            <a:stretch>
              <a:fillRect b="0" l="0" r="0" t="0"/>
            </a:stretch>
          </a:blipFill>
          <a:ln>
            <a:noFill/>
          </a:ln>
        </p:spPr>
      </p:sp>
      <p:sp>
        <p:nvSpPr>
          <p:cNvPr id="281" name="Google Shape;281;p21"/>
          <p:cNvSpPr txBox="1"/>
          <p:nvPr>
            <p:ph type="title"/>
          </p:nvPr>
        </p:nvSpPr>
        <p:spPr>
          <a:xfrm>
            <a:off x="3925375" y="922250"/>
            <a:ext cx="109695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b="1" lang="en-ID" sz="5244">
                <a:solidFill>
                  <a:schemeClr val="lt1"/>
                </a:solidFill>
                <a:latin typeface="Montserrat"/>
                <a:ea typeface="Montserrat"/>
                <a:cs typeface="Montserrat"/>
                <a:sym typeface="Montserrat"/>
              </a:rPr>
              <a:t>Azure Products That Being Used</a:t>
            </a:r>
            <a:endParaRPr sz="4844"/>
          </a:p>
        </p:txBody>
      </p:sp>
      <p:sp>
        <p:nvSpPr>
          <p:cNvPr id="282" name="Google Shape;282;p21"/>
          <p:cNvSpPr txBox="1"/>
          <p:nvPr>
            <p:ph idx="12" type="sldNum"/>
          </p:nvPr>
        </p:nvSpPr>
        <p:spPr>
          <a:xfrm>
            <a:off x="15711875" y="3264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ID" sz="2000">
                <a:solidFill>
                  <a:srgbClr val="FFFF00"/>
                </a:solidFill>
              </a:rPr>
              <a:t>‹#›</a:t>
            </a:fld>
            <a:endParaRPr b="1" sz="2000">
              <a:solidFill>
                <a:srgbClr val="FFFF00"/>
              </a:solidFill>
            </a:endParaRPr>
          </a:p>
        </p:txBody>
      </p:sp>
      <p:pic>
        <p:nvPicPr>
          <p:cNvPr id="283" name="Google Shape;283;p21"/>
          <p:cNvPicPr preferRelativeResize="0"/>
          <p:nvPr/>
        </p:nvPicPr>
        <p:blipFill>
          <a:blip r:embed="rId14">
            <a:alphaModFix/>
          </a:blip>
          <a:stretch>
            <a:fillRect/>
          </a:stretch>
        </p:blipFill>
        <p:spPr>
          <a:xfrm>
            <a:off x="4916102" y="2295163"/>
            <a:ext cx="8076350" cy="651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