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1"/>
  </p:notesMasterIdLst>
  <p:handoutMasterIdLst>
    <p:handoutMasterId r:id="rId42"/>
  </p:handoutMasterIdLst>
  <p:sldIdLst>
    <p:sldId id="514" r:id="rId2"/>
    <p:sldId id="259" r:id="rId3"/>
    <p:sldId id="581" r:id="rId4"/>
    <p:sldId id="562" r:id="rId5"/>
    <p:sldId id="592" r:id="rId6"/>
    <p:sldId id="607" r:id="rId7"/>
    <p:sldId id="608" r:id="rId8"/>
    <p:sldId id="609" r:id="rId9"/>
    <p:sldId id="610" r:id="rId10"/>
    <p:sldId id="611" r:id="rId11"/>
    <p:sldId id="613" r:id="rId12"/>
    <p:sldId id="614" r:id="rId13"/>
    <p:sldId id="612" r:id="rId14"/>
    <p:sldId id="615" r:id="rId15"/>
    <p:sldId id="616" r:id="rId16"/>
    <p:sldId id="621" r:id="rId17"/>
    <p:sldId id="622" r:id="rId18"/>
    <p:sldId id="617" r:id="rId19"/>
    <p:sldId id="618" r:id="rId20"/>
    <p:sldId id="619" r:id="rId21"/>
    <p:sldId id="623" r:id="rId22"/>
    <p:sldId id="625" r:id="rId23"/>
    <p:sldId id="566" r:id="rId24"/>
    <p:sldId id="626" r:id="rId25"/>
    <p:sldId id="418" r:id="rId26"/>
    <p:sldId id="572" r:id="rId27"/>
    <p:sldId id="627" r:id="rId28"/>
    <p:sldId id="574" r:id="rId29"/>
    <p:sldId id="628" r:id="rId30"/>
    <p:sldId id="506" r:id="rId31"/>
    <p:sldId id="629" r:id="rId32"/>
    <p:sldId id="631" r:id="rId33"/>
    <p:sldId id="632" r:id="rId34"/>
    <p:sldId id="633" r:id="rId35"/>
    <p:sldId id="634" r:id="rId36"/>
    <p:sldId id="635" r:id="rId37"/>
    <p:sldId id="636" r:id="rId38"/>
    <p:sldId id="630" r:id="rId39"/>
    <p:sldId id="637" r:id="rId4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EEECE1"/>
    <a:srgbClr val="A7D971"/>
    <a:srgbClr val="4A005C"/>
    <a:srgbClr val="FFE8D1"/>
    <a:srgbClr val="9B00C0"/>
    <a:srgbClr val="CCFFFF"/>
    <a:srgbClr val="A3FBCB"/>
    <a:srgbClr val="F1F47C"/>
    <a:srgbClr val="E412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109" autoAdjust="0"/>
    <p:restoredTop sz="93153" autoAdjust="0"/>
  </p:normalViewPr>
  <p:slideViewPr>
    <p:cSldViewPr>
      <p:cViewPr varScale="1">
        <p:scale>
          <a:sx n="108" d="100"/>
          <a:sy n="108" d="100"/>
        </p:scale>
        <p:origin x="82" y="125"/>
      </p:cViewPr>
      <p:guideLst>
        <p:guide orient="horz" pos="1620"/>
        <p:guide pos="2880"/>
      </p:guideLst>
    </p:cSldViewPr>
  </p:slideViewPr>
  <p:notesTextViewPr>
    <p:cViewPr>
      <p:scale>
        <a:sx n="100" d="100"/>
        <a:sy n="100" d="100"/>
      </p:scale>
      <p:origin x="0" y="0"/>
    </p:cViewPr>
  </p:notesTextViewPr>
  <p:sorterViewPr>
    <p:cViewPr>
      <p:scale>
        <a:sx n="66" d="100"/>
        <a:sy n="66" d="100"/>
      </p:scale>
      <p:origin x="0" y="846"/>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neils\Downloads\Big_Bay_Aware_v2%20(3).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2.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2.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eils\Documents\GitHub\DLBreachDakota\dakota_gui_workspace\DLBreachProject\dakota_multidim_DLBreach_Graphs.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8.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2.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dakota-6.13.0\DakotaWorkspace\WinDAMC_InternalErosionDakota\dakota_multidim_WinDAM_Graphs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Storage description</a:t>
            </a:r>
          </a:p>
        </c:rich>
      </c:tx>
      <c:overlay val="0"/>
      <c:spPr>
        <a:noFill/>
        <a:ln>
          <a:noFill/>
        </a:ln>
        <a:effectLst/>
      </c:sp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'Dam Levee Storage Description'!$D$8:$D$10</c:f>
              <c:numCache>
                <c:formatCode>General</c:formatCode>
                <c:ptCount val="3"/>
                <c:pt idx="0">
                  <c:v>0</c:v>
                </c:pt>
                <c:pt idx="1">
                  <c:v>17.5</c:v>
                </c:pt>
                <c:pt idx="2">
                  <c:v>26.36</c:v>
                </c:pt>
              </c:numCache>
            </c:numRef>
          </c:xVal>
          <c:yVal>
            <c:numRef>
              <c:f>'Dam Levee Storage Description'!$B$8:$B$10</c:f>
              <c:numCache>
                <c:formatCode>General</c:formatCode>
                <c:ptCount val="3"/>
                <c:pt idx="0">
                  <c:v>71.900000000000006</c:v>
                </c:pt>
                <c:pt idx="1">
                  <c:v>84.7</c:v>
                </c:pt>
                <c:pt idx="2">
                  <c:v>86.100000000000009</c:v>
                </c:pt>
              </c:numCache>
            </c:numRef>
          </c:yVal>
          <c:smooth val="0"/>
          <c:extLst>
            <c:ext xmlns:c16="http://schemas.microsoft.com/office/drawing/2014/chart" uri="{C3380CC4-5D6E-409C-BE32-E72D297353CC}">
              <c16:uniqueId val="{00000000-4373-44D8-B414-E95CCDC42B42}"/>
            </c:ext>
          </c:extLst>
        </c:ser>
        <c:ser>
          <c:idx val="1"/>
          <c:order val="1"/>
          <c:tx>
            <c:v>option 2</c:v>
          </c:tx>
          <c:xVal>
            <c:numRef>
              <c:f>'Dam Levee Storage Description'!$D$12:$D$15</c:f>
              <c:numCache>
                <c:formatCode>General</c:formatCode>
                <c:ptCount val="4"/>
                <c:pt idx="0">
                  <c:v>0</c:v>
                </c:pt>
                <c:pt idx="1">
                  <c:v>13.87</c:v>
                </c:pt>
                <c:pt idx="2">
                  <c:v>17.5</c:v>
                </c:pt>
                <c:pt idx="3">
                  <c:v>26.36</c:v>
                </c:pt>
              </c:numCache>
            </c:numRef>
          </c:xVal>
          <c:yVal>
            <c:numRef>
              <c:f>'Dam Levee Storage Description'!$B$12:$B$15</c:f>
              <c:numCache>
                <c:formatCode>General</c:formatCode>
                <c:ptCount val="4"/>
                <c:pt idx="0">
                  <c:v>71.900000000000006</c:v>
                </c:pt>
                <c:pt idx="1">
                  <c:v>84.73</c:v>
                </c:pt>
                <c:pt idx="2">
                  <c:v>84.89</c:v>
                </c:pt>
                <c:pt idx="3">
                  <c:v>86.1</c:v>
                </c:pt>
              </c:numCache>
            </c:numRef>
          </c:yVal>
          <c:smooth val="0"/>
          <c:extLst>
            <c:ext xmlns:c16="http://schemas.microsoft.com/office/drawing/2014/chart" uri="{C3380CC4-5D6E-409C-BE32-E72D297353CC}">
              <c16:uniqueId val="{00000001-4373-44D8-B414-E95CCDC42B42}"/>
            </c:ext>
          </c:extLst>
        </c:ser>
        <c:ser>
          <c:idx val="2"/>
          <c:order val="2"/>
          <c:tx>
            <c:v>Option 3</c:v>
          </c:tx>
          <c:xVal>
            <c:numRef>
              <c:f>'Dam Levee Storage Description'!$D$17:$D$19</c:f>
              <c:numCache>
                <c:formatCode>General</c:formatCode>
                <c:ptCount val="3"/>
                <c:pt idx="0">
                  <c:v>0</c:v>
                </c:pt>
                <c:pt idx="1">
                  <c:v>17.5</c:v>
                </c:pt>
                <c:pt idx="2">
                  <c:v>26.36</c:v>
                </c:pt>
              </c:numCache>
            </c:numRef>
          </c:xVal>
          <c:yVal>
            <c:numRef>
              <c:f>'Dam Levee Storage Description'!$B$17:$B$18</c:f>
              <c:numCache>
                <c:formatCode>General</c:formatCode>
                <c:ptCount val="2"/>
                <c:pt idx="0">
                  <c:v>71.900000000000006</c:v>
                </c:pt>
                <c:pt idx="1">
                  <c:v>84.89</c:v>
                </c:pt>
              </c:numCache>
            </c:numRef>
          </c:yVal>
          <c:smooth val="0"/>
          <c:extLst>
            <c:ext xmlns:c16="http://schemas.microsoft.com/office/drawing/2014/chart" uri="{C3380CC4-5D6E-409C-BE32-E72D297353CC}">
              <c16:uniqueId val="{00000002-4373-44D8-B414-E95CCDC42B42}"/>
            </c:ext>
          </c:extLst>
        </c:ser>
        <c:dLbls>
          <c:showLegendKey val="0"/>
          <c:showVal val="0"/>
          <c:showCatName val="0"/>
          <c:showSerName val="0"/>
          <c:showPercent val="0"/>
          <c:showBubbleSize val="0"/>
        </c:dLbls>
        <c:axId val="2097823535"/>
        <c:axId val="220205231"/>
      </c:scatterChart>
      <c:valAx>
        <c:axId val="2097823535"/>
        <c:scaling>
          <c:orientation val="minMax"/>
        </c:scaling>
        <c:delete val="0"/>
        <c:axPos val="b"/>
        <c:majorGridlines>
          <c:spPr>
            <a:ln w="9525" cap="flat" cmpd="sng" algn="ctr">
              <a:solidFill>
                <a:schemeClr val="tx1">
                  <a:lumMod val="15000"/>
                  <a:lumOff val="85000"/>
                </a:schemeClr>
              </a:solidFill>
              <a:round/>
            </a:ln>
            <a:effectLst/>
          </c:spPr>
        </c:majorGridlines>
        <c:title>
          <c:tx>
            <c:rich>
              <a:bodyPr/>
              <a:lstStyle/>
              <a:p>
                <a:pPr>
                  <a:defRPr/>
                </a:pPr>
                <a:r>
                  <a:rPr lang="fr-FR"/>
                  <a:t>Storage volume (Mm3)</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205231"/>
        <c:crosses val="autoZero"/>
        <c:crossBetween val="midCat"/>
      </c:valAx>
      <c:valAx>
        <c:axId val="220205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fr-FR"/>
                  <a:t>Water level</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823535"/>
        <c:crosses val="autoZero"/>
        <c:crossBetween val="midCat"/>
      </c:valAx>
      <c:spPr>
        <a:solidFill>
          <a:schemeClr val="bg1">
            <a:lumMod val="95000"/>
            <a:lumOff val="5000"/>
          </a:schemeClr>
        </a:solidFill>
      </c:spPr>
    </c:plotArea>
    <c:plotVisOnly val="1"/>
    <c:dispBlanksAs val="gap"/>
    <c:showDLblsOverMax val="0"/>
    <c:extLst/>
  </c:chart>
  <c:txPr>
    <a:bodyPr/>
    <a:lstStyle/>
    <a:p>
      <a:pPr>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top width vs kd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dakota_multidim!$G$1</c:f>
              <c:strCache>
                <c:ptCount val="1"/>
                <c:pt idx="0">
                  <c:v>w</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wer"/>
            <c:dispRSqr val="0"/>
            <c:dispEq val="0"/>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dakota_multidim!$G$2:$G$28</c:f>
              <c:numCache>
                <c:formatCode>General</c:formatCode>
                <c:ptCount val="27"/>
                <c:pt idx="0">
                  <c:v>40.990400000000001</c:v>
                </c:pt>
                <c:pt idx="1">
                  <c:v>160.5395</c:v>
                </c:pt>
                <c:pt idx="2">
                  <c:v>223.57490000000001</c:v>
                </c:pt>
                <c:pt idx="3">
                  <c:v>41.0321</c:v>
                </c:pt>
                <c:pt idx="4">
                  <c:v>160.5453</c:v>
                </c:pt>
                <c:pt idx="5">
                  <c:v>223.57810000000001</c:v>
                </c:pt>
                <c:pt idx="6">
                  <c:v>41.051099999999998</c:v>
                </c:pt>
                <c:pt idx="7">
                  <c:v>160.54750000000001</c:v>
                </c:pt>
                <c:pt idx="8">
                  <c:v>223.5789</c:v>
                </c:pt>
                <c:pt idx="9">
                  <c:v>41.071399999999997</c:v>
                </c:pt>
                <c:pt idx="10">
                  <c:v>165.1712</c:v>
                </c:pt>
                <c:pt idx="11">
                  <c:v>230.7971</c:v>
                </c:pt>
                <c:pt idx="12">
                  <c:v>41.121899999999997</c:v>
                </c:pt>
                <c:pt idx="13">
                  <c:v>165.17699999999999</c:v>
                </c:pt>
                <c:pt idx="14">
                  <c:v>230.80019999999999</c:v>
                </c:pt>
                <c:pt idx="15">
                  <c:v>41.144300000000001</c:v>
                </c:pt>
                <c:pt idx="16">
                  <c:v>165.17930000000001</c:v>
                </c:pt>
                <c:pt idx="17">
                  <c:v>230.80109999999999</c:v>
                </c:pt>
                <c:pt idx="18">
                  <c:v>41.13</c:v>
                </c:pt>
                <c:pt idx="19">
                  <c:v>169.46709999999999</c:v>
                </c:pt>
                <c:pt idx="20">
                  <c:v>237.73070000000001</c:v>
                </c:pt>
                <c:pt idx="21">
                  <c:v>41.1905</c:v>
                </c:pt>
                <c:pt idx="22">
                  <c:v>169.47559999999999</c:v>
                </c:pt>
                <c:pt idx="23">
                  <c:v>237.7354</c:v>
                </c:pt>
                <c:pt idx="24">
                  <c:v>41.216700000000003</c:v>
                </c:pt>
                <c:pt idx="25">
                  <c:v>169.47909999999999</c:v>
                </c:pt>
                <c:pt idx="26">
                  <c:v>237.73689999999999</c:v>
                </c:pt>
              </c:numCache>
            </c:numRef>
          </c:yVal>
          <c:smooth val="0"/>
          <c:extLst>
            <c:ext xmlns:c16="http://schemas.microsoft.com/office/drawing/2014/chart" uri="{C3380CC4-5D6E-409C-BE32-E72D297353CC}">
              <c16:uniqueId val="{00000001-D152-4775-9180-6A2AD909CCD4}"/>
            </c:ext>
          </c:extLst>
        </c:ser>
        <c:dLbls>
          <c:showLegendKey val="0"/>
          <c:showVal val="0"/>
          <c:showCatName val="0"/>
          <c:showSerName val="0"/>
          <c:showPercent val="0"/>
          <c:showBubbleSize val="0"/>
        </c:dLbls>
        <c:axId val="843613880"/>
        <c:axId val="843614208"/>
      </c:scatterChart>
      <c:valAx>
        <c:axId val="84361388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43614208"/>
        <c:crosses val="autoZero"/>
        <c:crossBetween val="midCat"/>
      </c:valAx>
      <c:valAx>
        <c:axId val="84361420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436138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 Q</a:t>
            </a:r>
            <a:r>
              <a:rPr lang="en-US" baseline="0"/>
              <a:t> time vs kd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dakota_multidim!$H$1</c:f>
              <c:strCache>
                <c:ptCount val="1"/>
                <c:pt idx="0">
                  <c:v>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dakota_multidim!$H$2:$H$28</c:f>
              <c:numCache>
                <c:formatCode>General</c:formatCode>
                <c:ptCount val="27"/>
                <c:pt idx="0">
                  <c:v>2.37215</c:v>
                </c:pt>
                <c:pt idx="1">
                  <c:v>1.00549</c:v>
                </c:pt>
                <c:pt idx="2">
                  <c:v>0.71382000000000001</c:v>
                </c:pt>
                <c:pt idx="3">
                  <c:v>1.8249299999999999</c:v>
                </c:pt>
                <c:pt idx="4">
                  <c:v>0.98048999999999997</c:v>
                </c:pt>
                <c:pt idx="5">
                  <c:v>0.70132000000000005</c:v>
                </c:pt>
                <c:pt idx="6">
                  <c:v>1.5777099999999999</c:v>
                </c:pt>
                <c:pt idx="7">
                  <c:v>0.96938000000000002</c:v>
                </c:pt>
                <c:pt idx="8">
                  <c:v>0.69576000000000005</c:v>
                </c:pt>
                <c:pt idx="9">
                  <c:v>2.37215</c:v>
                </c:pt>
                <c:pt idx="10">
                  <c:v>0.89159999999999995</c:v>
                </c:pt>
                <c:pt idx="11">
                  <c:v>0.63187000000000004</c:v>
                </c:pt>
                <c:pt idx="12">
                  <c:v>1.8249299999999999</c:v>
                </c:pt>
                <c:pt idx="13">
                  <c:v>0.86799000000000004</c:v>
                </c:pt>
                <c:pt idx="14">
                  <c:v>0.61936999999999998</c:v>
                </c:pt>
                <c:pt idx="15">
                  <c:v>1.5777099999999999</c:v>
                </c:pt>
                <c:pt idx="16">
                  <c:v>0.85687999999999998</c:v>
                </c:pt>
                <c:pt idx="17">
                  <c:v>0.61382000000000003</c:v>
                </c:pt>
                <c:pt idx="18">
                  <c:v>2.37215</c:v>
                </c:pt>
                <c:pt idx="19">
                  <c:v>0.79576000000000002</c:v>
                </c:pt>
                <c:pt idx="20">
                  <c:v>0.56937000000000004</c:v>
                </c:pt>
                <c:pt idx="21">
                  <c:v>1.8249299999999999</c:v>
                </c:pt>
                <c:pt idx="22">
                  <c:v>0.77076</c:v>
                </c:pt>
                <c:pt idx="23">
                  <c:v>0.55686999999999998</c:v>
                </c:pt>
                <c:pt idx="24">
                  <c:v>1.5777099999999999</c:v>
                </c:pt>
                <c:pt idx="25">
                  <c:v>0.76104000000000005</c:v>
                </c:pt>
                <c:pt idx="26">
                  <c:v>0.55132000000000003</c:v>
                </c:pt>
              </c:numCache>
            </c:numRef>
          </c:yVal>
          <c:smooth val="0"/>
          <c:extLst>
            <c:ext xmlns:c16="http://schemas.microsoft.com/office/drawing/2014/chart" uri="{C3380CC4-5D6E-409C-BE32-E72D297353CC}">
              <c16:uniqueId val="{00000001-10C4-44CD-BF8C-130CA9D2DE09}"/>
            </c:ext>
          </c:extLst>
        </c:ser>
        <c:dLbls>
          <c:showLegendKey val="0"/>
          <c:showVal val="0"/>
          <c:showCatName val="0"/>
          <c:showSerName val="0"/>
          <c:showPercent val="0"/>
          <c:showBubbleSize val="0"/>
        </c:dLbls>
        <c:axId val="438632592"/>
        <c:axId val="438632264"/>
      </c:scatterChart>
      <c:valAx>
        <c:axId val="438632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632264"/>
        <c:crosses val="autoZero"/>
        <c:crossBetween val="midCat"/>
      </c:valAx>
      <c:valAx>
        <c:axId val="438632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6325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width vs Max Q</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dakota_multidim!$G$1</c:f>
              <c:strCache>
                <c:ptCount val="1"/>
                <c:pt idx="0">
                  <c:v>w</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wer"/>
            <c:dispRSqr val="1"/>
            <c:dispEq val="0"/>
            <c:trendlineLbl>
              <c:layout>
                <c:manualLayout>
                  <c:x val="-0.16615529308836396"/>
                  <c:y val="0.45349883347914843"/>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trendlineLbl>
          </c:trendline>
          <c:x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xVal>
          <c:yVal>
            <c:numRef>
              <c:f>dakota_multidim!$G$2:$G$28</c:f>
              <c:numCache>
                <c:formatCode>General</c:formatCode>
                <c:ptCount val="27"/>
                <c:pt idx="0">
                  <c:v>40.990400000000001</c:v>
                </c:pt>
                <c:pt idx="1">
                  <c:v>160.5395</c:v>
                </c:pt>
                <c:pt idx="2">
                  <c:v>223.57490000000001</c:v>
                </c:pt>
                <c:pt idx="3">
                  <c:v>41.0321</c:v>
                </c:pt>
                <c:pt idx="4">
                  <c:v>160.5453</c:v>
                </c:pt>
                <c:pt idx="5">
                  <c:v>223.57810000000001</c:v>
                </c:pt>
                <c:pt idx="6">
                  <c:v>41.051099999999998</c:v>
                </c:pt>
                <c:pt idx="7">
                  <c:v>160.54750000000001</c:v>
                </c:pt>
                <c:pt idx="8">
                  <c:v>223.5789</c:v>
                </c:pt>
                <c:pt idx="9">
                  <c:v>41.071399999999997</c:v>
                </c:pt>
                <c:pt idx="10">
                  <c:v>165.1712</c:v>
                </c:pt>
                <c:pt idx="11">
                  <c:v>230.7971</c:v>
                </c:pt>
                <c:pt idx="12">
                  <c:v>41.121899999999997</c:v>
                </c:pt>
                <c:pt idx="13">
                  <c:v>165.17699999999999</c:v>
                </c:pt>
                <c:pt idx="14">
                  <c:v>230.80019999999999</c:v>
                </c:pt>
                <c:pt idx="15">
                  <c:v>41.144300000000001</c:v>
                </c:pt>
                <c:pt idx="16">
                  <c:v>165.17930000000001</c:v>
                </c:pt>
                <c:pt idx="17">
                  <c:v>230.80109999999999</c:v>
                </c:pt>
                <c:pt idx="18">
                  <c:v>41.13</c:v>
                </c:pt>
                <c:pt idx="19">
                  <c:v>169.46709999999999</c:v>
                </c:pt>
                <c:pt idx="20">
                  <c:v>237.73070000000001</c:v>
                </c:pt>
                <c:pt idx="21">
                  <c:v>41.1905</c:v>
                </c:pt>
                <c:pt idx="22">
                  <c:v>169.47559999999999</c:v>
                </c:pt>
                <c:pt idx="23">
                  <c:v>237.7354</c:v>
                </c:pt>
                <c:pt idx="24">
                  <c:v>41.216700000000003</c:v>
                </c:pt>
                <c:pt idx="25">
                  <c:v>169.47909999999999</c:v>
                </c:pt>
                <c:pt idx="26">
                  <c:v>237.73689999999999</c:v>
                </c:pt>
              </c:numCache>
            </c:numRef>
          </c:yVal>
          <c:smooth val="0"/>
          <c:extLst>
            <c:ext xmlns:c16="http://schemas.microsoft.com/office/drawing/2014/chart" uri="{C3380CC4-5D6E-409C-BE32-E72D297353CC}">
              <c16:uniqueId val="{00000001-8002-4841-ACBB-B2BE6D4917C3}"/>
            </c:ext>
          </c:extLst>
        </c:ser>
        <c:dLbls>
          <c:showLegendKey val="0"/>
          <c:showVal val="0"/>
          <c:showCatName val="0"/>
          <c:showSerName val="0"/>
          <c:showPercent val="0"/>
          <c:showBubbleSize val="0"/>
        </c:dLbls>
        <c:axId val="589361120"/>
        <c:axId val="589356528"/>
      </c:scatterChart>
      <c:valAx>
        <c:axId val="58936112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89356528"/>
        <c:crosses val="autoZero"/>
        <c:crossBetween val="midCat"/>
      </c:valAx>
      <c:valAx>
        <c:axId val="58935652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893611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Max Q vs uv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dakota_multidim!$F$1</c:f>
              <c:strCache>
                <c:ptCount val="1"/>
                <c:pt idx="0">
                  <c:v>q</c:v>
                </c:pt>
              </c:strCache>
            </c:strRef>
          </c:tx>
          <c:spPr>
            <a:ln w="19050" cap="rnd">
              <a:noFill/>
              <a:round/>
            </a:ln>
            <a:effectLst/>
          </c:spPr>
          <c:marker>
            <c:symbol val="circle"/>
            <c:size val="5"/>
            <c:spPr>
              <a:solidFill>
                <a:schemeClr val="accent1"/>
              </a:solidFill>
              <a:ln w="9525">
                <a:solidFill>
                  <a:schemeClr val="accent1"/>
                </a:solidFill>
              </a:ln>
              <a:effectLst/>
            </c:spPr>
          </c:marker>
          <c:xVal>
            <c:numRef>
              <c:f>dakota_multidim!$E$2:$E$126</c:f>
              <c:numCache>
                <c:formatCode>General</c:formatCode>
                <c:ptCount val="125"/>
                <c:pt idx="0">
                  <c:v>13870000</c:v>
                </c:pt>
                <c:pt idx="1">
                  <c:v>13870000</c:v>
                </c:pt>
                <c:pt idx="2">
                  <c:v>13870000</c:v>
                </c:pt>
                <c:pt idx="3">
                  <c:v>13870000</c:v>
                </c:pt>
                <c:pt idx="4">
                  <c:v>13870000</c:v>
                </c:pt>
                <c:pt idx="5">
                  <c:v>13870000</c:v>
                </c:pt>
                <c:pt idx="6">
                  <c:v>13870000</c:v>
                </c:pt>
                <c:pt idx="7">
                  <c:v>13870000</c:v>
                </c:pt>
                <c:pt idx="8">
                  <c:v>13870000</c:v>
                </c:pt>
                <c:pt idx="9">
                  <c:v>13870000</c:v>
                </c:pt>
                <c:pt idx="10">
                  <c:v>13870000</c:v>
                </c:pt>
                <c:pt idx="11">
                  <c:v>13870000</c:v>
                </c:pt>
                <c:pt idx="12">
                  <c:v>13870000</c:v>
                </c:pt>
                <c:pt idx="13">
                  <c:v>13870000</c:v>
                </c:pt>
                <c:pt idx="14">
                  <c:v>13870000</c:v>
                </c:pt>
                <c:pt idx="15">
                  <c:v>13870000</c:v>
                </c:pt>
                <c:pt idx="16">
                  <c:v>13870000</c:v>
                </c:pt>
                <c:pt idx="17">
                  <c:v>13870000</c:v>
                </c:pt>
                <c:pt idx="18">
                  <c:v>13870000</c:v>
                </c:pt>
                <c:pt idx="19">
                  <c:v>13870000</c:v>
                </c:pt>
                <c:pt idx="20">
                  <c:v>13870000</c:v>
                </c:pt>
                <c:pt idx="21">
                  <c:v>13870000</c:v>
                </c:pt>
                <c:pt idx="22">
                  <c:v>13870000</c:v>
                </c:pt>
                <c:pt idx="23">
                  <c:v>13870000</c:v>
                </c:pt>
                <c:pt idx="24">
                  <c:v>13870000</c:v>
                </c:pt>
                <c:pt idx="25">
                  <c:v>14723612.4</c:v>
                </c:pt>
                <c:pt idx="26">
                  <c:v>14723612.4</c:v>
                </c:pt>
                <c:pt idx="27">
                  <c:v>14723612.4</c:v>
                </c:pt>
                <c:pt idx="28">
                  <c:v>14723612.4</c:v>
                </c:pt>
                <c:pt idx="29">
                  <c:v>14723612.4</c:v>
                </c:pt>
                <c:pt idx="30">
                  <c:v>14723612.4</c:v>
                </c:pt>
                <c:pt idx="31">
                  <c:v>14723612.4</c:v>
                </c:pt>
                <c:pt idx="32">
                  <c:v>14723612.4</c:v>
                </c:pt>
                <c:pt idx="33">
                  <c:v>14723612.4</c:v>
                </c:pt>
                <c:pt idx="34">
                  <c:v>14723612.4</c:v>
                </c:pt>
                <c:pt idx="35">
                  <c:v>14723612.4</c:v>
                </c:pt>
                <c:pt idx="36">
                  <c:v>14723612.4</c:v>
                </c:pt>
                <c:pt idx="37">
                  <c:v>14723612.4</c:v>
                </c:pt>
                <c:pt idx="38">
                  <c:v>14723612.4</c:v>
                </c:pt>
                <c:pt idx="39">
                  <c:v>14723612.4</c:v>
                </c:pt>
                <c:pt idx="40">
                  <c:v>14723612.4</c:v>
                </c:pt>
                <c:pt idx="41">
                  <c:v>14723612.4</c:v>
                </c:pt>
                <c:pt idx="42">
                  <c:v>14723612.4</c:v>
                </c:pt>
                <c:pt idx="43">
                  <c:v>14723612.4</c:v>
                </c:pt>
                <c:pt idx="44">
                  <c:v>14723612.4</c:v>
                </c:pt>
                <c:pt idx="45">
                  <c:v>14723612.4</c:v>
                </c:pt>
                <c:pt idx="46">
                  <c:v>14723612.4</c:v>
                </c:pt>
                <c:pt idx="47">
                  <c:v>14723612.4</c:v>
                </c:pt>
                <c:pt idx="48">
                  <c:v>14723612.4</c:v>
                </c:pt>
                <c:pt idx="49">
                  <c:v>14723612.4</c:v>
                </c:pt>
                <c:pt idx="50">
                  <c:v>15577224.800000001</c:v>
                </c:pt>
                <c:pt idx="51">
                  <c:v>15577224.800000001</c:v>
                </c:pt>
                <c:pt idx="52">
                  <c:v>15577224.800000001</c:v>
                </c:pt>
                <c:pt idx="53">
                  <c:v>15577224.800000001</c:v>
                </c:pt>
                <c:pt idx="54">
                  <c:v>15577224.800000001</c:v>
                </c:pt>
                <c:pt idx="55">
                  <c:v>15577224.800000001</c:v>
                </c:pt>
                <c:pt idx="56">
                  <c:v>15577224.800000001</c:v>
                </c:pt>
                <c:pt idx="57">
                  <c:v>15577224.800000001</c:v>
                </c:pt>
                <c:pt idx="58">
                  <c:v>15577224.800000001</c:v>
                </c:pt>
                <c:pt idx="59">
                  <c:v>15577224.800000001</c:v>
                </c:pt>
                <c:pt idx="60">
                  <c:v>15577224.800000001</c:v>
                </c:pt>
                <c:pt idx="61">
                  <c:v>15577224.800000001</c:v>
                </c:pt>
                <c:pt idx="62">
                  <c:v>15577224.800000001</c:v>
                </c:pt>
                <c:pt idx="63">
                  <c:v>15577224.800000001</c:v>
                </c:pt>
                <c:pt idx="64">
                  <c:v>15577224.800000001</c:v>
                </c:pt>
                <c:pt idx="65">
                  <c:v>15577224.800000001</c:v>
                </c:pt>
                <c:pt idx="66">
                  <c:v>15577224.800000001</c:v>
                </c:pt>
                <c:pt idx="67">
                  <c:v>15577224.800000001</c:v>
                </c:pt>
                <c:pt idx="68">
                  <c:v>15577224.800000001</c:v>
                </c:pt>
                <c:pt idx="69">
                  <c:v>15577224.800000001</c:v>
                </c:pt>
                <c:pt idx="70">
                  <c:v>15577224.800000001</c:v>
                </c:pt>
                <c:pt idx="71">
                  <c:v>15577224.800000001</c:v>
                </c:pt>
                <c:pt idx="72">
                  <c:v>15577224.800000001</c:v>
                </c:pt>
                <c:pt idx="73">
                  <c:v>15577224.800000001</c:v>
                </c:pt>
                <c:pt idx="74">
                  <c:v>15577224.800000001</c:v>
                </c:pt>
                <c:pt idx="75">
                  <c:v>16430837.199999999</c:v>
                </c:pt>
                <c:pt idx="76">
                  <c:v>16430837.199999999</c:v>
                </c:pt>
                <c:pt idx="77">
                  <c:v>16430837.199999999</c:v>
                </c:pt>
                <c:pt idx="78">
                  <c:v>16430837.199999999</c:v>
                </c:pt>
                <c:pt idx="79">
                  <c:v>16430837.199999999</c:v>
                </c:pt>
                <c:pt idx="80">
                  <c:v>16430837.199999999</c:v>
                </c:pt>
                <c:pt idx="81">
                  <c:v>16430837.199999999</c:v>
                </c:pt>
                <c:pt idx="82">
                  <c:v>16430837.199999999</c:v>
                </c:pt>
                <c:pt idx="83">
                  <c:v>16430837.199999999</c:v>
                </c:pt>
                <c:pt idx="84">
                  <c:v>16430837.199999999</c:v>
                </c:pt>
                <c:pt idx="85">
                  <c:v>16430837.199999999</c:v>
                </c:pt>
                <c:pt idx="86">
                  <c:v>16430837.199999999</c:v>
                </c:pt>
                <c:pt idx="87">
                  <c:v>16430837.199999999</c:v>
                </c:pt>
                <c:pt idx="88">
                  <c:v>16430837.199999999</c:v>
                </c:pt>
                <c:pt idx="89">
                  <c:v>16430837.199999999</c:v>
                </c:pt>
                <c:pt idx="90">
                  <c:v>16430837.199999999</c:v>
                </c:pt>
                <c:pt idx="91">
                  <c:v>16430837.199999999</c:v>
                </c:pt>
                <c:pt idx="92">
                  <c:v>16430837.199999999</c:v>
                </c:pt>
                <c:pt idx="93">
                  <c:v>16430837.199999999</c:v>
                </c:pt>
                <c:pt idx="94">
                  <c:v>16430837.199999999</c:v>
                </c:pt>
                <c:pt idx="95">
                  <c:v>16430837.199999999</c:v>
                </c:pt>
                <c:pt idx="96">
                  <c:v>16430837.199999999</c:v>
                </c:pt>
                <c:pt idx="97">
                  <c:v>16430837.199999999</c:v>
                </c:pt>
                <c:pt idx="98">
                  <c:v>16430837.199999999</c:v>
                </c:pt>
                <c:pt idx="99">
                  <c:v>16430837.199999999</c:v>
                </c:pt>
                <c:pt idx="100">
                  <c:v>17284449.600000001</c:v>
                </c:pt>
                <c:pt idx="101">
                  <c:v>17284449.600000001</c:v>
                </c:pt>
                <c:pt idx="102">
                  <c:v>17284449.600000001</c:v>
                </c:pt>
                <c:pt idx="103">
                  <c:v>17284449.600000001</c:v>
                </c:pt>
                <c:pt idx="104">
                  <c:v>17284449.600000001</c:v>
                </c:pt>
                <c:pt idx="105">
                  <c:v>17284449.600000001</c:v>
                </c:pt>
                <c:pt idx="106">
                  <c:v>17284449.600000001</c:v>
                </c:pt>
                <c:pt idx="107">
                  <c:v>17284449.600000001</c:v>
                </c:pt>
                <c:pt idx="108">
                  <c:v>17284449.600000001</c:v>
                </c:pt>
                <c:pt idx="109">
                  <c:v>17284449.600000001</c:v>
                </c:pt>
                <c:pt idx="110">
                  <c:v>17284449.600000001</c:v>
                </c:pt>
                <c:pt idx="111">
                  <c:v>17284449.600000001</c:v>
                </c:pt>
                <c:pt idx="112">
                  <c:v>17284449.600000001</c:v>
                </c:pt>
                <c:pt idx="113">
                  <c:v>17284449.600000001</c:v>
                </c:pt>
                <c:pt idx="114">
                  <c:v>17284449.600000001</c:v>
                </c:pt>
                <c:pt idx="115">
                  <c:v>17284449.600000001</c:v>
                </c:pt>
                <c:pt idx="116">
                  <c:v>17284449.600000001</c:v>
                </c:pt>
                <c:pt idx="117">
                  <c:v>17284449.600000001</c:v>
                </c:pt>
                <c:pt idx="118">
                  <c:v>17284449.600000001</c:v>
                </c:pt>
                <c:pt idx="119">
                  <c:v>17284449.600000001</c:v>
                </c:pt>
                <c:pt idx="120">
                  <c:v>17284449.600000001</c:v>
                </c:pt>
                <c:pt idx="121">
                  <c:v>17284449.600000001</c:v>
                </c:pt>
                <c:pt idx="122">
                  <c:v>17284449.600000001</c:v>
                </c:pt>
                <c:pt idx="123">
                  <c:v>17284449.600000001</c:v>
                </c:pt>
                <c:pt idx="124">
                  <c:v>17284449.600000001</c:v>
                </c:pt>
              </c:numCache>
            </c:numRef>
          </c:xVal>
          <c:yVal>
            <c:numRef>
              <c:f>dakota_multidim!$F$2:$F$126</c:f>
              <c:numCache>
                <c:formatCode>General</c:formatCode>
                <c:ptCount val="125"/>
                <c:pt idx="0">
                  <c:v>1119.29</c:v>
                </c:pt>
                <c:pt idx="1">
                  <c:v>2635.39</c:v>
                </c:pt>
                <c:pt idx="2">
                  <c:v>3513.73</c:v>
                </c:pt>
                <c:pt idx="3">
                  <c:v>4097.8100000000004</c:v>
                </c:pt>
                <c:pt idx="4">
                  <c:v>4647.58</c:v>
                </c:pt>
                <c:pt idx="5">
                  <c:v>1148.96</c:v>
                </c:pt>
                <c:pt idx="6">
                  <c:v>2633.03</c:v>
                </c:pt>
                <c:pt idx="7">
                  <c:v>3555.5</c:v>
                </c:pt>
                <c:pt idx="8">
                  <c:v>4142.9799999999996</c:v>
                </c:pt>
                <c:pt idx="9">
                  <c:v>4884.72</c:v>
                </c:pt>
                <c:pt idx="10">
                  <c:v>1137.96</c:v>
                </c:pt>
                <c:pt idx="11">
                  <c:v>2662.32</c:v>
                </c:pt>
                <c:pt idx="12">
                  <c:v>3462.15</c:v>
                </c:pt>
                <c:pt idx="13">
                  <c:v>4189.82</c:v>
                </c:pt>
                <c:pt idx="14">
                  <c:v>4762.95</c:v>
                </c:pt>
                <c:pt idx="15">
                  <c:v>1139.4000000000001</c:v>
                </c:pt>
                <c:pt idx="16">
                  <c:v>2648.58</c:v>
                </c:pt>
                <c:pt idx="17">
                  <c:v>3473.99</c:v>
                </c:pt>
                <c:pt idx="18">
                  <c:v>4168.04</c:v>
                </c:pt>
                <c:pt idx="19">
                  <c:v>4725.22</c:v>
                </c:pt>
                <c:pt idx="20">
                  <c:v>1131.1300000000001</c:v>
                </c:pt>
                <c:pt idx="21">
                  <c:v>2636.51</c:v>
                </c:pt>
                <c:pt idx="22">
                  <c:v>3430.27</c:v>
                </c:pt>
                <c:pt idx="23">
                  <c:v>4157.43</c:v>
                </c:pt>
                <c:pt idx="24">
                  <c:v>4709.7299999999996</c:v>
                </c:pt>
                <c:pt idx="25">
                  <c:v>1062.05</c:v>
                </c:pt>
                <c:pt idx="26">
                  <c:v>2528.54</c:v>
                </c:pt>
                <c:pt idx="27">
                  <c:v>3293.23</c:v>
                </c:pt>
                <c:pt idx="28">
                  <c:v>4007.17</c:v>
                </c:pt>
                <c:pt idx="29">
                  <c:v>4572.45</c:v>
                </c:pt>
                <c:pt idx="30">
                  <c:v>1098.54</c:v>
                </c:pt>
                <c:pt idx="31">
                  <c:v>2503.13</c:v>
                </c:pt>
                <c:pt idx="32">
                  <c:v>3353.45</c:v>
                </c:pt>
                <c:pt idx="33">
                  <c:v>3980.49</c:v>
                </c:pt>
                <c:pt idx="34">
                  <c:v>4568.9799999999996</c:v>
                </c:pt>
                <c:pt idx="35">
                  <c:v>1098.45</c:v>
                </c:pt>
                <c:pt idx="36">
                  <c:v>2544.19</c:v>
                </c:pt>
                <c:pt idx="37">
                  <c:v>3334.6</c:v>
                </c:pt>
                <c:pt idx="38">
                  <c:v>3997</c:v>
                </c:pt>
                <c:pt idx="39">
                  <c:v>4419.43</c:v>
                </c:pt>
                <c:pt idx="40">
                  <c:v>1088.48</c:v>
                </c:pt>
                <c:pt idx="41">
                  <c:v>2533.9699999999998</c:v>
                </c:pt>
                <c:pt idx="42">
                  <c:v>3323.01</c:v>
                </c:pt>
                <c:pt idx="43">
                  <c:v>3997.01</c:v>
                </c:pt>
                <c:pt idx="44">
                  <c:v>4518.49</c:v>
                </c:pt>
                <c:pt idx="45">
                  <c:v>1101.8800000000001</c:v>
                </c:pt>
                <c:pt idx="46">
                  <c:v>2525.39</c:v>
                </c:pt>
                <c:pt idx="47">
                  <c:v>3308.03</c:v>
                </c:pt>
                <c:pt idx="48">
                  <c:v>3992.35</c:v>
                </c:pt>
                <c:pt idx="49">
                  <c:v>4536.3900000000003</c:v>
                </c:pt>
                <c:pt idx="50">
                  <c:v>1014.44</c:v>
                </c:pt>
                <c:pt idx="51">
                  <c:v>2397.38</c:v>
                </c:pt>
                <c:pt idx="52">
                  <c:v>3149.55</c:v>
                </c:pt>
                <c:pt idx="53">
                  <c:v>3698.28</c:v>
                </c:pt>
                <c:pt idx="54">
                  <c:v>4222.1899999999996</c:v>
                </c:pt>
                <c:pt idx="55">
                  <c:v>1046.77</c:v>
                </c:pt>
                <c:pt idx="56">
                  <c:v>2385.41</c:v>
                </c:pt>
                <c:pt idx="57">
                  <c:v>3152.81</c:v>
                </c:pt>
                <c:pt idx="58">
                  <c:v>3725.22</c:v>
                </c:pt>
                <c:pt idx="59">
                  <c:v>4351.33</c:v>
                </c:pt>
                <c:pt idx="60">
                  <c:v>1035.08</c:v>
                </c:pt>
                <c:pt idx="61">
                  <c:v>2412.1999999999998</c:v>
                </c:pt>
                <c:pt idx="62">
                  <c:v>3169.26</c:v>
                </c:pt>
                <c:pt idx="63">
                  <c:v>3749.56</c:v>
                </c:pt>
                <c:pt idx="64">
                  <c:v>4258.3900000000003</c:v>
                </c:pt>
                <c:pt idx="65">
                  <c:v>1036.42</c:v>
                </c:pt>
                <c:pt idx="66">
                  <c:v>2405.1799999999998</c:v>
                </c:pt>
                <c:pt idx="67">
                  <c:v>3165.82</c:v>
                </c:pt>
                <c:pt idx="68">
                  <c:v>3738.59</c:v>
                </c:pt>
                <c:pt idx="69">
                  <c:v>4262.99</c:v>
                </c:pt>
                <c:pt idx="70">
                  <c:v>1034.1300000000001</c:v>
                </c:pt>
                <c:pt idx="71">
                  <c:v>2399.84</c:v>
                </c:pt>
                <c:pt idx="72">
                  <c:v>3137.51</c:v>
                </c:pt>
                <c:pt idx="73">
                  <c:v>3728.57</c:v>
                </c:pt>
                <c:pt idx="74">
                  <c:v>4249.12</c:v>
                </c:pt>
                <c:pt idx="75">
                  <c:v>961.96</c:v>
                </c:pt>
                <c:pt idx="76">
                  <c:v>2256.33</c:v>
                </c:pt>
                <c:pt idx="77">
                  <c:v>2942.81</c:v>
                </c:pt>
                <c:pt idx="78">
                  <c:v>3513.12</c:v>
                </c:pt>
                <c:pt idx="79">
                  <c:v>4004.26</c:v>
                </c:pt>
                <c:pt idx="80">
                  <c:v>984.69</c:v>
                </c:pt>
                <c:pt idx="81">
                  <c:v>2251.75</c:v>
                </c:pt>
                <c:pt idx="82">
                  <c:v>2980.5</c:v>
                </c:pt>
                <c:pt idx="83">
                  <c:v>3511.59</c:v>
                </c:pt>
                <c:pt idx="84">
                  <c:v>4073.74</c:v>
                </c:pt>
                <c:pt idx="85">
                  <c:v>985.47</c:v>
                </c:pt>
                <c:pt idx="86">
                  <c:v>2266.19</c:v>
                </c:pt>
                <c:pt idx="87">
                  <c:v>2935.59</c:v>
                </c:pt>
                <c:pt idx="88">
                  <c:v>3533.52</c:v>
                </c:pt>
                <c:pt idx="89">
                  <c:v>3946.37</c:v>
                </c:pt>
                <c:pt idx="90">
                  <c:v>986.82</c:v>
                </c:pt>
                <c:pt idx="91">
                  <c:v>2261.88</c:v>
                </c:pt>
                <c:pt idx="92">
                  <c:v>2929.54</c:v>
                </c:pt>
                <c:pt idx="93">
                  <c:v>3524.08</c:v>
                </c:pt>
                <c:pt idx="94">
                  <c:v>3978.38</c:v>
                </c:pt>
                <c:pt idx="95">
                  <c:v>979.52</c:v>
                </c:pt>
                <c:pt idx="96">
                  <c:v>2259.08</c:v>
                </c:pt>
                <c:pt idx="97">
                  <c:v>2906.44</c:v>
                </c:pt>
                <c:pt idx="98">
                  <c:v>3514.23</c:v>
                </c:pt>
                <c:pt idx="99">
                  <c:v>3992.88</c:v>
                </c:pt>
                <c:pt idx="100">
                  <c:v>903.63</c:v>
                </c:pt>
                <c:pt idx="101">
                  <c:v>2100.11</c:v>
                </c:pt>
                <c:pt idx="102">
                  <c:v>2738.82</c:v>
                </c:pt>
                <c:pt idx="103">
                  <c:v>3266.14</c:v>
                </c:pt>
                <c:pt idx="104">
                  <c:v>3721.45</c:v>
                </c:pt>
                <c:pt idx="105">
                  <c:v>920.96</c:v>
                </c:pt>
                <c:pt idx="106">
                  <c:v>2101.91</c:v>
                </c:pt>
                <c:pt idx="107">
                  <c:v>2774.28</c:v>
                </c:pt>
                <c:pt idx="108">
                  <c:v>3266.33</c:v>
                </c:pt>
                <c:pt idx="109">
                  <c:v>3798.48</c:v>
                </c:pt>
                <c:pt idx="110">
                  <c:v>932.25</c:v>
                </c:pt>
                <c:pt idx="111">
                  <c:v>2105.71</c:v>
                </c:pt>
                <c:pt idx="112">
                  <c:v>2744.67</c:v>
                </c:pt>
                <c:pt idx="113">
                  <c:v>3282.1</c:v>
                </c:pt>
                <c:pt idx="114">
                  <c:v>3680.08</c:v>
                </c:pt>
                <c:pt idx="115">
                  <c:v>932.07</c:v>
                </c:pt>
                <c:pt idx="116">
                  <c:v>2103.71</c:v>
                </c:pt>
                <c:pt idx="117">
                  <c:v>2742.13</c:v>
                </c:pt>
                <c:pt idx="118">
                  <c:v>3273.44</c:v>
                </c:pt>
                <c:pt idx="119">
                  <c:v>3713.77</c:v>
                </c:pt>
                <c:pt idx="120">
                  <c:v>926.66</c:v>
                </c:pt>
                <c:pt idx="121">
                  <c:v>2103.1799999999998</c:v>
                </c:pt>
                <c:pt idx="122">
                  <c:v>2711.78</c:v>
                </c:pt>
                <c:pt idx="123">
                  <c:v>3264.44</c:v>
                </c:pt>
                <c:pt idx="124">
                  <c:v>3714.86</c:v>
                </c:pt>
              </c:numCache>
            </c:numRef>
          </c:yVal>
          <c:smooth val="0"/>
          <c:extLst>
            <c:ext xmlns:c16="http://schemas.microsoft.com/office/drawing/2014/chart" uri="{C3380CC4-5D6E-409C-BE32-E72D297353CC}">
              <c16:uniqueId val="{00000000-608E-4588-97C8-B8A2AA560577}"/>
            </c:ext>
          </c:extLst>
        </c:ser>
        <c:dLbls>
          <c:showLegendKey val="0"/>
          <c:showVal val="0"/>
          <c:showCatName val="0"/>
          <c:showSerName val="0"/>
          <c:showPercent val="0"/>
          <c:showBubbleSize val="0"/>
        </c:dLbls>
        <c:axId val="862980440"/>
        <c:axId val="862982080"/>
      </c:scatterChart>
      <c:valAx>
        <c:axId val="862980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982080"/>
        <c:crosses val="autoZero"/>
        <c:crossBetween val="midCat"/>
      </c:valAx>
      <c:valAx>
        <c:axId val="86298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980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Max time (hr) vs Max Q (cms)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dakota_multidim!$H$1</c:f>
              <c:strCache>
                <c:ptCount val="1"/>
                <c:pt idx="0">
                  <c:v>t</c:v>
                </c:pt>
              </c:strCache>
            </c:strRef>
          </c:tx>
          <c:spPr>
            <a:ln w="19050" cap="rnd">
              <a:noFill/>
              <a:round/>
            </a:ln>
            <a:effectLst/>
          </c:spPr>
          <c:marker>
            <c:symbol val="circle"/>
            <c:size val="5"/>
            <c:spPr>
              <a:solidFill>
                <a:schemeClr val="accent1"/>
              </a:solidFill>
              <a:ln w="9525">
                <a:solidFill>
                  <a:schemeClr val="accent1"/>
                </a:solidFill>
              </a:ln>
              <a:effectLst/>
            </c:spPr>
          </c:marker>
          <c:xVal>
            <c:numRef>
              <c:f>dakota_multidim!$F$2:$F$126</c:f>
              <c:numCache>
                <c:formatCode>General</c:formatCode>
                <c:ptCount val="125"/>
                <c:pt idx="0">
                  <c:v>1119.29</c:v>
                </c:pt>
                <c:pt idx="1">
                  <c:v>2635.39</c:v>
                </c:pt>
                <c:pt idx="2">
                  <c:v>3513.73</c:v>
                </c:pt>
                <c:pt idx="3">
                  <c:v>4097.8100000000004</c:v>
                </c:pt>
                <c:pt idx="4">
                  <c:v>4647.58</c:v>
                </c:pt>
                <c:pt idx="5">
                  <c:v>1148.96</c:v>
                </c:pt>
                <c:pt idx="6">
                  <c:v>2633.03</c:v>
                </c:pt>
                <c:pt idx="7">
                  <c:v>3555.5</c:v>
                </c:pt>
                <c:pt idx="8">
                  <c:v>4142.9799999999996</c:v>
                </c:pt>
                <c:pt idx="9">
                  <c:v>4884.72</c:v>
                </c:pt>
                <c:pt idx="10">
                  <c:v>1137.96</c:v>
                </c:pt>
                <c:pt idx="11">
                  <c:v>2662.32</c:v>
                </c:pt>
                <c:pt idx="12">
                  <c:v>3462.15</c:v>
                </c:pt>
                <c:pt idx="13">
                  <c:v>4189.82</c:v>
                </c:pt>
                <c:pt idx="14">
                  <c:v>4762.95</c:v>
                </c:pt>
                <c:pt idx="15">
                  <c:v>1139.4000000000001</c:v>
                </c:pt>
                <c:pt idx="16">
                  <c:v>2648.58</c:v>
                </c:pt>
                <c:pt idx="17">
                  <c:v>3473.99</c:v>
                </c:pt>
                <c:pt idx="18">
                  <c:v>4168.04</c:v>
                </c:pt>
                <c:pt idx="19">
                  <c:v>4725.22</c:v>
                </c:pt>
                <c:pt idx="20">
                  <c:v>1131.1300000000001</c:v>
                </c:pt>
                <c:pt idx="21">
                  <c:v>2636.51</c:v>
                </c:pt>
                <c:pt idx="22">
                  <c:v>3430.27</c:v>
                </c:pt>
                <c:pt idx="23">
                  <c:v>4157.43</c:v>
                </c:pt>
                <c:pt idx="24">
                  <c:v>4709.7299999999996</c:v>
                </c:pt>
                <c:pt idx="25">
                  <c:v>1062.05</c:v>
                </c:pt>
                <c:pt idx="26">
                  <c:v>2528.54</c:v>
                </c:pt>
                <c:pt idx="27">
                  <c:v>3293.23</c:v>
                </c:pt>
                <c:pt idx="28">
                  <c:v>4007.17</c:v>
                </c:pt>
                <c:pt idx="29">
                  <c:v>4572.45</c:v>
                </c:pt>
                <c:pt idx="30">
                  <c:v>1098.54</c:v>
                </c:pt>
                <c:pt idx="31">
                  <c:v>2503.13</c:v>
                </c:pt>
                <c:pt idx="32">
                  <c:v>3353.45</c:v>
                </c:pt>
                <c:pt idx="33">
                  <c:v>3980.49</c:v>
                </c:pt>
                <c:pt idx="34">
                  <c:v>4568.9799999999996</c:v>
                </c:pt>
                <c:pt idx="35">
                  <c:v>1098.45</c:v>
                </c:pt>
                <c:pt idx="36">
                  <c:v>2544.19</c:v>
                </c:pt>
                <c:pt idx="37">
                  <c:v>3334.6</c:v>
                </c:pt>
                <c:pt idx="38">
                  <c:v>3997</c:v>
                </c:pt>
                <c:pt idx="39">
                  <c:v>4419.43</c:v>
                </c:pt>
                <c:pt idx="40">
                  <c:v>1088.48</c:v>
                </c:pt>
                <c:pt idx="41">
                  <c:v>2533.9699999999998</c:v>
                </c:pt>
                <c:pt idx="42">
                  <c:v>3323.01</c:v>
                </c:pt>
                <c:pt idx="43">
                  <c:v>3997.01</c:v>
                </c:pt>
                <c:pt idx="44">
                  <c:v>4518.49</c:v>
                </c:pt>
                <c:pt idx="45">
                  <c:v>1101.8800000000001</c:v>
                </c:pt>
                <c:pt idx="46">
                  <c:v>2525.39</c:v>
                </c:pt>
                <c:pt idx="47">
                  <c:v>3308.03</c:v>
                </c:pt>
                <c:pt idx="48">
                  <c:v>3992.35</c:v>
                </c:pt>
                <c:pt idx="49">
                  <c:v>4536.3900000000003</c:v>
                </c:pt>
                <c:pt idx="50">
                  <c:v>1014.44</c:v>
                </c:pt>
                <c:pt idx="51">
                  <c:v>2397.38</c:v>
                </c:pt>
                <c:pt idx="52">
                  <c:v>3149.55</c:v>
                </c:pt>
                <c:pt idx="53">
                  <c:v>3698.28</c:v>
                </c:pt>
                <c:pt idx="54">
                  <c:v>4222.1899999999996</c:v>
                </c:pt>
                <c:pt idx="55">
                  <c:v>1046.77</c:v>
                </c:pt>
                <c:pt idx="56">
                  <c:v>2385.41</c:v>
                </c:pt>
                <c:pt idx="57">
                  <c:v>3152.81</c:v>
                </c:pt>
                <c:pt idx="58">
                  <c:v>3725.22</c:v>
                </c:pt>
                <c:pt idx="59">
                  <c:v>4351.33</c:v>
                </c:pt>
                <c:pt idx="60">
                  <c:v>1035.08</c:v>
                </c:pt>
                <c:pt idx="61">
                  <c:v>2412.1999999999998</c:v>
                </c:pt>
                <c:pt idx="62">
                  <c:v>3169.26</c:v>
                </c:pt>
                <c:pt idx="63">
                  <c:v>3749.56</c:v>
                </c:pt>
                <c:pt idx="64">
                  <c:v>4258.3900000000003</c:v>
                </c:pt>
                <c:pt idx="65">
                  <c:v>1036.42</c:v>
                </c:pt>
                <c:pt idx="66">
                  <c:v>2405.1799999999998</c:v>
                </c:pt>
                <c:pt idx="67">
                  <c:v>3165.82</c:v>
                </c:pt>
                <c:pt idx="68">
                  <c:v>3738.59</c:v>
                </c:pt>
                <c:pt idx="69">
                  <c:v>4262.99</c:v>
                </c:pt>
                <c:pt idx="70">
                  <c:v>1034.1300000000001</c:v>
                </c:pt>
                <c:pt idx="71">
                  <c:v>2399.84</c:v>
                </c:pt>
                <c:pt idx="72">
                  <c:v>3137.51</c:v>
                </c:pt>
                <c:pt idx="73">
                  <c:v>3728.57</c:v>
                </c:pt>
                <c:pt idx="74">
                  <c:v>4249.12</c:v>
                </c:pt>
                <c:pt idx="75">
                  <c:v>961.96</c:v>
                </c:pt>
                <c:pt idx="76">
                  <c:v>2256.33</c:v>
                </c:pt>
                <c:pt idx="77">
                  <c:v>2942.81</c:v>
                </c:pt>
                <c:pt idx="78">
                  <c:v>3513.12</c:v>
                </c:pt>
                <c:pt idx="79">
                  <c:v>4004.26</c:v>
                </c:pt>
                <c:pt idx="80">
                  <c:v>984.69</c:v>
                </c:pt>
                <c:pt idx="81">
                  <c:v>2251.75</c:v>
                </c:pt>
                <c:pt idx="82">
                  <c:v>2980.5</c:v>
                </c:pt>
                <c:pt idx="83">
                  <c:v>3511.59</c:v>
                </c:pt>
                <c:pt idx="84">
                  <c:v>4073.74</c:v>
                </c:pt>
                <c:pt idx="85">
                  <c:v>985.47</c:v>
                </c:pt>
                <c:pt idx="86">
                  <c:v>2266.19</c:v>
                </c:pt>
                <c:pt idx="87">
                  <c:v>2935.59</c:v>
                </c:pt>
                <c:pt idx="88">
                  <c:v>3533.52</c:v>
                </c:pt>
                <c:pt idx="89">
                  <c:v>3946.37</c:v>
                </c:pt>
                <c:pt idx="90">
                  <c:v>986.82</c:v>
                </c:pt>
                <c:pt idx="91">
                  <c:v>2261.88</c:v>
                </c:pt>
                <c:pt idx="92">
                  <c:v>2929.54</c:v>
                </c:pt>
                <c:pt idx="93">
                  <c:v>3524.08</c:v>
                </c:pt>
                <c:pt idx="94">
                  <c:v>3978.38</c:v>
                </c:pt>
                <c:pt idx="95">
                  <c:v>979.52</c:v>
                </c:pt>
                <c:pt idx="96">
                  <c:v>2259.08</c:v>
                </c:pt>
                <c:pt idx="97">
                  <c:v>2906.44</c:v>
                </c:pt>
                <c:pt idx="98">
                  <c:v>3514.23</c:v>
                </c:pt>
                <c:pt idx="99">
                  <c:v>3992.88</c:v>
                </c:pt>
                <c:pt idx="100">
                  <c:v>903.63</c:v>
                </c:pt>
                <c:pt idx="101">
                  <c:v>2100.11</c:v>
                </c:pt>
                <c:pt idx="102">
                  <c:v>2738.82</c:v>
                </c:pt>
                <c:pt idx="103">
                  <c:v>3266.14</c:v>
                </c:pt>
                <c:pt idx="104">
                  <c:v>3721.45</c:v>
                </c:pt>
                <c:pt idx="105">
                  <c:v>920.96</c:v>
                </c:pt>
                <c:pt idx="106">
                  <c:v>2101.91</c:v>
                </c:pt>
                <c:pt idx="107">
                  <c:v>2774.28</c:v>
                </c:pt>
                <c:pt idx="108">
                  <c:v>3266.33</c:v>
                </c:pt>
                <c:pt idx="109">
                  <c:v>3798.48</c:v>
                </c:pt>
                <c:pt idx="110">
                  <c:v>932.25</c:v>
                </c:pt>
                <c:pt idx="111">
                  <c:v>2105.71</c:v>
                </c:pt>
                <c:pt idx="112">
                  <c:v>2744.67</c:v>
                </c:pt>
                <c:pt idx="113">
                  <c:v>3282.1</c:v>
                </c:pt>
                <c:pt idx="114">
                  <c:v>3680.08</c:v>
                </c:pt>
                <c:pt idx="115">
                  <c:v>932.07</c:v>
                </c:pt>
                <c:pt idx="116">
                  <c:v>2103.71</c:v>
                </c:pt>
                <c:pt idx="117">
                  <c:v>2742.13</c:v>
                </c:pt>
                <c:pt idx="118">
                  <c:v>3273.44</c:v>
                </c:pt>
                <c:pt idx="119">
                  <c:v>3713.77</c:v>
                </c:pt>
                <c:pt idx="120">
                  <c:v>926.66</c:v>
                </c:pt>
                <c:pt idx="121">
                  <c:v>2103.1799999999998</c:v>
                </c:pt>
                <c:pt idx="122">
                  <c:v>2711.78</c:v>
                </c:pt>
                <c:pt idx="123">
                  <c:v>3264.44</c:v>
                </c:pt>
                <c:pt idx="124">
                  <c:v>3714.86</c:v>
                </c:pt>
              </c:numCache>
            </c:numRef>
          </c:xVal>
          <c:yVal>
            <c:numRef>
              <c:f>dakota_multidim!$H$2:$H$126</c:f>
              <c:numCache>
                <c:formatCode>General</c:formatCode>
                <c:ptCount val="125"/>
                <c:pt idx="0">
                  <c:v>251.7</c:v>
                </c:pt>
                <c:pt idx="1">
                  <c:v>16.600000000000001</c:v>
                </c:pt>
                <c:pt idx="2">
                  <c:v>9</c:v>
                </c:pt>
                <c:pt idx="3">
                  <c:v>6.3</c:v>
                </c:pt>
                <c:pt idx="4">
                  <c:v>4.9000000000000004</c:v>
                </c:pt>
                <c:pt idx="5">
                  <c:v>5.3</c:v>
                </c:pt>
                <c:pt idx="6">
                  <c:v>1.4</c:v>
                </c:pt>
                <c:pt idx="7">
                  <c:v>1.1000000000000001</c:v>
                </c:pt>
                <c:pt idx="8">
                  <c:v>0.9</c:v>
                </c:pt>
                <c:pt idx="9">
                  <c:v>0.8</c:v>
                </c:pt>
                <c:pt idx="10">
                  <c:v>5.0999999999999996</c:v>
                </c:pt>
                <c:pt idx="11">
                  <c:v>1.4</c:v>
                </c:pt>
                <c:pt idx="12">
                  <c:v>1</c:v>
                </c:pt>
                <c:pt idx="13">
                  <c:v>0.9</c:v>
                </c:pt>
                <c:pt idx="14">
                  <c:v>0.8</c:v>
                </c:pt>
                <c:pt idx="15">
                  <c:v>5</c:v>
                </c:pt>
                <c:pt idx="16">
                  <c:v>1.4</c:v>
                </c:pt>
                <c:pt idx="17">
                  <c:v>1</c:v>
                </c:pt>
                <c:pt idx="18">
                  <c:v>0.9</c:v>
                </c:pt>
                <c:pt idx="19">
                  <c:v>0.8</c:v>
                </c:pt>
                <c:pt idx="20">
                  <c:v>4.9000000000000004</c:v>
                </c:pt>
                <c:pt idx="21">
                  <c:v>1.4</c:v>
                </c:pt>
                <c:pt idx="22">
                  <c:v>1</c:v>
                </c:pt>
                <c:pt idx="23">
                  <c:v>0.9</c:v>
                </c:pt>
                <c:pt idx="24">
                  <c:v>0.8</c:v>
                </c:pt>
                <c:pt idx="25">
                  <c:v>251.5</c:v>
                </c:pt>
                <c:pt idx="26">
                  <c:v>16.5</c:v>
                </c:pt>
                <c:pt idx="27">
                  <c:v>9</c:v>
                </c:pt>
                <c:pt idx="28">
                  <c:v>6.3</c:v>
                </c:pt>
                <c:pt idx="29">
                  <c:v>4.9000000000000004</c:v>
                </c:pt>
                <c:pt idx="30">
                  <c:v>5.0999999999999996</c:v>
                </c:pt>
                <c:pt idx="31">
                  <c:v>1.4</c:v>
                </c:pt>
                <c:pt idx="32">
                  <c:v>1</c:v>
                </c:pt>
                <c:pt idx="33">
                  <c:v>0.9</c:v>
                </c:pt>
                <c:pt idx="34">
                  <c:v>0.8</c:v>
                </c:pt>
                <c:pt idx="35">
                  <c:v>5</c:v>
                </c:pt>
                <c:pt idx="36">
                  <c:v>1.3</c:v>
                </c:pt>
                <c:pt idx="37">
                  <c:v>1</c:v>
                </c:pt>
                <c:pt idx="38">
                  <c:v>0.8</c:v>
                </c:pt>
                <c:pt idx="39">
                  <c:v>0.7</c:v>
                </c:pt>
                <c:pt idx="40">
                  <c:v>4.8</c:v>
                </c:pt>
                <c:pt idx="41">
                  <c:v>1.3</c:v>
                </c:pt>
                <c:pt idx="42">
                  <c:v>1</c:v>
                </c:pt>
                <c:pt idx="43">
                  <c:v>0.8</c:v>
                </c:pt>
                <c:pt idx="44">
                  <c:v>0.7</c:v>
                </c:pt>
                <c:pt idx="45">
                  <c:v>4.8</c:v>
                </c:pt>
                <c:pt idx="46">
                  <c:v>1.3</c:v>
                </c:pt>
                <c:pt idx="47">
                  <c:v>1</c:v>
                </c:pt>
                <c:pt idx="48">
                  <c:v>0.8</c:v>
                </c:pt>
                <c:pt idx="49">
                  <c:v>0.7</c:v>
                </c:pt>
                <c:pt idx="50">
                  <c:v>251.4</c:v>
                </c:pt>
                <c:pt idx="51">
                  <c:v>16.399999999999999</c:v>
                </c:pt>
                <c:pt idx="52">
                  <c:v>8.9</c:v>
                </c:pt>
                <c:pt idx="53">
                  <c:v>6.3</c:v>
                </c:pt>
                <c:pt idx="54">
                  <c:v>4.9000000000000004</c:v>
                </c:pt>
                <c:pt idx="55">
                  <c:v>5</c:v>
                </c:pt>
                <c:pt idx="56">
                  <c:v>1.3</c:v>
                </c:pt>
                <c:pt idx="57">
                  <c:v>1</c:v>
                </c:pt>
                <c:pt idx="58">
                  <c:v>0.8</c:v>
                </c:pt>
                <c:pt idx="59">
                  <c:v>0.7</c:v>
                </c:pt>
                <c:pt idx="60">
                  <c:v>4.8</c:v>
                </c:pt>
                <c:pt idx="61">
                  <c:v>1.2</c:v>
                </c:pt>
                <c:pt idx="62">
                  <c:v>0.9</c:v>
                </c:pt>
                <c:pt idx="63">
                  <c:v>0.8</c:v>
                </c:pt>
                <c:pt idx="64">
                  <c:v>0.7</c:v>
                </c:pt>
                <c:pt idx="65">
                  <c:v>4.7</c:v>
                </c:pt>
                <c:pt idx="66">
                  <c:v>1.2</c:v>
                </c:pt>
                <c:pt idx="67">
                  <c:v>0.9</c:v>
                </c:pt>
                <c:pt idx="68">
                  <c:v>0.8</c:v>
                </c:pt>
                <c:pt idx="69">
                  <c:v>0.7</c:v>
                </c:pt>
                <c:pt idx="70">
                  <c:v>4.5</c:v>
                </c:pt>
                <c:pt idx="71">
                  <c:v>1.2</c:v>
                </c:pt>
                <c:pt idx="72">
                  <c:v>0.9</c:v>
                </c:pt>
                <c:pt idx="73">
                  <c:v>0.8</c:v>
                </c:pt>
                <c:pt idx="74">
                  <c:v>0.7</c:v>
                </c:pt>
                <c:pt idx="75">
                  <c:v>251.3</c:v>
                </c:pt>
                <c:pt idx="76">
                  <c:v>16.3</c:v>
                </c:pt>
                <c:pt idx="77">
                  <c:v>8.8000000000000007</c:v>
                </c:pt>
                <c:pt idx="78">
                  <c:v>6.2</c:v>
                </c:pt>
                <c:pt idx="79">
                  <c:v>4.8</c:v>
                </c:pt>
                <c:pt idx="80">
                  <c:v>4.9000000000000004</c:v>
                </c:pt>
                <c:pt idx="81">
                  <c:v>1.2</c:v>
                </c:pt>
                <c:pt idx="82">
                  <c:v>0.9</c:v>
                </c:pt>
                <c:pt idx="83">
                  <c:v>0.8</c:v>
                </c:pt>
                <c:pt idx="84">
                  <c:v>0.7</c:v>
                </c:pt>
                <c:pt idx="85">
                  <c:v>4.7</c:v>
                </c:pt>
                <c:pt idx="86">
                  <c:v>1.1000000000000001</c:v>
                </c:pt>
                <c:pt idx="87">
                  <c:v>0.9</c:v>
                </c:pt>
                <c:pt idx="88">
                  <c:v>0.7</c:v>
                </c:pt>
                <c:pt idx="89">
                  <c:v>0.7</c:v>
                </c:pt>
                <c:pt idx="90">
                  <c:v>4.5999999999999996</c:v>
                </c:pt>
                <c:pt idx="91">
                  <c:v>1.1000000000000001</c:v>
                </c:pt>
                <c:pt idx="92">
                  <c:v>0.9</c:v>
                </c:pt>
                <c:pt idx="93">
                  <c:v>0.7</c:v>
                </c:pt>
                <c:pt idx="94">
                  <c:v>0.6</c:v>
                </c:pt>
                <c:pt idx="95">
                  <c:v>4.5</c:v>
                </c:pt>
                <c:pt idx="96">
                  <c:v>1.1000000000000001</c:v>
                </c:pt>
                <c:pt idx="97">
                  <c:v>0.9</c:v>
                </c:pt>
                <c:pt idx="98">
                  <c:v>0.7</c:v>
                </c:pt>
                <c:pt idx="99">
                  <c:v>0.6</c:v>
                </c:pt>
                <c:pt idx="100">
                  <c:v>251.2</c:v>
                </c:pt>
                <c:pt idx="101">
                  <c:v>16.2</c:v>
                </c:pt>
                <c:pt idx="102">
                  <c:v>8.8000000000000007</c:v>
                </c:pt>
                <c:pt idx="103">
                  <c:v>6.2</c:v>
                </c:pt>
                <c:pt idx="104">
                  <c:v>4.8</c:v>
                </c:pt>
                <c:pt idx="105">
                  <c:v>4.8</c:v>
                </c:pt>
                <c:pt idx="106">
                  <c:v>1.1000000000000001</c:v>
                </c:pt>
                <c:pt idx="107">
                  <c:v>0.9</c:v>
                </c:pt>
                <c:pt idx="108">
                  <c:v>0.8</c:v>
                </c:pt>
                <c:pt idx="109">
                  <c:v>0.7</c:v>
                </c:pt>
                <c:pt idx="110">
                  <c:v>4.5999999999999996</c:v>
                </c:pt>
                <c:pt idx="111">
                  <c:v>1</c:v>
                </c:pt>
                <c:pt idx="112">
                  <c:v>0.8</c:v>
                </c:pt>
                <c:pt idx="113">
                  <c:v>0.7</c:v>
                </c:pt>
                <c:pt idx="114">
                  <c:v>0.7</c:v>
                </c:pt>
                <c:pt idx="115">
                  <c:v>4.5</c:v>
                </c:pt>
                <c:pt idx="116">
                  <c:v>1</c:v>
                </c:pt>
                <c:pt idx="117">
                  <c:v>0.8</c:v>
                </c:pt>
                <c:pt idx="118">
                  <c:v>0.7</c:v>
                </c:pt>
                <c:pt idx="119">
                  <c:v>0.6</c:v>
                </c:pt>
                <c:pt idx="120">
                  <c:v>4.4000000000000004</c:v>
                </c:pt>
                <c:pt idx="121">
                  <c:v>1</c:v>
                </c:pt>
                <c:pt idx="122">
                  <c:v>0.8</c:v>
                </c:pt>
                <c:pt idx="123">
                  <c:v>0.7</c:v>
                </c:pt>
                <c:pt idx="124">
                  <c:v>0.6</c:v>
                </c:pt>
              </c:numCache>
            </c:numRef>
          </c:yVal>
          <c:smooth val="0"/>
          <c:extLst>
            <c:ext xmlns:c16="http://schemas.microsoft.com/office/drawing/2014/chart" uri="{C3380CC4-5D6E-409C-BE32-E72D297353CC}">
              <c16:uniqueId val="{00000000-CF8E-4092-9AC1-DA2B9003FB13}"/>
            </c:ext>
          </c:extLst>
        </c:ser>
        <c:dLbls>
          <c:showLegendKey val="0"/>
          <c:showVal val="0"/>
          <c:showCatName val="0"/>
          <c:showSerName val="0"/>
          <c:showPercent val="0"/>
          <c:showBubbleSize val="0"/>
        </c:dLbls>
        <c:axId val="856173152"/>
        <c:axId val="856178072"/>
      </c:scatterChart>
      <c:valAx>
        <c:axId val="856173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178072"/>
        <c:crosses val="autoZero"/>
        <c:crossBetween val="midCat"/>
      </c:valAx>
      <c:valAx>
        <c:axId val="856178072"/>
        <c:scaling>
          <c:orientation val="minMax"/>
          <c:max val="4.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1731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kd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7.7752975662102083E-2"/>
          <c:y val="0.13587435348143589"/>
          <c:w val="0.88925857980928935"/>
          <c:h val="0.78171947307997303"/>
        </c:manualLayout>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wer"/>
            <c:dispRSqr val="0"/>
            <c:dispEq val="1"/>
            <c:trendlineLbl>
              <c:layout>
                <c:manualLayout>
                  <c:x val="-0.55930643500491173"/>
                  <c:y val="0.42919742931199772"/>
                </c:manualLayout>
              </c:layout>
              <c:tx>
                <c:rich>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r>
                      <a:rPr lang="en-US"/>
                      <a:t>y = 627.46x0.5114</a:t>
                    </a:r>
                  </a:p>
                </c:rich>
              </c:tx>
              <c:numFmt formatCode="General" sourceLinked="0"/>
              <c:spPr>
                <a:solidFill>
                  <a:schemeClr val="bg1">
                    <a:lumMod val="95000"/>
                    <a:lumOff val="5000"/>
                  </a:schemeClr>
                </a:solid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trendlineLbl>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yVal>
          <c:smooth val="0"/>
          <c:extLst>
            <c:ext xmlns:c16="http://schemas.microsoft.com/office/drawing/2014/chart" uri="{C3380CC4-5D6E-409C-BE32-E72D297353CC}">
              <c16:uniqueId val="{00000001-BD18-451C-90AA-6718B9F84BB2}"/>
            </c:ext>
          </c:extLst>
        </c:ser>
        <c:dLbls>
          <c:showLegendKey val="0"/>
          <c:showVal val="0"/>
          <c:showCatName val="0"/>
          <c:showSerName val="0"/>
          <c:showPercent val="0"/>
          <c:showBubbleSize val="0"/>
        </c:dLbls>
        <c:axId val="673717072"/>
        <c:axId val="673720680"/>
      </c:scatterChart>
      <c:valAx>
        <c:axId val="67371707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3720680"/>
        <c:crosses val="autoZero"/>
        <c:crossBetween val="midCat"/>
      </c:valAx>
      <c:valAx>
        <c:axId val="67372068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37170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top width vs kd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dakota_multidim!$G$1</c:f>
              <c:strCache>
                <c:ptCount val="1"/>
                <c:pt idx="0">
                  <c:v>w</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wer"/>
            <c:dispRSqr val="1"/>
            <c:dispEq val="0"/>
            <c:trendlineLbl>
              <c:layout>
                <c:manualLayout>
                  <c:x val="-0.59408264672878652"/>
                  <c:y val="0.48287121898064472"/>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trendlineLbl>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dakota_multidim!$G$2:$G$28</c:f>
              <c:numCache>
                <c:formatCode>General</c:formatCode>
                <c:ptCount val="27"/>
                <c:pt idx="0">
                  <c:v>40.990400000000001</c:v>
                </c:pt>
                <c:pt idx="1">
                  <c:v>160.5395</c:v>
                </c:pt>
                <c:pt idx="2">
                  <c:v>223.57490000000001</c:v>
                </c:pt>
                <c:pt idx="3">
                  <c:v>41.0321</c:v>
                </c:pt>
                <c:pt idx="4">
                  <c:v>160.5453</c:v>
                </c:pt>
                <c:pt idx="5">
                  <c:v>223.57810000000001</c:v>
                </c:pt>
                <c:pt idx="6">
                  <c:v>41.051099999999998</c:v>
                </c:pt>
                <c:pt idx="7">
                  <c:v>160.54750000000001</c:v>
                </c:pt>
                <c:pt idx="8">
                  <c:v>223.5789</c:v>
                </c:pt>
                <c:pt idx="9">
                  <c:v>41.071399999999997</c:v>
                </c:pt>
                <c:pt idx="10">
                  <c:v>165.1712</c:v>
                </c:pt>
                <c:pt idx="11">
                  <c:v>230.7971</c:v>
                </c:pt>
                <c:pt idx="12">
                  <c:v>41.121899999999997</c:v>
                </c:pt>
                <c:pt idx="13">
                  <c:v>165.17699999999999</c:v>
                </c:pt>
                <c:pt idx="14">
                  <c:v>230.80019999999999</c:v>
                </c:pt>
                <c:pt idx="15">
                  <c:v>41.144300000000001</c:v>
                </c:pt>
                <c:pt idx="16">
                  <c:v>165.17930000000001</c:v>
                </c:pt>
                <c:pt idx="17">
                  <c:v>230.80109999999999</c:v>
                </c:pt>
                <c:pt idx="18">
                  <c:v>41.13</c:v>
                </c:pt>
                <c:pt idx="19">
                  <c:v>169.46709999999999</c:v>
                </c:pt>
                <c:pt idx="20">
                  <c:v>237.73070000000001</c:v>
                </c:pt>
                <c:pt idx="21">
                  <c:v>41.1905</c:v>
                </c:pt>
                <c:pt idx="22">
                  <c:v>169.47559999999999</c:v>
                </c:pt>
                <c:pt idx="23">
                  <c:v>237.7354</c:v>
                </c:pt>
                <c:pt idx="24">
                  <c:v>41.216700000000003</c:v>
                </c:pt>
                <c:pt idx="25">
                  <c:v>169.47909999999999</c:v>
                </c:pt>
                <c:pt idx="26">
                  <c:v>237.73689999999999</c:v>
                </c:pt>
              </c:numCache>
            </c:numRef>
          </c:yVal>
          <c:smooth val="0"/>
          <c:extLst>
            <c:ext xmlns:c16="http://schemas.microsoft.com/office/drawing/2014/chart" uri="{C3380CC4-5D6E-409C-BE32-E72D297353CC}">
              <c16:uniqueId val="{00000001-F29F-4229-8631-ED8B45C17D82}"/>
            </c:ext>
          </c:extLst>
        </c:ser>
        <c:dLbls>
          <c:showLegendKey val="0"/>
          <c:showVal val="0"/>
          <c:showCatName val="0"/>
          <c:showSerName val="0"/>
          <c:showPercent val="0"/>
          <c:showBubbleSize val="0"/>
        </c:dLbls>
        <c:axId val="843613880"/>
        <c:axId val="843614208"/>
      </c:scatterChart>
      <c:valAx>
        <c:axId val="84361388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43614208"/>
        <c:crosses val="autoZero"/>
        <c:crossBetween val="midCat"/>
      </c:valAx>
      <c:valAx>
        <c:axId val="84361420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436138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 Q</a:t>
            </a:r>
            <a:r>
              <a:rPr lang="en-US" baseline="0"/>
              <a:t> time vs kd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dakota_multidim!$H$1</c:f>
              <c:strCache>
                <c:ptCount val="1"/>
                <c:pt idx="0">
                  <c:v>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dakota_multidim!$C$2:$C$28</c:f>
              <c:numCache>
                <c:formatCode>General</c:formatCode>
                <c:ptCount val="27"/>
                <c:pt idx="0">
                  <c:v>1.5</c:v>
                </c:pt>
                <c:pt idx="1">
                  <c:v>33.75</c:v>
                </c:pt>
                <c:pt idx="2">
                  <c:v>66</c:v>
                </c:pt>
                <c:pt idx="3">
                  <c:v>1.5</c:v>
                </c:pt>
                <c:pt idx="4">
                  <c:v>33.75</c:v>
                </c:pt>
                <c:pt idx="5">
                  <c:v>66</c:v>
                </c:pt>
                <c:pt idx="6">
                  <c:v>1.5</c:v>
                </c:pt>
                <c:pt idx="7">
                  <c:v>33.75</c:v>
                </c:pt>
                <c:pt idx="8">
                  <c:v>66</c:v>
                </c:pt>
                <c:pt idx="9">
                  <c:v>1.5</c:v>
                </c:pt>
                <c:pt idx="10">
                  <c:v>33.75</c:v>
                </c:pt>
                <c:pt idx="11">
                  <c:v>66</c:v>
                </c:pt>
                <c:pt idx="12">
                  <c:v>1.5</c:v>
                </c:pt>
                <c:pt idx="13">
                  <c:v>33.75</c:v>
                </c:pt>
                <c:pt idx="14">
                  <c:v>66</c:v>
                </c:pt>
                <c:pt idx="15">
                  <c:v>1.5</c:v>
                </c:pt>
                <c:pt idx="16">
                  <c:v>33.75</c:v>
                </c:pt>
                <c:pt idx="17">
                  <c:v>66</c:v>
                </c:pt>
                <c:pt idx="18">
                  <c:v>1.5</c:v>
                </c:pt>
                <c:pt idx="19">
                  <c:v>33.75</c:v>
                </c:pt>
                <c:pt idx="20">
                  <c:v>66</c:v>
                </c:pt>
                <c:pt idx="21">
                  <c:v>1.5</c:v>
                </c:pt>
                <c:pt idx="22">
                  <c:v>33.75</c:v>
                </c:pt>
                <c:pt idx="23">
                  <c:v>66</c:v>
                </c:pt>
                <c:pt idx="24">
                  <c:v>1.5</c:v>
                </c:pt>
                <c:pt idx="25">
                  <c:v>33.75</c:v>
                </c:pt>
                <c:pt idx="26">
                  <c:v>66</c:v>
                </c:pt>
              </c:numCache>
            </c:numRef>
          </c:xVal>
          <c:yVal>
            <c:numRef>
              <c:f>dakota_multidim!$H$2:$H$28</c:f>
              <c:numCache>
                <c:formatCode>General</c:formatCode>
                <c:ptCount val="27"/>
                <c:pt idx="0">
                  <c:v>2.37215</c:v>
                </c:pt>
                <c:pt idx="1">
                  <c:v>1.00549</c:v>
                </c:pt>
                <c:pt idx="2">
                  <c:v>0.71382000000000001</c:v>
                </c:pt>
                <c:pt idx="3">
                  <c:v>1.8249299999999999</c:v>
                </c:pt>
                <c:pt idx="4">
                  <c:v>0.98048999999999997</c:v>
                </c:pt>
                <c:pt idx="5">
                  <c:v>0.70132000000000005</c:v>
                </c:pt>
                <c:pt idx="6">
                  <c:v>1.5777099999999999</c:v>
                </c:pt>
                <c:pt idx="7">
                  <c:v>0.96938000000000002</c:v>
                </c:pt>
                <c:pt idx="8">
                  <c:v>0.69576000000000005</c:v>
                </c:pt>
                <c:pt idx="9">
                  <c:v>2.37215</c:v>
                </c:pt>
                <c:pt idx="10">
                  <c:v>0.89159999999999995</c:v>
                </c:pt>
                <c:pt idx="11">
                  <c:v>0.63187000000000004</c:v>
                </c:pt>
                <c:pt idx="12">
                  <c:v>1.8249299999999999</c:v>
                </c:pt>
                <c:pt idx="13">
                  <c:v>0.86799000000000004</c:v>
                </c:pt>
                <c:pt idx="14">
                  <c:v>0.61936999999999998</c:v>
                </c:pt>
                <c:pt idx="15">
                  <c:v>1.5777099999999999</c:v>
                </c:pt>
                <c:pt idx="16">
                  <c:v>0.85687999999999998</c:v>
                </c:pt>
                <c:pt idx="17">
                  <c:v>0.61382000000000003</c:v>
                </c:pt>
                <c:pt idx="18">
                  <c:v>2.37215</c:v>
                </c:pt>
                <c:pt idx="19">
                  <c:v>0.79576000000000002</c:v>
                </c:pt>
                <c:pt idx="20">
                  <c:v>0.56937000000000004</c:v>
                </c:pt>
                <c:pt idx="21">
                  <c:v>1.8249299999999999</c:v>
                </c:pt>
                <c:pt idx="22">
                  <c:v>0.77076</c:v>
                </c:pt>
                <c:pt idx="23">
                  <c:v>0.55686999999999998</c:v>
                </c:pt>
                <c:pt idx="24">
                  <c:v>1.5777099999999999</c:v>
                </c:pt>
                <c:pt idx="25">
                  <c:v>0.76104000000000005</c:v>
                </c:pt>
                <c:pt idx="26">
                  <c:v>0.55132000000000003</c:v>
                </c:pt>
              </c:numCache>
            </c:numRef>
          </c:yVal>
          <c:smooth val="0"/>
          <c:extLst>
            <c:ext xmlns:c16="http://schemas.microsoft.com/office/drawing/2014/chart" uri="{C3380CC4-5D6E-409C-BE32-E72D297353CC}">
              <c16:uniqueId val="{00000001-DF37-4212-AB18-4D661A6EAA17}"/>
            </c:ext>
          </c:extLst>
        </c:ser>
        <c:dLbls>
          <c:showLegendKey val="0"/>
          <c:showVal val="0"/>
          <c:showCatName val="0"/>
          <c:showSerName val="0"/>
          <c:showPercent val="0"/>
          <c:showBubbleSize val="0"/>
        </c:dLbls>
        <c:axId val="438632592"/>
        <c:axId val="438632264"/>
      </c:scatterChart>
      <c:valAx>
        <c:axId val="438632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632264"/>
        <c:crosses val="autoZero"/>
        <c:crossBetween val="midCat"/>
      </c:valAx>
      <c:valAx>
        <c:axId val="438632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6325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pipe width (pw)</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linear"/>
            <c:dispRSqr val="0"/>
            <c:dispEq val="0"/>
          </c:trendline>
          <c:xVal>
            <c:numRef>
              <c:f>dakota_multidim!$D$2:$D$28</c:f>
              <c:numCache>
                <c:formatCode>General</c:formatCode>
                <c:ptCount val="27"/>
                <c:pt idx="0">
                  <c:v>0.01</c:v>
                </c:pt>
                <c:pt idx="1">
                  <c:v>0.01</c:v>
                </c:pt>
                <c:pt idx="2">
                  <c:v>0.01</c:v>
                </c:pt>
                <c:pt idx="3">
                  <c:v>0.03</c:v>
                </c:pt>
                <c:pt idx="4">
                  <c:v>0.03</c:v>
                </c:pt>
                <c:pt idx="5">
                  <c:v>0.03</c:v>
                </c:pt>
                <c:pt idx="6">
                  <c:v>0.05</c:v>
                </c:pt>
                <c:pt idx="7">
                  <c:v>0.05</c:v>
                </c:pt>
                <c:pt idx="8">
                  <c:v>0.05</c:v>
                </c:pt>
                <c:pt idx="9">
                  <c:v>0.01</c:v>
                </c:pt>
                <c:pt idx="10">
                  <c:v>0.01</c:v>
                </c:pt>
                <c:pt idx="11">
                  <c:v>0.01</c:v>
                </c:pt>
                <c:pt idx="12">
                  <c:v>0.03</c:v>
                </c:pt>
                <c:pt idx="13">
                  <c:v>0.03</c:v>
                </c:pt>
                <c:pt idx="14">
                  <c:v>0.03</c:v>
                </c:pt>
                <c:pt idx="15">
                  <c:v>0.05</c:v>
                </c:pt>
                <c:pt idx="16">
                  <c:v>0.05</c:v>
                </c:pt>
                <c:pt idx="17">
                  <c:v>0.05</c:v>
                </c:pt>
                <c:pt idx="18">
                  <c:v>0.01</c:v>
                </c:pt>
                <c:pt idx="19">
                  <c:v>0.01</c:v>
                </c:pt>
                <c:pt idx="20">
                  <c:v>0.01</c:v>
                </c:pt>
                <c:pt idx="21">
                  <c:v>0.03</c:v>
                </c:pt>
                <c:pt idx="22">
                  <c:v>0.03</c:v>
                </c:pt>
                <c:pt idx="23">
                  <c:v>0.03</c:v>
                </c:pt>
                <c:pt idx="24">
                  <c:v>0.05</c:v>
                </c:pt>
                <c:pt idx="25">
                  <c:v>0.05</c:v>
                </c:pt>
                <c:pt idx="26">
                  <c:v>0.05</c:v>
                </c:pt>
              </c:numCache>
            </c:numRef>
          </c:xVal>
          <c:y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yVal>
          <c:smooth val="0"/>
          <c:extLst>
            <c:ext xmlns:c16="http://schemas.microsoft.com/office/drawing/2014/chart" uri="{C3380CC4-5D6E-409C-BE32-E72D297353CC}">
              <c16:uniqueId val="{00000001-54B9-4140-A0E2-C13DFE05F1A3}"/>
            </c:ext>
          </c:extLst>
        </c:ser>
        <c:dLbls>
          <c:showLegendKey val="0"/>
          <c:showVal val="0"/>
          <c:showCatName val="0"/>
          <c:showSerName val="0"/>
          <c:showPercent val="0"/>
          <c:showBubbleSize val="0"/>
        </c:dLbls>
        <c:axId val="673713136"/>
        <c:axId val="673713464"/>
      </c:scatterChart>
      <c:valAx>
        <c:axId val="6737131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3713464"/>
        <c:crosses val="autoZero"/>
        <c:crossBetween val="midCat"/>
      </c:valAx>
      <c:valAx>
        <c:axId val="67371346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371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uv</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7.5912668545839307E-2"/>
          <c:y val="0.1383905452125736"/>
          <c:w val="0.85982856337277336"/>
          <c:h val="0.77767724109997249"/>
        </c:manualLayout>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xVal>
            <c:numRef>
              <c:f>dakota_multidim!$E$2:$E$28</c:f>
              <c:numCache>
                <c:formatCode>General</c:formatCode>
                <c:ptCount val="27"/>
                <c:pt idx="0">
                  <c:v>13870000</c:v>
                </c:pt>
                <c:pt idx="1">
                  <c:v>13870000</c:v>
                </c:pt>
                <c:pt idx="2">
                  <c:v>13870000</c:v>
                </c:pt>
                <c:pt idx="3">
                  <c:v>13870000</c:v>
                </c:pt>
                <c:pt idx="4">
                  <c:v>13870000</c:v>
                </c:pt>
                <c:pt idx="5">
                  <c:v>13870000</c:v>
                </c:pt>
                <c:pt idx="6">
                  <c:v>13870000</c:v>
                </c:pt>
                <c:pt idx="7">
                  <c:v>13870000</c:v>
                </c:pt>
                <c:pt idx="8">
                  <c:v>13870000</c:v>
                </c:pt>
                <c:pt idx="9">
                  <c:v>15577224.800000001</c:v>
                </c:pt>
                <c:pt idx="10">
                  <c:v>15577224.800000001</c:v>
                </c:pt>
                <c:pt idx="11">
                  <c:v>15577224.800000001</c:v>
                </c:pt>
                <c:pt idx="12">
                  <c:v>15577224.800000001</c:v>
                </c:pt>
                <c:pt idx="13">
                  <c:v>15577224.800000001</c:v>
                </c:pt>
                <c:pt idx="14">
                  <c:v>15577224.800000001</c:v>
                </c:pt>
                <c:pt idx="15">
                  <c:v>15577224.800000001</c:v>
                </c:pt>
                <c:pt idx="16">
                  <c:v>15577224.800000001</c:v>
                </c:pt>
                <c:pt idx="17">
                  <c:v>15577224.800000001</c:v>
                </c:pt>
                <c:pt idx="18">
                  <c:v>17284449.600000001</c:v>
                </c:pt>
                <c:pt idx="19">
                  <c:v>17284449.600000001</c:v>
                </c:pt>
                <c:pt idx="20">
                  <c:v>17284449.600000001</c:v>
                </c:pt>
                <c:pt idx="21">
                  <c:v>17284449.600000001</c:v>
                </c:pt>
                <c:pt idx="22">
                  <c:v>17284449.600000001</c:v>
                </c:pt>
                <c:pt idx="23">
                  <c:v>17284449.600000001</c:v>
                </c:pt>
                <c:pt idx="24">
                  <c:v>17284449.600000001</c:v>
                </c:pt>
                <c:pt idx="25">
                  <c:v>17284449.600000001</c:v>
                </c:pt>
                <c:pt idx="26">
                  <c:v>17284449.600000001</c:v>
                </c:pt>
              </c:numCache>
            </c:numRef>
          </c:xVal>
          <c:y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yVal>
          <c:smooth val="0"/>
          <c:extLst>
            <c:ext xmlns:c16="http://schemas.microsoft.com/office/drawing/2014/chart" uri="{C3380CC4-5D6E-409C-BE32-E72D297353CC}">
              <c16:uniqueId val="{00000000-2FC8-467E-A5FD-A25E06516416}"/>
            </c:ext>
          </c:extLst>
        </c:ser>
        <c:dLbls>
          <c:showLegendKey val="0"/>
          <c:showVal val="0"/>
          <c:showCatName val="0"/>
          <c:showSerName val="0"/>
          <c:showPercent val="0"/>
          <c:showBubbleSize val="0"/>
        </c:dLbls>
        <c:axId val="671048752"/>
        <c:axId val="671055312"/>
      </c:scatterChart>
      <c:valAx>
        <c:axId val="67104875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1055312"/>
        <c:crosses val="autoZero"/>
        <c:crossBetween val="midCat"/>
      </c:valAx>
      <c:valAx>
        <c:axId val="67105531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710487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Max width</a:t>
            </a:r>
            <a:r>
              <a:rPr lang="en-US" baseline="0"/>
              <a:t> vs Max Q</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dakota_multidim!$G$1</c:f>
              <c:strCache>
                <c:ptCount val="1"/>
                <c:pt idx="0">
                  <c:v>w</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0"/>
            <c:dispEq val="0"/>
          </c:trendline>
          <c:xVal>
            <c:numRef>
              <c:f>dakota_multidim!$F$2:$F$28</c:f>
              <c:numCache>
                <c:formatCode>General</c:formatCode>
                <c:ptCount val="27"/>
                <c:pt idx="0">
                  <c:v>770.57434000000001</c:v>
                </c:pt>
                <c:pt idx="1">
                  <c:v>4358.7685499999998</c:v>
                </c:pt>
                <c:pt idx="2">
                  <c:v>6021.2368200000001</c:v>
                </c:pt>
                <c:pt idx="3">
                  <c:v>770.56311000000005</c:v>
                </c:pt>
                <c:pt idx="4">
                  <c:v>4357.6611300000004</c:v>
                </c:pt>
                <c:pt idx="5">
                  <c:v>6020.2910199999997</c:v>
                </c:pt>
                <c:pt idx="6">
                  <c:v>770.55822999999998</c:v>
                </c:pt>
                <c:pt idx="7">
                  <c:v>4357.1767600000003</c:v>
                </c:pt>
                <c:pt idx="8">
                  <c:v>6020.1689500000002</c:v>
                </c:pt>
                <c:pt idx="9">
                  <c:v>770.57434000000001</c:v>
                </c:pt>
                <c:pt idx="10">
                  <c:v>3881.6550299999999</c:v>
                </c:pt>
                <c:pt idx="11">
                  <c:v>5359.3535199999997</c:v>
                </c:pt>
                <c:pt idx="12">
                  <c:v>770.56311000000005</c:v>
                </c:pt>
                <c:pt idx="13">
                  <c:v>3880.4164999999998</c:v>
                </c:pt>
                <c:pt idx="14">
                  <c:v>5359.0527300000003</c:v>
                </c:pt>
                <c:pt idx="15">
                  <c:v>770.55822999999998</c:v>
                </c:pt>
                <c:pt idx="16">
                  <c:v>3880.5961900000002</c:v>
                </c:pt>
                <c:pt idx="17">
                  <c:v>5358.9540999999999</c:v>
                </c:pt>
                <c:pt idx="18">
                  <c:v>770.57434000000001</c:v>
                </c:pt>
                <c:pt idx="19">
                  <c:v>3336.6162100000001</c:v>
                </c:pt>
                <c:pt idx="20">
                  <c:v>4613.93066</c:v>
                </c:pt>
                <c:pt idx="21">
                  <c:v>770.56311000000005</c:v>
                </c:pt>
                <c:pt idx="22">
                  <c:v>3336.69263</c:v>
                </c:pt>
                <c:pt idx="23">
                  <c:v>4614.0205100000003</c:v>
                </c:pt>
                <c:pt idx="24">
                  <c:v>770.55822999999998</c:v>
                </c:pt>
                <c:pt idx="25">
                  <c:v>3336.6743200000001</c:v>
                </c:pt>
                <c:pt idx="26">
                  <c:v>4613.9423800000004</c:v>
                </c:pt>
              </c:numCache>
            </c:numRef>
          </c:xVal>
          <c:yVal>
            <c:numRef>
              <c:f>dakota_multidim!$G$2:$G$28</c:f>
              <c:numCache>
                <c:formatCode>General</c:formatCode>
                <c:ptCount val="27"/>
                <c:pt idx="0">
                  <c:v>40.990400000000001</c:v>
                </c:pt>
                <c:pt idx="1">
                  <c:v>160.5395</c:v>
                </c:pt>
                <c:pt idx="2">
                  <c:v>223.57490000000001</c:v>
                </c:pt>
                <c:pt idx="3">
                  <c:v>41.0321</c:v>
                </c:pt>
                <c:pt idx="4">
                  <c:v>160.5453</c:v>
                </c:pt>
                <c:pt idx="5">
                  <c:v>223.57810000000001</c:v>
                </c:pt>
                <c:pt idx="6">
                  <c:v>41.051099999999998</c:v>
                </c:pt>
                <c:pt idx="7">
                  <c:v>160.54750000000001</c:v>
                </c:pt>
                <c:pt idx="8">
                  <c:v>223.5789</c:v>
                </c:pt>
                <c:pt idx="9">
                  <c:v>41.071399999999997</c:v>
                </c:pt>
                <c:pt idx="10">
                  <c:v>165.1712</c:v>
                </c:pt>
                <c:pt idx="11">
                  <c:v>230.7971</c:v>
                </c:pt>
                <c:pt idx="12">
                  <c:v>41.121899999999997</c:v>
                </c:pt>
                <c:pt idx="13">
                  <c:v>165.17699999999999</c:v>
                </c:pt>
                <c:pt idx="14">
                  <c:v>230.80019999999999</c:v>
                </c:pt>
                <c:pt idx="15">
                  <c:v>41.144300000000001</c:v>
                </c:pt>
                <c:pt idx="16">
                  <c:v>165.17930000000001</c:v>
                </c:pt>
                <c:pt idx="17">
                  <c:v>230.80109999999999</c:v>
                </c:pt>
                <c:pt idx="18">
                  <c:v>41.13</c:v>
                </c:pt>
                <c:pt idx="19">
                  <c:v>169.46709999999999</c:v>
                </c:pt>
                <c:pt idx="20">
                  <c:v>237.73070000000001</c:v>
                </c:pt>
                <c:pt idx="21">
                  <c:v>41.1905</c:v>
                </c:pt>
                <c:pt idx="22">
                  <c:v>169.47559999999999</c:v>
                </c:pt>
                <c:pt idx="23">
                  <c:v>237.7354</c:v>
                </c:pt>
                <c:pt idx="24">
                  <c:v>41.216700000000003</c:v>
                </c:pt>
                <c:pt idx="25">
                  <c:v>169.47909999999999</c:v>
                </c:pt>
                <c:pt idx="26">
                  <c:v>237.73689999999999</c:v>
                </c:pt>
              </c:numCache>
            </c:numRef>
          </c:yVal>
          <c:smooth val="0"/>
          <c:extLst>
            <c:ext xmlns:c16="http://schemas.microsoft.com/office/drawing/2014/chart" uri="{C3380CC4-5D6E-409C-BE32-E72D297353CC}">
              <c16:uniqueId val="{00000001-7C4E-426E-9B0F-C9A89F9AFC0F}"/>
            </c:ext>
          </c:extLst>
        </c:ser>
        <c:dLbls>
          <c:showLegendKey val="0"/>
          <c:showVal val="0"/>
          <c:showCatName val="0"/>
          <c:showSerName val="0"/>
          <c:showPercent val="0"/>
          <c:showBubbleSize val="0"/>
        </c:dLbls>
        <c:axId val="589361120"/>
        <c:axId val="589356528"/>
      </c:scatterChart>
      <c:valAx>
        <c:axId val="589361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9356528"/>
        <c:crosses val="autoZero"/>
        <c:crossBetween val="midCat"/>
      </c:valAx>
      <c:valAx>
        <c:axId val="589356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93611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kd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poly"/>
            <c:order val="2"/>
            <c:dispRSqr val="0"/>
            <c:dispEq val="0"/>
          </c:trendline>
          <c:xVal>
            <c:numRef>
              <c:f>dakota_multidim!$C$2:$C$126</c:f>
              <c:numCache>
                <c:formatCode>General</c:formatCode>
                <c:ptCount val="125"/>
                <c:pt idx="0">
                  <c:v>1.5</c:v>
                </c:pt>
                <c:pt idx="1">
                  <c:v>17.625</c:v>
                </c:pt>
                <c:pt idx="2">
                  <c:v>33.75</c:v>
                </c:pt>
                <c:pt idx="3">
                  <c:v>49.875</c:v>
                </c:pt>
                <c:pt idx="4">
                  <c:v>66</c:v>
                </c:pt>
                <c:pt idx="5">
                  <c:v>1.5</c:v>
                </c:pt>
                <c:pt idx="6">
                  <c:v>17.625</c:v>
                </c:pt>
                <c:pt idx="7">
                  <c:v>33.75</c:v>
                </c:pt>
                <c:pt idx="8">
                  <c:v>49.875</c:v>
                </c:pt>
                <c:pt idx="9">
                  <c:v>66</c:v>
                </c:pt>
                <c:pt idx="10">
                  <c:v>1.5</c:v>
                </c:pt>
                <c:pt idx="11">
                  <c:v>17.625</c:v>
                </c:pt>
                <c:pt idx="12">
                  <c:v>33.75</c:v>
                </c:pt>
                <c:pt idx="13">
                  <c:v>49.875</c:v>
                </c:pt>
                <c:pt idx="14">
                  <c:v>66</c:v>
                </c:pt>
                <c:pt idx="15">
                  <c:v>1.5</c:v>
                </c:pt>
                <c:pt idx="16">
                  <c:v>17.625</c:v>
                </c:pt>
                <c:pt idx="17">
                  <c:v>33.75</c:v>
                </c:pt>
                <c:pt idx="18">
                  <c:v>49.875</c:v>
                </c:pt>
                <c:pt idx="19">
                  <c:v>66</c:v>
                </c:pt>
                <c:pt idx="20">
                  <c:v>1.5</c:v>
                </c:pt>
                <c:pt idx="21">
                  <c:v>17.625</c:v>
                </c:pt>
                <c:pt idx="22">
                  <c:v>33.75</c:v>
                </c:pt>
                <c:pt idx="23">
                  <c:v>49.875</c:v>
                </c:pt>
                <c:pt idx="24">
                  <c:v>66</c:v>
                </c:pt>
                <c:pt idx="25">
                  <c:v>1.5</c:v>
                </c:pt>
                <c:pt idx="26">
                  <c:v>17.625</c:v>
                </c:pt>
                <c:pt idx="27">
                  <c:v>33.75</c:v>
                </c:pt>
                <c:pt idx="28">
                  <c:v>49.875</c:v>
                </c:pt>
                <c:pt idx="29">
                  <c:v>66</c:v>
                </c:pt>
                <c:pt idx="30">
                  <c:v>1.5</c:v>
                </c:pt>
                <c:pt idx="31">
                  <c:v>17.625</c:v>
                </c:pt>
                <c:pt idx="32">
                  <c:v>33.75</c:v>
                </c:pt>
                <c:pt idx="33">
                  <c:v>49.875</c:v>
                </c:pt>
                <c:pt idx="34">
                  <c:v>66</c:v>
                </c:pt>
                <c:pt idx="35">
                  <c:v>1.5</c:v>
                </c:pt>
                <c:pt idx="36">
                  <c:v>17.625</c:v>
                </c:pt>
                <c:pt idx="37">
                  <c:v>33.75</c:v>
                </c:pt>
                <c:pt idx="38">
                  <c:v>49.875</c:v>
                </c:pt>
                <c:pt idx="39">
                  <c:v>66</c:v>
                </c:pt>
                <c:pt idx="40">
                  <c:v>1.5</c:v>
                </c:pt>
                <c:pt idx="41">
                  <c:v>17.625</c:v>
                </c:pt>
                <c:pt idx="42">
                  <c:v>33.75</c:v>
                </c:pt>
                <c:pt idx="43">
                  <c:v>49.875</c:v>
                </c:pt>
                <c:pt idx="44">
                  <c:v>66</c:v>
                </c:pt>
                <c:pt idx="45">
                  <c:v>1.5</c:v>
                </c:pt>
                <c:pt idx="46">
                  <c:v>17.625</c:v>
                </c:pt>
                <c:pt idx="47">
                  <c:v>33.75</c:v>
                </c:pt>
                <c:pt idx="48">
                  <c:v>49.875</c:v>
                </c:pt>
                <c:pt idx="49">
                  <c:v>66</c:v>
                </c:pt>
                <c:pt idx="50">
                  <c:v>1.5</c:v>
                </c:pt>
                <c:pt idx="51">
                  <c:v>17.625</c:v>
                </c:pt>
                <c:pt idx="52">
                  <c:v>33.75</c:v>
                </c:pt>
                <c:pt idx="53">
                  <c:v>49.875</c:v>
                </c:pt>
                <c:pt idx="54">
                  <c:v>66</c:v>
                </c:pt>
                <c:pt idx="55">
                  <c:v>1.5</c:v>
                </c:pt>
                <c:pt idx="56">
                  <c:v>17.625</c:v>
                </c:pt>
                <c:pt idx="57">
                  <c:v>33.75</c:v>
                </c:pt>
                <c:pt idx="58">
                  <c:v>49.875</c:v>
                </c:pt>
                <c:pt idx="59">
                  <c:v>66</c:v>
                </c:pt>
                <c:pt idx="60">
                  <c:v>1.5</c:v>
                </c:pt>
                <c:pt idx="61">
                  <c:v>17.625</c:v>
                </c:pt>
                <c:pt idx="62">
                  <c:v>33.75</c:v>
                </c:pt>
                <c:pt idx="63">
                  <c:v>49.875</c:v>
                </c:pt>
                <c:pt idx="64">
                  <c:v>66</c:v>
                </c:pt>
                <c:pt idx="65">
                  <c:v>1.5</c:v>
                </c:pt>
                <c:pt idx="66">
                  <c:v>17.625</c:v>
                </c:pt>
                <c:pt idx="67">
                  <c:v>33.75</c:v>
                </c:pt>
                <c:pt idx="68">
                  <c:v>49.875</c:v>
                </c:pt>
                <c:pt idx="69">
                  <c:v>66</c:v>
                </c:pt>
                <c:pt idx="70">
                  <c:v>1.5</c:v>
                </c:pt>
                <c:pt idx="71">
                  <c:v>17.625</c:v>
                </c:pt>
                <c:pt idx="72">
                  <c:v>33.75</c:v>
                </c:pt>
                <c:pt idx="73">
                  <c:v>49.875</c:v>
                </c:pt>
                <c:pt idx="74">
                  <c:v>66</c:v>
                </c:pt>
                <c:pt idx="75">
                  <c:v>1.5</c:v>
                </c:pt>
                <c:pt idx="76">
                  <c:v>17.625</c:v>
                </c:pt>
                <c:pt idx="77">
                  <c:v>33.75</c:v>
                </c:pt>
                <c:pt idx="78">
                  <c:v>49.875</c:v>
                </c:pt>
                <c:pt idx="79">
                  <c:v>66</c:v>
                </c:pt>
                <c:pt idx="80">
                  <c:v>1.5</c:v>
                </c:pt>
                <c:pt idx="81">
                  <c:v>17.625</c:v>
                </c:pt>
                <c:pt idx="82">
                  <c:v>33.75</c:v>
                </c:pt>
                <c:pt idx="83">
                  <c:v>49.875</c:v>
                </c:pt>
                <c:pt idx="84">
                  <c:v>66</c:v>
                </c:pt>
                <c:pt idx="85">
                  <c:v>1.5</c:v>
                </c:pt>
                <c:pt idx="86">
                  <c:v>17.625</c:v>
                </c:pt>
                <c:pt idx="87">
                  <c:v>33.75</c:v>
                </c:pt>
                <c:pt idx="88">
                  <c:v>49.875</c:v>
                </c:pt>
                <c:pt idx="89">
                  <c:v>66</c:v>
                </c:pt>
                <c:pt idx="90">
                  <c:v>1.5</c:v>
                </c:pt>
                <c:pt idx="91">
                  <c:v>17.625</c:v>
                </c:pt>
                <c:pt idx="92">
                  <c:v>33.75</c:v>
                </c:pt>
                <c:pt idx="93">
                  <c:v>49.875</c:v>
                </c:pt>
                <c:pt idx="94">
                  <c:v>66</c:v>
                </c:pt>
                <c:pt idx="95">
                  <c:v>1.5</c:v>
                </c:pt>
                <c:pt idx="96">
                  <c:v>17.625</c:v>
                </c:pt>
                <c:pt idx="97">
                  <c:v>33.75</c:v>
                </c:pt>
                <c:pt idx="98">
                  <c:v>49.875</c:v>
                </c:pt>
                <c:pt idx="99">
                  <c:v>66</c:v>
                </c:pt>
                <c:pt idx="100">
                  <c:v>1.5</c:v>
                </c:pt>
                <c:pt idx="101">
                  <c:v>17.625</c:v>
                </c:pt>
                <c:pt idx="102">
                  <c:v>33.75</c:v>
                </c:pt>
                <c:pt idx="103">
                  <c:v>49.875</c:v>
                </c:pt>
                <c:pt idx="104">
                  <c:v>66</c:v>
                </c:pt>
                <c:pt idx="105">
                  <c:v>1.5</c:v>
                </c:pt>
                <c:pt idx="106">
                  <c:v>17.625</c:v>
                </c:pt>
                <c:pt idx="107">
                  <c:v>33.75</c:v>
                </c:pt>
                <c:pt idx="108">
                  <c:v>49.875</c:v>
                </c:pt>
                <c:pt idx="109">
                  <c:v>66</c:v>
                </c:pt>
                <c:pt idx="110">
                  <c:v>1.5</c:v>
                </c:pt>
                <c:pt idx="111">
                  <c:v>17.625</c:v>
                </c:pt>
                <c:pt idx="112">
                  <c:v>33.75</c:v>
                </c:pt>
                <c:pt idx="113">
                  <c:v>49.875</c:v>
                </c:pt>
                <c:pt idx="114">
                  <c:v>66</c:v>
                </c:pt>
                <c:pt idx="115">
                  <c:v>1.5</c:v>
                </c:pt>
                <c:pt idx="116">
                  <c:v>17.625</c:v>
                </c:pt>
                <c:pt idx="117">
                  <c:v>33.75</c:v>
                </c:pt>
                <c:pt idx="118">
                  <c:v>49.875</c:v>
                </c:pt>
                <c:pt idx="119">
                  <c:v>66</c:v>
                </c:pt>
                <c:pt idx="120">
                  <c:v>1.5</c:v>
                </c:pt>
                <c:pt idx="121">
                  <c:v>17.625</c:v>
                </c:pt>
                <c:pt idx="122">
                  <c:v>33.75</c:v>
                </c:pt>
                <c:pt idx="123">
                  <c:v>49.875</c:v>
                </c:pt>
                <c:pt idx="124">
                  <c:v>66</c:v>
                </c:pt>
              </c:numCache>
            </c:numRef>
          </c:xVal>
          <c:yVal>
            <c:numRef>
              <c:f>dakota_multidim!$F$2:$F$126</c:f>
              <c:numCache>
                <c:formatCode>General</c:formatCode>
                <c:ptCount val="125"/>
                <c:pt idx="0">
                  <c:v>1119.29</c:v>
                </c:pt>
                <c:pt idx="1">
                  <c:v>2635.39</c:v>
                </c:pt>
                <c:pt idx="2">
                  <c:v>3513.73</c:v>
                </c:pt>
                <c:pt idx="3">
                  <c:v>4097.8100000000004</c:v>
                </c:pt>
                <c:pt idx="4">
                  <c:v>4647.58</c:v>
                </c:pt>
                <c:pt idx="5">
                  <c:v>1148.96</c:v>
                </c:pt>
                <c:pt idx="6">
                  <c:v>2633.03</c:v>
                </c:pt>
                <c:pt idx="7">
                  <c:v>3555.5</c:v>
                </c:pt>
                <c:pt idx="8">
                  <c:v>4142.9799999999996</c:v>
                </c:pt>
                <c:pt idx="9">
                  <c:v>4884.72</c:v>
                </c:pt>
                <c:pt idx="10">
                  <c:v>1137.96</c:v>
                </c:pt>
                <c:pt idx="11">
                  <c:v>2662.32</c:v>
                </c:pt>
                <c:pt idx="12">
                  <c:v>3462.15</c:v>
                </c:pt>
                <c:pt idx="13">
                  <c:v>4189.82</c:v>
                </c:pt>
                <c:pt idx="14">
                  <c:v>4762.95</c:v>
                </c:pt>
                <c:pt idx="15">
                  <c:v>1139.4000000000001</c:v>
                </c:pt>
                <c:pt idx="16">
                  <c:v>2648.58</c:v>
                </c:pt>
                <c:pt idx="17">
                  <c:v>3473.99</c:v>
                </c:pt>
                <c:pt idx="18">
                  <c:v>4168.04</c:v>
                </c:pt>
                <c:pt idx="19">
                  <c:v>4725.22</c:v>
                </c:pt>
                <c:pt idx="20">
                  <c:v>1131.1300000000001</c:v>
                </c:pt>
                <c:pt idx="21">
                  <c:v>2636.51</c:v>
                </c:pt>
                <c:pt idx="22">
                  <c:v>3430.27</c:v>
                </c:pt>
                <c:pt idx="23">
                  <c:v>4157.43</c:v>
                </c:pt>
                <c:pt idx="24">
                  <c:v>4709.7299999999996</c:v>
                </c:pt>
                <c:pt idx="25">
                  <c:v>1062.05</c:v>
                </c:pt>
                <c:pt idx="26">
                  <c:v>2528.54</c:v>
                </c:pt>
                <c:pt idx="27">
                  <c:v>3293.23</c:v>
                </c:pt>
                <c:pt idx="28">
                  <c:v>4007.17</c:v>
                </c:pt>
                <c:pt idx="29">
                  <c:v>4572.45</c:v>
                </c:pt>
                <c:pt idx="30">
                  <c:v>1098.54</c:v>
                </c:pt>
                <c:pt idx="31">
                  <c:v>2503.13</c:v>
                </c:pt>
                <c:pt idx="32">
                  <c:v>3353.45</c:v>
                </c:pt>
                <c:pt idx="33">
                  <c:v>3980.49</c:v>
                </c:pt>
                <c:pt idx="34">
                  <c:v>4568.9799999999996</c:v>
                </c:pt>
                <c:pt idx="35">
                  <c:v>1098.45</c:v>
                </c:pt>
                <c:pt idx="36">
                  <c:v>2544.19</c:v>
                </c:pt>
                <c:pt idx="37">
                  <c:v>3334.6</c:v>
                </c:pt>
                <c:pt idx="38">
                  <c:v>3997</c:v>
                </c:pt>
                <c:pt idx="39">
                  <c:v>4419.43</c:v>
                </c:pt>
                <c:pt idx="40">
                  <c:v>1088.48</c:v>
                </c:pt>
                <c:pt idx="41">
                  <c:v>2533.9699999999998</c:v>
                </c:pt>
                <c:pt idx="42">
                  <c:v>3323.01</c:v>
                </c:pt>
                <c:pt idx="43">
                  <c:v>3997.01</c:v>
                </c:pt>
                <c:pt idx="44">
                  <c:v>4518.49</c:v>
                </c:pt>
                <c:pt idx="45">
                  <c:v>1101.8800000000001</c:v>
                </c:pt>
                <c:pt idx="46">
                  <c:v>2525.39</c:v>
                </c:pt>
                <c:pt idx="47">
                  <c:v>3308.03</c:v>
                </c:pt>
                <c:pt idx="48">
                  <c:v>3992.35</c:v>
                </c:pt>
                <c:pt idx="49">
                  <c:v>4536.3900000000003</c:v>
                </c:pt>
                <c:pt idx="50">
                  <c:v>1014.44</c:v>
                </c:pt>
                <c:pt idx="51">
                  <c:v>2397.38</c:v>
                </c:pt>
                <c:pt idx="52">
                  <c:v>3149.55</c:v>
                </c:pt>
                <c:pt idx="53">
                  <c:v>3698.28</c:v>
                </c:pt>
                <c:pt idx="54">
                  <c:v>4222.1899999999996</c:v>
                </c:pt>
                <c:pt idx="55">
                  <c:v>1046.77</c:v>
                </c:pt>
                <c:pt idx="56">
                  <c:v>2385.41</c:v>
                </c:pt>
                <c:pt idx="57">
                  <c:v>3152.81</c:v>
                </c:pt>
                <c:pt idx="58">
                  <c:v>3725.22</c:v>
                </c:pt>
                <c:pt idx="59">
                  <c:v>4351.33</c:v>
                </c:pt>
                <c:pt idx="60">
                  <c:v>1035.08</c:v>
                </c:pt>
                <c:pt idx="61">
                  <c:v>2412.1999999999998</c:v>
                </c:pt>
                <c:pt idx="62">
                  <c:v>3169.26</c:v>
                </c:pt>
                <c:pt idx="63">
                  <c:v>3749.56</c:v>
                </c:pt>
                <c:pt idx="64">
                  <c:v>4258.3900000000003</c:v>
                </c:pt>
                <c:pt idx="65">
                  <c:v>1036.42</c:v>
                </c:pt>
                <c:pt idx="66">
                  <c:v>2405.1799999999998</c:v>
                </c:pt>
                <c:pt idx="67">
                  <c:v>3165.82</c:v>
                </c:pt>
                <c:pt idx="68">
                  <c:v>3738.59</c:v>
                </c:pt>
                <c:pt idx="69">
                  <c:v>4262.99</c:v>
                </c:pt>
                <c:pt idx="70">
                  <c:v>1034.1300000000001</c:v>
                </c:pt>
                <c:pt idx="71">
                  <c:v>2399.84</c:v>
                </c:pt>
                <c:pt idx="72">
                  <c:v>3137.51</c:v>
                </c:pt>
                <c:pt idx="73">
                  <c:v>3728.57</c:v>
                </c:pt>
                <c:pt idx="74">
                  <c:v>4249.12</c:v>
                </c:pt>
                <c:pt idx="75">
                  <c:v>961.96</c:v>
                </c:pt>
                <c:pt idx="76">
                  <c:v>2256.33</c:v>
                </c:pt>
                <c:pt idx="77">
                  <c:v>2942.81</c:v>
                </c:pt>
                <c:pt idx="78">
                  <c:v>3513.12</c:v>
                </c:pt>
                <c:pt idx="79">
                  <c:v>4004.26</c:v>
                </c:pt>
                <c:pt idx="80">
                  <c:v>984.69</c:v>
                </c:pt>
                <c:pt idx="81">
                  <c:v>2251.75</c:v>
                </c:pt>
                <c:pt idx="82">
                  <c:v>2980.5</c:v>
                </c:pt>
                <c:pt idx="83">
                  <c:v>3511.59</c:v>
                </c:pt>
                <c:pt idx="84">
                  <c:v>4073.74</c:v>
                </c:pt>
                <c:pt idx="85">
                  <c:v>985.47</c:v>
                </c:pt>
                <c:pt idx="86">
                  <c:v>2266.19</c:v>
                </c:pt>
                <c:pt idx="87">
                  <c:v>2935.59</c:v>
                </c:pt>
                <c:pt idx="88">
                  <c:v>3533.52</c:v>
                </c:pt>
                <c:pt idx="89">
                  <c:v>3946.37</c:v>
                </c:pt>
                <c:pt idx="90">
                  <c:v>986.82</c:v>
                </c:pt>
                <c:pt idx="91">
                  <c:v>2261.88</c:v>
                </c:pt>
                <c:pt idx="92">
                  <c:v>2929.54</c:v>
                </c:pt>
                <c:pt idx="93">
                  <c:v>3524.08</c:v>
                </c:pt>
                <c:pt idx="94">
                  <c:v>3978.38</c:v>
                </c:pt>
                <c:pt idx="95">
                  <c:v>979.52</c:v>
                </c:pt>
                <c:pt idx="96">
                  <c:v>2259.08</c:v>
                </c:pt>
                <c:pt idx="97">
                  <c:v>2906.44</c:v>
                </c:pt>
                <c:pt idx="98">
                  <c:v>3514.23</c:v>
                </c:pt>
                <c:pt idx="99">
                  <c:v>3992.88</c:v>
                </c:pt>
                <c:pt idx="100">
                  <c:v>903.63</c:v>
                </c:pt>
                <c:pt idx="101">
                  <c:v>2100.11</c:v>
                </c:pt>
                <c:pt idx="102">
                  <c:v>2738.82</c:v>
                </c:pt>
                <c:pt idx="103">
                  <c:v>3266.14</c:v>
                </c:pt>
                <c:pt idx="104">
                  <c:v>3721.45</c:v>
                </c:pt>
                <c:pt idx="105">
                  <c:v>920.96</c:v>
                </c:pt>
                <c:pt idx="106">
                  <c:v>2101.91</c:v>
                </c:pt>
                <c:pt idx="107">
                  <c:v>2774.28</c:v>
                </c:pt>
                <c:pt idx="108">
                  <c:v>3266.33</c:v>
                </c:pt>
                <c:pt idx="109">
                  <c:v>3798.48</c:v>
                </c:pt>
                <c:pt idx="110">
                  <c:v>932.25</c:v>
                </c:pt>
                <c:pt idx="111">
                  <c:v>2105.71</c:v>
                </c:pt>
                <c:pt idx="112">
                  <c:v>2744.67</c:v>
                </c:pt>
                <c:pt idx="113">
                  <c:v>3282.1</c:v>
                </c:pt>
                <c:pt idx="114">
                  <c:v>3680.08</c:v>
                </c:pt>
                <c:pt idx="115">
                  <c:v>932.07</c:v>
                </c:pt>
                <c:pt idx="116">
                  <c:v>2103.71</c:v>
                </c:pt>
                <c:pt idx="117">
                  <c:v>2742.13</c:v>
                </c:pt>
                <c:pt idx="118">
                  <c:v>3273.44</c:v>
                </c:pt>
                <c:pt idx="119">
                  <c:v>3713.77</c:v>
                </c:pt>
                <c:pt idx="120">
                  <c:v>926.66</c:v>
                </c:pt>
                <c:pt idx="121">
                  <c:v>2103.1799999999998</c:v>
                </c:pt>
                <c:pt idx="122">
                  <c:v>2711.78</c:v>
                </c:pt>
                <c:pt idx="123">
                  <c:v>3264.44</c:v>
                </c:pt>
                <c:pt idx="124">
                  <c:v>3714.86</c:v>
                </c:pt>
              </c:numCache>
            </c:numRef>
          </c:yVal>
          <c:smooth val="0"/>
          <c:extLst>
            <c:ext xmlns:c16="http://schemas.microsoft.com/office/drawing/2014/chart" uri="{C3380CC4-5D6E-409C-BE32-E72D297353CC}">
              <c16:uniqueId val="{00000001-8034-42E8-B323-9E2FB63B216D}"/>
            </c:ext>
          </c:extLst>
        </c:ser>
        <c:dLbls>
          <c:showLegendKey val="0"/>
          <c:showVal val="0"/>
          <c:showCatName val="0"/>
          <c:showSerName val="0"/>
          <c:showPercent val="0"/>
          <c:showBubbleSize val="0"/>
        </c:dLbls>
        <c:axId val="856346888"/>
        <c:axId val="856347544"/>
      </c:scatterChart>
      <c:valAx>
        <c:axId val="856346888"/>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56347544"/>
        <c:crosses val="autoZero"/>
        <c:crossBetween val="midCat"/>
      </c:valAx>
      <c:valAx>
        <c:axId val="85634754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563468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Max Q vs Pipe Width (pw)</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dakota_multidim!$F$1</c:f>
              <c:strCache>
                <c:ptCount val="1"/>
                <c:pt idx="0">
                  <c:v>q</c:v>
                </c:pt>
              </c:strCache>
            </c:strRef>
          </c:tx>
          <c:spPr>
            <a:ln w="25400" cap="rnd">
              <a:noFill/>
              <a:round/>
            </a:ln>
            <a:effectLst>
              <a:outerShdw blurRad="50800" dist="42924" dir="5400000" rotWithShape="0">
                <a:srgbClr val="000000">
                  <a:alpha val="40000"/>
                </a:srgbClr>
              </a:outerShdw>
            </a:effectLst>
          </c:spPr>
          <c:marker>
            <c:symbol val="circle"/>
            <c:size val="5"/>
            <c:spPr>
              <a:gradFill rotWithShape="1">
                <a:gsLst>
                  <a:gs pos="0">
                    <a:schemeClr val="accent1">
                      <a:shade val="85000"/>
                    </a:schemeClr>
                  </a:gs>
                  <a:gs pos="100000">
                    <a:schemeClr val="accent1">
                      <a:tint val="90000"/>
                      <a:alpha val="100000"/>
                      <a:satMod val="200000"/>
                    </a:schemeClr>
                  </a:gs>
                </a:gsLst>
                <a:path path="circle">
                  <a:fillToRect l="100000" t="100000" r="100000" b="100000"/>
                </a:path>
              </a:gradFill>
              <a:ln w="9525">
                <a:solidFill>
                  <a:schemeClr val="accent1"/>
                </a:solidFill>
                <a:round/>
              </a:ln>
              <a:effectLst>
                <a:outerShdw blurRad="50800" dist="42924" dir="5400000" rotWithShape="0">
                  <a:srgbClr val="000000">
                    <a:alpha val="40000"/>
                  </a:srgbClr>
                </a:outerShdw>
              </a:effectLst>
            </c:spPr>
          </c:marker>
          <c:trendline>
            <c:spPr>
              <a:ln w="9525" cap="rnd">
                <a:solidFill>
                  <a:schemeClr val="accent1"/>
                </a:solidFill>
              </a:ln>
              <a:effectLst/>
            </c:spPr>
            <c:trendlineType val="linear"/>
            <c:dispRSqr val="0"/>
            <c:dispEq val="0"/>
          </c:trendline>
          <c:xVal>
            <c:numRef>
              <c:f>dakota_multidim!$D$2:$D$126</c:f>
              <c:numCache>
                <c:formatCode>General</c:formatCode>
                <c:ptCount val="125"/>
                <c:pt idx="0">
                  <c:v>0.01</c:v>
                </c:pt>
                <c:pt idx="1">
                  <c:v>0.01</c:v>
                </c:pt>
                <c:pt idx="2">
                  <c:v>0.01</c:v>
                </c:pt>
                <c:pt idx="3">
                  <c:v>0.01</c:v>
                </c:pt>
                <c:pt idx="4">
                  <c:v>0.01</c:v>
                </c:pt>
                <c:pt idx="5">
                  <c:v>0.02</c:v>
                </c:pt>
                <c:pt idx="6">
                  <c:v>0.02</c:v>
                </c:pt>
                <c:pt idx="7">
                  <c:v>0.02</c:v>
                </c:pt>
                <c:pt idx="8">
                  <c:v>0.02</c:v>
                </c:pt>
                <c:pt idx="9">
                  <c:v>0.02</c:v>
                </c:pt>
                <c:pt idx="10">
                  <c:v>0.03</c:v>
                </c:pt>
                <c:pt idx="11">
                  <c:v>0.03</c:v>
                </c:pt>
                <c:pt idx="12">
                  <c:v>0.03</c:v>
                </c:pt>
                <c:pt idx="13">
                  <c:v>0.03</c:v>
                </c:pt>
                <c:pt idx="14">
                  <c:v>0.03</c:v>
                </c:pt>
                <c:pt idx="15">
                  <c:v>0.04</c:v>
                </c:pt>
                <c:pt idx="16">
                  <c:v>0.04</c:v>
                </c:pt>
                <c:pt idx="17">
                  <c:v>0.04</c:v>
                </c:pt>
                <c:pt idx="18">
                  <c:v>0.04</c:v>
                </c:pt>
                <c:pt idx="19">
                  <c:v>0.04</c:v>
                </c:pt>
                <c:pt idx="20">
                  <c:v>0.05</c:v>
                </c:pt>
                <c:pt idx="21">
                  <c:v>0.05</c:v>
                </c:pt>
                <c:pt idx="22">
                  <c:v>0.05</c:v>
                </c:pt>
                <c:pt idx="23">
                  <c:v>0.05</c:v>
                </c:pt>
                <c:pt idx="24">
                  <c:v>0.05</c:v>
                </c:pt>
                <c:pt idx="25">
                  <c:v>0.01</c:v>
                </c:pt>
                <c:pt idx="26">
                  <c:v>0.01</c:v>
                </c:pt>
                <c:pt idx="27">
                  <c:v>0.01</c:v>
                </c:pt>
                <c:pt idx="28">
                  <c:v>0.01</c:v>
                </c:pt>
                <c:pt idx="29">
                  <c:v>0.01</c:v>
                </c:pt>
                <c:pt idx="30">
                  <c:v>0.02</c:v>
                </c:pt>
                <c:pt idx="31">
                  <c:v>0.02</c:v>
                </c:pt>
                <c:pt idx="32">
                  <c:v>0.02</c:v>
                </c:pt>
                <c:pt idx="33">
                  <c:v>0.02</c:v>
                </c:pt>
                <c:pt idx="34">
                  <c:v>0.02</c:v>
                </c:pt>
                <c:pt idx="35">
                  <c:v>0.03</c:v>
                </c:pt>
                <c:pt idx="36">
                  <c:v>0.03</c:v>
                </c:pt>
                <c:pt idx="37">
                  <c:v>0.03</c:v>
                </c:pt>
                <c:pt idx="38">
                  <c:v>0.03</c:v>
                </c:pt>
                <c:pt idx="39">
                  <c:v>0.03</c:v>
                </c:pt>
                <c:pt idx="40">
                  <c:v>0.04</c:v>
                </c:pt>
                <c:pt idx="41">
                  <c:v>0.04</c:v>
                </c:pt>
                <c:pt idx="42">
                  <c:v>0.04</c:v>
                </c:pt>
                <c:pt idx="43">
                  <c:v>0.04</c:v>
                </c:pt>
                <c:pt idx="44">
                  <c:v>0.04</c:v>
                </c:pt>
                <c:pt idx="45">
                  <c:v>0.05</c:v>
                </c:pt>
                <c:pt idx="46">
                  <c:v>0.05</c:v>
                </c:pt>
                <c:pt idx="47">
                  <c:v>0.05</c:v>
                </c:pt>
                <c:pt idx="48">
                  <c:v>0.05</c:v>
                </c:pt>
                <c:pt idx="49">
                  <c:v>0.05</c:v>
                </c:pt>
                <c:pt idx="50">
                  <c:v>0.01</c:v>
                </c:pt>
                <c:pt idx="51">
                  <c:v>0.01</c:v>
                </c:pt>
                <c:pt idx="52">
                  <c:v>0.01</c:v>
                </c:pt>
                <c:pt idx="53">
                  <c:v>0.01</c:v>
                </c:pt>
                <c:pt idx="54">
                  <c:v>0.01</c:v>
                </c:pt>
                <c:pt idx="55">
                  <c:v>0.02</c:v>
                </c:pt>
                <c:pt idx="56">
                  <c:v>0.02</c:v>
                </c:pt>
                <c:pt idx="57">
                  <c:v>0.02</c:v>
                </c:pt>
                <c:pt idx="58">
                  <c:v>0.02</c:v>
                </c:pt>
                <c:pt idx="59">
                  <c:v>0.02</c:v>
                </c:pt>
                <c:pt idx="60">
                  <c:v>0.03</c:v>
                </c:pt>
                <c:pt idx="61">
                  <c:v>0.03</c:v>
                </c:pt>
                <c:pt idx="62">
                  <c:v>0.03</c:v>
                </c:pt>
                <c:pt idx="63">
                  <c:v>0.03</c:v>
                </c:pt>
                <c:pt idx="64">
                  <c:v>0.03</c:v>
                </c:pt>
                <c:pt idx="65">
                  <c:v>0.04</c:v>
                </c:pt>
                <c:pt idx="66">
                  <c:v>0.04</c:v>
                </c:pt>
                <c:pt idx="67">
                  <c:v>0.04</c:v>
                </c:pt>
                <c:pt idx="68">
                  <c:v>0.04</c:v>
                </c:pt>
                <c:pt idx="69">
                  <c:v>0.04</c:v>
                </c:pt>
                <c:pt idx="70">
                  <c:v>0.05</c:v>
                </c:pt>
                <c:pt idx="71">
                  <c:v>0.05</c:v>
                </c:pt>
                <c:pt idx="72">
                  <c:v>0.05</c:v>
                </c:pt>
                <c:pt idx="73">
                  <c:v>0.05</c:v>
                </c:pt>
                <c:pt idx="74">
                  <c:v>0.05</c:v>
                </c:pt>
                <c:pt idx="75">
                  <c:v>0.01</c:v>
                </c:pt>
                <c:pt idx="76">
                  <c:v>0.01</c:v>
                </c:pt>
                <c:pt idx="77">
                  <c:v>0.01</c:v>
                </c:pt>
                <c:pt idx="78">
                  <c:v>0.01</c:v>
                </c:pt>
                <c:pt idx="79">
                  <c:v>0.01</c:v>
                </c:pt>
                <c:pt idx="80">
                  <c:v>0.02</c:v>
                </c:pt>
                <c:pt idx="81">
                  <c:v>0.02</c:v>
                </c:pt>
                <c:pt idx="82">
                  <c:v>0.02</c:v>
                </c:pt>
                <c:pt idx="83">
                  <c:v>0.02</c:v>
                </c:pt>
                <c:pt idx="84">
                  <c:v>0.02</c:v>
                </c:pt>
                <c:pt idx="85">
                  <c:v>0.03</c:v>
                </c:pt>
                <c:pt idx="86">
                  <c:v>0.03</c:v>
                </c:pt>
                <c:pt idx="87">
                  <c:v>0.03</c:v>
                </c:pt>
                <c:pt idx="88">
                  <c:v>0.03</c:v>
                </c:pt>
                <c:pt idx="89">
                  <c:v>0.03</c:v>
                </c:pt>
                <c:pt idx="90">
                  <c:v>0.04</c:v>
                </c:pt>
                <c:pt idx="91">
                  <c:v>0.04</c:v>
                </c:pt>
                <c:pt idx="92">
                  <c:v>0.04</c:v>
                </c:pt>
                <c:pt idx="93">
                  <c:v>0.04</c:v>
                </c:pt>
                <c:pt idx="94">
                  <c:v>0.04</c:v>
                </c:pt>
                <c:pt idx="95">
                  <c:v>0.05</c:v>
                </c:pt>
                <c:pt idx="96">
                  <c:v>0.05</c:v>
                </c:pt>
                <c:pt idx="97">
                  <c:v>0.05</c:v>
                </c:pt>
                <c:pt idx="98">
                  <c:v>0.05</c:v>
                </c:pt>
                <c:pt idx="99">
                  <c:v>0.05</c:v>
                </c:pt>
                <c:pt idx="100">
                  <c:v>0.01</c:v>
                </c:pt>
                <c:pt idx="101">
                  <c:v>0.01</c:v>
                </c:pt>
                <c:pt idx="102">
                  <c:v>0.01</c:v>
                </c:pt>
                <c:pt idx="103">
                  <c:v>0.01</c:v>
                </c:pt>
                <c:pt idx="104">
                  <c:v>0.01</c:v>
                </c:pt>
                <c:pt idx="105">
                  <c:v>0.02</c:v>
                </c:pt>
                <c:pt idx="106">
                  <c:v>0.02</c:v>
                </c:pt>
                <c:pt idx="107">
                  <c:v>0.02</c:v>
                </c:pt>
                <c:pt idx="108">
                  <c:v>0.02</c:v>
                </c:pt>
                <c:pt idx="109">
                  <c:v>0.02</c:v>
                </c:pt>
                <c:pt idx="110">
                  <c:v>0.03</c:v>
                </c:pt>
                <c:pt idx="111">
                  <c:v>0.03</c:v>
                </c:pt>
                <c:pt idx="112">
                  <c:v>0.03</c:v>
                </c:pt>
                <c:pt idx="113">
                  <c:v>0.03</c:v>
                </c:pt>
                <c:pt idx="114">
                  <c:v>0.03</c:v>
                </c:pt>
                <c:pt idx="115">
                  <c:v>0.04</c:v>
                </c:pt>
                <c:pt idx="116">
                  <c:v>0.04</c:v>
                </c:pt>
                <c:pt idx="117">
                  <c:v>0.04</c:v>
                </c:pt>
                <c:pt idx="118">
                  <c:v>0.04</c:v>
                </c:pt>
                <c:pt idx="119">
                  <c:v>0.04</c:v>
                </c:pt>
                <c:pt idx="120">
                  <c:v>0.05</c:v>
                </c:pt>
                <c:pt idx="121">
                  <c:v>0.05</c:v>
                </c:pt>
                <c:pt idx="122">
                  <c:v>0.05</c:v>
                </c:pt>
                <c:pt idx="123">
                  <c:v>0.05</c:v>
                </c:pt>
                <c:pt idx="124">
                  <c:v>0.05</c:v>
                </c:pt>
              </c:numCache>
            </c:numRef>
          </c:xVal>
          <c:yVal>
            <c:numRef>
              <c:f>dakota_multidim!$F$2:$F$126</c:f>
              <c:numCache>
                <c:formatCode>General</c:formatCode>
                <c:ptCount val="125"/>
                <c:pt idx="0">
                  <c:v>1119.29</c:v>
                </c:pt>
                <c:pt idx="1">
                  <c:v>2635.39</c:v>
                </c:pt>
                <c:pt idx="2">
                  <c:v>3513.73</c:v>
                </c:pt>
                <c:pt idx="3">
                  <c:v>4097.8100000000004</c:v>
                </c:pt>
                <c:pt idx="4">
                  <c:v>4647.58</c:v>
                </c:pt>
                <c:pt idx="5">
                  <c:v>1148.96</c:v>
                </c:pt>
                <c:pt idx="6">
                  <c:v>2633.03</c:v>
                </c:pt>
                <c:pt idx="7">
                  <c:v>3555.5</c:v>
                </c:pt>
                <c:pt idx="8">
                  <c:v>4142.9799999999996</c:v>
                </c:pt>
                <c:pt idx="9">
                  <c:v>4884.72</c:v>
                </c:pt>
                <c:pt idx="10">
                  <c:v>1137.96</c:v>
                </c:pt>
                <c:pt idx="11">
                  <c:v>2662.32</c:v>
                </c:pt>
                <c:pt idx="12">
                  <c:v>3462.15</c:v>
                </c:pt>
                <c:pt idx="13">
                  <c:v>4189.82</c:v>
                </c:pt>
                <c:pt idx="14">
                  <c:v>4762.95</c:v>
                </c:pt>
                <c:pt idx="15">
                  <c:v>1139.4000000000001</c:v>
                </c:pt>
                <c:pt idx="16">
                  <c:v>2648.58</c:v>
                </c:pt>
                <c:pt idx="17">
                  <c:v>3473.99</c:v>
                </c:pt>
                <c:pt idx="18">
                  <c:v>4168.04</c:v>
                </c:pt>
                <c:pt idx="19">
                  <c:v>4725.22</c:v>
                </c:pt>
                <c:pt idx="20">
                  <c:v>1131.1300000000001</c:v>
                </c:pt>
                <c:pt idx="21">
                  <c:v>2636.51</c:v>
                </c:pt>
                <c:pt idx="22">
                  <c:v>3430.27</c:v>
                </c:pt>
                <c:pt idx="23">
                  <c:v>4157.43</c:v>
                </c:pt>
                <c:pt idx="24">
                  <c:v>4709.7299999999996</c:v>
                </c:pt>
                <c:pt idx="25">
                  <c:v>1062.05</c:v>
                </c:pt>
                <c:pt idx="26">
                  <c:v>2528.54</c:v>
                </c:pt>
                <c:pt idx="27">
                  <c:v>3293.23</c:v>
                </c:pt>
                <c:pt idx="28">
                  <c:v>4007.17</c:v>
                </c:pt>
                <c:pt idx="29">
                  <c:v>4572.45</c:v>
                </c:pt>
                <c:pt idx="30">
                  <c:v>1098.54</c:v>
                </c:pt>
                <c:pt idx="31">
                  <c:v>2503.13</c:v>
                </c:pt>
                <c:pt idx="32">
                  <c:v>3353.45</c:v>
                </c:pt>
                <c:pt idx="33">
                  <c:v>3980.49</c:v>
                </c:pt>
                <c:pt idx="34">
                  <c:v>4568.9799999999996</c:v>
                </c:pt>
                <c:pt idx="35">
                  <c:v>1098.45</c:v>
                </c:pt>
                <c:pt idx="36">
                  <c:v>2544.19</c:v>
                </c:pt>
                <c:pt idx="37">
                  <c:v>3334.6</c:v>
                </c:pt>
                <c:pt idx="38">
                  <c:v>3997</c:v>
                </c:pt>
                <c:pt idx="39">
                  <c:v>4419.43</c:v>
                </c:pt>
                <c:pt idx="40">
                  <c:v>1088.48</c:v>
                </c:pt>
                <c:pt idx="41">
                  <c:v>2533.9699999999998</c:v>
                </c:pt>
                <c:pt idx="42">
                  <c:v>3323.01</c:v>
                </c:pt>
                <c:pt idx="43">
                  <c:v>3997.01</c:v>
                </c:pt>
                <c:pt idx="44">
                  <c:v>4518.49</c:v>
                </c:pt>
                <c:pt idx="45">
                  <c:v>1101.8800000000001</c:v>
                </c:pt>
                <c:pt idx="46">
                  <c:v>2525.39</c:v>
                </c:pt>
                <c:pt idx="47">
                  <c:v>3308.03</c:v>
                </c:pt>
                <c:pt idx="48">
                  <c:v>3992.35</c:v>
                </c:pt>
                <c:pt idx="49">
                  <c:v>4536.3900000000003</c:v>
                </c:pt>
                <c:pt idx="50">
                  <c:v>1014.44</c:v>
                </c:pt>
                <c:pt idx="51">
                  <c:v>2397.38</c:v>
                </c:pt>
                <c:pt idx="52">
                  <c:v>3149.55</c:v>
                </c:pt>
                <c:pt idx="53">
                  <c:v>3698.28</c:v>
                </c:pt>
                <c:pt idx="54">
                  <c:v>4222.1899999999996</c:v>
                </c:pt>
                <c:pt idx="55">
                  <c:v>1046.77</c:v>
                </c:pt>
                <c:pt idx="56">
                  <c:v>2385.41</c:v>
                </c:pt>
                <c:pt idx="57">
                  <c:v>3152.81</c:v>
                </c:pt>
                <c:pt idx="58">
                  <c:v>3725.22</c:v>
                </c:pt>
                <c:pt idx="59">
                  <c:v>4351.33</c:v>
                </c:pt>
                <c:pt idx="60">
                  <c:v>1035.08</c:v>
                </c:pt>
                <c:pt idx="61">
                  <c:v>2412.1999999999998</c:v>
                </c:pt>
                <c:pt idx="62">
                  <c:v>3169.26</c:v>
                </c:pt>
                <c:pt idx="63">
                  <c:v>3749.56</c:v>
                </c:pt>
                <c:pt idx="64">
                  <c:v>4258.3900000000003</c:v>
                </c:pt>
                <c:pt idx="65">
                  <c:v>1036.42</c:v>
                </c:pt>
                <c:pt idx="66">
                  <c:v>2405.1799999999998</c:v>
                </c:pt>
                <c:pt idx="67">
                  <c:v>3165.82</c:v>
                </c:pt>
                <c:pt idx="68">
                  <c:v>3738.59</c:v>
                </c:pt>
                <c:pt idx="69">
                  <c:v>4262.99</c:v>
                </c:pt>
                <c:pt idx="70">
                  <c:v>1034.1300000000001</c:v>
                </c:pt>
                <c:pt idx="71">
                  <c:v>2399.84</c:v>
                </c:pt>
                <c:pt idx="72">
                  <c:v>3137.51</c:v>
                </c:pt>
                <c:pt idx="73">
                  <c:v>3728.57</c:v>
                </c:pt>
                <c:pt idx="74">
                  <c:v>4249.12</c:v>
                </c:pt>
                <c:pt idx="75">
                  <c:v>961.96</c:v>
                </c:pt>
                <c:pt idx="76">
                  <c:v>2256.33</c:v>
                </c:pt>
                <c:pt idx="77">
                  <c:v>2942.81</c:v>
                </c:pt>
                <c:pt idx="78">
                  <c:v>3513.12</c:v>
                </c:pt>
                <c:pt idx="79">
                  <c:v>4004.26</c:v>
                </c:pt>
                <c:pt idx="80">
                  <c:v>984.69</c:v>
                </c:pt>
                <c:pt idx="81">
                  <c:v>2251.75</c:v>
                </c:pt>
                <c:pt idx="82">
                  <c:v>2980.5</c:v>
                </c:pt>
                <c:pt idx="83">
                  <c:v>3511.59</c:v>
                </c:pt>
                <c:pt idx="84">
                  <c:v>4073.74</c:v>
                </c:pt>
                <c:pt idx="85">
                  <c:v>985.47</c:v>
                </c:pt>
                <c:pt idx="86">
                  <c:v>2266.19</c:v>
                </c:pt>
                <c:pt idx="87">
                  <c:v>2935.59</c:v>
                </c:pt>
                <c:pt idx="88">
                  <c:v>3533.52</c:v>
                </c:pt>
                <c:pt idx="89">
                  <c:v>3946.37</c:v>
                </c:pt>
                <c:pt idx="90">
                  <c:v>986.82</c:v>
                </c:pt>
                <c:pt idx="91">
                  <c:v>2261.88</c:v>
                </c:pt>
                <c:pt idx="92">
                  <c:v>2929.54</c:v>
                </c:pt>
                <c:pt idx="93">
                  <c:v>3524.08</c:v>
                </c:pt>
                <c:pt idx="94">
                  <c:v>3978.38</c:v>
                </c:pt>
                <c:pt idx="95">
                  <c:v>979.52</c:v>
                </c:pt>
                <c:pt idx="96">
                  <c:v>2259.08</c:v>
                </c:pt>
                <c:pt idx="97">
                  <c:v>2906.44</c:v>
                </c:pt>
                <c:pt idx="98">
                  <c:v>3514.23</c:v>
                </c:pt>
                <c:pt idx="99">
                  <c:v>3992.88</c:v>
                </c:pt>
                <c:pt idx="100">
                  <c:v>903.63</c:v>
                </c:pt>
                <c:pt idx="101">
                  <c:v>2100.11</c:v>
                </c:pt>
                <c:pt idx="102">
                  <c:v>2738.82</c:v>
                </c:pt>
                <c:pt idx="103">
                  <c:v>3266.14</c:v>
                </c:pt>
                <c:pt idx="104">
                  <c:v>3721.45</c:v>
                </c:pt>
                <c:pt idx="105">
                  <c:v>920.96</c:v>
                </c:pt>
                <c:pt idx="106">
                  <c:v>2101.91</c:v>
                </c:pt>
                <c:pt idx="107">
                  <c:v>2774.28</c:v>
                </c:pt>
                <c:pt idx="108">
                  <c:v>3266.33</c:v>
                </c:pt>
                <c:pt idx="109">
                  <c:v>3798.48</c:v>
                </c:pt>
                <c:pt idx="110">
                  <c:v>932.25</c:v>
                </c:pt>
                <c:pt idx="111">
                  <c:v>2105.71</c:v>
                </c:pt>
                <c:pt idx="112">
                  <c:v>2744.67</c:v>
                </c:pt>
                <c:pt idx="113">
                  <c:v>3282.1</c:v>
                </c:pt>
                <c:pt idx="114">
                  <c:v>3680.08</c:v>
                </c:pt>
                <c:pt idx="115">
                  <c:v>932.07</c:v>
                </c:pt>
                <c:pt idx="116">
                  <c:v>2103.71</c:v>
                </c:pt>
                <c:pt idx="117">
                  <c:v>2742.13</c:v>
                </c:pt>
                <c:pt idx="118">
                  <c:v>3273.44</c:v>
                </c:pt>
                <c:pt idx="119">
                  <c:v>3713.77</c:v>
                </c:pt>
                <c:pt idx="120">
                  <c:v>926.66</c:v>
                </c:pt>
                <c:pt idx="121">
                  <c:v>2103.1799999999998</c:v>
                </c:pt>
                <c:pt idx="122">
                  <c:v>2711.78</c:v>
                </c:pt>
                <c:pt idx="123">
                  <c:v>3264.44</c:v>
                </c:pt>
                <c:pt idx="124">
                  <c:v>3714.86</c:v>
                </c:pt>
              </c:numCache>
            </c:numRef>
          </c:yVal>
          <c:smooth val="0"/>
          <c:extLst>
            <c:ext xmlns:c16="http://schemas.microsoft.com/office/drawing/2014/chart" uri="{C3380CC4-5D6E-409C-BE32-E72D297353CC}">
              <c16:uniqueId val="{00000001-2919-489F-B6B2-69C8367418DB}"/>
            </c:ext>
          </c:extLst>
        </c:ser>
        <c:dLbls>
          <c:showLegendKey val="0"/>
          <c:showVal val="0"/>
          <c:showCatName val="0"/>
          <c:showSerName val="0"/>
          <c:showPercent val="0"/>
          <c:showBubbleSize val="0"/>
        </c:dLbls>
        <c:axId val="669873160"/>
        <c:axId val="669880376"/>
      </c:scatterChart>
      <c:valAx>
        <c:axId val="66987316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69880376"/>
        <c:crosses val="autoZero"/>
        <c:crossBetween val="midCat"/>
      </c:valAx>
      <c:valAx>
        <c:axId val="6698803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69873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0.47222</cdr:x>
      <cdr:y>0.32382</cdr:y>
    </cdr:from>
    <cdr:to>
      <cdr:x>0.51251</cdr:x>
      <cdr:y>0.39248</cdr:y>
    </cdr:to>
    <cdr:sp macro="" textlink="">
      <cdr:nvSpPr>
        <cdr:cNvPr id="2" name="Star: 5 Points 1">
          <a:extLst xmlns:a="http://schemas.openxmlformats.org/drawingml/2006/main">
            <a:ext uri="{FF2B5EF4-FFF2-40B4-BE49-F238E27FC236}">
              <a16:creationId xmlns:a16="http://schemas.microsoft.com/office/drawing/2014/main" id="{E2E96DF5-19F7-A12C-7933-64E42A9D26E2}"/>
            </a:ext>
          </a:extLst>
        </cdr:cNvPr>
        <cdr:cNvSpPr/>
      </cdr:nvSpPr>
      <cdr:spPr>
        <a:xfrm xmlns:a="http://schemas.openxmlformats.org/drawingml/2006/main">
          <a:off x="3264424" y="1268069"/>
          <a:ext cx="278535" cy="268836"/>
        </a:xfrm>
        <a:prstGeom xmlns:a="http://schemas.openxmlformats.org/drawingml/2006/main" prst="star5">
          <a:avLst/>
        </a:prstGeom>
        <a:solidFill xmlns:a="http://schemas.openxmlformats.org/drawingml/2006/main">
          <a:srgbClr val="FFFF00"/>
        </a:solidFill>
        <a:ln xmlns:a="http://schemas.openxmlformats.org/drawingml/2006/main">
          <a:solidFill>
            <a:srgbClr val="FFFF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0.0559</cdr:x>
      <cdr:y>0.6729</cdr:y>
    </cdr:from>
    <cdr:to>
      <cdr:x>0.96273</cdr:x>
      <cdr:y>0.6729</cdr:y>
    </cdr:to>
    <cdr:cxnSp macro="">
      <cdr:nvCxnSpPr>
        <cdr:cNvPr id="3" name="Straight Connector 2">
          <a:extLst xmlns:a="http://schemas.openxmlformats.org/drawingml/2006/main">
            <a:ext uri="{FF2B5EF4-FFF2-40B4-BE49-F238E27FC236}">
              <a16:creationId xmlns:a16="http://schemas.microsoft.com/office/drawing/2014/main" id="{CC516ACE-ECFD-E8A8-9DFC-AD6CFBDC2C57}"/>
            </a:ext>
          </a:extLst>
        </cdr:cNvPr>
        <cdr:cNvCxnSpPr/>
      </cdr:nvCxnSpPr>
      <cdr:spPr>
        <a:xfrm xmlns:a="http://schemas.openxmlformats.org/drawingml/2006/main">
          <a:off x="345645" y="2765161"/>
          <a:ext cx="5607130" cy="0"/>
        </a:xfrm>
        <a:prstGeom xmlns:a="http://schemas.openxmlformats.org/drawingml/2006/main" prst="line">
          <a:avLst/>
        </a:prstGeom>
        <a:ln xmlns:a="http://schemas.openxmlformats.org/drawingml/2006/main" w="28575">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0.85212</cdr:x>
      <cdr:y>0.68224</cdr:y>
    </cdr:from>
    <cdr:to>
      <cdr:x>1</cdr:x>
      <cdr:y>0.73832</cdr:y>
    </cdr:to>
    <cdr:sp macro="" textlink="">
      <cdr:nvSpPr>
        <cdr:cNvPr id="5" name="TextBox 4">
          <a:extLst xmlns:a="http://schemas.openxmlformats.org/drawingml/2006/main">
            <a:ext uri="{FF2B5EF4-FFF2-40B4-BE49-F238E27FC236}">
              <a16:creationId xmlns:a16="http://schemas.microsoft.com/office/drawing/2014/main" id="{CE949E47-4C23-DB13-0326-095287998D43}"/>
            </a:ext>
          </a:extLst>
        </cdr:cNvPr>
        <cdr:cNvSpPr txBox="1"/>
      </cdr:nvSpPr>
      <cdr:spPr>
        <a:xfrm xmlns:a="http://schemas.openxmlformats.org/drawingml/2006/main">
          <a:off x="5268805" y="2803566"/>
          <a:ext cx="914400" cy="23043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solidFill>
                <a:srgbClr val="FF0000"/>
              </a:solidFill>
            </a:rPr>
            <a:t>96.1</a:t>
          </a:r>
        </a:p>
      </cdr:txBody>
    </cdr:sp>
  </cdr:relSizeAnchor>
  <cdr:relSizeAnchor xmlns:cdr="http://schemas.openxmlformats.org/drawingml/2006/chartDrawing">
    <cdr:from>
      <cdr:x>0.59006</cdr:x>
      <cdr:y>0.93458</cdr:y>
    </cdr:from>
    <cdr:to>
      <cdr:x>0.73795</cdr:x>
      <cdr:y>0.99065</cdr:y>
    </cdr:to>
    <cdr:sp macro="" textlink="">
      <cdr:nvSpPr>
        <cdr:cNvPr id="6" name="TextBox 1">
          <a:extLst xmlns:a="http://schemas.openxmlformats.org/drawingml/2006/main">
            <a:ext uri="{FF2B5EF4-FFF2-40B4-BE49-F238E27FC236}">
              <a16:creationId xmlns:a16="http://schemas.microsoft.com/office/drawing/2014/main" id="{90384BBA-60EC-D981-3AEE-01EBA7B4D210}"/>
            </a:ext>
          </a:extLst>
        </cdr:cNvPr>
        <cdr:cNvSpPr txBox="1"/>
      </cdr:nvSpPr>
      <cdr:spPr>
        <a:xfrm xmlns:a="http://schemas.openxmlformats.org/drawingml/2006/main">
          <a:off x="3648475" y="3840500"/>
          <a:ext cx="914400" cy="23043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solidFill>
                <a:srgbClr val="FF0000"/>
              </a:solidFill>
            </a:rPr>
            <a:t>4200</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6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36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36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7735CD01-AFE4-4D13-B9FB-A0AFDE722D1D}" type="slidenum">
              <a:rPr lang="en-US"/>
              <a:pPr>
                <a:defRPr/>
              </a:pPr>
              <a:t>‹#›</a:t>
            </a:fld>
            <a:endParaRPr lang="en-US"/>
          </a:p>
        </p:txBody>
      </p:sp>
    </p:spTree>
    <p:extLst>
      <p:ext uri="{BB962C8B-B14F-4D97-AF65-F5344CB8AC3E}">
        <p14:creationId xmlns:p14="http://schemas.microsoft.com/office/powerpoint/2010/main" val="1828615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91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4606E3F-D77E-43F4-927E-8CC188BC4524}" type="slidenum">
              <a:rPr lang="en-US"/>
              <a:pPr>
                <a:defRPr/>
              </a:pPr>
              <a:t>‹#›</a:t>
            </a:fld>
            <a:endParaRPr lang="en-US"/>
          </a:p>
        </p:txBody>
      </p:sp>
    </p:spTree>
    <p:extLst>
      <p:ext uri="{BB962C8B-B14F-4D97-AF65-F5344CB8AC3E}">
        <p14:creationId xmlns:p14="http://schemas.microsoft.com/office/powerpoint/2010/main" val="598120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7DB4EA-72BC-4E76-8FBC-982F6F6497B0}" type="slidenum">
              <a:rPr lang="en-US" smtClean="0">
                <a:solidFill>
                  <a:prstClr val="black"/>
                </a:solidFill>
              </a:rPr>
              <a:pPr eaLnBrk="1" hangingPunct="1"/>
              <a:t>1</a:t>
            </a:fld>
            <a:endParaRPr lang="en-US">
              <a:solidFill>
                <a:prstClr val="black"/>
              </a:solidFill>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p:spPr>
        <p:txBody>
          <a:bodyPr/>
          <a:lstStyle/>
          <a:p>
            <a:pPr eaLnBrk="1" hangingPunct="1"/>
            <a:r>
              <a:rPr lang="en-US"/>
              <a:t>This project involves the development of simulation environment that can be used to evaluate vegetated earth and rock spillways at the watershed scale. Key variables can be specified using probabilistic distributions, and samples for those variables can be generated using either Monte Carlo or Latin Hypercube Sampling. LHS requires fewer samples to achieve the same level of precision.</a:t>
            </a:r>
          </a:p>
          <a:p>
            <a:pPr eaLnBrk="1" hangingPunct="1"/>
            <a:endParaRPr lang="en-US"/>
          </a:p>
          <a:p>
            <a:pPr eaLnBrk="1" hangingPunct="1"/>
            <a:r>
              <a:rPr lang="en-US"/>
              <a:t>This project involves a collaborative research effort between KSU, the USDA, and the US Army Corps of Engineers. Spillway erosion is simulated using a three phase erosion model. The first phase is vegetal cover failure, the second phase is concentrated flow erosion, and the third phase is headcut advance. The focus of this paper is on the software architecture. Other recent papers focus on the model and the theoretical basis for the model.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205A7F-FA15-4C51-B8FB-268F9936D945}" type="slidenum">
              <a:rPr lang="en-US" smtClean="0"/>
              <a:pPr eaLnBrk="1" hangingPunct="1"/>
              <a:t>2</a:t>
            </a:fld>
            <a:endParaRPr 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p:spPr>
        <p:txBody>
          <a:bodyPr/>
          <a:lstStyle/>
          <a:p>
            <a:pPr eaLnBrk="1" hangingPunct="1"/>
            <a:r>
              <a:rPr lang="en-US"/>
              <a:t>This paper describes the software components included in the integrated development environment, and a description of the flow of control and data through the environment. The software consists of four different componets, SitesSim is a module derived from Sites to compute the amount of erosion that occurs, an Integrity Checker to verify the syntactic correctness of the input data -- logical correctness is still up to the designer, although some warnings will be generated if some input parameters appear to be out of the normal range, DakotaLHS generates random samples based on the distribution specified by the user for a given variable, and finally the master application that controls overall data and control flow, interaction with the user, and parsing of input and output files to make them meaningful to the various components is the IDE SSEA.exe.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3429000"/>
          </a:xfrm>
          <a:prstGeom prst="rect">
            <a:avLst/>
          </a:prstGeom>
        </p:spPr>
      </p:pic>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6B486C6-9493-4BEB-9904-6807D048BA84}" type="slidenum">
              <a:rPr lang="en-US" smtClean="0"/>
              <a:pPr>
                <a:defRPr/>
              </a:pPr>
              <a:t>‹#›</a:t>
            </a:fld>
            <a:endParaRPr lang="en-US"/>
          </a:p>
        </p:txBody>
      </p:sp>
      <p:sp>
        <p:nvSpPr>
          <p:cNvPr id="3" name="Subtitle 2"/>
          <p:cNvSpPr>
            <a:spLocks noGrp="1"/>
          </p:cNvSpPr>
          <p:nvPr>
            <p:ph type="subTitle" idx="1"/>
          </p:nvPr>
        </p:nvSpPr>
        <p:spPr>
          <a:xfrm>
            <a:off x="1219200" y="2914650"/>
            <a:ext cx="6400800" cy="131445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1505916"/>
            <a:ext cx="7772400" cy="1102519"/>
          </a:xfrm>
        </p:spPr>
        <p:txBody>
          <a:bodyPr/>
          <a:lstStyle>
            <a:lvl1pPr algn="ctr">
              <a:defRPr sz="3200"/>
            </a:lvl1pPr>
          </a:lstStyle>
          <a:p>
            <a:r>
              <a:rPr lang="en-US"/>
              <a:t>Click to edit Master title style</a:t>
            </a:r>
            <a:endParaRPr lang="en-US" dirty="0"/>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4AC5191-CE5D-4C17-8A26-CA77276CDE8B}" type="slidenum">
              <a:rPr lang="en-US" smtClean="0"/>
              <a:pPr>
                <a:defRPr/>
              </a:pPr>
              <a:t>‹#›</a:t>
            </a:fld>
            <a:endParaRPr 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2A15A964-C5D5-485F-9523-417401DB6134}" type="slidenum">
              <a:rPr lang="en-US" smtClean="0"/>
              <a:pPr>
                <a:defRPr/>
              </a:pPr>
              <a:t>‹#›</a:t>
            </a:fld>
            <a:endParaRPr 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C62C915B-EA24-4984-AF28-73A8A28E03A9}" type="slidenum">
              <a:rPr lang="en-US" smtClean="0"/>
              <a:pPr>
                <a:defRPr/>
              </a:pPr>
              <a:t>‹#›</a:t>
            </a:fld>
            <a:endParaRPr lang="en-US"/>
          </a:p>
        </p:txBody>
      </p:sp>
      <p:sp>
        <p:nvSpPr>
          <p:cNvPr id="8" name="Content Placeholder 7"/>
          <p:cNvSpPr>
            <a:spLocks noGrp="1"/>
          </p:cNvSpPr>
          <p:nvPr>
            <p:ph sz="quarter" idx="13"/>
          </p:nvPr>
        </p:nvSpPr>
        <p:spPr>
          <a:xfrm>
            <a:off x="609600" y="1200150"/>
            <a:ext cx="79248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3721894"/>
            <a:ext cx="7885113" cy="1021556"/>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1" y="2596754"/>
            <a:ext cx="7885113" cy="1125140"/>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324B8F6-4E30-461F-ABF7-A943DDC4354C}" type="slidenum">
              <a:rPr lang="en-US" smtClean="0"/>
              <a:pPr>
                <a:defRPr/>
              </a:pPr>
              <a:t>‹#›</a:t>
            </a:fld>
            <a:endParaRPr 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200150"/>
            <a:ext cx="3733800" cy="30861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200150"/>
            <a:ext cx="3733800" cy="30861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05979"/>
            <a:ext cx="7924800" cy="85725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8499410-8CEA-4895-8DD9-A633F53C3243}" type="slidenum">
              <a:rPr lang="en-US" smtClean="0"/>
              <a:pPr>
                <a:defRPr/>
              </a:pPr>
              <a:t>‹#›</a:t>
            </a:fld>
            <a:endParaRPr 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05979"/>
            <a:ext cx="7924800" cy="8572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38098F58-5E4B-467C-98A2-96F373FDD11D}" type="slidenum">
              <a:rPr lang="en-US" smtClean="0"/>
              <a:pPr>
                <a:defRPr/>
              </a:pPr>
              <a:t>‹#›</a:t>
            </a:fld>
            <a:endParaRPr 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8E9ED7D4-2D66-4072-9089-2DDF06330C78}" type="slidenum">
              <a:rPr lang="en-US" smtClean="0"/>
              <a:pPr>
                <a:defRPr/>
              </a:pPr>
              <a:t>‹#›</a:t>
            </a:fld>
            <a:endParaRPr 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0B17D659-E0BA-4882-8347-56A2A3A95A14}" type="slidenum">
              <a:rPr lang="en-US" smtClean="0"/>
              <a:pPr>
                <a:defRPr/>
              </a:pPr>
              <a:t>‹#›</a:t>
            </a:fld>
            <a:endParaRPr 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085850"/>
            <a:ext cx="46482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085850"/>
            <a:ext cx="2971800" cy="82296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1910919"/>
            <a:ext cx="2971800" cy="23753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F5B7BFA-4167-41A5-B60E-4EA2867C73D5}" type="slidenum">
              <a:rPr lang="en-US" smtClean="0"/>
              <a:pPr>
                <a:defRPr/>
              </a:pPr>
              <a:t>‹#›</a:t>
            </a:fld>
            <a:endParaRPr 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5143500"/>
          </a:xfrm>
          <a:prstGeom prst="rect">
            <a:avLst/>
          </a:prstGeom>
        </p:spPr>
      </p:pic>
      <p:sp>
        <p:nvSpPr>
          <p:cNvPr id="2" name="Title 1"/>
          <p:cNvSpPr>
            <a:spLocks noGrp="1"/>
          </p:cNvSpPr>
          <p:nvPr>
            <p:ph type="title"/>
          </p:nvPr>
        </p:nvSpPr>
        <p:spPr>
          <a:xfrm>
            <a:off x="609600" y="1085850"/>
            <a:ext cx="2971800" cy="82296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085850"/>
            <a:ext cx="3419856" cy="260604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1910918"/>
            <a:ext cx="2971800" cy="18038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4F9354-01D4-4479-A8FD-97708A4E08E1}" type="slidenum">
              <a:rPr lang="en-US" smtClean="0"/>
              <a:pPr>
                <a:defRPr/>
              </a:pPr>
              <a:t>‹#›</a:t>
            </a:fld>
            <a:endParaRPr 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5143500"/>
          </a:xfrm>
          <a:prstGeom prst="rect">
            <a:avLst/>
          </a:prstGeom>
        </p:spPr>
      </p:pic>
      <p:sp>
        <p:nvSpPr>
          <p:cNvPr id="2" name="Title Placeholder 1"/>
          <p:cNvSpPr>
            <a:spLocks noGrp="1"/>
          </p:cNvSpPr>
          <p:nvPr>
            <p:ph type="title"/>
          </p:nvPr>
        </p:nvSpPr>
        <p:spPr>
          <a:xfrm>
            <a:off x="609600" y="205979"/>
            <a:ext cx="7924800" cy="85725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200151"/>
            <a:ext cx="79248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4767263"/>
            <a:ext cx="1524000" cy="273844"/>
          </a:xfrm>
          <a:prstGeom prst="rect">
            <a:avLst/>
          </a:prstGeom>
        </p:spPr>
        <p:txBody>
          <a:bodyPr vert="horz" lIns="91440" tIns="45720" rIns="91440" bIns="45720" rtlCol="0" anchor="ctr"/>
          <a:lstStyle>
            <a:lvl1pPr algn="r">
              <a:defRPr sz="1000" strike="noStrike" spc="60" baseline="0">
                <a:solidFill>
                  <a:schemeClr val="tx1"/>
                </a:solidFill>
              </a:defRPr>
            </a:lvl1pPr>
          </a:lstStyle>
          <a:p>
            <a:pPr>
              <a:defRPr/>
            </a:pPr>
            <a:endParaRPr lang="en-US"/>
          </a:p>
        </p:txBody>
      </p:sp>
      <p:sp>
        <p:nvSpPr>
          <p:cNvPr id="5" name="Footer Placeholder 4"/>
          <p:cNvSpPr>
            <a:spLocks noGrp="1"/>
          </p:cNvSpPr>
          <p:nvPr>
            <p:ph type="ftr" sz="quarter" idx="3"/>
          </p:nvPr>
        </p:nvSpPr>
        <p:spPr>
          <a:xfrm>
            <a:off x="609600" y="4767263"/>
            <a:ext cx="2895600" cy="273844"/>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4767263"/>
            <a:ext cx="990600" cy="273844"/>
          </a:xfrm>
          <a:prstGeom prst="rect">
            <a:avLst/>
          </a:prstGeom>
        </p:spPr>
        <p:txBody>
          <a:bodyPr vert="horz" lIns="91440" tIns="45720" rIns="91440" bIns="45720" rtlCol="0" anchor="ctr"/>
          <a:lstStyle>
            <a:lvl1pPr algn="r">
              <a:defRPr sz="1100" baseline="0">
                <a:solidFill>
                  <a:schemeClr val="tx1"/>
                </a:solidFill>
              </a:defRPr>
            </a:lvl1pPr>
          </a:lstStyle>
          <a:p>
            <a:pPr>
              <a:defRPr/>
            </a:pPr>
            <a:fld id="{74166F13-2589-4EC2-80C7-3A7AA03FE9B3}"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cut/>
  </p:transition>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3830" y="843525"/>
            <a:ext cx="5262125" cy="857250"/>
          </a:xfrm>
        </p:spPr>
        <p:txBody>
          <a:bodyPr>
            <a:noAutofit/>
          </a:bodyPr>
          <a:lstStyle/>
          <a:p>
            <a:pPr algn="ctr" eaLnBrk="1" hangingPunct="1"/>
            <a:r>
              <a:rPr lang="en-US" cap="none" dirty="0">
                <a:latin typeface="+mn-lt"/>
              </a:rPr>
              <a:t>Big Bay Dam Failure Analysis</a:t>
            </a:r>
            <a:br>
              <a:rPr lang="en-US" cap="none" dirty="0">
                <a:latin typeface="+mn-lt"/>
              </a:rPr>
            </a:br>
            <a:r>
              <a:rPr lang="en-US" cap="none" dirty="0">
                <a:latin typeface="+mn-lt"/>
              </a:rPr>
              <a:t>using </a:t>
            </a:r>
            <a:r>
              <a:rPr lang="en-US" cap="none" dirty="0" err="1">
                <a:latin typeface="+mn-lt"/>
              </a:rPr>
              <a:t>DLBreach</a:t>
            </a:r>
            <a:r>
              <a:rPr lang="en-US" cap="none" dirty="0">
                <a:latin typeface="+mn-lt"/>
              </a:rPr>
              <a:t> and </a:t>
            </a:r>
            <a:r>
              <a:rPr lang="en-US" cap="none" dirty="0" err="1">
                <a:latin typeface="+mn-lt"/>
              </a:rPr>
              <a:t>WinDAM</a:t>
            </a:r>
            <a:endParaRPr lang="en-US" cap="none" dirty="0">
              <a:latin typeface="+mn-lt"/>
            </a:endParaRPr>
          </a:p>
        </p:txBody>
      </p:sp>
      <p:sp>
        <p:nvSpPr>
          <p:cNvPr id="2051" name="Text Box 4"/>
          <p:cNvSpPr txBox="1">
            <a:spLocks noChangeArrowheads="1"/>
          </p:cNvSpPr>
          <p:nvPr/>
        </p:nvSpPr>
        <p:spPr bwMode="auto">
          <a:xfrm>
            <a:off x="506018" y="2802180"/>
            <a:ext cx="7412165" cy="907941"/>
          </a:xfrm>
          <a:prstGeom prst="rect">
            <a:avLst/>
          </a:prstGeom>
          <a:noFill/>
          <a:ln>
            <a:noFill/>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Aft>
                <a:spcPts val="300"/>
              </a:spcAft>
            </a:pPr>
            <a:r>
              <a:rPr lang="de-DE" sz="1600" dirty="0"/>
              <a:t>Mitchell L. Neilsen</a:t>
            </a:r>
          </a:p>
          <a:p>
            <a:pPr>
              <a:spcAft>
                <a:spcPts val="300"/>
              </a:spcAft>
            </a:pPr>
            <a:r>
              <a:rPr lang="de-DE" sz="1600" dirty="0"/>
              <a:t>Department of Computer Science</a:t>
            </a:r>
          </a:p>
          <a:p>
            <a:pPr>
              <a:spcAft>
                <a:spcPts val="300"/>
              </a:spcAft>
            </a:pPr>
            <a:r>
              <a:rPr lang="de-DE" sz="1600" dirty="0"/>
              <a:t>Kansas State University, Manhattan, KS</a:t>
            </a:r>
            <a:endParaRPr lang="en-US" sz="1600" dirty="0"/>
          </a:p>
        </p:txBody>
      </p:sp>
      <p:pic>
        <p:nvPicPr>
          <p:cNvPr id="1026" name="Picture 2" descr="USDA Logo and li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033" y="4480506"/>
            <a:ext cx="677858" cy="464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62101" y="4416457"/>
            <a:ext cx="4572000" cy="646331"/>
          </a:xfrm>
          <a:prstGeom prst="rect">
            <a:avLst/>
          </a:prstGeom>
        </p:spPr>
        <p:txBody>
          <a:bodyPr wrap="square">
            <a:spAutoFit/>
          </a:bodyPr>
          <a:lstStyle/>
          <a:p>
            <a:r>
              <a:rPr lang="en-US" sz="1200" b="1" dirty="0"/>
              <a:t>United States Department of Agriculture</a:t>
            </a:r>
          </a:p>
          <a:p>
            <a:r>
              <a:rPr lang="en-US" sz="1200" b="1" dirty="0"/>
              <a:t>Agricultural Research Service</a:t>
            </a:r>
          </a:p>
          <a:p>
            <a:r>
              <a:rPr lang="en-US" sz="1200" b="1" dirty="0"/>
              <a:t>Natural Resources Conservation Service</a:t>
            </a:r>
          </a:p>
        </p:txBody>
      </p:sp>
      <p:grpSp>
        <p:nvGrpSpPr>
          <p:cNvPr id="3" name="Group 2"/>
          <p:cNvGrpSpPr/>
          <p:nvPr/>
        </p:nvGrpSpPr>
        <p:grpSpPr>
          <a:xfrm>
            <a:off x="6280491" y="4413267"/>
            <a:ext cx="2388871" cy="691843"/>
            <a:chOff x="6280491" y="4413267"/>
            <a:chExt cx="2388871" cy="691843"/>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7003" y="4451696"/>
              <a:ext cx="1502359" cy="521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descr="Image result for Kansas State University Official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0491" y="4413267"/>
              <a:ext cx="691843" cy="691843"/>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a:extLst>
              <a:ext uri="{FF2B5EF4-FFF2-40B4-BE49-F238E27FC236}">
                <a16:creationId xmlns:a16="http://schemas.microsoft.com/office/drawing/2014/main" id="{E998F37E-2EC2-424C-9AB2-7AAE6C1BE46A}"/>
              </a:ext>
            </a:extLst>
          </p:cNvPr>
          <p:cNvPicPr>
            <a:picLocks noChangeAspect="1"/>
          </p:cNvPicPr>
          <p:nvPr/>
        </p:nvPicPr>
        <p:blipFill>
          <a:blip r:embed="rId6"/>
          <a:stretch>
            <a:fillRect/>
          </a:stretch>
        </p:blipFill>
        <p:spPr>
          <a:xfrm>
            <a:off x="5318722" y="459475"/>
            <a:ext cx="3350640" cy="3394677"/>
          </a:xfrm>
          <a:prstGeom prst="rect">
            <a:avLst/>
          </a:prstGeom>
        </p:spPr>
      </p:pic>
    </p:spTree>
    <p:extLst>
      <p:ext uri="{BB962C8B-B14F-4D97-AF65-F5344CB8AC3E}">
        <p14:creationId xmlns:p14="http://schemas.microsoft.com/office/powerpoint/2010/main" val="3327930404"/>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DA00CE-A82A-6F60-B56A-B6425876C250}"/>
              </a:ext>
            </a:extLst>
          </p:cNvPr>
          <p:cNvPicPr>
            <a:picLocks noChangeAspect="1"/>
          </p:cNvPicPr>
          <p:nvPr/>
        </p:nvPicPr>
        <p:blipFill>
          <a:blip r:embed="rId2"/>
          <a:stretch>
            <a:fillRect/>
          </a:stretch>
        </p:blipFill>
        <p:spPr>
          <a:xfrm>
            <a:off x="609600" y="0"/>
            <a:ext cx="7642595" cy="5912089"/>
          </a:xfrm>
          <a:prstGeom prst="rect">
            <a:avLst/>
          </a:prstGeom>
        </p:spPr>
      </p:pic>
      <p:sp>
        <p:nvSpPr>
          <p:cNvPr id="2" name="Title 1">
            <a:extLst>
              <a:ext uri="{FF2B5EF4-FFF2-40B4-BE49-F238E27FC236}">
                <a16:creationId xmlns:a16="http://schemas.microsoft.com/office/drawing/2014/main" id="{0DE20180-3AC6-EC31-9DE7-02B26A6C7361}"/>
              </a:ext>
            </a:extLst>
          </p:cNvPr>
          <p:cNvSpPr>
            <a:spLocks noGrp="1"/>
          </p:cNvSpPr>
          <p:nvPr>
            <p:ph type="title"/>
          </p:nvPr>
        </p:nvSpPr>
        <p:spPr>
          <a:xfrm>
            <a:off x="609600" y="205977"/>
            <a:ext cx="7924800" cy="428499"/>
          </a:xfrm>
          <a:solidFill>
            <a:schemeClr val="bg1">
              <a:lumMod val="95000"/>
              <a:lumOff val="5000"/>
            </a:schemeClr>
          </a:solidFill>
        </p:spPr>
        <p:txBody>
          <a:bodyPr/>
          <a:lstStyle/>
          <a:p>
            <a:r>
              <a:rPr lang="en-US" sz="2400" dirty="0"/>
              <a:t>Dakota Driver</a:t>
            </a:r>
          </a:p>
        </p:txBody>
      </p:sp>
      <p:sp>
        <p:nvSpPr>
          <p:cNvPr id="3" name="Content Placeholder 2">
            <a:extLst>
              <a:ext uri="{FF2B5EF4-FFF2-40B4-BE49-F238E27FC236}">
                <a16:creationId xmlns:a16="http://schemas.microsoft.com/office/drawing/2014/main" id="{0BD88AA2-7753-8306-885A-8638738674C0}"/>
              </a:ext>
            </a:extLst>
          </p:cNvPr>
          <p:cNvSpPr>
            <a:spLocks noGrp="1"/>
          </p:cNvSpPr>
          <p:nvPr>
            <p:ph sz="quarter" idx="13"/>
          </p:nvPr>
        </p:nvSpPr>
        <p:spPr>
          <a:xfrm>
            <a:off x="4187950" y="252893"/>
            <a:ext cx="2195770" cy="334665"/>
          </a:xfrm>
        </p:spPr>
        <p:txBody>
          <a:bodyPr>
            <a:normAutofit lnSpcReduction="10000"/>
          </a:bodyPr>
          <a:lstStyle/>
          <a:p>
            <a:r>
              <a:rPr lang="en-US" dirty="0"/>
              <a:t>DLBreachRun.in</a:t>
            </a:r>
          </a:p>
        </p:txBody>
      </p:sp>
    </p:spTree>
    <p:extLst>
      <p:ext uri="{BB962C8B-B14F-4D97-AF65-F5344CB8AC3E}">
        <p14:creationId xmlns:p14="http://schemas.microsoft.com/office/powerpoint/2010/main" val="37778299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12E265-8E5F-E58F-3886-3B00080FACD5}"/>
              </a:ext>
            </a:extLst>
          </p:cNvPr>
          <p:cNvPicPr>
            <a:picLocks noChangeAspect="1"/>
          </p:cNvPicPr>
          <p:nvPr/>
        </p:nvPicPr>
        <p:blipFill>
          <a:blip r:embed="rId2"/>
          <a:stretch>
            <a:fillRect/>
          </a:stretch>
        </p:blipFill>
        <p:spPr>
          <a:xfrm>
            <a:off x="-2148874" y="-2627323"/>
            <a:ext cx="10045392" cy="7770823"/>
          </a:xfrm>
          <a:prstGeom prst="rect">
            <a:avLst/>
          </a:prstGeom>
        </p:spPr>
      </p:pic>
      <p:sp>
        <p:nvSpPr>
          <p:cNvPr id="6" name="Title 1">
            <a:extLst>
              <a:ext uri="{FF2B5EF4-FFF2-40B4-BE49-F238E27FC236}">
                <a16:creationId xmlns:a16="http://schemas.microsoft.com/office/drawing/2014/main" id="{5CD686A4-B9E0-AFB9-743A-A6D644DB2ECB}"/>
              </a:ext>
            </a:extLst>
          </p:cNvPr>
          <p:cNvSpPr txBox="1">
            <a:spLocks/>
          </p:cNvSpPr>
          <p:nvPr/>
        </p:nvSpPr>
        <p:spPr>
          <a:xfrm>
            <a:off x="609600" y="205977"/>
            <a:ext cx="7924800" cy="428499"/>
          </a:xfrm>
          <a:prstGeom prst="rect">
            <a:avLst/>
          </a:prstGeom>
          <a:solidFill>
            <a:schemeClr val="bg1">
              <a:lumMod val="95000"/>
              <a:lumOff val="5000"/>
            </a:schemeClr>
          </a:solidFill>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sz="2400" dirty="0"/>
              <a:t>Dakota INTERFACE – analysis DRIVER</a:t>
            </a:r>
          </a:p>
        </p:txBody>
      </p:sp>
    </p:spTree>
    <p:extLst>
      <p:ext uri="{BB962C8B-B14F-4D97-AF65-F5344CB8AC3E}">
        <p14:creationId xmlns:p14="http://schemas.microsoft.com/office/powerpoint/2010/main" val="70648337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1" y="152235"/>
            <a:ext cx="8794744" cy="4826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1E1F13D6-7B55-BEAD-5F02-47A6D4518912}"/>
              </a:ext>
            </a:extLst>
          </p:cNvPr>
          <p:cNvSpPr txBox="1"/>
          <p:nvPr/>
        </p:nvSpPr>
        <p:spPr>
          <a:xfrm>
            <a:off x="846715" y="2878990"/>
            <a:ext cx="1197764" cy="369332"/>
          </a:xfrm>
          <a:prstGeom prst="rect">
            <a:avLst/>
          </a:prstGeom>
          <a:solidFill>
            <a:srgbClr val="FFC000"/>
          </a:solidFill>
          <a:ln>
            <a:solidFill>
              <a:schemeClr val="bg1">
                <a:lumMod val="95000"/>
                <a:lumOff val="5000"/>
              </a:schemeClr>
            </a:solidFill>
          </a:ln>
        </p:spPr>
        <p:txBody>
          <a:bodyPr wrap="none" rtlCol="0">
            <a:spAutoFit/>
          </a:bodyPr>
          <a:lstStyle/>
          <a:p>
            <a:r>
              <a:rPr lang="en-US" dirty="0">
                <a:solidFill>
                  <a:schemeClr val="bg1">
                    <a:lumMod val="95000"/>
                    <a:lumOff val="5000"/>
                  </a:schemeClr>
                </a:solidFill>
              </a:rPr>
              <a:t>params.in</a:t>
            </a:r>
          </a:p>
        </p:txBody>
      </p:sp>
      <p:sp>
        <p:nvSpPr>
          <p:cNvPr id="3" name="TextBox 2">
            <a:extLst>
              <a:ext uri="{FF2B5EF4-FFF2-40B4-BE49-F238E27FC236}">
                <a16:creationId xmlns:a16="http://schemas.microsoft.com/office/drawing/2014/main" id="{6E339F93-ACAF-231F-8802-8B6A5C58CE31}"/>
              </a:ext>
            </a:extLst>
          </p:cNvPr>
          <p:cNvSpPr txBox="1"/>
          <p:nvPr/>
        </p:nvSpPr>
        <p:spPr>
          <a:xfrm>
            <a:off x="7106730" y="2955800"/>
            <a:ext cx="1249060" cy="369332"/>
          </a:xfrm>
          <a:prstGeom prst="rect">
            <a:avLst/>
          </a:prstGeom>
          <a:solidFill>
            <a:srgbClr val="FFC000"/>
          </a:solidFill>
          <a:ln>
            <a:solidFill>
              <a:schemeClr val="bg1">
                <a:lumMod val="95000"/>
                <a:lumOff val="5000"/>
              </a:schemeClr>
            </a:solidFill>
          </a:ln>
        </p:spPr>
        <p:txBody>
          <a:bodyPr wrap="none" rtlCol="0">
            <a:spAutoFit/>
          </a:bodyPr>
          <a:lstStyle/>
          <a:p>
            <a:r>
              <a:rPr lang="en-US" dirty="0" err="1">
                <a:solidFill>
                  <a:schemeClr val="bg1">
                    <a:lumMod val="95000"/>
                    <a:lumOff val="5000"/>
                  </a:schemeClr>
                </a:solidFill>
              </a:rPr>
              <a:t>results.out</a:t>
            </a:r>
            <a:endParaRPr lang="en-US" dirty="0">
              <a:solidFill>
                <a:schemeClr val="bg1">
                  <a:lumMod val="95000"/>
                  <a:lumOff val="5000"/>
                </a:schemeClr>
              </a:solidFill>
            </a:endParaRPr>
          </a:p>
        </p:txBody>
      </p:sp>
      <p:cxnSp>
        <p:nvCxnSpPr>
          <p:cNvPr id="5" name="Straight Arrow Connector 4">
            <a:extLst>
              <a:ext uri="{FF2B5EF4-FFF2-40B4-BE49-F238E27FC236}">
                <a16:creationId xmlns:a16="http://schemas.microsoft.com/office/drawing/2014/main" id="{0F6B29EE-DEFF-A8EB-6A6F-C8BEF6978BB3}"/>
              </a:ext>
            </a:extLst>
          </p:cNvPr>
          <p:cNvCxnSpPr/>
          <p:nvPr/>
        </p:nvCxnSpPr>
        <p:spPr>
          <a:xfrm>
            <a:off x="4303165" y="3531875"/>
            <a:ext cx="0" cy="576075"/>
          </a:xfrm>
          <a:prstGeom prst="straightConnector1">
            <a:avLst/>
          </a:prstGeom>
          <a:ln w="5715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87127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8C3937-19F3-5CA7-7EE1-FF2A708DEBB9}"/>
              </a:ext>
            </a:extLst>
          </p:cNvPr>
          <p:cNvSpPr>
            <a:spLocks noGrp="1"/>
          </p:cNvSpPr>
          <p:nvPr>
            <p:ph type="title"/>
          </p:nvPr>
        </p:nvSpPr>
        <p:spPr>
          <a:xfrm>
            <a:off x="609600" y="205977"/>
            <a:ext cx="7924800" cy="428499"/>
          </a:xfrm>
          <a:solidFill>
            <a:schemeClr val="bg1">
              <a:lumMod val="95000"/>
              <a:lumOff val="5000"/>
            </a:schemeClr>
          </a:solidFill>
        </p:spPr>
        <p:txBody>
          <a:bodyPr/>
          <a:lstStyle/>
          <a:p>
            <a:r>
              <a:rPr lang="en-US" sz="2400" dirty="0"/>
              <a:t>Dakota ANALYSIS Driver</a:t>
            </a:r>
          </a:p>
        </p:txBody>
      </p:sp>
      <p:sp>
        <p:nvSpPr>
          <p:cNvPr id="5" name="Content Placeholder 2">
            <a:extLst>
              <a:ext uri="{FF2B5EF4-FFF2-40B4-BE49-F238E27FC236}">
                <a16:creationId xmlns:a16="http://schemas.microsoft.com/office/drawing/2014/main" id="{A4980793-D937-64CD-0445-CABC68893C32}"/>
              </a:ext>
            </a:extLst>
          </p:cNvPr>
          <p:cNvSpPr>
            <a:spLocks noGrp="1"/>
          </p:cNvSpPr>
          <p:nvPr>
            <p:ph sz="quarter" idx="13"/>
          </p:nvPr>
        </p:nvSpPr>
        <p:spPr>
          <a:xfrm>
            <a:off x="4648810" y="252893"/>
            <a:ext cx="2195770" cy="334665"/>
          </a:xfrm>
        </p:spPr>
        <p:txBody>
          <a:bodyPr>
            <a:normAutofit lnSpcReduction="10000"/>
          </a:bodyPr>
          <a:lstStyle/>
          <a:p>
            <a:r>
              <a:rPr lang="en-US" dirty="0"/>
              <a:t>DLBreach.bat</a:t>
            </a:r>
          </a:p>
        </p:txBody>
      </p:sp>
      <p:sp>
        <p:nvSpPr>
          <p:cNvPr id="7" name="TextBox 6">
            <a:extLst>
              <a:ext uri="{FF2B5EF4-FFF2-40B4-BE49-F238E27FC236}">
                <a16:creationId xmlns:a16="http://schemas.microsoft.com/office/drawing/2014/main" id="{3DD2647F-4528-64DA-A692-7620C2EFFF18}"/>
              </a:ext>
            </a:extLst>
          </p:cNvPr>
          <p:cNvSpPr txBox="1"/>
          <p:nvPr/>
        </p:nvSpPr>
        <p:spPr>
          <a:xfrm>
            <a:off x="309045" y="766715"/>
            <a:ext cx="8416086" cy="2308324"/>
          </a:xfrm>
          <a:prstGeom prst="rect">
            <a:avLst/>
          </a:prstGeom>
          <a:noFill/>
        </p:spPr>
        <p:txBody>
          <a:bodyPr wrap="none" rtlCol="0">
            <a:spAutoFit/>
          </a:bodyPr>
          <a:lstStyle/>
          <a:p>
            <a:pPr algn="l"/>
            <a:r>
              <a:rPr lang="en-US" sz="1800" dirty="0" err="1">
                <a:latin typeface="Consolas" panose="020B0609020204030204" pitchFamily="49" charset="0"/>
              </a:rPr>
              <a:t>perl</a:t>
            </a:r>
            <a:r>
              <a:rPr lang="en-US" sz="1800" dirty="0">
                <a:latin typeface="Consolas" panose="020B0609020204030204" pitchFamily="49" charset="0"/>
              </a:rPr>
              <a:t> </a:t>
            </a:r>
            <a:r>
              <a:rPr lang="en-US" sz="1800" dirty="0" err="1">
                <a:latin typeface="Consolas" panose="020B0609020204030204" pitchFamily="49" charset="0"/>
              </a:rPr>
              <a:t>dprepro</a:t>
            </a:r>
            <a:r>
              <a:rPr lang="en-US" sz="1800" dirty="0">
                <a:latin typeface="Consolas" panose="020B0609020204030204" pitchFamily="49" charset="0"/>
              </a:rPr>
              <a:t> params.in BigBay_cards_template.txt BigBay_cards.txt</a:t>
            </a:r>
          </a:p>
          <a:p>
            <a:pPr algn="l"/>
            <a:r>
              <a:rPr lang="en-US" dirty="0">
                <a:latin typeface="Consolas" panose="020B0609020204030204" pitchFamily="49" charset="0"/>
              </a:rPr>
              <a:t>  </a:t>
            </a:r>
            <a:r>
              <a:rPr lang="en-US" dirty="0">
                <a:solidFill>
                  <a:srgbClr val="FFFF00"/>
                </a:solidFill>
                <a:latin typeface="Consolas" panose="020B0609020204030204" pitchFamily="49" charset="0"/>
              </a:rPr>
              <a:t>-- insert parameters in template and output BigBay_cards.txt</a:t>
            </a:r>
          </a:p>
          <a:p>
            <a:pPr algn="l"/>
            <a:endParaRPr lang="en-US" sz="1800" dirty="0">
              <a:latin typeface="Consolas" panose="020B0609020204030204" pitchFamily="49" charset="0"/>
            </a:endParaRPr>
          </a:p>
          <a:p>
            <a:pPr algn="l"/>
            <a:r>
              <a:rPr lang="en-US" sz="1800" dirty="0">
                <a:latin typeface="Consolas" panose="020B0609020204030204" pitchFamily="49" charset="0"/>
              </a:rPr>
              <a:t>echo "</a:t>
            </a:r>
            <a:r>
              <a:rPr lang="en-US" sz="1800" dirty="0" err="1">
                <a:latin typeface="Consolas" panose="020B0609020204030204" pitchFamily="49" charset="0"/>
              </a:rPr>
              <a:t>BigBay_cards</a:t>
            </a:r>
            <a:r>
              <a:rPr lang="en-US" sz="1800" dirty="0">
                <a:latin typeface="Consolas" panose="020B0609020204030204" pitchFamily="49" charset="0"/>
              </a:rPr>
              <a:t>" | DLBreach_Barrier.exe</a:t>
            </a:r>
          </a:p>
          <a:p>
            <a:pPr algn="l"/>
            <a:r>
              <a:rPr lang="en-US" dirty="0">
                <a:latin typeface="Consolas" panose="020B0609020204030204" pitchFamily="49" charset="0"/>
              </a:rPr>
              <a:t>  </a:t>
            </a:r>
            <a:r>
              <a:rPr lang="en-US" dirty="0">
                <a:solidFill>
                  <a:srgbClr val="FFFF00"/>
                </a:solidFill>
                <a:latin typeface="Consolas" panose="020B0609020204030204" pitchFamily="49" charset="0"/>
              </a:rPr>
              <a:t>-- invoke DLBreach_Barrier.exe to simulate run</a:t>
            </a:r>
          </a:p>
          <a:p>
            <a:pPr algn="l"/>
            <a:endParaRPr lang="en-US" sz="1800" dirty="0">
              <a:latin typeface="Consolas" panose="020B0609020204030204" pitchFamily="49" charset="0"/>
            </a:endParaRPr>
          </a:p>
          <a:p>
            <a:pPr algn="l"/>
            <a:r>
              <a:rPr lang="en-US" sz="1800" dirty="0">
                <a:latin typeface="Consolas" panose="020B0609020204030204" pitchFamily="49" charset="0"/>
              </a:rPr>
              <a:t>python parseOut.py </a:t>
            </a:r>
            <a:r>
              <a:rPr lang="en-US" sz="1800" dirty="0" err="1">
                <a:latin typeface="Consolas" panose="020B0609020204030204" pitchFamily="49" charset="0"/>
              </a:rPr>
              <a:t>BigBay_cards.out</a:t>
            </a:r>
            <a:r>
              <a:rPr lang="en-US" sz="1800" dirty="0">
                <a:latin typeface="Consolas" panose="020B0609020204030204" pitchFamily="49" charset="0"/>
              </a:rPr>
              <a:t> </a:t>
            </a:r>
            <a:r>
              <a:rPr lang="en-US" sz="1800" dirty="0" err="1">
                <a:latin typeface="Consolas" panose="020B0609020204030204" pitchFamily="49" charset="0"/>
              </a:rPr>
              <a:t>results.out</a:t>
            </a:r>
            <a:endParaRPr lang="en-US" sz="1800" dirty="0">
              <a:latin typeface="Consolas" panose="020B0609020204030204" pitchFamily="49" charset="0"/>
            </a:endParaRPr>
          </a:p>
          <a:p>
            <a:pPr algn="l"/>
            <a:r>
              <a:rPr lang="en-US" dirty="0">
                <a:latin typeface="Consolas" panose="020B0609020204030204" pitchFamily="49" charset="0"/>
              </a:rPr>
              <a:t>  </a:t>
            </a:r>
            <a:r>
              <a:rPr lang="en-US" dirty="0">
                <a:solidFill>
                  <a:srgbClr val="FFFF00"/>
                </a:solidFill>
                <a:latin typeface="Consolas" panose="020B0609020204030204" pitchFamily="49" charset="0"/>
              </a:rPr>
              <a:t>-- extract results of interest</a:t>
            </a:r>
            <a:endParaRPr lang="en-US" dirty="0"/>
          </a:p>
        </p:txBody>
      </p:sp>
    </p:spTree>
    <p:extLst>
      <p:ext uri="{BB962C8B-B14F-4D97-AF65-F5344CB8AC3E}">
        <p14:creationId xmlns:p14="http://schemas.microsoft.com/office/powerpoint/2010/main" val="888211571"/>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C91888-390A-E1AD-0421-DDABDF4EB83A}"/>
              </a:ext>
            </a:extLst>
          </p:cNvPr>
          <p:cNvPicPr>
            <a:picLocks noChangeAspect="1"/>
          </p:cNvPicPr>
          <p:nvPr/>
        </p:nvPicPr>
        <p:blipFill>
          <a:blip r:embed="rId2"/>
          <a:stretch>
            <a:fillRect/>
          </a:stretch>
        </p:blipFill>
        <p:spPr>
          <a:xfrm>
            <a:off x="0" y="-539055"/>
            <a:ext cx="9144000" cy="6526810"/>
          </a:xfrm>
          <a:prstGeom prst="rect">
            <a:avLst/>
          </a:prstGeom>
        </p:spPr>
      </p:pic>
      <p:sp>
        <p:nvSpPr>
          <p:cNvPr id="6" name="TextBox 5">
            <a:extLst>
              <a:ext uri="{FF2B5EF4-FFF2-40B4-BE49-F238E27FC236}">
                <a16:creationId xmlns:a16="http://schemas.microsoft.com/office/drawing/2014/main" id="{C9399D53-DD95-3329-4834-5FB8207350D5}"/>
              </a:ext>
            </a:extLst>
          </p:cNvPr>
          <p:cNvSpPr txBox="1"/>
          <p:nvPr/>
        </p:nvSpPr>
        <p:spPr>
          <a:xfrm>
            <a:off x="2114080" y="4607215"/>
            <a:ext cx="3865161" cy="369332"/>
          </a:xfrm>
          <a:prstGeom prst="rect">
            <a:avLst/>
          </a:prstGeom>
          <a:noFill/>
        </p:spPr>
        <p:txBody>
          <a:bodyPr wrap="none" rtlCol="0">
            <a:spAutoFit/>
          </a:bodyPr>
          <a:lstStyle/>
          <a:p>
            <a:r>
              <a:rPr lang="en-US" dirty="0">
                <a:solidFill>
                  <a:schemeClr val="bg1">
                    <a:lumMod val="95000"/>
                    <a:lumOff val="5000"/>
                  </a:schemeClr>
                </a:solidFill>
              </a:rPr>
              <a:t>Max discharge, max top width, time</a:t>
            </a:r>
          </a:p>
        </p:txBody>
      </p:sp>
    </p:spTree>
    <p:extLst>
      <p:ext uri="{BB962C8B-B14F-4D97-AF65-F5344CB8AC3E}">
        <p14:creationId xmlns:p14="http://schemas.microsoft.com/office/powerpoint/2010/main" val="53021448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A1D0CBAC-D7BC-5C1C-F4C3-3F0731ED32F3}"/>
              </a:ext>
            </a:extLst>
          </p:cNvPr>
          <p:cNvGraphicFramePr>
            <a:graphicFrameLocks/>
          </p:cNvGraphicFramePr>
          <p:nvPr>
            <p:extLst>
              <p:ext uri="{D42A27DB-BD31-4B8C-83A1-F6EECF244321}">
                <p14:modId xmlns:p14="http://schemas.microsoft.com/office/powerpoint/2010/main" val="47734223"/>
              </p:ext>
            </p:extLst>
          </p:nvPr>
        </p:nvGraphicFramePr>
        <p:xfrm>
          <a:off x="1192359" y="152235"/>
          <a:ext cx="6336825" cy="422455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a:off x="1691624" y="2034080"/>
            <a:ext cx="56455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C889CD-95BD-C47B-BD8A-960F5674C59B}"/>
              </a:ext>
            </a:extLst>
          </p:cNvPr>
          <p:cNvSpPr txBox="1"/>
          <p:nvPr/>
        </p:nvSpPr>
        <p:spPr>
          <a:xfrm>
            <a:off x="1691624" y="1688435"/>
            <a:ext cx="2593590" cy="276999"/>
          </a:xfrm>
          <a:prstGeom prst="rect">
            <a:avLst/>
          </a:prstGeom>
          <a:solidFill>
            <a:schemeClr val="bg1">
              <a:lumMod val="95000"/>
              <a:lumOff val="5000"/>
            </a:schemeClr>
          </a:solidFill>
        </p:spPr>
        <p:txBody>
          <a:bodyPr wrap="square" rtlCol="0">
            <a:spAutoFit/>
          </a:bodyPr>
          <a:lstStyle/>
          <a:p>
            <a:r>
              <a:rPr lang="en-US" sz="1200" dirty="0">
                <a:solidFill>
                  <a:srgbClr val="FF0000"/>
                </a:solidFill>
              </a:rPr>
              <a:t>Observed max discharge 4200 </a:t>
            </a:r>
            <a:r>
              <a:rPr lang="en-US" sz="1200" dirty="0" err="1">
                <a:solidFill>
                  <a:srgbClr val="FF0000"/>
                </a:solidFill>
              </a:rPr>
              <a:t>cms</a:t>
            </a:r>
            <a:endParaRPr lang="en-US" sz="1200" dirty="0">
              <a:solidFill>
                <a:srgbClr val="FF0000"/>
              </a:solidFill>
            </a:endParaRPr>
          </a:p>
        </p:txBody>
      </p:sp>
    </p:spTree>
    <p:extLst>
      <p:ext uri="{BB962C8B-B14F-4D97-AF65-F5344CB8AC3E}">
        <p14:creationId xmlns:p14="http://schemas.microsoft.com/office/powerpoint/2010/main" val="3268104542"/>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C955593-6877-A77A-13E6-6AB1B0F739AF}"/>
              </a:ext>
            </a:extLst>
          </p:cNvPr>
          <p:cNvGraphicFramePr>
            <a:graphicFrameLocks/>
          </p:cNvGraphicFramePr>
          <p:nvPr>
            <p:extLst>
              <p:ext uri="{D42A27DB-BD31-4B8C-83A1-F6EECF244321}">
                <p14:modId xmlns:p14="http://schemas.microsoft.com/office/powerpoint/2010/main" val="554953913"/>
              </p:ext>
            </p:extLst>
          </p:nvPr>
        </p:nvGraphicFramePr>
        <p:xfrm>
          <a:off x="1226686" y="288991"/>
          <a:ext cx="6452040" cy="4070926"/>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a:extLst>
              <a:ext uri="{FF2B5EF4-FFF2-40B4-BE49-F238E27FC236}">
                <a16:creationId xmlns:a16="http://schemas.microsoft.com/office/drawing/2014/main" id="{B7F4A418-E497-9AC8-25BD-41146E8D3CBD}"/>
              </a:ext>
            </a:extLst>
          </p:cNvPr>
          <p:cNvGrpSpPr/>
          <p:nvPr/>
        </p:nvGrpSpPr>
        <p:grpSpPr>
          <a:xfrm>
            <a:off x="1653220" y="2819046"/>
            <a:ext cx="5799155" cy="338211"/>
            <a:chOff x="1653220" y="2819046"/>
            <a:chExt cx="5799155" cy="338211"/>
          </a:xfrm>
        </p:grpSpPr>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flipV="1">
              <a:off x="1653220" y="2819046"/>
              <a:ext cx="5799155" cy="30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C889CD-95BD-C47B-BD8A-960F5674C59B}"/>
                </a:ext>
              </a:extLst>
            </p:cNvPr>
            <p:cNvSpPr txBox="1"/>
            <p:nvPr/>
          </p:nvSpPr>
          <p:spPr>
            <a:xfrm>
              <a:off x="4571999" y="2849480"/>
              <a:ext cx="2561920" cy="307777"/>
            </a:xfrm>
            <a:prstGeom prst="rect">
              <a:avLst/>
            </a:prstGeom>
            <a:solidFill>
              <a:schemeClr val="bg1"/>
            </a:solidFill>
          </p:spPr>
          <p:txBody>
            <a:bodyPr wrap="none" rtlCol="0">
              <a:spAutoFit/>
            </a:bodyPr>
            <a:lstStyle/>
            <a:p>
              <a:r>
                <a:rPr lang="en-US" sz="1400" dirty="0">
                  <a:solidFill>
                    <a:srgbClr val="FF0000"/>
                  </a:solidFill>
                </a:rPr>
                <a:t>Observed max top width 96 m</a:t>
              </a:r>
            </a:p>
          </p:txBody>
        </p:sp>
      </p:grpSp>
    </p:spTree>
    <p:extLst>
      <p:ext uri="{BB962C8B-B14F-4D97-AF65-F5344CB8AC3E}">
        <p14:creationId xmlns:p14="http://schemas.microsoft.com/office/powerpoint/2010/main" val="629919721"/>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87B57BC-0DFC-4AE3-62FD-2691FDB6C1A2}"/>
              </a:ext>
            </a:extLst>
          </p:cNvPr>
          <p:cNvGraphicFramePr>
            <a:graphicFrameLocks/>
          </p:cNvGraphicFramePr>
          <p:nvPr>
            <p:extLst>
              <p:ext uri="{D42A27DB-BD31-4B8C-83A1-F6EECF244321}">
                <p14:modId xmlns:p14="http://schemas.microsoft.com/office/powerpoint/2010/main" val="3589269604"/>
              </p:ext>
            </p:extLst>
          </p:nvPr>
        </p:nvGraphicFramePr>
        <p:xfrm>
          <a:off x="1422790" y="382673"/>
          <a:ext cx="6221610" cy="3955707"/>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a:extLst>
              <a:ext uri="{FF2B5EF4-FFF2-40B4-BE49-F238E27FC236}">
                <a16:creationId xmlns:a16="http://schemas.microsoft.com/office/drawing/2014/main" id="{8CA48474-DA33-2394-AE51-B07A4DFF7201}"/>
              </a:ext>
            </a:extLst>
          </p:cNvPr>
          <p:cNvGrpSpPr/>
          <p:nvPr/>
        </p:nvGrpSpPr>
        <p:grpSpPr>
          <a:xfrm>
            <a:off x="1730030" y="2402472"/>
            <a:ext cx="6596798" cy="399708"/>
            <a:chOff x="1730030" y="2402472"/>
            <a:chExt cx="6596798" cy="399708"/>
          </a:xfrm>
        </p:grpSpPr>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a:off x="1730030" y="2802180"/>
              <a:ext cx="5683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C889CD-95BD-C47B-BD8A-960F5674C59B}"/>
                </a:ext>
              </a:extLst>
            </p:cNvPr>
            <p:cNvSpPr txBox="1"/>
            <p:nvPr/>
          </p:nvSpPr>
          <p:spPr>
            <a:xfrm>
              <a:off x="4341570" y="2402472"/>
              <a:ext cx="3985258" cy="338554"/>
            </a:xfrm>
            <a:prstGeom prst="rect">
              <a:avLst/>
            </a:prstGeom>
            <a:solidFill>
              <a:schemeClr val="bg1">
                <a:lumMod val="95000"/>
                <a:lumOff val="5000"/>
              </a:schemeClr>
            </a:solidFill>
          </p:spPr>
          <p:txBody>
            <a:bodyPr wrap="none" rtlCol="0">
              <a:spAutoFit/>
            </a:bodyPr>
            <a:lstStyle/>
            <a:p>
              <a:r>
                <a:rPr lang="en-US" sz="1600" dirty="0">
                  <a:solidFill>
                    <a:srgbClr val="FF0000"/>
                  </a:solidFill>
                </a:rPr>
                <a:t>Observed max discharge time 0.9167 </a:t>
              </a:r>
              <a:r>
                <a:rPr lang="en-US" sz="1600" dirty="0" err="1">
                  <a:solidFill>
                    <a:srgbClr val="FF0000"/>
                  </a:solidFill>
                </a:rPr>
                <a:t>hr</a:t>
              </a:r>
              <a:endParaRPr lang="en-US" sz="1600" dirty="0">
                <a:solidFill>
                  <a:srgbClr val="FF0000"/>
                </a:solidFill>
              </a:endParaRPr>
            </a:p>
          </p:txBody>
        </p:sp>
      </p:grpSp>
    </p:spTree>
    <p:extLst>
      <p:ext uri="{BB962C8B-B14F-4D97-AF65-F5344CB8AC3E}">
        <p14:creationId xmlns:p14="http://schemas.microsoft.com/office/powerpoint/2010/main" val="3729627194"/>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5571A6E6-5EF6-7F4F-4AA6-0DCB4D839786}"/>
              </a:ext>
            </a:extLst>
          </p:cNvPr>
          <p:cNvGraphicFramePr>
            <a:graphicFrameLocks/>
          </p:cNvGraphicFramePr>
          <p:nvPr>
            <p:extLst>
              <p:ext uri="{D42A27DB-BD31-4B8C-83A1-F6EECF244321}">
                <p14:modId xmlns:p14="http://schemas.microsoft.com/office/powerpoint/2010/main" val="3502701008"/>
              </p:ext>
            </p:extLst>
          </p:nvPr>
        </p:nvGraphicFramePr>
        <p:xfrm>
          <a:off x="1422789" y="267459"/>
          <a:ext cx="6183205" cy="4109326"/>
        </p:xfrm>
        <a:graphic>
          <a:graphicData uri="http://schemas.openxmlformats.org/drawingml/2006/chart">
            <c:chart xmlns:c="http://schemas.openxmlformats.org/drawingml/2006/chart" xmlns:r="http://schemas.openxmlformats.org/officeDocument/2006/relationships" r:id="rId2"/>
          </a:graphicData>
        </a:graphic>
      </p:graphicFrame>
      <p:grpSp>
        <p:nvGrpSpPr>
          <p:cNvPr id="12" name="Group 11">
            <a:extLst>
              <a:ext uri="{FF2B5EF4-FFF2-40B4-BE49-F238E27FC236}">
                <a16:creationId xmlns:a16="http://schemas.microsoft.com/office/drawing/2014/main" id="{065C60AB-349E-7063-7A86-29416FDEF655}"/>
              </a:ext>
            </a:extLst>
          </p:cNvPr>
          <p:cNvGrpSpPr/>
          <p:nvPr/>
        </p:nvGrpSpPr>
        <p:grpSpPr>
          <a:xfrm>
            <a:off x="1922055" y="1918865"/>
            <a:ext cx="6761949" cy="461665"/>
            <a:chOff x="1922055" y="1918865"/>
            <a:chExt cx="6761949" cy="461665"/>
          </a:xfrm>
        </p:grpSpPr>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a:off x="1922055" y="2096428"/>
              <a:ext cx="541510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F1A7147-E5AF-E704-51E6-153D617CB782}"/>
                </a:ext>
              </a:extLst>
            </p:cNvPr>
            <p:cNvSpPr txBox="1"/>
            <p:nvPr/>
          </p:nvSpPr>
          <p:spPr>
            <a:xfrm>
              <a:off x="7337160" y="1918865"/>
              <a:ext cx="1346844" cy="461665"/>
            </a:xfrm>
            <a:prstGeom prst="rect">
              <a:avLst/>
            </a:prstGeom>
            <a:noFill/>
          </p:spPr>
          <p:txBody>
            <a:bodyPr wrap="non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spTree>
    <p:extLst>
      <p:ext uri="{BB962C8B-B14F-4D97-AF65-F5344CB8AC3E}">
        <p14:creationId xmlns:p14="http://schemas.microsoft.com/office/powerpoint/2010/main" val="256143651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13D21965-8F1F-6E35-CBD2-4FC485EC3158}"/>
              </a:ext>
            </a:extLst>
          </p:cNvPr>
          <p:cNvGraphicFramePr>
            <a:graphicFrameLocks/>
          </p:cNvGraphicFramePr>
          <p:nvPr>
            <p:extLst>
              <p:ext uri="{D42A27DB-BD31-4B8C-83A1-F6EECF244321}">
                <p14:modId xmlns:p14="http://schemas.microsoft.com/office/powerpoint/2010/main" val="2189009622"/>
              </p:ext>
            </p:extLst>
          </p:nvPr>
        </p:nvGraphicFramePr>
        <p:xfrm>
          <a:off x="1307575" y="229045"/>
          <a:ext cx="6490445" cy="414774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3CB3FE3B-5230-339F-CB51-60FFDE684492}"/>
              </a:ext>
            </a:extLst>
          </p:cNvPr>
          <p:cNvCxnSpPr>
            <a:cxnSpLocks/>
          </p:cNvCxnSpPr>
          <p:nvPr/>
        </p:nvCxnSpPr>
        <p:spPr>
          <a:xfrm>
            <a:off x="1806840" y="2034080"/>
            <a:ext cx="55687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821245F-3FC0-28E5-D7AE-A4A73553BBE1}"/>
              </a:ext>
            </a:extLst>
          </p:cNvPr>
          <p:cNvSpPr txBox="1"/>
          <p:nvPr/>
        </p:nvSpPr>
        <p:spPr>
          <a:xfrm>
            <a:off x="1922055" y="1765245"/>
            <a:ext cx="2598788" cy="276999"/>
          </a:xfrm>
          <a:prstGeom prst="rect">
            <a:avLst/>
          </a:prstGeom>
          <a:noFill/>
        </p:spPr>
        <p:txBody>
          <a:bodyPr wrap="none" rtlCol="0">
            <a:spAutoFit/>
          </a:bodyPr>
          <a:lstStyle/>
          <a:p>
            <a:r>
              <a:rPr lang="en-US" sz="1200" dirty="0">
                <a:solidFill>
                  <a:srgbClr val="FF0000"/>
                </a:solidFill>
              </a:rPr>
              <a:t>Observed max discharge 4200 </a:t>
            </a:r>
            <a:r>
              <a:rPr lang="en-US" sz="1200" dirty="0" err="1">
                <a:solidFill>
                  <a:srgbClr val="FF0000"/>
                </a:solidFill>
              </a:rPr>
              <a:t>cms</a:t>
            </a:r>
            <a:endParaRPr lang="en-US" sz="1200" dirty="0">
              <a:solidFill>
                <a:srgbClr val="FF0000"/>
              </a:solidFill>
            </a:endParaRPr>
          </a:p>
        </p:txBody>
      </p:sp>
    </p:spTree>
    <p:extLst>
      <p:ext uri="{BB962C8B-B14F-4D97-AF65-F5344CB8AC3E}">
        <p14:creationId xmlns:p14="http://schemas.microsoft.com/office/powerpoint/2010/main" val="278557687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575969" y="490575"/>
            <a:ext cx="5035364" cy="576075"/>
          </a:xfrm>
        </p:spPr>
        <p:txBody>
          <a:bodyPr>
            <a:normAutofit fontScale="90000"/>
          </a:bodyPr>
          <a:lstStyle/>
          <a:p>
            <a:pPr algn="ctr" eaLnBrk="1" hangingPunct="1"/>
            <a:r>
              <a:rPr lang="en-US" cap="none" dirty="0">
                <a:effectLst>
                  <a:outerShdw blurRad="38100" dist="38100" dir="2700000" algn="tl">
                    <a:srgbClr val="000000">
                      <a:alpha val="43137"/>
                    </a:srgbClr>
                  </a:outerShdw>
                </a:effectLst>
              </a:rPr>
              <a:t>Windows</a:t>
            </a:r>
            <a:r>
              <a:rPr lang="en-US" cap="none" baseline="30000" dirty="0">
                <a:effectLst>
                  <a:outerShdw blurRad="38100" dist="38100" dir="2700000" algn="tl">
                    <a:srgbClr val="000000">
                      <a:alpha val="43137"/>
                    </a:srgbClr>
                  </a:outerShdw>
                </a:effectLst>
              </a:rPr>
              <a:t>*</a:t>
            </a:r>
            <a:r>
              <a:rPr lang="en-US" cap="none" dirty="0">
                <a:effectLst>
                  <a:outerShdw blurRad="38100" dist="38100" dir="2700000" algn="tl">
                    <a:srgbClr val="000000">
                      <a:alpha val="43137"/>
                    </a:srgbClr>
                  </a:outerShdw>
                </a:effectLst>
              </a:rPr>
              <a:t> Dam Analysis Modules (WinDAM)</a:t>
            </a:r>
          </a:p>
        </p:txBody>
      </p:sp>
      <p:sp>
        <p:nvSpPr>
          <p:cNvPr id="7173" name="Rectangle 3"/>
          <p:cNvSpPr>
            <a:spLocks noGrp="1" noChangeArrowheads="1"/>
          </p:cNvSpPr>
          <p:nvPr>
            <p:ph sz="quarter" idx="13"/>
          </p:nvPr>
        </p:nvSpPr>
        <p:spPr>
          <a:xfrm>
            <a:off x="3621978" y="1204630"/>
            <a:ext cx="4943346" cy="661988"/>
          </a:xfrm>
        </p:spPr>
        <p:txBody>
          <a:bodyPr>
            <a:normAutofit fontScale="70000" lnSpcReduction="20000"/>
          </a:bodyPr>
          <a:lstStyle/>
          <a:p>
            <a:pPr marL="0" indent="0" eaLnBrk="1" hangingPunct="1">
              <a:lnSpc>
                <a:spcPct val="90000"/>
              </a:lnSpc>
              <a:buNone/>
            </a:pPr>
            <a:r>
              <a:rPr lang="en-US" sz="2800" dirty="0" err="1"/>
              <a:t>WinDAM</a:t>
            </a:r>
            <a:r>
              <a:rPr lang="en-US" sz="2800" dirty="0"/>
              <a:t> is a modular framework for the design and analysis of water control structures (dams).</a:t>
            </a:r>
            <a:endParaRPr lang="en-US" sz="800" dirty="0"/>
          </a:p>
          <a:p>
            <a:pPr marL="381000" indent="-381000" eaLnBrk="1" hangingPunct="1">
              <a:lnSpc>
                <a:spcPct val="90000"/>
              </a:lnSpc>
            </a:pPr>
            <a:endParaRPr lang="en-US" dirty="0">
              <a:solidFill>
                <a:srgbClr val="FFFF00"/>
              </a:solidFill>
            </a:endParaRPr>
          </a:p>
          <a:p>
            <a:pPr marL="495300" lvl="1" indent="0" eaLnBrk="1" hangingPunct="1">
              <a:lnSpc>
                <a:spcPct val="90000"/>
              </a:lnSpc>
              <a:buFontTx/>
              <a:buNone/>
            </a:pPr>
            <a:endParaRPr lang="en-US" dirty="0"/>
          </a:p>
        </p:txBody>
      </p:sp>
      <p:pic>
        <p:nvPicPr>
          <p:cNvPr id="7174" name="Picture 14" descr="TuttleCre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495" y="1860704"/>
            <a:ext cx="4336292" cy="252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5"/>
          <p:cNvGrpSpPr>
            <a:grpSpLocks noChangeAspect="1"/>
          </p:cNvGrpSpPr>
          <p:nvPr/>
        </p:nvGrpSpPr>
        <p:grpSpPr bwMode="auto">
          <a:xfrm>
            <a:off x="137747" y="129385"/>
            <a:ext cx="3017838" cy="4822825"/>
            <a:chOff x="2226" y="-1775"/>
            <a:chExt cx="7311" cy="12154"/>
          </a:xfrm>
        </p:grpSpPr>
        <p:sp>
          <p:nvSpPr>
            <p:cNvPr id="7" name="AutoShape 33"/>
            <p:cNvSpPr>
              <a:spLocks noChangeAspect="1" noChangeArrowheads="1"/>
            </p:cNvSpPr>
            <p:nvPr/>
          </p:nvSpPr>
          <p:spPr bwMode="auto">
            <a:xfrm>
              <a:off x="2226" y="-1775"/>
              <a:ext cx="7311" cy="12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AutoShape 32"/>
            <p:cNvSpPr>
              <a:spLocks noChangeArrowheads="1"/>
            </p:cNvSpPr>
            <p:nvPr/>
          </p:nvSpPr>
          <p:spPr bwMode="auto">
            <a:xfrm>
              <a:off x="2337" y="-1775"/>
              <a:ext cx="7200" cy="10944"/>
            </a:xfrm>
            <a:prstGeom prst="roundRect">
              <a:avLst>
                <a:gd name="adj" fmla="val 8333"/>
              </a:avLst>
            </a:prstGeom>
            <a:solidFill>
              <a:schemeClr val="tx2">
                <a:lumMod val="40000"/>
                <a:lumOff val="60000"/>
              </a:schemeClr>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rgbClr val="CCFFFF"/>
                </a:solidFill>
              </a:endParaRPr>
            </a:p>
          </p:txBody>
        </p:sp>
        <p:sp>
          <p:nvSpPr>
            <p:cNvPr id="9" name="Text Box 31"/>
            <p:cNvSpPr txBox="1">
              <a:spLocks noChangeArrowheads="1"/>
            </p:cNvSpPr>
            <p:nvPr/>
          </p:nvSpPr>
          <p:spPr bwMode="auto">
            <a:xfrm>
              <a:off x="2337" y="7153"/>
              <a:ext cx="24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A</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1" name="Text Box 30"/>
            <p:cNvSpPr txBox="1">
              <a:spLocks noChangeArrowheads="1"/>
            </p:cNvSpPr>
            <p:nvPr/>
          </p:nvSpPr>
          <p:spPr bwMode="auto">
            <a:xfrm>
              <a:off x="2337" y="2545"/>
              <a:ext cx="232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B</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2" name="Line 29"/>
            <p:cNvSpPr>
              <a:spLocks noChangeShapeType="1"/>
            </p:cNvSpPr>
            <p:nvPr/>
          </p:nvSpPr>
          <p:spPr bwMode="auto">
            <a:xfrm>
              <a:off x="7913" y="2545"/>
              <a:ext cx="1" cy="518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Line 28"/>
            <p:cNvSpPr>
              <a:spLocks noChangeShapeType="1"/>
            </p:cNvSpPr>
            <p:nvPr/>
          </p:nvSpPr>
          <p:spPr bwMode="auto">
            <a:xfrm>
              <a:off x="7543" y="4561"/>
              <a:ext cx="2" cy="31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AutoShape 27"/>
            <p:cNvSpPr>
              <a:spLocks noChangeArrowheads="1"/>
            </p:cNvSpPr>
            <p:nvPr/>
          </p:nvSpPr>
          <p:spPr bwMode="auto">
            <a:xfrm>
              <a:off x="3629" y="7729"/>
              <a:ext cx="5391" cy="1152"/>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Reservoir Routing Module with Dam Overtopping</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5" name="AutoShape 26"/>
            <p:cNvSpPr>
              <a:spLocks noChangeArrowheads="1"/>
            </p:cNvSpPr>
            <p:nvPr/>
          </p:nvSpPr>
          <p:spPr bwMode="auto">
            <a:xfrm>
              <a:off x="5143" y="5137"/>
              <a:ext cx="3877" cy="2016"/>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itchFamily="34" charset="0"/>
                  <a:ea typeface="Times New Roman" pitchFamily="18" charset="0"/>
                  <a:cs typeface="Arial" pitchFamily="34" charset="0"/>
                </a:rPr>
                <a:t>SITES Spillway Erosion Analysis with Latin Hypercube Sampling</a:t>
              </a:r>
              <a:endParaRPr kumimoji="0" lang="en-US" altLang="en-US" sz="1800" b="0" i="0" u="none" strike="noStrike" cap="none" normalizeH="0" baseline="0" dirty="0">
                <a:ln>
                  <a:noFill/>
                </a:ln>
                <a:solidFill>
                  <a:schemeClr val="bg1"/>
                </a:solidFill>
                <a:effectLst/>
                <a:latin typeface="Arial" pitchFamily="34" charset="0"/>
                <a:cs typeface="Arial" pitchFamily="34" charset="0"/>
              </a:endParaRPr>
            </a:p>
          </p:txBody>
        </p:sp>
        <p:sp>
          <p:nvSpPr>
            <p:cNvPr id="16" name="Line 25"/>
            <p:cNvSpPr>
              <a:spLocks noChangeShapeType="1"/>
            </p:cNvSpPr>
            <p:nvPr/>
          </p:nvSpPr>
          <p:spPr bwMode="auto">
            <a:xfrm>
              <a:off x="4774" y="4561"/>
              <a:ext cx="2" cy="316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AutoShape 24"/>
            <p:cNvSpPr>
              <a:spLocks noChangeArrowheads="1"/>
            </p:cNvSpPr>
            <p:nvPr/>
          </p:nvSpPr>
          <p:spPr bwMode="auto">
            <a:xfrm>
              <a:off x="3482" y="3121"/>
              <a:ext cx="2584" cy="1475"/>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Dam Breach Analysis Module</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8" name="AutoShape 23"/>
            <p:cNvSpPr>
              <a:spLocks noChangeArrowheads="1"/>
            </p:cNvSpPr>
            <p:nvPr/>
          </p:nvSpPr>
          <p:spPr bwMode="auto">
            <a:xfrm>
              <a:off x="6436" y="3121"/>
              <a:ext cx="2584" cy="1475"/>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Embankment Erosion Module</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19" name="AutoShape 22"/>
            <p:cNvSpPr>
              <a:spLocks noChangeArrowheads="1"/>
            </p:cNvSpPr>
            <p:nvPr/>
          </p:nvSpPr>
          <p:spPr bwMode="auto">
            <a:xfrm>
              <a:off x="6436" y="1105"/>
              <a:ext cx="2584" cy="1475"/>
            </a:xfrm>
            <a:prstGeom prst="roundRect">
              <a:avLst>
                <a:gd name="adj" fmla="val 16667"/>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Internal Erosion Module</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20" name="Line 21"/>
            <p:cNvSpPr>
              <a:spLocks noChangeShapeType="1"/>
            </p:cNvSpPr>
            <p:nvPr/>
          </p:nvSpPr>
          <p:spPr bwMode="auto">
            <a:xfrm>
              <a:off x="7174" y="7153"/>
              <a:ext cx="1" cy="57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Line 20"/>
            <p:cNvSpPr>
              <a:spLocks noChangeShapeType="1"/>
            </p:cNvSpPr>
            <p:nvPr/>
          </p:nvSpPr>
          <p:spPr bwMode="auto">
            <a:xfrm>
              <a:off x="7728" y="529"/>
              <a:ext cx="2" cy="57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AutoShape 19"/>
            <p:cNvSpPr>
              <a:spLocks noChangeArrowheads="1"/>
            </p:cNvSpPr>
            <p:nvPr/>
          </p:nvSpPr>
          <p:spPr bwMode="auto">
            <a:xfrm>
              <a:off x="6436" y="-1407"/>
              <a:ext cx="2584" cy="1936"/>
            </a:xfrm>
            <a:prstGeom prst="roundRect">
              <a:avLst>
                <a:gd name="adj" fmla="val 16667"/>
              </a:avLst>
            </a:prstGeom>
            <a:solidFill>
              <a:srgbClr val="FFFFCC"/>
            </a:solidFill>
            <a:ln w="12700">
              <a:solidFill>
                <a:srgbClr val="000000"/>
              </a:solidFill>
              <a:prstDash val="sysDot"/>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Zoned Embankment Erosion Module</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23" name="Text Box 18"/>
            <p:cNvSpPr txBox="1">
              <a:spLocks noChangeArrowheads="1"/>
            </p:cNvSpPr>
            <p:nvPr/>
          </p:nvSpPr>
          <p:spPr bwMode="auto">
            <a:xfrm>
              <a:off x="2300" y="4849"/>
              <a:ext cx="232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A+</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24" name="Text Box 17"/>
            <p:cNvSpPr txBox="1">
              <a:spLocks noChangeArrowheads="1"/>
            </p:cNvSpPr>
            <p:nvPr/>
          </p:nvSpPr>
          <p:spPr bwMode="auto">
            <a:xfrm>
              <a:off x="2337" y="963"/>
              <a:ext cx="232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C</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25" name="Text Box 16"/>
            <p:cNvSpPr txBox="1">
              <a:spLocks noChangeArrowheads="1"/>
            </p:cNvSpPr>
            <p:nvPr/>
          </p:nvSpPr>
          <p:spPr bwMode="auto">
            <a:xfrm>
              <a:off x="2337" y="-1229"/>
              <a:ext cx="232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WinDAM D</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grpSp>
          <p:nvGrpSpPr>
            <p:cNvPr id="26" name="Group 13"/>
            <p:cNvGrpSpPr>
              <a:grpSpLocks/>
            </p:cNvGrpSpPr>
            <p:nvPr/>
          </p:nvGrpSpPr>
          <p:grpSpPr bwMode="auto">
            <a:xfrm>
              <a:off x="2521" y="9169"/>
              <a:ext cx="2031" cy="1210"/>
              <a:chOff x="2891" y="9169"/>
              <a:chExt cx="2031" cy="1210"/>
            </a:xfrm>
          </p:grpSpPr>
          <p:sp>
            <p:nvSpPr>
              <p:cNvPr id="7175" name="AutoShape 15"/>
              <p:cNvSpPr>
                <a:spLocks noChangeArrowheads="1"/>
              </p:cNvSpPr>
              <p:nvPr/>
            </p:nvSpPr>
            <p:spPr bwMode="auto">
              <a:xfrm>
                <a:off x="2891" y="9745"/>
                <a:ext cx="2031" cy="634"/>
              </a:xfrm>
              <a:prstGeom prst="roundRect">
                <a:avLst>
                  <a:gd name="adj" fmla="val 16667"/>
                </a:avLst>
              </a:prstGeom>
              <a:solidFill>
                <a:srgbClr val="CCECFF"/>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itchFamily="34" charset="0"/>
                    <a:ea typeface="Times New Roman" pitchFamily="18" charset="0"/>
                    <a:cs typeface="Arial" pitchFamily="34" charset="0"/>
                  </a:rPr>
                  <a:t>HEC-RAS</a:t>
                </a:r>
                <a:endParaRPr kumimoji="0" lang="en-US" altLang="en-US" sz="700" b="0" i="0" u="none" strike="noStrike" cap="none" normalizeH="0" baseline="0" dirty="0">
                  <a:ln>
                    <a:noFill/>
                  </a:ln>
                  <a:solidFill>
                    <a:schemeClr val="bg1"/>
                  </a:solidFill>
                  <a:effectLst/>
                  <a:latin typeface="Arial" pitchFamily="34" charset="0"/>
                  <a:cs typeface="Arial" pitchFamily="34" charset="0"/>
                </a:endParaRPr>
              </a:p>
            </p:txBody>
          </p:sp>
          <p:sp>
            <p:nvSpPr>
              <p:cNvPr id="7176" name="Line 14"/>
              <p:cNvSpPr>
                <a:spLocks noChangeShapeType="1"/>
              </p:cNvSpPr>
              <p:nvPr/>
            </p:nvSpPr>
            <p:spPr bwMode="auto">
              <a:xfrm>
                <a:off x="3998" y="9169"/>
                <a:ext cx="2" cy="57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27" name="Group 10"/>
            <p:cNvGrpSpPr>
              <a:grpSpLocks/>
            </p:cNvGrpSpPr>
            <p:nvPr/>
          </p:nvGrpSpPr>
          <p:grpSpPr bwMode="auto">
            <a:xfrm>
              <a:off x="4737" y="9169"/>
              <a:ext cx="2031" cy="1152"/>
              <a:chOff x="2891" y="9169"/>
              <a:chExt cx="2031" cy="1210"/>
            </a:xfrm>
          </p:grpSpPr>
          <p:sp>
            <p:nvSpPr>
              <p:cNvPr id="7168" name="AutoShape 12"/>
              <p:cNvSpPr>
                <a:spLocks noChangeArrowheads="1"/>
              </p:cNvSpPr>
              <p:nvPr/>
            </p:nvSpPr>
            <p:spPr bwMode="auto">
              <a:xfrm>
                <a:off x="2891" y="9745"/>
                <a:ext cx="2031" cy="634"/>
              </a:xfrm>
              <a:prstGeom prst="roundRect">
                <a:avLst>
                  <a:gd name="adj" fmla="val 16667"/>
                </a:avLst>
              </a:prstGeom>
              <a:solidFill>
                <a:srgbClr val="CCECFF"/>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bg1"/>
                    </a:solidFill>
                    <a:effectLst/>
                    <a:latin typeface="Arial" pitchFamily="34" charset="0"/>
                    <a:ea typeface="Times New Roman" pitchFamily="18" charset="0"/>
                    <a:cs typeface="Arial" pitchFamily="34" charset="0"/>
                  </a:rPr>
                  <a:t>WinTR-20</a:t>
                </a:r>
                <a:endParaRPr kumimoji="0" lang="en-US" altLang="en-US" sz="1800" b="0" i="0" u="none" strike="noStrike" cap="none" normalizeH="0" baseline="0">
                  <a:ln>
                    <a:noFill/>
                  </a:ln>
                  <a:solidFill>
                    <a:schemeClr val="bg1"/>
                  </a:solidFill>
                  <a:effectLst/>
                  <a:latin typeface="Arial" pitchFamily="34" charset="0"/>
                  <a:cs typeface="Arial" pitchFamily="34" charset="0"/>
                </a:endParaRPr>
              </a:p>
            </p:txBody>
          </p:sp>
          <p:sp>
            <p:nvSpPr>
              <p:cNvPr id="7169" name="Line 11"/>
              <p:cNvSpPr>
                <a:spLocks noChangeShapeType="1"/>
              </p:cNvSpPr>
              <p:nvPr/>
            </p:nvSpPr>
            <p:spPr bwMode="auto">
              <a:xfrm>
                <a:off x="3998" y="9169"/>
                <a:ext cx="2" cy="57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28" name="Group 7"/>
            <p:cNvGrpSpPr>
              <a:grpSpLocks/>
            </p:cNvGrpSpPr>
            <p:nvPr/>
          </p:nvGrpSpPr>
          <p:grpSpPr bwMode="auto">
            <a:xfrm>
              <a:off x="6952" y="9169"/>
              <a:ext cx="2585" cy="1210"/>
              <a:chOff x="2891" y="9169"/>
              <a:chExt cx="2031" cy="1210"/>
            </a:xfrm>
          </p:grpSpPr>
          <p:sp>
            <p:nvSpPr>
              <p:cNvPr id="30" name="AutoShape 9"/>
              <p:cNvSpPr>
                <a:spLocks noChangeArrowheads="1"/>
              </p:cNvSpPr>
              <p:nvPr/>
            </p:nvSpPr>
            <p:spPr bwMode="auto">
              <a:xfrm>
                <a:off x="2891" y="9745"/>
                <a:ext cx="2031" cy="634"/>
              </a:xfrm>
              <a:prstGeom prst="roundRect">
                <a:avLst>
                  <a:gd name="adj" fmla="val 16667"/>
                </a:avLst>
              </a:prstGeom>
              <a:solidFill>
                <a:srgbClr val="CCECFF"/>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itchFamily="34" charset="0"/>
                    <a:ea typeface="Times New Roman" pitchFamily="18" charset="0"/>
                    <a:cs typeface="Arial" pitchFamily="34" charset="0"/>
                  </a:rPr>
                  <a:t>SITES</a:t>
                </a:r>
                <a:endParaRPr kumimoji="0" lang="en-US" altLang="en-US" sz="1800" b="0" i="0" u="none" strike="noStrike" cap="none" normalizeH="0" baseline="0" dirty="0">
                  <a:ln>
                    <a:noFill/>
                  </a:ln>
                  <a:solidFill>
                    <a:schemeClr val="bg1"/>
                  </a:solidFill>
                  <a:effectLst/>
                  <a:latin typeface="Arial" pitchFamily="34" charset="0"/>
                  <a:cs typeface="Arial" pitchFamily="34" charset="0"/>
                </a:endParaRPr>
              </a:p>
            </p:txBody>
          </p:sp>
          <p:sp>
            <p:nvSpPr>
              <p:cNvPr id="31" name="Line 8"/>
              <p:cNvSpPr>
                <a:spLocks noChangeShapeType="1"/>
              </p:cNvSpPr>
              <p:nvPr/>
            </p:nvSpPr>
            <p:spPr bwMode="auto">
              <a:xfrm>
                <a:off x="3998" y="9169"/>
                <a:ext cx="2" cy="57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9" name="Line 6"/>
            <p:cNvSpPr>
              <a:spLocks noChangeShapeType="1"/>
            </p:cNvSpPr>
            <p:nvPr/>
          </p:nvSpPr>
          <p:spPr bwMode="auto">
            <a:xfrm>
              <a:off x="7137" y="4606"/>
              <a:ext cx="2" cy="52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13E601B-2E5B-2CC9-0F5F-76895DCD4A36}"/>
              </a:ext>
            </a:extLst>
          </p:cNvPr>
          <p:cNvGraphicFramePr>
            <a:graphicFrameLocks/>
          </p:cNvGraphicFramePr>
          <p:nvPr>
            <p:extLst>
              <p:ext uri="{D42A27DB-BD31-4B8C-83A1-F6EECF244321}">
                <p14:modId xmlns:p14="http://schemas.microsoft.com/office/powerpoint/2010/main" val="3917476384"/>
              </p:ext>
            </p:extLst>
          </p:nvPr>
        </p:nvGraphicFramePr>
        <p:xfrm>
          <a:off x="1269170" y="190640"/>
          <a:ext cx="6183205" cy="4109335"/>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FF892A8B-4283-E2D1-451F-FCB28FB525F2}"/>
              </a:ext>
            </a:extLst>
          </p:cNvPr>
          <p:cNvCxnSpPr>
            <a:cxnSpLocks/>
          </p:cNvCxnSpPr>
          <p:nvPr/>
        </p:nvCxnSpPr>
        <p:spPr>
          <a:xfrm flipV="1">
            <a:off x="4994455" y="651500"/>
            <a:ext cx="0" cy="33796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71179"/>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68435" y="711767"/>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Tree>
    <p:extLst>
      <p:ext uri="{BB962C8B-B14F-4D97-AF65-F5344CB8AC3E}">
        <p14:creationId xmlns:p14="http://schemas.microsoft.com/office/powerpoint/2010/main" val="126234109"/>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798044E-AD2D-4681-F912-FF789E115B23}"/>
              </a:ext>
            </a:extLst>
          </p:cNvPr>
          <p:cNvSpPr>
            <a:spLocks noGrp="1" noChangeArrowheads="1"/>
          </p:cNvSpPr>
          <p:nvPr>
            <p:ph type="title"/>
          </p:nvPr>
        </p:nvSpPr>
        <p:spPr>
          <a:xfrm>
            <a:off x="78615" y="75426"/>
            <a:ext cx="3226020" cy="461666"/>
          </a:xfrm>
          <a:solidFill>
            <a:schemeClr val="bg1">
              <a:lumMod val="95000"/>
              <a:lumOff val="5000"/>
            </a:schemeClr>
          </a:solidFill>
        </p:spPr>
        <p:txBody>
          <a:bodyPr>
            <a:normAutofit fontScale="90000"/>
          </a:bodyPr>
          <a:lstStyle/>
          <a:p>
            <a:pPr algn="ctr" eaLnBrk="1" hangingPunct="1"/>
            <a:r>
              <a:rPr lang="en-US" sz="2000" cap="none" dirty="0" err="1">
                <a:effectLst>
                  <a:outerShdw blurRad="38100" dist="38100" dir="2700000" algn="tl">
                    <a:srgbClr val="000000">
                      <a:alpha val="43137"/>
                    </a:srgbClr>
                  </a:outerShdw>
                </a:effectLst>
              </a:rPr>
              <a:t>WinDAM</a:t>
            </a:r>
            <a:r>
              <a:rPr lang="en-US" sz="2000" cap="none" dirty="0">
                <a:effectLst>
                  <a:outerShdw blurRad="38100" dist="38100" dir="2700000" algn="tl">
                    <a:srgbClr val="000000">
                      <a:alpha val="43137"/>
                    </a:srgbClr>
                  </a:outerShdw>
                </a:effectLst>
              </a:rPr>
              <a:t> Template (</a:t>
            </a:r>
            <a:r>
              <a:rPr lang="en-US" sz="2000" cap="none" dirty="0" err="1">
                <a:effectLst>
                  <a:outerShdw blurRad="38100" dist="38100" dir="2700000" algn="tl">
                    <a:srgbClr val="000000">
                      <a:alpha val="43137"/>
                    </a:srgbClr>
                  </a:outerShdw>
                </a:effectLst>
              </a:rPr>
              <a:t>BigBay.WDT</a:t>
            </a:r>
            <a:r>
              <a:rPr lang="en-US" sz="2000" cap="none" dirty="0">
                <a:effectLst>
                  <a:outerShdw blurRad="38100" dist="38100" dir="2700000" algn="tl">
                    <a:srgbClr val="000000">
                      <a:alpha val="43137"/>
                    </a:srgbClr>
                  </a:outerShdw>
                </a:effectLst>
              </a:rPr>
              <a:t>)</a:t>
            </a:r>
          </a:p>
        </p:txBody>
      </p:sp>
      <p:sp>
        <p:nvSpPr>
          <p:cNvPr id="2" name="TextBox 1">
            <a:extLst>
              <a:ext uri="{FF2B5EF4-FFF2-40B4-BE49-F238E27FC236}">
                <a16:creationId xmlns:a16="http://schemas.microsoft.com/office/drawing/2014/main" id="{CA9399DA-695B-CAF3-1920-82EEF13D79DC}"/>
              </a:ext>
            </a:extLst>
          </p:cNvPr>
          <p:cNvSpPr txBox="1"/>
          <p:nvPr/>
        </p:nvSpPr>
        <p:spPr>
          <a:xfrm>
            <a:off x="501070" y="613095"/>
            <a:ext cx="5452134" cy="5078313"/>
          </a:xfrm>
          <a:prstGeom prst="rect">
            <a:avLst/>
          </a:prstGeom>
          <a:solidFill>
            <a:schemeClr val="bg1">
              <a:lumMod val="95000"/>
              <a:lumOff val="5000"/>
            </a:schemeClr>
          </a:solidFill>
        </p:spPr>
        <p:txBody>
          <a:bodyPr wrap="none" rtlCol="0">
            <a:spAutoFit/>
          </a:bodyPr>
          <a:lstStyle/>
          <a:p>
            <a:pPr algn="l"/>
            <a:r>
              <a:rPr lang="nl-NL" sz="1200" dirty="0">
                <a:latin typeface="Consolas" panose="020B0609020204030204" pitchFamily="49" charset="0"/>
              </a:rPr>
              <a:t>WINDAM    10/06/2022IE Models Eval - BigBay</a:t>
            </a:r>
          </a:p>
          <a:p>
            <a:pPr algn="l"/>
            <a:r>
              <a:rPr lang="en-US" sz="1200" dirty="0">
                <a:latin typeface="Consolas" panose="020B0609020204030204" pitchFamily="49" charset="0"/>
              </a:rPr>
              <a:t>OPTION    SIMPLE    BARESOIL  NOPS      INTERNAL  </a:t>
            </a:r>
          </a:p>
          <a:p>
            <a:pPr algn="l"/>
            <a:r>
              <a:rPr lang="en-US" sz="1200" dirty="0">
                <a:latin typeface="Consolas" panose="020B0609020204030204" pitchFamily="49" charset="0"/>
              </a:rPr>
              <a:t>IEMODEL   2         120.0     </a:t>
            </a:r>
            <a:r>
              <a:rPr lang="en-US" sz="1200" dirty="0">
                <a:solidFill>
                  <a:srgbClr val="FFFF00"/>
                </a:solidFill>
                <a:latin typeface="Consolas" panose="020B0609020204030204" pitchFamily="49" charset="0"/>
              </a:rPr>
              <a:t>{</a:t>
            </a:r>
            <a:r>
              <a:rPr lang="en-US" sz="1200" dirty="0" err="1">
                <a:solidFill>
                  <a:srgbClr val="FFFF00"/>
                </a:solidFill>
                <a:latin typeface="Consolas" panose="020B0609020204030204" pitchFamily="49" charset="0"/>
              </a:rPr>
              <a:t>kd</a:t>
            </a:r>
            <a:r>
              <a:rPr lang="en-US" sz="1200" dirty="0">
                <a:solidFill>
                  <a:srgbClr val="FFFF00"/>
                </a:solidFill>
                <a:latin typeface="Consolas" panose="020B0609020204030204" pitchFamily="49" charset="0"/>
              </a:rPr>
              <a:t>       } </a:t>
            </a:r>
            <a:r>
              <a:rPr lang="en-US" sz="1200" dirty="0">
                <a:latin typeface="Consolas" panose="020B0609020204030204" pitchFamily="49" charset="0"/>
              </a:rPr>
              <a:t>100       0.002</a:t>
            </a:r>
          </a:p>
          <a:p>
            <a:pPr algn="l"/>
            <a:r>
              <a:rPr lang="en-US" sz="1200" dirty="0">
                <a:latin typeface="Consolas" panose="020B0609020204030204" pitchFamily="49" charset="0"/>
              </a:rPr>
              <a:t>HYD                 0.1       0         0C        </a:t>
            </a:r>
          </a:p>
          <a:p>
            <a:pPr algn="l"/>
            <a:r>
              <a:rPr lang="en-US" sz="1200" dirty="0">
                <a:latin typeface="Consolas" panose="020B0609020204030204" pitchFamily="49" charset="0"/>
              </a:rPr>
              <a:t>..</a:t>
            </a:r>
          </a:p>
          <a:p>
            <a:pPr algn="l"/>
            <a:r>
              <a:rPr lang="en-US" sz="1200" dirty="0">
                <a:latin typeface="Consolas" panose="020B0609020204030204" pitchFamily="49" charset="0"/>
              </a:rPr>
              <a:t> 0                                                 </a:t>
            </a:r>
          </a:p>
          <a:p>
            <a:pPr algn="l"/>
            <a:r>
              <a:rPr lang="en-US" sz="1200" dirty="0">
                <a:latin typeface="Consolas" panose="020B0609020204030204" pitchFamily="49" charset="0"/>
              </a:rPr>
              <a:t>ENDTABLE</a:t>
            </a:r>
          </a:p>
          <a:p>
            <a:pPr algn="l"/>
            <a:r>
              <a:rPr lang="en-US" sz="1200" dirty="0">
                <a:latin typeface="Consolas" panose="020B0609020204030204" pitchFamily="49" charset="0"/>
              </a:rPr>
              <a:t>CRESTPRFL </a:t>
            </a:r>
          </a:p>
          <a:p>
            <a:pPr algn="l"/>
            <a:r>
              <a:rPr lang="en-US" sz="1200" dirty="0">
                <a:latin typeface="Consolas" panose="020B0609020204030204" pitchFamily="49" charset="0"/>
              </a:rPr>
              <a:t>          0         57.0866    </a:t>
            </a:r>
          </a:p>
          <a:p>
            <a:pPr algn="l"/>
            <a:r>
              <a:rPr lang="en-US" sz="1200" dirty="0">
                <a:latin typeface="Consolas" panose="020B0609020204030204" pitchFamily="49" charset="0"/>
              </a:rPr>
              <a:t>          1968.5    57.0866    </a:t>
            </a:r>
          </a:p>
          <a:p>
            <a:pPr algn="l"/>
            <a:r>
              <a:rPr lang="en-US" sz="1200" dirty="0">
                <a:latin typeface="Consolas" panose="020B0609020204030204" pitchFamily="49" charset="0"/>
              </a:rPr>
              <a:t>ENDTABLE</a:t>
            </a:r>
          </a:p>
          <a:p>
            <a:pPr algn="l"/>
            <a:r>
              <a:rPr lang="en-US" sz="1200" dirty="0">
                <a:latin typeface="Consolas" panose="020B0609020204030204" pitchFamily="49" charset="0"/>
              </a:rPr>
              <a:t>STROUTE   44.29     0         ELEV</a:t>
            </a:r>
          </a:p>
          <a:p>
            <a:pPr algn="l"/>
            <a:r>
              <a:rPr lang="en-US" sz="1200" dirty="0">
                <a:latin typeface="Consolas" panose="020B0609020204030204" pitchFamily="49" charset="0"/>
              </a:rPr>
              <a:t>STRUCTURE </a:t>
            </a:r>
            <a:r>
              <a:rPr lang="en-US" sz="1200" dirty="0" err="1">
                <a:latin typeface="Consolas" panose="020B0609020204030204" pitchFamily="49" charset="0"/>
              </a:rPr>
              <a:t>BigBay</a:t>
            </a:r>
            <a:r>
              <a:rPr lang="en-US" sz="1200" dirty="0">
                <a:latin typeface="Consolas" panose="020B0609020204030204" pitchFamily="49" charset="0"/>
              </a:rPr>
              <a:t>    </a:t>
            </a:r>
          </a:p>
          <a:p>
            <a:pPr algn="l"/>
            <a:r>
              <a:rPr lang="en-US" sz="1200" dirty="0">
                <a:latin typeface="Consolas" panose="020B0609020204030204" pitchFamily="49" charset="0"/>
              </a:rPr>
              <a:t>                    0                   0                   </a:t>
            </a:r>
          </a:p>
          <a:p>
            <a:pPr algn="l"/>
            <a:r>
              <a:rPr lang="en-US" sz="1200" dirty="0">
                <a:latin typeface="Consolas" panose="020B0609020204030204" pitchFamily="49" charset="0"/>
              </a:rPr>
              <a:t>                    42.09               </a:t>
            </a:r>
            <a:r>
              <a:rPr lang="en-US" sz="1200" dirty="0">
                <a:solidFill>
                  <a:srgbClr val="FFFF00"/>
                </a:solidFill>
                <a:latin typeface="Consolas" panose="020B0609020204030204" pitchFamily="49" charset="0"/>
              </a:rPr>
              <a:t>{</a:t>
            </a:r>
            <a:r>
              <a:rPr lang="en-US" sz="1200" dirty="0" err="1">
                <a:solidFill>
                  <a:srgbClr val="FFFF00"/>
                </a:solidFill>
                <a:latin typeface="Consolas" panose="020B0609020204030204" pitchFamily="49" charset="0"/>
              </a:rPr>
              <a:t>uv</a:t>
            </a:r>
            <a:r>
              <a:rPr lang="en-US" sz="1200" dirty="0">
                <a:solidFill>
                  <a:srgbClr val="FFFF00"/>
                </a:solidFill>
                <a:latin typeface="Consolas" panose="020B0609020204030204" pitchFamily="49" charset="0"/>
              </a:rPr>
              <a:t>}             </a:t>
            </a:r>
          </a:p>
          <a:p>
            <a:pPr algn="l"/>
            <a:r>
              <a:rPr lang="en-US" sz="1200" dirty="0">
                <a:latin typeface="Consolas" panose="020B0609020204030204" pitchFamily="49" charset="0"/>
              </a:rPr>
              <a:t>                    42.62               14187.5             </a:t>
            </a:r>
          </a:p>
          <a:p>
            <a:pPr algn="l"/>
            <a:r>
              <a:rPr lang="en-US" sz="1200" dirty="0">
                <a:latin typeface="Consolas" panose="020B0609020204030204" pitchFamily="49" charset="0"/>
              </a:rPr>
              <a:t>                    46.59               21370.4             </a:t>
            </a:r>
          </a:p>
          <a:p>
            <a:pPr algn="l"/>
            <a:r>
              <a:rPr lang="en-US" sz="1200" dirty="0">
                <a:latin typeface="Consolas" panose="020B0609020204030204" pitchFamily="49" charset="0"/>
              </a:rPr>
              <a:t>ENDTABLE</a:t>
            </a:r>
          </a:p>
          <a:p>
            <a:pPr algn="l"/>
            <a:r>
              <a:rPr lang="en-US" sz="1200" dirty="0">
                <a:latin typeface="Consolas" panose="020B0609020204030204" pitchFamily="49" charset="0"/>
              </a:rPr>
              <a:t>UPSTREAM  3         0.016</a:t>
            </a:r>
          </a:p>
          <a:p>
            <a:pPr algn="l"/>
            <a:r>
              <a:rPr lang="en-US" sz="1200" dirty="0">
                <a:latin typeface="Consolas" panose="020B0609020204030204" pitchFamily="49" charset="0"/>
              </a:rPr>
              <a:t>DAMCREST  40        0.016               </a:t>
            </a:r>
          </a:p>
          <a:p>
            <a:pPr algn="l"/>
            <a:r>
              <a:rPr lang="en-US" sz="1200" dirty="0">
                <a:latin typeface="Consolas" panose="020B0609020204030204" pitchFamily="49" charset="0"/>
              </a:rPr>
              <a:t>DWNSTREAM 3         0.016     </a:t>
            </a:r>
          </a:p>
          <a:p>
            <a:pPr algn="l"/>
            <a:r>
              <a:rPr lang="fr-FR" sz="1200" dirty="0">
                <a:latin typeface="Consolas" panose="020B0609020204030204" pitchFamily="49" charset="0"/>
              </a:rPr>
              <a:t>CONDUIT   </a:t>
            </a:r>
            <a:r>
              <a:rPr lang="fr-FR" sz="1200" dirty="0">
                <a:solidFill>
                  <a:srgbClr val="FFFF00"/>
                </a:solidFill>
                <a:latin typeface="Consolas" panose="020B0609020204030204" pitchFamily="49" charset="0"/>
              </a:rPr>
              <a:t>{</a:t>
            </a:r>
            <a:r>
              <a:rPr lang="fr-FR" sz="1200" dirty="0" err="1">
                <a:solidFill>
                  <a:srgbClr val="FFFF00"/>
                </a:solidFill>
                <a:latin typeface="Consolas" panose="020B0609020204030204" pitchFamily="49" charset="0"/>
              </a:rPr>
              <a:t>pw</a:t>
            </a:r>
            <a:r>
              <a:rPr lang="fr-FR" sz="1200" dirty="0">
                <a:solidFill>
                  <a:srgbClr val="FFFF00"/>
                </a:solidFill>
                <a:latin typeface="Consolas" panose="020B0609020204030204" pitchFamily="49" charset="0"/>
              </a:rPr>
              <a:t>      } {</a:t>
            </a:r>
            <a:r>
              <a:rPr lang="fr-FR" sz="1200" dirty="0" err="1">
                <a:solidFill>
                  <a:srgbClr val="FFFF00"/>
                </a:solidFill>
                <a:latin typeface="Consolas" panose="020B0609020204030204" pitchFamily="49" charset="0"/>
              </a:rPr>
              <a:t>pw</a:t>
            </a:r>
            <a:r>
              <a:rPr lang="fr-FR" sz="1200" dirty="0">
                <a:solidFill>
                  <a:srgbClr val="FFFF00"/>
                </a:solidFill>
                <a:latin typeface="Consolas" panose="020B0609020204030204" pitchFamily="49" charset="0"/>
              </a:rPr>
              <a:t>       } </a:t>
            </a:r>
            <a:r>
              <a:rPr lang="fr-FR" sz="1200" dirty="0">
                <a:latin typeface="Consolas" panose="020B0609020204030204" pitchFamily="49" charset="0"/>
              </a:rPr>
              <a:t>2         984.25</a:t>
            </a:r>
          </a:p>
          <a:p>
            <a:pPr algn="l"/>
            <a:r>
              <a:rPr lang="en-US" sz="1200" dirty="0">
                <a:latin typeface="Consolas" panose="020B0609020204030204" pitchFamily="49" charset="0"/>
              </a:rPr>
              <a:t>TAILWATER</a:t>
            </a:r>
          </a:p>
          <a:p>
            <a:pPr algn="l"/>
            <a:r>
              <a:rPr lang="en-US" sz="1200" dirty="0">
                <a:latin typeface="Consolas" panose="020B0609020204030204" pitchFamily="49" charset="0"/>
              </a:rPr>
              <a:t>ENDTABLE</a:t>
            </a:r>
          </a:p>
          <a:p>
            <a:pPr algn="l"/>
            <a:r>
              <a:rPr lang="en-US" sz="1200" dirty="0">
                <a:latin typeface="Consolas" panose="020B0609020204030204" pitchFamily="49" charset="0"/>
              </a:rPr>
              <a:t>OUTPUT    ALL</a:t>
            </a:r>
          </a:p>
          <a:p>
            <a:pPr algn="l"/>
            <a:r>
              <a:rPr lang="en-US" sz="1200" dirty="0">
                <a:latin typeface="Consolas" panose="020B0609020204030204" pitchFamily="49" charset="0"/>
              </a:rPr>
              <a:t>ENDRUN        </a:t>
            </a:r>
          </a:p>
        </p:txBody>
      </p:sp>
    </p:spTree>
    <p:extLst>
      <p:ext uri="{BB962C8B-B14F-4D97-AF65-F5344CB8AC3E}">
        <p14:creationId xmlns:p14="http://schemas.microsoft.com/office/powerpoint/2010/main" val="3378503647"/>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1F59DD-C347-73A2-FD40-7D3B3D7767A4}"/>
              </a:ext>
            </a:extLst>
          </p:cNvPr>
          <p:cNvPicPr>
            <a:picLocks noChangeAspect="1"/>
          </p:cNvPicPr>
          <p:nvPr/>
        </p:nvPicPr>
        <p:blipFill>
          <a:blip r:embed="rId2"/>
          <a:stretch>
            <a:fillRect/>
          </a:stretch>
        </p:blipFill>
        <p:spPr>
          <a:xfrm>
            <a:off x="155425" y="0"/>
            <a:ext cx="8026645" cy="6209179"/>
          </a:xfrm>
          <a:prstGeom prst="rect">
            <a:avLst/>
          </a:prstGeom>
        </p:spPr>
      </p:pic>
      <p:sp>
        <p:nvSpPr>
          <p:cNvPr id="2" name="Title 1"/>
          <p:cNvSpPr>
            <a:spLocks noGrp="1"/>
          </p:cNvSpPr>
          <p:nvPr>
            <p:ph type="title"/>
          </p:nvPr>
        </p:nvSpPr>
        <p:spPr>
          <a:xfrm>
            <a:off x="155425" y="152235"/>
            <a:ext cx="2611540" cy="385250"/>
          </a:xfrm>
          <a:solidFill>
            <a:schemeClr val="bg1"/>
          </a:solidFill>
        </p:spPr>
        <p:txBody>
          <a:bodyPr/>
          <a:lstStyle/>
          <a:p>
            <a:r>
              <a:rPr lang="en-US" sz="2400" cap="none" dirty="0" err="1"/>
              <a:t>WinDAM</a:t>
            </a:r>
            <a:r>
              <a:rPr lang="en-US" sz="2400" cap="none" dirty="0"/>
              <a:t> C Interface</a:t>
            </a:r>
          </a:p>
        </p:txBody>
      </p:sp>
      <p:sp>
        <p:nvSpPr>
          <p:cNvPr id="4" name="Up Arrow 3"/>
          <p:cNvSpPr/>
          <p:nvPr/>
        </p:nvSpPr>
        <p:spPr>
          <a:xfrm rot="16200000">
            <a:off x="4438766" y="3626704"/>
            <a:ext cx="149868" cy="26745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3">
            <a:extLst>
              <a:ext uri="{FF2B5EF4-FFF2-40B4-BE49-F238E27FC236}">
                <a16:creationId xmlns:a16="http://schemas.microsoft.com/office/drawing/2014/main" id="{B73A0333-6C91-A019-1BF8-49B6669E08B8}"/>
              </a:ext>
            </a:extLst>
          </p:cNvPr>
          <p:cNvSpPr/>
          <p:nvPr/>
        </p:nvSpPr>
        <p:spPr>
          <a:xfrm rot="16200000">
            <a:off x="3747476" y="4817259"/>
            <a:ext cx="149868" cy="26745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05790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68435" y="711767"/>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
        <p:nvSpPr>
          <p:cNvPr id="5" name="Rectangle: Rounded Corners 4">
            <a:extLst>
              <a:ext uri="{FF2B5EF4-FFF2-40B4-BE49-F238E27FC236}">
                <a16:creationId xmlns:a16="http://schemas.microsoft.com/office/drawing/2014/main" id="{4378B2E2-1DE4-7683-4982-2DC72FD3CCCA}"/>
              </a:ext>
            </a:extLst>
          </p:cNvPr>
          <p:cNvSpPr/>
          <p:nvPr/>
        </p:nvSpPr>
        <p:spPr>
          <a:xfrm>
            <a:off x="5071265" y="2840585"/>
            <a:ext cx="1843440" cy="7681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605691"/>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CBCCC9-6457-3D7B-54D0-799DD93FA8EB}"/>
              </a:ext>
            </a:extLst>
          </p:cNvPr>
          <p:cNvPicPr>
            <a:picLocks noChangeAspect="1"/>
          </p:cNvPicPr>
          <p:nvPr/>
        </p:nvPicPr>
        <p:blipFill>
          <a:blip r:embed="rId2"/>
          <a:stretch>
            <a:fillRect/>
          </a:stretch>
        </p:blipFill>
        <p:spPr>
          <a:xfrm>
            <a:off x="577850" y="907744"/>
            <a:ext cx="9144000" cy="1982218"/>
          </a:xfrm>
          <a:prstGeom prst="rect">
            <a:avLst/>
          </a:prstGeom>
        </p:spPr>
      </p:pic>
      <p:sp>
        <p:nvSpPr>
          <p:cNvPr id="33794" name="Rectangle 2"/>
          <p:cNvSpPr>
            <a:spLocks noGrp="1" noChangeArrowheads="1"/>
          </p:cNvSpPr>
          <p:nvPr>
            <p:ph type="title"/>
          </p:nvPr>
        </p:nvSpPr>
        <p:spPr>
          <a:xfrm>
            <a:off x="492125" y="440533"/>
            <a:ext cx="8229600" cy="492919"/>
          </a:xfrm>
        </p:spPr>
        <p:txBody>
          <a:bodyPr>
            <a:normAutofit/>
          </a:bodyPr>
          <a:lstStyle/>
          <a:p>
            <a:pPr eaLnBrk="1" hangingPunct="1"/>
            <a:r>
              <a:rPr lang="en-US" sz="2400" cap="none" dirty="0"/>
              <a:t>DAKOTA Analysis Driver – WinDAM.bat</a:t>
            </a:r>
          </a:p>
        </p:txBody>
      </p:sp>
      <p:sp>
        <p:nvSpPr>
          <p:cNvPr id="33796" name="Rectangle 4"/>
          <p:cNvSpPr>
            <a:spLocks noChangeArrowheads="1"/>
          </p:cNvSpPr>
          <p:nvPr/>
        </p:nvSpPr>
        <p:spPr bwMode="auto">
          <a:xfrm>
            <a:off x="577850" y="2772966"/>
            <a:ext cx="3917950" cy="155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a:solidFill>
                <a:schemeClr val="bg1"/>
              </a:solidFill>
            </a:endParaRPr>
          </a:p>
        </p:txBody>
      </p:sp>
      <p:sp>
        <p:nvSpPr>
          <p:cNvPr id="33799" name="Line 8"/>
          <p:cNvSpPr>
            <a:spLocks noChangeShapeType="1"/>
          </p:cNvSpPr>
          <p:nvPr/>
        </p:nvSpPr>
        <p:spPr bwMode="auto">
          <a:xfrm>
            <a:off x="4720480" y="3781426"/>
            <a:ext cx="1502935" cy="1361"/>
          </a:xfrm>
          <a:prstGeom prst="line">
            <a:avLst/>
          </a:prstGeom>
          <a:noFill/>
          <a:ln w="571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Text Box 9"/>
          <p:cNvSpPr txBox="1">
            <a:spLocks noChangeArrowheads="1"/>
          </p:cNvSpPr>
          <p:nvPr/>
        </p:nvSpPr>
        <p:spPr bwMode="auto">
          <a:xfrm>
            <a:off x="4887730" y="3782786"/>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solidFill>
                  <a:srgbClr val="FFFF00"/>
                </a:solidFill>
              </a:rPr>
              <a:t>parseIn</a:t>
            </a:r>
            <a:endParaRPr lang="en-US" dirty="0">
              <a:solidFill>
                <a:srgbClr val="FFFF00"/>
              </a:solidFill>
            </a:endParaRPr>
          </a:p>
        </p:txBody>
      </p:sp>
      <p:sp>
        <p:nvSpPr>
          <p:cNvPr id="3" name="TextBox 2"/>
          <p:cNvSpPr txBox="1"/>
          <p:nvPr/>
        </p:nvSpPr>
        <p:spPr>
          <a:xfrm>
            <a:off x="577850" y="2813219"/>
            <a:ext cx="1197764" cy="369332"/>
          </a:xfrm>
          <a:prstGeom prst="rect">
            <a:avLst/>
          </a:prstGeom>
          <a:noFill/>
        </p:spPr>
        <p:txBody>
          <a:bodyPr wrap="none" rtlCol="0">
            <a:spAutoFit/>
          </a:bodyPr>
          <a:lstStyle/>
          <a:p>
            <a:r>
              <a:rPr lang="en-US" dirty="0"/>
              <a:t>params.in</a:t>
            </a:r>
          </a:p>
        </p:txBody>
      </p:sp>
      <p:sp>
        <p:nvSpPr>
          <p:cNvPr id="13" name="TextBox 12"/>
          <p:cNvSpPr txBox="1"/>
          <p:nvPr/>
        </p:nvSpPr>
        <p:spPr>
          <a:xfrm>
            <a:off x="6722683" y="3088013"/>
            <a:ext cx="1646605" cy="369332"/>
          </a:xfrm>
          <a:prstGeom prst="rect">
            <a:avLst/>
          </a:prstGeom>
          <a:noFill/>
        </p:spPr>
        <p:txBody>
          <a:bodyPr wrap="none" rtlCol="0">
            <a:spAutoFit/>
          </a:bodyPr>
          <a:lstStyle/>
          <a:p>
            <a:r>
              <a:rPr lang="en-US" dirty="0"/>
              <a:t>newParams.in</a:t>
            </a:r>
          </a:p>
        </p:txBody>
      </p:sp>
      <p:cxnSp>
        <p:nvCxnSpPr>
          <p:cNvPr id="5" name="Straight Arrow Connector 4"/>
          <p:cNvCxnSpPr/>
          <p:nvPr/>
        </p:nvCxnSpPr>
        <p:spPr>
          <a:xfrm>
            <a:off x="2344510" y="1765245"/>
            <a:ext cx="524118"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00" y="3260653"/>
            <a:ext cx="3988980" cy="1413598"/>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415" y="3474354"/>
            <a:ext cx="34956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A5C443-6E8C-50EB-2580-6620A49EB8B1}"/>
              </a:ext>
            </a:extLst>
          </p:cNvPr>
          <p:cNvPicPr>
            <a:picLocks noChangeAspect="1"/>
          </p:cNvPicPr>
          <p:nvPr/>
        </p:nvPicPr>
        <p:blipFill>
          <a:blip r:embed="rId2"/>
          <a:stretch>
            <a:fillRect/>
          </a:stretch>
        </p:blipFill>
        <p:spPr>
          <a:xfrm>
            <a:off x="495322" y="515462"/>
            <a:ext cx="9144000" cy="1982218"/>
          </a:xfrm>
          <a:prstGeom prst="rect">
            <a:avLst/>
          </a:prstGeom>
        </p:spPr>
      </p:pic>
      <p:sp>
        <p:nvSpPr>
          <p:cNvPr id="33794" name="Rectangle 2"/>
          <p:cNvSpPr>
            <a:spLocks noGrp="1" noChangeArrowheads="1"/>
          </p:cNvSpPr>
          <p:nvPr>
            <p:ph type="title"/>
          </p:nvPr>
        </p:nvSpPr>
        <p:spPr>
          <a:xfrm>
            <a:off x="577850" y="87921"/>
            <a:ext cx="8229600" cy="492919"/>
          </a:xfrm>
        </p:spPr>
        <p:txBody>
          <a:bodyPr>
            <a:normAutofit/>
          </a:bodyPr>
          <a:lstStyle/>
          <a:p>
            <a:pPr eaLnBrk="1" hangingPunct="1"/>
            <a:r>
              <a:rPr lang="en-US" sz="2400" cap="none" dirty="0"/>
              <a:t>DAKOTA Analysis Driver</a:t>
            </a:r>
          </a:p>
        </p:txBody>
      </p:sp>
      <p:sp>
        <p:nvSpPr>
          <p:cNvPr id="33796" name="Rectangle 4"/>
          <p:cNvSpPr>
            <a:spLocks noChangeArrowheads="1"/>
          </p:cNvSpPr>
          <p:nvPr/>
        </p:nvSpPr>
        <p:spPr bwMode="auto">
          <a:xfrm>
            <a:off x="577850" y="2772966"/>
            <a:ext cx="3917950" cy="155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a:solidFill>
                <a:schemeClr val="bg1"/>
              </a:solidFill>
            </a:endParaRPr>
          </a:p>
        </p:txBody>
      </p:sp>
      <p:sp>
        <p:nvSpPr>
          <p:cNvPr id="3" name="TextBox 2"/>
          <p:cNvSpPr txBox="1"/>
          <p:nvPr/>
        </p:nvSpPr>
        <p:spPr>
          <a:xfrm>
            <a:off x="577850" y="2813219"/>
            <a:ext cx="1800493" cy="369332"/>
          </a:xfrm>
          <a:prstGeom prst="rect">
            <a:avLst/>
          </a:prstGeom>
          <a:noFill/>
        </p:spPr>
        <p:txBody>
          <a:bodyPr wrap="none" rtlCol="0">
            <a:spAutoFit/>
          </a:bodyPr>
          <a:lstStyle/>
          <a:p>
            <a:r>
              <a:rPr lang="en-US" dirty="0"/>
              <a:t>Example2.WDT</a:t>
            </a:r>
          </a:p>
        </p:txBody>
      </p:sp>
      <p:sp>
        <p:nvSpPr>
          <p:cNvPr id="13" name="TextBox 12"/>
          <p:cNvSpPr txBox="1"/>
          <p:nvPr/>
        </p:nvSpPr>
        <p:spPr>
          <a:xfrm>
            <a:off x="6722682" y="3983941"/>
            <a:ext cx="1672253" cy="369332"/>
          </a:xfrm>
          <a:prstGeom prst="rect">
            <a:avLst/>
          </a:prstGeom>
          <a:noFill/>
        </p:spPr>
        <p:txBody>
          <a:bodyPr wrap="none" rtlCol="0">
            <a:spAutoFit/>
          </a:bodyPr>
          <a:lstStyle/>
          <a:p>
            <a:r>
              <a:rPr lang="en-US" dirty="0" err="1"/>
              <a:t>example.WDC</a:t>
            </a:r>
            <a:endParaRPr lang="en-US" dirty="0"/>
          </a:p>
        </p:txBody>
      </p:sp>
      <p:cxnSp>
        <p:nvCxnSpPr>
          <p:cNvPr id="5" name="Straight Arrow Connector 4"/>
          <p:cNvCxnSpPr/>
          <p:nvPr/>
        </p:nvCxnSpPr>
        <p:spPr>
          <a:xfrm>
            <a:off x="2190890" y="1506571"/>
            <a:ext cx="524118"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66" y="1726840"/>
            <a:ext cx="8217326" cy="170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90" y="3548658"/>
            <a:ext cx="8220287" cy="170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4226355" y="3181984"/>
            <a:ext cx="1142895" cy="1463636"/>
            <a:chOff x="4226355" y="3181984"/>
            <a:chExt cx="1142895" cy="1463636"/>
          </a:xfrm>
        </p:grpSpPr>
        <p:sp>
          <p:nvSpPr>
            <p:cNvPr id="33800" name="Text Box 9"/>
            <p:cNvSpPr txBox="1">
              <a:spLocks noChangeArrowheads="1"/>
            </p:cNvSpPr>
            <p:nvPr/>
          </p:nvSpPr>
          <p:spPr bwMode="auto">
            <a:xfrm>
              <a:off x="4226355" y="3363992"/>
              <a:ext cx="1129311" cy="369332"/>
            </a:xfrm>
            <a:prstGeom prst="rect">
              <a:avLst/>
            </a:prstGeom>
            <a:solidFill>
              <a:schemeClr val="bg1"/>
            </a:solidFill>
            <a:ln>
              <a:noFill/>
            </a:ln>
            <a:effec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solidFill>
                    <a:srgbClr val="FFFF00"/>
                  </a:solidFill>
                </a:rPr>
                <a:t>dprepro</a:t>
              </a:r>
              <a:endParaRPr lang="en-US" dirty="0">
                <a:solidFill>
                  <a:srgbClr val="FFFF00"/>
                </a:solidFill>
              </a:endParaRPr>
            </a:p>
          </p:txBody>
        </p:sp>
        <p:sp>
          <p:nvSpPr>
            <p:cNvPr id="14" name="Line 8"/>
            <p:cNvSpPr>
              <a:spLocks noChangeShapeType="1"/>
            </p:cNvSpPr>
            <p:nvPr/>
          </p:nvSpPr>
          <p:spPr bwMode="auto">
            <a:xfrm>
              <a:off x="5369250" y="3181984"/>
              <a:ext cx="0" cy="1463636"/>
            </a:xfrm>
            <a:prstGeom prst="line">
              <a:avLst/>
            </a:prstGeom>
            <a:noFill/>
            <a:ln w="571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Line 8"/>
            <p:cNvSpPr>
              <a:spLocks noChangeShapeType="1"/>
            </p:cNvSpPr>
            <p:nvPr/>
          </p:nvSpPr>
          <p:spPr bwMode="auto">
            <a:xfrm>
              <a:off x="4226355" y="3181984"/>
              <a:ext cx="0" cy="1463636"/>
            </a:xfrm>
            <a:prstGeom prst="line">
              <a:avLst/>
            </a:prstGeom>
            <a:noFill/>
            <a:ln w="571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025010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68435" y="711767"/>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
        <p:nvSpPr>
          <p:cNvPr id="5" name="Rectangle: Rounded Corners 4">
            <a:extLst>
              <a:ext uri="{FF2B5EF4-FFF2-40B4-BE49-F238E27FC236}">
                <a16:creationId xmlns:a16="http://schemas.microsoft.com/office/drawing/2014/main" id="{4378B2E2-1DE4-7683-4982-2DC72FD3CCCA}"/>
              </a:ext>
            </a:extLst>
          </p:cNvPr>
          <p:cNvSpPr/>
          <p:nvPr/>
        </p:nvSpPr>
        <p:spPr>
          <a:xfrm>
            <a:off x="3419849" y="3940984"/>
            <a:ext cx="2112275" cy="8582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03763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FF5C1E-AE23-8B97-EDAE-BBEA11E5BE2E}"/>
              </a:ext>
            </a:extLst>
          </p:cNvPr>
          <p:cNvPicPr>
            <a:picLocks noChangeAspect="1"/>
          </p:cNvPicPr>
          <p:nvPr/>
        </p:nvPicPr>
        <p:blipFill>
          <a:blip r:embed="rId2"/>
          <a:stretch>
            <a:fillRect/>
          </a:stretch>
        </p:blipFill>
        <p:spPr>
          <a:xfrm>
            <a:off x="454942" y="703497"/>
            <a:ext cx="9144000" cy="1982218"/>
          </a:xfrm>
          <a:prstGeom prst="rect">
            <a:avLst/>
          </a:prstGeom>
        </p:spPr>
      </p:pic>
      <p:sp>
        <p:nvSpPr>
          <p:cNvPr id="33794" name="Rectangle 2"/>
          <p:cNvSpPr>
            <a:spLocks noGrp="1" noChangeArrowheads="1"/>
          </p:cNvSpPr>
          <p:nvPr>
            <p:ph type="title"/>
          </p:nvPr>
        </p:nvSpPr>
        <p:spPr>
          <a:xfrm>
            <a:off x="472082" y="116636"/>
            <a:ext cx="8229600" cy="492919"/>
          </a:xfrm>
        </p:spPr>
        <p:txBody>
          <a:bodyPr>
            <a:normAutofit/>
          </a:bodyPr>
          <a:lstStyle/>
          <a:p>
            <a:pPr eaLnBrk="1" hangingPunct="1"/>
            <a:r>
              <a:rPr lang="en-US" sz="2400" cap="none" dirty="0"/>
              <a:t>DAKOTA Analysis Driver</a:t>
            </a:r>
          </a:p>
        </p:txBody>
      </p:sp>
      <p:sp>
        <p:nvSpPr>
          <p:cNvPr id="33796" name="Rectangle 4"/>
          <p:cNvSpPr>
            <a:spLocks noChangeArrowheads="1"/>
          </p:cNvSpPr>
          <p:nvPr/>
        </p:nvSpPr>
        <p:spPr bwMode="auto">
          <a:xfrm>
            <a:off x="577850" y="2772966"/>
            <a:ext cx="3917950" cy="155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a:solidFill>
                <a:schemeClr val="bg1"/>
              </a:solidFill>
            </a:endParaRPr>
          </a:p>
        </p:txBody>
      </p:sp>
      <p:sp>
        <p:nvSpPr>
          <p:cNvPr id="33799" name="Line 8"/>
          <p:cNvSpPr>
            <a:spLocks noChangeShapeType="1"/>
          </p:cNvSpPr>
          <p:nvPr/>
        </p:nvSpPr>
        <p:spPr bwMode="auto">
          <a:xfrm>
            <a:off x="2805370" y="3455984"/>
            <a:ext cx="2265605" cy="18370"/>
          </a:xfrm>
          <a:prstGeom prst="line">
            <a:avLst/>
          </a:prstGeom>
          <a:noFill/>
          <a:ln w="571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Text Box 9"/>
          <p:cNvSpPr txBox="1">
            <a:spLocks noChangeArrowheads="1"/>
          </p:cNvSpPr>
          <p:nvPr/>
        </p:nvSpPr>
        <p:spPr bwMode="auto">
          <a:xfrm>
            <a:off x="3084990" y="3550078"/>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solidFill>
                  <a:srgbClr val="FFFF00"/>
                </a:solidFill>
              </a:rPr>
              <a:t>WinDamSim</a:t>
            </a:r>
            <a:endParaRPr lang="en-US" dirty="0">
              <a:solidFill>
                <a:srgbClr val="FFFF00"/>
              </a:solidFill>
            </a:endParaRPr>
          </a:p>
        </p:txBody>
      </p:sp>
      <p:sp>
        <p:nvSpPr>
          <p:cNvPr id="3" name="TextBox 2"/>
          <p:cNvSpPr txBox="1"/>
          <p:nvPr/>
        </p:nvSpPr>
        <p:spPr>
          <a:xfrm>
            <a:off x="1116905" y="3293591"/>
            <a:ext cx="1514069" cy="369332"/>
          </a:xfrm>
          <a:prstGeom prst="rect">
            <a:avLst/>
          </a:prstGeom>
          <a:noFill/>
        </p:spPr>
        <p:txBody>
          <a:bodyPr wrap="none" rtlCol="0">
            <a:spAutoFit/>
          </a:bodyPr>
          <a:lstStyle/>
          <a:p>
            <a:r>
              <a:rPr lang="en-US" dirty="0" err="1"/>
              <a:t>BigBay.WDC</a:t>
            </a:r>
            <a:endParaRPr lang="en-US" dirty="0"/>
          </a:p>
        </p:txBody>
      </p:sp>
      <p:sp>
        <p:nvSpPr>
          <p:cNvPr id="13" name="TextBox 12"/>
          <p:cNvSpPr txBox="1"/>
          <p:nvPr/>
        </p:nvSpPr>
        <p:spPr>
          <a:xfrm>
            <a:off x="5186480" y="3280503"/>
            <a:ext cx="1449949" cy="369332"/>
          </a:xfrm>
          <a:prstGeom prst="rect">
            <a:avLst/>
          </a:prstGeom>
          <a:noFill/>
        </p:spPr>
        <p:txBody>
          <a:bodyPr wrap="none" rtlCol="0">
            <a:spAutoFit/>
          </a:bodyPr>
          <a:lstStyle/>
          <a:p>
            <a:r>
              <a:rPr lang="en-US" dirty="0" err="1"/>
              <a:t>BigBay.OUT</a:t>
            </a:r>
            <a:endParaRPr lang="en-US" dirty="0"/>
          </a:p>
        </p:txBody>
      </p:sp>
      <p:cxnSp>
        <p:nvCxnSpPr>
          <p:cNvPr id="5" name="Straight Arrow Connector 4"/>
          <p:cNvCxnSpPr/>
          <p:nvPr/>
        </p:nvCxnSpPr>
        <p:spPr>
          <a:xfrm>
            <a:off x="2189495" y="1842055"/>
            <a:ext cx="524118"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086671"/>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43785" y="689905"/>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
        <p:nvSpPr>
          <p:cNvPr id="5" name="Rectangle: Rounded Corners 4">
            <a:extLst>
              <a:ext uri="{FF2B5EF4-FFF2-40B4-BE49-F238E27FC236}">
                <a16:creationId xmlns:a16="http://schemas.microsoft.com/office/drawing/2014/main" id="{4378B2E2-1DE4-7683-4982-2DC72FD3CCCA}"/>
              </a:ext>
            </a:extLst>
          </p:cNvPr>
          <p:cNvSpPr/>
          <p:nvPr/>
        </p:nvSpPr>
        <p:spPr>
          <a:xfrm>
            <a:off x="2031823" y="2878991"/>
            <a:ext cx="1920250" cy="6912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911751"/>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695154"/>
          </a:xfrm>
        </p:spPr>
        <p:txBody>
          <a:bodyPr>
            <a:normAutofit/>
          </a:bodyPr>
          <a:lstStyle/>
          <a:p>
            <a:pPr algn="ctr"/>
            <a:r>
              <a:rPr lang="en-US" sz="3600" cap="none" dirty="0"/>
              <a:t>WinDAM Computational Model</a:t>
            </a:r>
          </a:p>
        </p:txBody>
      </p:sp>
      <p:grpSp>
        <p:nvGrpSpPr>
          <p:cNvPr id="4" name="Group 3"/>
          <p:cNvGrpSpPr/>
          <p:nvPr/>
        </p:nvGrpSpPr>
        <p:grpSpPr>
          <a:xfrm>
            <a:off x="1538005" y="950754"/>
            <a:ext cx="6144800" cy="3618056"/>
            <a:chOff x="5378505" y="893448"/>
            <a:chExt cx="3149209" cy="3006246"/>
          </a:xfrm>
        </p:grpSpPr>
        <p:sp>
          <p:nvSpPr>
            <p:cNvPr id="5" name="AutoShape 13"/>
            <p:cNvSpPr>
              <a:spLocks noChangeArrowheads="1"/>
            </p:cNvSpPr>
            <p:nvPr/>
          </p:nvSpPr>
          <p:spPr bwMode="auto">
            <a:xfrm>
              <a:off x="5378505" y="1637506"/>
              <a:ext cx="3149209" cy="2262188"/>
            </a:xfrm>
            <a:prstGeom prst="roundRect">
              <a:avLst>
                <a:gd name="adj" fmla="val 16667"/>
              </a:avLst>
            </a:prstGeom>
            <a:solidFill>
              <a:srgbClr val="DDD8C2"/>
            </a:solidFill>
            <a:ln w="1270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6" name="AutoShape 12"/>
            <p:cNvSpPr>
              <a:spLocks noChangeArrowheads="1"/>
            </p:cNvSpPr>
            <p:nvPr/>
          </p:nvSpPr>
          <p:spPr bwMode="auto">
            <a:xfrm>
              <a:off x="6466701" y="1812925"/>
              <a:ext cx="1025525" cy="541338"/>
            </a:xfrm>
            <a:prstGeom prst="roundRect">
              <a:avLst>
                <a:gd name="adj" fmla="val 16667"/>
              </a:avLst>
            </a:prstGeom>
            <a:solidFill>
              <a:srgbClr val="EEECE1"/>
            </a:soli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200" b="1" dirty="0">
                  <a:solidFill>
                    <a:schemeClr val="bg1"/>
                  </a:solidFill>
                  <a:latin typeface="Arial" pitchFamily="34" charset="0"/>
                  <a:ea typeface="Times New Roman" pitchFamily="18" charset="0"/>
                  <a:cs typeface="Arial" pitchFamily="34" charset="0"/>
                </a:rPr>
                <a:t>Computational</a:t>
              </a:r>
              <a:r>
                <a:rPr kumimoji="0" lang="en-US" altLang="en-US" sz="1200" b="1" i="0" u="none" strike="noStrike" cap="none" normalizeH="0" baseline="0" dirty="0">
                  <a:ln>
                    <a:noFill/>
                  </a:ln>
                  <a:solidFill>
                    <a:schemeClr val="bg1"/>
                  </a:solidFill>
                  <a:effectLst/>
                  <a:latin typeface="Arial" pitchFamily="34" charset="0"/>
                  <a:ea typeface="Times New Roman" pitchFamily="18" charset="0"/>
                  <a:cs typeface="Arial" pitchFamily="34" charset="0"/>
                </a:rPr>
                <a:t> Model (WinDAM)</a:t>
              </a:r>
              <a:endParaRPr kumimoji="0" lang="en-US" altLang="en-US" sz="1200" b="0" i="0" u="none" strike="noStrike" cap="none" normalizeH="0" baseline="0" dirty="0">
                <a:ln>
                  <a:noFill/>
                </a:ln>
                <a:solidFill>
                  <a:schemeClr val="bg1"/>
                </a:solidFill>
                <a:effectLst/>
                <a:latin typeface="Arial" pitchFamily="34" charset="0"/>
                <a:cs typeface="Arial" pitchFamily="34" charset="0"/>
              </a:endParaRPr>
            </a:p>
          </p:txBody>
        </p:sp>
        <p:sp>
          <p:nvSpPr>
            <p:cNvPr id="7" name="AutoShape 11"/>
            <p:cNvSpPr>
              <a:spLocks noChangeArrowheads="1"/>
            </p:cNvSpPr>
            <p:nvPr/>
          </p:nvSpPr>
          <p:spPr bwMode="auto">
            <a:xfrm>
              <a:off x="7095352" y="2490788"/>
              <a:ext cx="1209675" cy="541337"/>
            </a:xfrm>
            <a:prstGeom prst="roundRect">
              <a:avLst>
                <a:gd name="adj" fmla="val 16667"/>
              </a:avLst>
            </a:prstGeom>
            <a:solidFill>
              <a:srgbClr val="B6DDE8"/>
            </a:solidFill>
            <a:ln w="12700">
              <a:solidFill>
                <a:srgbClr val="4F81BD"/>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itchFamily="34" charset="0"/>
                  <a:ea typeface="Times New Roman" pitchFamily="18" charset="0"/>
                  <a:cs typeface="Arial" pitchFamily="34" charset="0"/>
                </a:rPr>
                <a:t>Probability distribution</a:t>
              </a:r>
              <a:endParaRPr lang="en-US" altLang="en-US" sz="1200" b="1" dirty="0">
                <a:solidFill>
                  <a:srgbClr val="000000"/>
                </a:solidFill>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200" b="1" dirty="0">
                  <a:solidFill>
                    <a:srgbClr val="000000"/>
                  </a:solidFill>
                  <a:latin typeface="Arial" pitchFamily="34" charset="0"/>
                  <a:cs typeface="Arial" pitchFamily="34" charset="0"/>
                </a:rPr>
                <a:t>d</a:t>
              </a:r>
              <a:r>
                <a:rPr kumimoji="0" lang="en-US" altLang="en-US" sz="1200" b="1" i="0" u="none" strike="noStrike" cap="none" normalizeH="0" baseline="0" dirty="0">
                  <a:ln>
                    <a:noFill/>
                  </a:ln>
                  <a:solidFill>
                    <a:srgbClr val="000000"/>
                  </a:solidFill>
                  <a:effectLst/>
                  <a:latin typeface="Arial" pitchFamily="34" charset="0"/>
                  <a:cs typeface="Arial" pitchFamily="34" charset="0"/>
                </a:rPr>
                <a:t>efining</a:t>
              </a:r>
              <a:r>
                <a:rPr kumimoji="0" lang="en-US" altLang="en-US" sz="1200" b="1" i="0" u="none" strike="noStrike" cap="none" normalizeH="0" dirty="0">
                  <a:ln>
                    <a:noFill/>
                  </a:ln>
                  <a:solidFill>
                    <a:srgbClr val="000000"/>
                  </a:solidFill>
                  <a:effectLst/>
                  <a:latin typeface="Arial" pitchFamily="34" charset="0"/>
                  <a:cs typeface="Arial" pitchFamily="34" charset="0"/>
                </a:rPr>
                <a:t> material properties</a:t>
              </a:r>
              <a:endParaRPr kumimoji="0" lang="en-US" alt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 name="AutoShape 10"/>
            <p:cNvSpPr>
              <a:spLocks noChangeArrowheads="1"/>
            </p:cNvSpPr>
            <p:nvPr/>
          </p:nvSpPr>
          <p:spPr bwMode="auto">
            <a:xfrm>
              <a:off x="5611039" y="2490788"/>
              <a:ext cx="1274761" cy="541337"/>
            </a:xfrm>
            <a:prstGeom prst="roundRect">
              <a:avLst>
                <a:gd name="adj" fmla="val 16667"/>
              </a:avLst>
            </a:prstGeom>
            <a:solidFill>
              <a:srgbClr val="B6DDE8"/>
            </a:solidFill>
            <a:ln w="12700">
              <a:solidFill>
                <a:srgbClr val="4F81BD"/>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itchFamily="34" charset="0"/>
                  <a:ea typeface="Times New Roman" pitchFamily="18" charset="0"/>
                  <a:cs typeface="Arial" pitchFamily="34" charset="0"/>
                </a:rPr>
                <a:t>Random</a:t>
              </a:r>
              <a:r>
                <a:rPr kumimoji="0" lang="en-US" altLang="en-US" sz="1200" b="1" i="0" u="none" strike="noStrike" cap="none" normalizeH="0" dirty="0">
                  <a:ln>
                    <a:noFill/>
                  </a:ln>
                  <a:solidFill>
                    <a:srgbClr val="000000"/>
                  </a:solidFill>
                  <a:effectLst/>
                  <a:latin typeface="Arial" pitchFamily="34" charset="0"/>
                  <a:ea typeface="Times New Roman" pitchFamily="18" charset="0"/>
                  <a:cs typeface="Arial" pitchFamily="34" charset="0"/>
                </a:rPr>
                <a:t> values</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200" b="1" dirty="0">
                  <a:solidFill>
                    <a:srgbClr val="000000"/>
                  </a:solidFill>
                  <a:latin typeface="Arial" pitchFamily="34" charset="0"/>
                  <a:cs typeface="Arial" pitchFamily="34" charset="0"/>
                </a:rPr>
                <a:t>for material properties</a:t>
              </a:r>
              <a:endParaRPr kumimoji="0" lang="en-US" alt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 name="AutoShape 9"/>
            <p:cNvSpPr>
              <a:spLocks noChangeArrowheads="1"/>
            </p:cNvSpPr>
            <p:nvPr/>
          </p:nvSpPr>
          <p:spPr bwMode="auto">
            <a:xfrm rot="16200000">
              <a:off x="5969812" y="3021011"/>
              <a:ext cx="485774" cy="508000"/>
            </a:xfrm>
            <a:custGeom>
              <a:avLst/>
              <a:gdLst>
                <a:gd name="G0" fmla="+- 16025 0 0"/>
                <a:gd name="G1" fmla="+- 4104 0 0"/>
                <a:gd name="G2" fmla="+- 12158 0 4104"/>
                <a:gd name="G3" fmla="+- G2 0 4104"/>
                <a:gd name="G4" fmla="*/ G3 32768 32059"/>
                <a:gd name="G5" fmla="*/ G4 1 2"/>
                <a:gd name="G6" fmla="+- 21600 0 16025"/>
                <a:gd name="G7" fmla="*/ G6 4104 6079"/>
                <a:gd name="G8" fmla="+- G7 16025 0"/>
                <a:gd name="T0" fmla="*/ 16025 w 21600"/>
                <a:gd name="T1" fmla="*/ 0 h 21600"/>
                <a:gd name="T2" fmla="*/ 16025 w 21600"/>
                <a:gd name="T3" fmla="*/ 12158 h 21600"/>
                <a:gd name="T4" fmla="*/ 201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25" y="0"/>
                  </a:lnTo>
                  <a:lnTo>
                    <a:pt x="16025" y="4104"/>
                  </a:lnTo>
                  <a:lnTo>
                    <a:pt x="12427" y="4104"/>
                  </a:lnTo>
                  <a:cubicBezTo>
                    <a:pt x="5564" y="4104"/>
                    <a:pt x="0" y="7710"/>
                    <a:pt x="0" y="12158"/>
                  </a:cubicBezTo>
                  <a:lnTo>
                    <a:pt x="0" y="21600"/>
                  </a:lnTo>
                  <a:lnTo>
                    <a:pt x="4037" y="21600"/>
                  </a:lnTo>
                  <a:lnTo>
                    <a:pt x="4037" y="12158"/>
                  </a:lnTo>
                  <a:cubicBezTo>
                    <a:pt x="4037" y="9891"/>
                    <a:pt x="7793" y="8054"/>
                    <a:pt x="12427" y="8054"/>
                  </a:cubicBezTo>
                  <a:lnTo>
                    <a:pt x="16025" y="8054"/>
                  </a:lnTo>
                  <a:lnTo>
                    <a:pt x="16025" y="12158"/>
                  </a:lnTo>
                  <a:close/>
                </a:path>
              </a:pathLst>
            </a:custGeom>
            <a:gradFill rotWithShape="0">
              <a:gsLst>
                <a:gs pos="0">
                  <a:srgbClr val="4F81BD"/>
                </a:gs>
                <a:gs pos="100000">
                  <a:srgbClr val="365E8F"/>
                </a:gs>
              </a:gsLst>
              <a:path path="rect">
                <a:fillToRect l="50000" t="50000" r="50000" b="50000"/>
              </a:path>
            </a:gradFill>
            <a:ln>
              <a:noFill/>
            </a:ln>
            <a:effectLst>
              <a:outerShdw dist="28398" dir="3806097" algn="ctr" rotWithShape="0">
                <a:srgbClr val="243F60"/>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p:cNvSpPr>
              <a:spLocks noChangeArrowheads="1"/>
            </p:cNvSpPr>
            <p:nvPr/>
          </p:nvSpPr>
          <p:spPr bwMode="auto">
            <a:xfrm>
              <a:off x="6007914" y="1949450"/>
              <a:ext cx="460375" cy="512763"/>
            </a:xfrm>
            <a:custGeom>
              <a:avLst/>
              <a:gdLst>
                <a:gd name="G0" fmla="+- 16025 0 0"/>
                <a:gd name="G1" fmla="+- 4104 0 0"/>
                <a:gd name="G2" fmla="+- 12158 0 4104"/>
                <a:gd name="G3" fmla="+- G2 0 4104"/>
                <a:gd name="G4" fmla="*/ G3 32768 32059"/>
                <a:gd name="G5" fmla="*/ G4 1 2"/>
                <a:gd name="G6" fmla="+- 21600 0 16025"/>
                <a:gd name="G7" fmla="*/ G6 4104 6079"/>
                <a:gd name="G8" fmla="+- G7 16025 0"/>
                <a:gd name="T0" fmla="*/ 16025 w 21600"/>
                <a:gd name="T1" fmla="*/ 0 h 21600"/>
                <a:gd name="T2" fmla="*/ 16025 w 21600"/>
                <a:gd name="T3" fmla="*/ 12158 h 21600"/>
                <a:gd name="T4" fmla="*/ 201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25" y="0"/>
                  </a:lnTo>
                  <a:lnTo>
                    <a:pt x="16025" y="4104"/>
                  </a:lnTo>
                  <a:lnTo>
                    <a:pt x="12427" y="4104"/>
                  </a:lnTo>
                  <a:cubicBezTo>
                    <a:pt x="5564" y="4104"/>
                    <a:pt x="0" y="7710"/>
                    <a:pt x="0" y="12158"/>
                  </a:cubicBezTo>
                  <a:lnTo>
                    <a:pt x="0" y="21600"/>
                  </a:lnTo>
                  <a:lnTo>
                    <a:pt x="4037" y="21600"/>
                  </a:lnTo>
                  <a:lnTo>
                    <a:pt x="4037" y="12158"/>
                  </a:lnTo>
                  <a:cubicBezTo>
                    <a:pt x="4037" y="9891"/>
                    <a:pt x="7793" y="8054"/>
                    <a:pt x="12427" y="8054"/>
                  </a:cubicBezTo>
                  <a:lnTo>
                    <a:pt x="16025" y="8054"/>
                  </a:lnTo>
                  <a:lnTo>
                    <a:pt x="16025" y="12158"/>
                  </a:lnTo>
                  <a:close/>
                </a:path>
              </a:pathLst>
            </a:custGeom>
            <a:gradFill rotWithShape="0">
              <a:gsLst>
                <a:gs pos="0">
                  <a:srgbClr val="4F81BD"/>
                </a:gs>
                <a:gs pos="100000">
                  <a:srgbClr val="365E8F"/>
                </a:gs>
              </a:gsLst>
              <a:path path="rect">
                <a:fillToRect l="50000" t="50000" r="50000" b="50000"/>
              </a:path>
            </a:gradFill>
            <a:ln>
              <a:noFill/>
            </a:ln>
            <a:effectLst>
              <a:outerShdw dist="28398" dir="3806097" algn="ctr" rotWithShape="0">
                <a:srgbClr val="243F60"/>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AutoShape 7"/>
            <p:cNvSpPr>
              <a:spLocks noChangeArrowheads="1"/>
            </p:cNvSpPr>
            <p:nvPr/>
          </p:nvSpPr>
          <p:spPr bwMode="auto">
            <a:xfrm rot="5400000">
              <a:off x="7539850" y="1993902"/>
              <a:ext cx="422276" cy="514350"/>
            </a:xfrm>
            <a:custGeom>
              <a:avLst/>
              <a:gdLst>
                <a:gd name="G0" fmla="+- 16025 0 0"/>
                <a:gd name="G1" fmla="+- 4104 0 0"/>
                <a:gd name="G2" fmla="+- 12158 0 4104"/>
                <a:gd name="G3" fmla="+- G2 0 4104"/>
                <a:gd name="G4" fmla="*/ G3 32768 32059"/>
                <a:gd name="G5" fmla="*/ G4 1 2"/>
                <a:gd name="G6" fmla="+- 21600 0 16025"/>
                <a:gd name="G7" fmla="*/ G6 4104 6079"/>
                <a:gd name="G8" fmla="+- G7 16025 0"/>
                <a:gd name="T0" fmla="*/ 16025 w 21600"/>
                <a:gd name="T1" fmla="*/ 0 h 21600"/>
                <a:gd name="T2" fmla="*/ 16025 w 21600"/>
                <a:gd name="T3" fmla="*/ 12158 h 21600"/>
                <a:gd name="T4" fmla="*/ 201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25" y="0"/>
                  </a:lnTo>
                  <a:lnTo>
                    <a:pt x="16025" y="4104"/>
                  </a:lnTo>
                  <a:lnTo>
                    <a:pt x="12427" y="4104"/>
                  </a:lnTo>
                  <a:cubicBezTo>
                    <a:pt x="5564" y="4104"/>
                    <a:pt x="0" y="7710"/>
                    <a:pt x="0" y="12158"/>
                  </a:cubicBezTo>
                  <a:lnTo>
                    <a:pt x="0" y="21600"/>
                  </a:lnTo>
                  <a:lnTo>
                    <a:pt x="4037" y="21600"/>
                  </a:lnTo>
                  <a:lnTo>
                    <a:pt x="4037" y="12158"/>
                  </a:lnTo>
                  <a:cubicBezTo>
                    <a:pt x="4037" y="9891"/>
                    <a:pt x="7793" y="8054"/>
                    <a:pt x="12427" y="8054"/>
                  </a:cubicBezTo>
                  <a:lnTo>
                    <a:pt x="16025" y="8054"/>
                  </a:lnTo>
                  <a:lnTo>
                    <a:pt x="16025" y="12158"/>
                  </a:lnTo>
                  <a:close/>
                </a:path>
              </a:pathLst>
            </a:custGeom>
            <a:gradFill rotWithShape="0">
              <a:gsLst>
                <a:gs pos="0">
                  <a:srgbClr val="4F81BD"/>
                </a:gs>
                <a:gs pos="100000">
                  <a:srgbClr val="365E8F"/>
                </a:gs>
              </a:gsLst>
              <a:path path="rect">
                <a:fillToRect l="50000" t="50000" r="50000" b="50000"/>
              </a:path>
            </a:gradFill>
            <a:ln>
              <a:noFill/>
            </a:ln>
            <a:effectLst>
              <a:outerShdw dist="28398" dir="3806097" algn="ctr" rotWithShape="0">
                <a:srgbClr val="243F60"/>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p:cNvSpPr>
              <a:spLocks noChangeArrowheads="1"/>
            </p:cNvSpPr>
            <p:nvPr/>
          </p:nvSpPr>
          <p:spPr bwMode="auto">
            <a:xfrm rot="10800000">
              <a:off x="7553447" y="3032124"/>
              <a:ext cx="453128" cy="555625"/>
            </a:xfrm>
            <a:custGeom>
              <a:avLst/>
              <a:gdLst>
                <a:gd name="G0" fmla="+- 16025 0 0"/>
                <a:gd name="G1" fmla="+- 4104 0 0"/>
                <a:gd name="G2" fmla="+- 12158 0 4104"/>
                <a:gd name="G3" fmla="+- G2 0 4104"/>
                <a:gd name="G4" fmla="*/ G3 32768 32059"/>
                <a:gd name="G5" fmla="*/ G4 1 2"/>
                <a:gd name="G6" fmla="+- 21600 0 16025"/>
                <a:gd name="G7" fmla="*/ G6 4104 6079"/>
                <a:gd name="G8" fmla="+- G7 16025 0"/>
                <a:gd name="T0" fmla="*/ 16025 w 21600"/>
                <a:gd name="T1" fmla="*/ 0 h 21600"/>
                <a:gd name="T2" fmla="*/ 16025 w 21600"/>
                <a:gd name="T3" fmla="*/ 12158 h 21600"/>
                <a:gd name="T4" fmla="*/ 201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25" y="0"/>
                  </a:lnTo>
                  <a:lnTo>
                    <a:pt x="16025" y="4104"/>
                  </a:lnTo>
                  <a:lnTo>
                    <a:pt x="12427" y="4104"/>
                  </a:lnTo>
                  <a:cubicBezTo>
                    <a:pt x="5564" y="4104"/>
                    <a:pt x="0" y="7710"/>
                    <a:pt x="0" y="12158"/>
                  </a:cubicBezTo>
                  <a:lnTo>
                    <a:pt x="0" y="21600"/>
                  </a:lnTo>
                  <a:lnTo>
                    <a:pt x="4037" y="21600"/>
                  </a:lnTo>
                  <a:lnTo>
                    <a:pt x="4037" y="12158"/>
                  </a:lnTo>
                  <a:cubicBezTo>
                    <a:pt x="4037" y="9891"/>
                    <a:pt x="7793" y="8054"/>
                    <a:pt x="12427" y="8054"/>
                  </a:cubicBezTo>
                  <a:lnTo>
                    <a:pt x="16025" y="8054"/>
                  </a:lnTo>
                  <a:lnTo>
                    <a:pt x="16025" y="12158"/>
                  </a:lnTo>
                  <a:close/>
                </a:path>
              </a:pathLst>
            </a:custGeom>
            <a:gradFill rotWithShape="0">
              <a:gsLst>
                <a:gs pos="0">
                  <a:srgbClr val="4F81BD"/>
                </a:gs>
                <a:gs pos="100000">
                  <a:srgbClr val="365E8F"/>
                </a:gs>
              </a:gsLst>
              <a:path path="rect">
                <a:fillToRect l="50000" t="50000" r="50000" b="50000"/>
              </a:path>
            </a:gradFill>
            <a:ln>
              <a:noFill/>
            </a:ln>
            <a:effectLst>
              <a:outerShdw dist="28398" dir="3806097" algn="ctr" rotWithShape="0">
                <a:srgbClr val="243F60"/>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AutoShape 5"/>
            <p:cNvSpPr>
              <a:spLocks noChangeArrowheads="1"/>
            </p:cNvSpPr>
            <p:nvPr/>
          </p:nvSpPr>
          <p:spPr bwMode="auto">
            <a:xfrm>
              <a:off x="6416591" y="3171824"/>
              <a:ext cx="1136857" cy="541338"/>
            </a:xfrm>
            <a:prstGeom prst="roundRect">
              <a:avLst>
                <a:gd name="adj" fmla="val 16667"/>
              </a:avLst>
            </a:prstGeom>
            <a:solidFill>
              <a:srgbClr val="EEECE1"/>
            </a:solidFill>
            <a:ln w="12700">
              <a:solidFill>
                <a:srgbClr val="000000"/>
              </a:solidFill>
              <a:round/>
              <a:headEnd/>
              <a:tailEnd/>
            </a:ln>
            <a:effectLst>
              <a:outerShdw dist="28398" dir="3806097" algn="ctr" rotWithShape="0">
                <a:srgbClr val="8064A2"/>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rial" pitchFamily="34" charset="0"/>
                  <a:ea typeface="Times New Roman" pitchFamily="18" charset="0"/>
                  <a:cs typeface="Arial" pitchFamily="34" charset="0"/>
                </a:rPr>
                <a:t>Latin Hypercube Sampling (Dakota)</a:t>
              </a:r>
              <a:endParaRPr kumimoji="0" lang="en-US" altLang="en-US" sz="1200" b="0" i="0" u="none" strike="noStrike" cap="none" normalizeH="0" baseline="0" dirty="0">
                <a:ln>
                  <a:noFill/>
                </a:ln>
                <a:solidFill>
                  <a:schemeClr val="bg1"/>
                </a:solidFill>
                <a:effectLst/>
                <a:latin typeface="Arial" pitchFamily="34" charset="0"/>
                <a:cs typeface="Arial" pitchFamily="34" charset="0"/>
              </a:endParaRPr>
            </a:p>
          </p:txBody>
        </p:sp>
        <p:sp>
          <p:nvSpPr>
            <p:cNvPr id="14" name="AutoShape 4"/>
            <p:cNvSpPr>
              <a:spLocks noChangeArrowheads="1"/>
            </p:cNvSpPr>
            <p:nvPr/>
          </p:nvSpPr>
          <p:spPr bwMode="auto">
            <a:xfrm>
              <a:off x="6880244" y="1425848"/>
              <a:ext cx="209550" cy="289737"/>
            </a:xfrm>
            <a:prstGeom prst="downArrow">
              <a:avLst>
                <a:gd name="adj1" fmla="val 50000"/>
                <a:gd name="adj2" fmla="val 44508"/>
              </a:avLst>
            </a:prstGeom>
            <a:solidFill>
              <a:srgbClr val="FFE8D1"/>
            </a:solidFill>
            <a:ln w="19050">
              <a:solidFill>
                <a:srgbClr val="7F7F7F"/>
              </a:solidFill>
              <a:miter lim="800000"/>
              <a:headEnd/>
              <a:tailEnd/>
            </a:ln>
            <a:effectLst>
              <a:outerShdw dist="28398" dir="3806097" algn="ctr" rotWithShape="0">
                <a:srgbClr val="622423">
                  <a:alpha val="50000"/>
                </a:srgbClr>
              </a:outerShdw>
            </a:effectLst>
          </p:spPr>
          <p:txBody>
            <a:bodyPr vert="eaVert" wrap="square" lIns="91440" tIns="45720" rIns="91440" bIns="45720" numCol="1" anchor="t" anchorCtr="0" compatLnSpc="1">
              <a:prstTxWarp prst="textNoShape">
                <a:avLst/>
              </a:prstTxWarp>
            </a:bodyPr>
            <a:lstStyle/>
            <a:p>
              <a:endParaRPr lang="en-US"/>
            </a:p>
          </p:txBody>
        </p:sp>
        <p:sp>
          <p:nvSpPr>
            <p:cNvPr id="17" name="AutoShape 1"/>
            <p:cNvSpPr>
              <a:spLocks noChangeArrowheads="1"/>
            </p:cNvSpPr>
            <p:nvPr/>
          </p:nvSpPr>
          <p:spPr bwMode="auto">
            <a:xfrm>
              <a:off x="6584970" y="893448"/>
              <a:ext cx="811212" cy="541338"/>
            </a:xfrm>
            <a:prstGeom prst="roundRect">
              <a:avLst>
                <a:gd name="adj" fmla="val 16667"/>
              </a:avLst>
            </a:prstGeom>
            <a:solidFill>
              <a:srgbClr val="92D050"/>
            </a:solidFill>
            <a:ln w="12700">
              <a:solidFill>
                <a:srgbClr val="4F81BD"/>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rial" pitchFamily="34" charset="0"/>
                  <a:ea typeface="Times New Roman" pitchFamily="18" charset="0"/>
                  <a:cs typeface="Arial" pitchFamily="34" charset="0"/>
                </a:rPr>
                <a:t>WinDAM User Interface</a:t>
              </a:r>
              <a:endParaRPr kumimoji="0" lang="en-US" altLang="en-US" sz="1200" b="0" i="0" u="none" strike="noStrike" cap="none" normalizeH="0" baseline="0" dirty="0">
                <a:ln>
                  <a:noFill/>
                </a:ln>
                <a:solidFill>
                  <a:schemeClr val="bg1"/>
                </a:solidFill>
                <a:effectLst/>
                <a:latin typeface="Arial" pitchFamily="34" charset="0"/>
                <a:cs typeface="Arial" pitchFamily="34" charset="0"/>
              </a:endParaRPr>
            </a:p>
          </p:txBody>
        </p:sp>
      </p:gr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24" y="4029310"/>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571" y="4016736"/>
            <a:ext cx="552670" cy="26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13484"/>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01A5DD-B26D-DEC6-81CE-ACBC933E62EF}"/>
              </a:ext>
            </a:extLst>
          </p:cNvPr>
          <p:cNvPicPr>
            <a:picLocks noChangeAspect="1"/>
          </p:cNvPicPr>
          <p:nvPr/>
        </p:nvPicPr>
        <p:blipFill>
          <a:blip r:embed="rId2"/>
          <a:stretch>
            <a:fillRect/>
          </a:stretch>
        </p:blipFill>
        <p:spPr>
          <a:xfrm>
            <a:off x="471598" y="623419"/>
            <a:ext cx="9144000" cy="1982218"/>
          </a:xfrm>
          <a:prstGeom prst="rect">
            <a:avLst/>
          </a:prstGeom>
        </p:spPr>
      </p:pic>
      <p:sp>
        <p:nvSpPr>
          <p:cNvPr id="33794" name="Rectangle 2"/>
          <p:cNvSpPr>
            <a:spLocks noGrp="1" noChangeArrowheads="1"/>
          </p:cNvSpPr>
          <p:nvPr>
            <p:ph type="title"/>
          </p:nvPr>
        </p:nvSpPr>
        <p:spPr>
          <a:xfrm>
            <a:off x="381000" y="167762"/>
            <a:ext cx="8229600" cy="368524"/>
          </a:xfrm>
        </p:spPr>
        <p:txBody>
          <a:bodyPr>
            <a:normAutofit fontScale="90000"/>
          </a:bodyPr>
          <a:lstStyle/>
          <a:p>
            <a:pPr eaLnBrk="1" hangingPunct="1"/>
            <a:r>
              <a:rPr lang="en-US" sz="2400" dirty="0"/>
              <a:t>DAKOTA Analysis </a:t>
            </a:r>
            <a:r>
              <a:rPr lang="en-US" sz="2400" dirty="0" err="1"/>
              <a:t>DriveR</a:t>
            </a:r>
            <a:endParaRPr lang="en-US" sz="2400" dirty="0"/>
          </a:p>
        </p:txBody>
      </p:sp>
      <p:sp>
        <p:nvSpPr>
          <p:cNvPr id="33796" name="Rectangle 4"/>
          <p:cNvSpPr>
            <a:spLocks noChangeArrowheads="1"/>
          </p:cNvSpPr>
          <p:nvPr/>
        </p:nvSpPr>
        <p:spPr bwMode="auto">
          <a:xfrm>
            <a:off x="577850" y="2772966"/>
            <a:ext cx="3917950" cy="155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a:solidFill>
                <a:schemeClr val="bg1"/>
              </a:solidFill>
            </a:endParaRPr>
          </a:p>
        </p:txBody>
      </p:sp>
      <p:cxnSp>
        <p:nvCxnSpPr>
          <p:cNvPr id="5" name="Straight Arrow Connector 4"/>
          <p:cNvCxnSpPr/>
          <p:nvPr/>
        </p:nvCxnSpPr>
        <p:spPr>
          <a:xfrm>
            <a:off x="2151673" y="1918865"/>
            <a:ext cx="524118"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2227689"/>
            <a:ext cx="80200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577851" y="3455066"/>
            <a:ext cx="6144829" cy="31567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523563"/>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err="1"/>
              <a:t>WinDAM</a:t>
            </a:r>
            <a:r>
              <a:rPr lang="en-US" sz="3600" cap="none" dirty="0"/>
              <a:t> C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43785" y="689905"/>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
        <p:nvSpPr>
          <p:cNvPr id="5" name="Rectangle: Rounded Corners 4">
            <a:extLst>
              <a:ext uri="{FF2B5EF4-FFF2-40B4-BE49-F238E27FC236}">
                <a16:creationId xmlns:a16="http://schemas.microsoft.com/office/drawing/2014/main" id="{4378B2E2-1DE4-7683-4982-2DC72FD3CCCA}"/>
              </a:ext>
            </a:extLst>
          </p:cNvPr>
          <p:cNvSpPr/>
          <p:nvPr/>
        </p:nvSpPr>
        <p:spPr>
          <a:xfrm>
            <a:off x="3548820" y="1826476"/>
            <a:ext cx="1843440" cy="7452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82027"/>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0055FF-6C42-2DB7-63DD-0F49627C4E6B}"/>
              </a:ext>
            </a:extLst>
          </p:cNvPr>
          <p:cNvPicPr>
            <a:picLocks noChangeAspect="1"/>
          </p:cNvPicPr>
          <p:nvPr/>
        </p:nvPicPr>
        <p:blipFill>
          <a:blip r:embed="rId2"/>
          <a:stretch>
            <a:fillRect/>
          </a:stretch>
        </p:blipFill>
        <p:spPr>
          <a:xfrm>
            <a:off x="385854" y="0"/>
            <a:ext cx="8390207" cy="5143500"/>
          </a:xfrm>
          <a:prstGeom prst="rect">
            <a:avLst/>
          </a:prstGeom>
        </p:spPr>
      </p:pic>
    </p:spTree>
    <p:extLst>
      <p:ext uri="{BB962C8B-B14F-4D97-AF65-F5344CB8AC3E}">
        <p14:creationId xmlns:p14="http://schemas.microsoft.com/office/powerpoint/2010/main" val="1632178056"/>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5FE3405-F7F2-5F9C-D87C-52CFB93B80F0}"/>
              </a:ext>
            </a:extLst>
          </p:cNvPr>
          <p:cNvGraphicFramePr>
            <a:graphicFrameLocks/>
          </p:cNvGraphicFramePr>
          <p:nvPr>
            <p:extLst>
              <p:ext uri="{D42A27DB-BD31-4B8C-83A1-F6EECF244321}">
                <p14:modId xmlns:p14="http://schemas.microsoft.com/office/powerpoint/2010/main" val="650505022"/>
              </p:ext>
            </p:extLst>
          </p:nvPr>
        </p:nvGraphicFramePr>
        <p:xfrm>
          <a:off x="1038739" y="152235"/>
          <a:ext cx="6605661" cy="422455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E312C5CC-A7E7-1E96-4059-F4E100D4E0ED}"/>
              </a:ext>
            </a:extLst>
          </p:cNvPr>
          <p:cNvGrpSpPr/>
          <p:nvPr/>
        </p:nvGrpSpPr>
        <p:grpSpPr>
          <a:xfrm>
            <a:off x="1538005" y="1496410"/>
            <a:ext cx="7412165" cy="461665"/>
            <a:chOff x="2025554" y="1918865"/>
            <a:chExt cx="6658450" cy="461665"/>
          </a:xfrm>
        </p:grpSpPr>
        <p:cxnSp>
          <p:nvCxnSpPr>
            <p:cNvPr id="4" name="Straight Connector 3">
              <a:extLst>
                <a:ext uri="{FF2B5EF4-FFF2-40B4-BE49-F238E27FC236}">
                  <a16:creationId xmlns:a16="http://schemas.microsoft.com/office/drawing/2014/main" id="{16A13048-9769-E512-175E-81AD3FEF8BDB}"/>
                </a:ext>
              </a:extLst>
            </p:cNvPr>
            <p:cNvCxnSpPr>
              <a:cxnSpLocks/>
            </p:cNvCxnSpPr>
            <p:nvPr/>
          </p:nvCxnSpPr>
          <p:spPr>
            <a:xfrm>
              <a:off x="2025554" y="2096428"/>
              <a:ext cx="53116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12259B1-4114-2980-0AA6-ECC2848440EE}"/>
                </a:ext>
              </a:extLst>
            </p:cNvPr>
            <p:cNvSpPr txBox="1"/>
            <p:nvPr/>
          </p:nvSpPr>
          <p:spPr>
            <a:xfrm>
              <a:off x="7337160" y="1918865"/>
              <a:ext cx="1346844" cy="461665"/>
            </a:xfrm>
            <a:prstGeom prst="rect">
              <a:avLst/>
            </a:prstGeom>
            <a:noFill/>
          </p:spPr>
          <p:txBody>
            <a:bodyPr wrap="non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spTree>
    <p:extLst>
      <p:ext uri="{BB962C8B-B14F-4D97-AF65-F5344CB8AC3E}">
        <p14:creationId xmlns:p14="http://schemas.microsoft.com/office/powerpoint/2010/main" val="2793155782"/>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BE5FC95-33FD-4CE8-86D1-90FC48D51F7C}"/>
              </a:ext>
            </a:extLst>
          </p:cNvPr>
          <p:cNvGraphicFramePr>
            <a:graphicFrameLocks/>
          </p:cNvGraphicFramePr>
          <p:nvPr>
            <p:extLst>
              <p:ext uri="{D42A27DB-BD31-4B8C-83A1-F6EECF244321}">
                <p14:modId xmlns:p14="http://schemas.microsoft.com/office/powerpoint/2010/main" val="2079872785"/>
              </p:ext>
            </p:extLst>
          </p:nvPr>
        </p:nvGraphicFramePr>
        <p:xfrm>
          <a:off x="1307575" y="152235"/>
          <a:ext cx="6528850" cy="426295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E209D684-BF9E-92CC-10B7-03675C1B5540}"/>
              </a:ext>
            </a:extLst>
          </p:cNvPr>
          <p:cNvGrpSpPr/>
          <p:nvPr/>
        </p:nvGrpSpPr>
        <p:grpSpPr>
          <a:xfrm>
            <a:off x="1768435" y="1496410"/>
            <a:ext cx="7273877" cy="461665"/>
            <a:chOff x="1768435" y="1496410"/>
            <a:chExt cx="7273877" cy="461665"/>
          </a:xfrm>
        </p:grpSpPr>
        <p:cxnSp>
          <p:nvCxnSpPr>
            <p:cNvPr id="3" name="Straight Connector 2">
              <a:extLst>
                <a:ext uri="{FF2B5EF4-FFF2-40B4-BE49-F238E27FC236}">
                  <a16:creationId xmlns:a16="http://schemas.microsoft.com/office/drawing/2014/main" id="{FB9D333D-6F13-C2CF-63F7-A055611DB542}"/>
                </a:ext>
              </a:extLst>
            </p:cNvPr>
            <p:cNvCxnSpPr>
              <a:cxnSpLocks/>
            </p:cNvCxnSpPr>
            <p:nvPr/>
          </p:nvCxnSpPr>
          <p:spPr>
            <a:xfrm>
              <a:off x="1768435" y="1673973"/>
              <a:ext cx="579915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45E7BA-C7A7-FC7B-4AE5-5E04FDE399FD}"/>
                </a:ext>
              </a:extLst>
            </p:cNvPr>
            <p:cNvSpPr txBox="1"/>
            <p:nvPr/>
          </p:nvSpPr>
          <p:spPr>
            <a:xfrm>
              <a:off x="7543010" y="1496410"/>
              <a:ext cx="1499302" cy="461665"/>
            </a:xfrm>
            <a:prstGeom prst="rect">
              <a:avLst/>
            </a:prstGeom>
            <a:noFill/>
          </p:spPr>
          <p:txBody>
            <a:bodyPr wrap="non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spTree>
    <p:extLst>
      <p:ext uri="{BB962C8B-B14F-4D97-AF65-F5344CB8AC3E}">
        <p14:creationId xmlns:p14="http://schemas.microsoft.com/office/powerpoint/2010/main" val="1337297242"/>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C955593-6877-A77A-13E6-6AB1B0F739AF}"/>
              </a:ext>
            </a:extLst>
          </p:cNvPr>
          <p:cNvGraphicFramePr>
            <a:graphicFrameLocks/>
          </p:cNvGraphicFramePr>
          <p:nvPr>
            <p:extLst>
              <p:ext uri="{D42A27DB-BD31-4B8C-83A1-F6EECF244321}">
                <p14:modId xmlns:p14="http://schemas.microsoft.com/office/powerpoint/2010/main" val="4038796572"/>
              </p:ext>
            </p:extLst>
          </p:nvPr>
        </p:nvGraphicFramePr>
        <p:xfrm>
          <a:off x="1192359" y="267450"/>
          <a:ext cx="6567255" cy="407093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A2E77955-F187-2558-3484-E51960FEEE2E}"/>
              </a:ext>
            </a:extLst>
          </p:cNvPr>
          <p:cNvGrpSpPr/>
          <p:nvPr/>
        </p:nvGrpSpPr>
        <p:grpSpPr>
          <a:xfrm>
            <a:off x="1653220" y="2819046"/>
            <a:ext cx="5799155" cy="338211"/>
            <a:chOff x="1653220" y="2819046"/>
            <a:chExt cx="5799155" cy="338211"/>
          </a:xfrm>
        </p:grpSpPr>
        <p:cxnSp>
          <p:nvCxnSpPr>
            <p:cNvPr id="4" name="Straight Connector 3">
              <a:extLst>
                <a:ext uri="{FF2B5EF4-FFF2-40B4-BE49-F238E27FC236}">
                  <a16:creationId xmlns:a16="http://schemas.microsoft.com/office/drawing/2014/main" id="{7C0C33AF-0D82-A615-1349-DBEC257E0064}"/>
                </a:ext>
              </a:extLst>
            </p:cNvPr>
            <p:cNvCxnSpPr>
              <a:cxnSpLocks/>
            </p:cNvCxnSpPr>
            <p:nvPr/>
          </p:nvCxnSpPr>
          <p:spPr>
            <a:xfrm flipV="1">
              <a:off x="1653220" y="2819046"/>
              <a:ext cx="5799155" cy="30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B36858-4E79-2D78-A614-A49E0AE0E4F9}"/>
                </a:ext>
              </a:extLst>
            </p:cNvPr>
            <p:cNvSpPr txBox="1"/>
            <p:nvPr/>
          </p:nvSpPr>
          <p:spPr>
            <a:xfrm>
              <a:off x="4571999" y="2849480"/>
              <a:ext cx="2561920" cy="307777"/>
            </a:xfrm>
            <a:prstGeom prst="rect">
              <a:avLst/>
            </a:prstGeom>
            <a:solidFill>
              <a:schemeClr val="bg1"/>
            </a:solidFill>
          </p:spPr>
          <p:txBody>
            <a:bodyPr wrap="none" rtlCol="0">
              <a:spAutoFit/>
            </a:bodyPr>
            <a:lstStyle/>
            <a:p>
              <a:r>
                <a:rPr lang="en-US" sz="1400" dirty="0">
                  <a:solidFill>
                    <a:srgbClr val="FF0000"/>
                  </a:solidFill>
                </a:rPr>
                <a:t>Observed max top width 96 m</a:t>
              </a:r>
            </a:p>
          </p:txBody>
        </p:sp>
      </p:grpSp>
    </p:spTree>
    <p:extLst>
      <p:ext uri="{BB962C8B-B14F-4D97-AF65-F5344CB8AC3E}">
        <p14:creationId xmlns:p14="http://schemas.microsoft.com/office/powerpoint/2010/main" val="4096677121"/>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87B57BC-0DFC-4AE3-62FD-2691FDB6C1A2}"/>
              </a:ext>
            </a:extLst>
          </p:cNvPr>
          <p:cNvGraphicFramePr>
            <a:graphicFrameLocks/>
          </p:cNvGraphicFramePr>
          <p:nvPr>
            <p:extLst>
              <p:ext uri="{D42A27DB-BD31-4B8C-83A1-F6EECF244321}">
                <p14:modId xmlns:p14="http://schemas.microsoft.com/office/powerpoint/2010/main" val="174010187"/>
              </p:ext>
            </p:extLst>
          </p:nvPr>
        </p:nvGraphicFramePr>
        <p:xfrm>
          <a:off x="1269169" y="152235"/>
          <a:ext cx="6567255" cy="4224550"/>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0D0B15B4-8AEE-3F64-9AAC-C50C352B0406}"/>
              </a:ext>
            </a:extLst>
          </p:cNvPr>
          <p:cNvGrpSpPr/>
          <p:nvPr/>
        </p:nvGrpSpPr>
        <p:grpSpPr>
          <a:xfrm>
            <a:off x="1576410" y="2371896"/>
            <a:ext cx="6061461" cy="399708"/>
            <a:chOff x="1730030" y="2402472"/>
            <a:chExt cx="5683940" cy="399708"/>
          </a:xfrm>
        </p:grpSpPr>
        <p:cxnSp>
          <p:nvCxnSpPr>
            <p:cNvPr id="4" name="Straight Connector 3">
              <a:extLst>
                <a:ext uri="{FF2B5EF4-FFF2-40B4-BE49-F238E27FC236}">
                  <a16:creationId xmlns:a16="http://schemas.microsoft.com/office/drawing/2014/main" id="{7A5D9B1F-6603-A0E8-AD1E-E5F21DE8DF3B}"/>
                </a:ext>
              </a:extLst>
            </p:cNvPr>
            <p:cNvCxnSpPr>
              <a:cxnSpLocks/>
            </p:cNvCxnSpPr>
            <p:nvPr/>
          </p:nvCxnSpPr>
          <p:spPr>
            <a:xfrm>
              <a:off x="1730030" y="2802180"/>
              <a:ext cx="5683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DF6EE4A-EF5E-65A5-65C7-E5D4E01EC8FB}"/>
                </a:ext>
              </a:extLst>
            </p:cNvPr>
            <p:cNvSpPr txBox="1"/>
            <p:nvPr/>
          </p:nvSpPr>
          <p:spPr>
            <a:xfrm>
              <a:off x="4539048" y="2402472"/>
              <a:ext cx="2809018" cy="307777"/>
            </a:xfrm>
            <a:prstGeom prst="rect">
              <a:avLst/>
            </a:prstGeom>
            <a:solidFill>
              <a:schemeClr val="bg1">
                <a:lumMod val="95000"/>
                <a:lumOff val="5000"/>
              </a:schemeClr>
            </a:solidFill>
          </p:spPr>
          <p:txBody>
            <a:bodyPr wrap="square" rtlCol="0">
              <a:spAutoFit/>
            </a:bodyPr>
            <a:lstStyle/>
            <a:p>
              <a:r>
                <a:rPr lang="en-US" sz="1400" dirty="0">
                  <a:solidFill>
                    <a:srgbClr val="FF0000"/>
                  </a:solidFill>
                </a:rPr>
                <a:t>Obs. max discharge time 0.9167 </a:t>
              </a:r>
              <a:r>
                <a:rPr lang="en-US" sz="1400" dirty="0" err="1">
                  <a:solidFill>
                    <a:srgbClr val="FF0000"/>
                  </a:solidFill>
                </a:rPr>
                <a:t>hr</a:t>
              </a:r>
              <a:endParaRPr lang="en-US" sz="1400" dirty="0">
                <a:solidFill>
                  <a:srgbClr val="FF0000"/>
                </a:solidFill>
              </a:endParaRPr>
            </a:p>
          </p:txBody>
        </p:sp>
      </p:grpSp>
    </p:spTree>
    <p:extLst>
      <p:ext uri="{BB962C8B-B14F-4D97-AF65-F5344CB8AC3E}">
        <p14:creationId xmlns:p14="http://schemas.microsoft.com/office/powerpoint/2010/main" val="3555415439"/>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13E601B-2E5B-2CC9-0F5F-76895DCD4A36}"/>
              </a:ext>
            </a:extLst>
          </p:cNvPr>
          <p:cNvGraphicFramePr>
            <a:graphicFrameLocks/>
          </p:cNvGraphicFramePr>
          <p:nvPr>
            <p:extLst>
              <p:ext uri="{D42A27DB-BD31-4B8C-83A1-F6EECF244321}">
                <p14:modId xmlns:p14="http://schemas.microsoft.com/office/powerpoint/2010/main" val="1539241402"/>
              </p:ext>
            </p:extLst>
          </p:nvPr>
        </p:nvGraphicFramePr>
        <p:xfrm>
          <a:off x="1307575" y="229045"/>
          <a:ext cx="6528850" cy="41477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7984092"/>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F927893-EF98-8766-29EA-21465ABDE434}"/>
              </a:ext>
            </a:extLst>
          </p:cNvPr>
          <p:cNvGraphicFramePr>
            <a:graphicFrameLocks/>
          </p:cNvGraphicFramePr>
          <p:nvPr>
            <p:extLst>
              <p:ext uri="{D42A27DB-BD31-4B8C-83A1-F6EECF244321}">
                <p14:modId xmlns:p14="http://schemas.microsoft.com/office/powerpoint/2010/main" val="1933894959"/>
              </p:ext>
            </p:extLst>
          </p:nvPr>
        </p:nvGraphicFramePr>
        <p:xfrm>
          <a:off x="1153955" y="190640"/>
          <a:ext cx="6682470" cy="4147740"/>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1D4E5428-545F-7EE1-6778-2E8D4AE19D01}"/>
              </a:ext>
            </a:extLst>
          </p:cNvPr>
          <p:cNvGrpSpPr/>
          <p:nvPr/>
        </p:nvGrpSpPr>
        <p:grpSpPr>
          <a:xfrm>
            <a:off x="1538005" y="1496410"/>
            <a:ext cx="7488975" cy="461665"/>
            <a:chOff x="1768435" y="1496410"/>
            <a:chExt cx="7273877" cy="461665"/>
          </a:xfrm>
        </p:grpSpPr>
        <p:cxnSp>
          <p:nvCxnSpPr>
            <p:cNvPr id="8" name="Straight Connector 7">
              <a:extLst>
                <a:ext uri="{FF2B5EF4-FFF2-40B4-BE49-F238E27FC236}">
                  <a16:creationId xmlns:a16="http://schemas.microsoft.com/office/drawing/2014/main" id="{C90F971C-2688-C180-8122-300059ACC481}"/>
                </a:ext>
              </a:extLst>
            </p:cNvPr>
            <p:cNvCxnSpPr>
              <a:cxnSpLocks/>
            </p:cNvCxnSpPr>
            <p:nvPr/>
          </p:nvCxnSpPr>
          <p:spPr>
            <a:xfrm>
              <a:off x="1768435" y="1673973"/>
              <a:ext cx="579915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D3DC6BA-9AAA-A5C6-5367-821F93180BE6}"/>
                </a:ext>
              </a:extLst>
            </p:cNvPr>
            <p:cNvSpPr txBox="1"/>
            <p:nvPr/>
          </p:nvSpPr>
          <p:spPr>
            <a:xfrm>
              <a:off x="7543010" y="1496410"/>
              <a:ext cx="1499302" cy="461665"/>
            </a:xfrm>
            <a:prstGeom prst="rect">
              <a:avLst/>
            </a:prstGeom>
            <a:noFill/>
          </p:spPr>
          <p:txBody>
            <a:bodyPr wrap="non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spTree>
    <p:extLst>
      <p:ext uri="{BB962C8B-B14F-4D97-AF65-F5344CB8AC3E}">
        <p14:creationId xmlns:p14="http://schemas.microsoft.com/office/powerpoint/2010/main" val="1888704924"/>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A4D3F85-B028-1DA3-F590-03130923F522}"/>
              </a:ext>
            </a:extLst>
          </p:cNvPr>
          <p:cNvGraphicFramePr>
            <a:graphicFrameLocks/>
          </p:cNvGraphicFramePr>
          <p:nvPr>
            <p:extLst>
              <p:ext uri="{D42A27DB-BD31-4B8C-83A1-F6EECF244321}">
                <p14:modId xmlns:p14="http://schemas.microsoft.com/office/powerpoint/2010/main" val="1490008823"/>
              </p:ext>
            </p:extLst>
          </p:nvPr>
        </p:nvGraphicFramePr>
        <p:xfrm>
          <a:off x="1115549" y="152235"/>
          <a:ext cx="6644065" cy="4186145"/>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2785E794-6DCC-81B3-C634-EBFE9A0CC442}"/>
              </a:ext>
            </a:extLst>
          </p:cNvPr>
          <p:cNvCxnSpPr>
            <a:cxnSpLocks/>
          </p:cNvCxnSpPr>
          <p:nvPr/>
        </p:nvCxnSpPr>
        <p:spPr>
          <a:xfrm flipV="1">
            <a:off x="5724150" y="613095"/>
            <a:ext cx="0" cy="34180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9AD8847-652A-2EC0-C3B6-1AD3C0E34E7A}"/>
              </a:ext>
            </a:extLst>
          </p:cNvPr>
          <p:cNvSpPr txBox="1"/>
          <p:nvPr/>
        </p:nvSpPr>
        <p:spPr>
          <a:xfrm>
            <a:off x="5718049" y="1726840"/>
            <a:ext cx="1542302" cy="461665"/>
          </a:xfrm>
          <a:prstGeom prst="rect">
            <a:avLst/>
          </a:prstGeom>
          <a:noFill/>
        </p:spPr>
        <p:txBody>
          <a:bodyPr wrap="square" rtlCol="0">
            <a:spAutoFit/>
          </a:bodyPr>
          <a:lstStyle/>
          <a:p>
            <a:r>
              <a:rPr lang="en-US" sz="1200" dirty="0">
                <a:solidFill>
                  <a:srgbClr val="FF0000"/>
                </a:solidFill>
              </a:rPr>
              <a:t>Observed max Q</a:t>
            </a:r>
          </a:p>
          <a:p>
            <a:r>
              <a:rPr lang="en-US" sz="1200" dirty="0">
                <a:solidFill>
                  <a:srgbClr val="FF0000"/>
                </a:solidFill>
              </a:rPr>
              <a:t>4200 </a:t>
            </a:r>
            <a:r>
              <a:rPr lang="en-US" sz="1200" dirty="0" err="1">
                <a:solidFill>
                  <a:srgbClr val="FF0000"/>
                </a:solidFill>
              </a:rPr>
              <a:t>cms</a:t>
            </a:r>
            <a:endParaRPr lang="en-US" sz="1200" dirty="0">
              <a:solidFill>
                <a:srgbClr val="FF0000"/>
              </a:solidFill>
            </a:endParaRPr>
          </a:p>
        </p:txBody>
      </p:sp>
      <p:grpSp>
        <p:nvGrpSpPr>
          <p:cNvPr id="11" name="Group 10">
            <a:extLst>
              <a:ext uri="{FF2B5EF4-FFF2-40B4-BE49-F238E27FC236}">
                <a16:creationId xmlns:a16="http://schemas.microsoft.com/office/drawing/2014/main" id="{20285CE8-89C3-79C6-CD39-7C3D54503E18}"/>
              </a:ext>
            </a:extLst>
          </p:cNvPr>
          <p:cNvGrpSpPr/>
          <p:nvPr/>
        </p:nvGrpSpPr>
        <p:grpSpPr>
          <a:xfrm>
            <a:off x="1406850" y="2954996"/>
            <a:ext cx="7534998" cy="368167"/>
            <a:chOff x="1730030" y="2434013"/>
            <a:chExt cx="6995451" cy="368167"/>
          </a:xfrm>
        </p:grpSpPr>
        <p:cxnSp>
          <p:nvCxnSpPr>
            <p:cNvPr id="12" name="Straight Connector 11">
              <a:extLst>
                <a:ext uri="{FF2B5EF4-FFF2-40B4-BE49-F238E27FC236}">
                  <a16:creationId xmlns:a16="http://schemas.microsoft.com/office/drawing/2014/main" id="{B03A15EA-754C-1B08-CA6A-9DB8D42DCF3A}"/>
                </a:ext>
              </a:extLst>
            </p:cNvPr>
            <p:cNvCxnSpPr>
              <a:cxnSpLocks/>
            </p:cNvCxnSpPr>
            <p:nvPr/>
          </p:nvCxnSpPr>
          <p:spPr>
            <a:xfrm>
              <a:off x="1730030" y="2802180"/>
              <a:ext cx="5683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74A5D7-D5C0-B124-8D6A-225D1436C878}"/>
                </a:ext>
              </a:extLst>
            </p:cNvPr>
            <p:cNvSpPr txBox="1"/>
            <p:nvPr/>
          </p:nvSpPr>
          <p:spPr>
            <a:xfrm>
              <a:off x="5916463" y="2434013"/>
              <a:ext cx="2809018" cy="276999"/>
            </a:xfrm>
            <a:prstGeom prst="rect">
              <a:avLst/>
            </a:prstGeom>
            <a:solidFill>
              <a:schemeClr val="bg1">
                <a:lumMod val="95000"/>
                <a:lumOff val="5000"/>
              </a:schemeClr>
            </a:solidFill>
          </p:spPr>
          <p:txBody>
            <a:bodyPr wrap="square" rtlCol="0">
              <a:spAutoFit/>
            </a:bodyPr>
            <a:lstStyle/>
            <a:p>
              <a:r>
                <a:rPr lang="en-US" sz="1200" dirty="0">
                  <a:solidFill>
                    <a:srgbClr val="FF0000"/>
                  </a:solidFill>
                </a:rPr>
                <a:t>Obs. max discharge time 0.9167 </a:t>
              </a:r>
              <a:r>
                <a:rPr lang="en-US" sz="1200" dirty="0" err="1">
                  <a:solidFill>
                    <a:srgbClr val="FF0000"/>
                  </a:solidFill>
                </a:rPr>
                <a:t>hr</a:t>
              </a:r>
              <a:endParaRPr lang="en-US" sz="1200" dirty="0">
                <a:solidFill>
                  <a:srgbClr val="FF0000"/>
                </a:solidFill>
              </a:endParaRPr>
            </a:p>
          </p:txBody>
        </p:sp>
      </p:grpSp>
    </p:spTree>
    <p:extLst>
      <p:ext uri="{BB962C8B-B14F-4D97-AF65-F5344CB8AC3E}">
        <p14:creationId xmlns:p14="http://schemas.microsoft.com/office/powerpoint/2010/main" val="291959501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45" y="123431"/>
            <a:ext cx="8229600" cy="566474"/>
          </a:xfrm>
        </p:spPr>
        <p:txBody>
          <a:bodyPr>
            <a:normAutofit fontScale="90000"/>
          </a:bodyPr>
          <a:lstStyle/>
          <a:p>
            <a:pPr algn="ctr"/>
            <a:r>
              <a:rPr lang="en-US" sz="3600" cap="none" dirty="0"/>
              <a:t>Flip the Paradigm: Use Dakota to Drive the Analysis</a:t>
            </a:r>
          </a:p>
        </p:txBody>
      </p:sp>
      <p:pic>
        <p:nvPicPr>
          <p:cNvPr id="1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1243" y="2177022"/>
            <a:ext cx="284435" cy="28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15FD4738-B2E7-5D13-FE19-8345E8AF4207}"/>
              </a:ext>
            </a:extLst>
          </p:cNvPr>
          <p:cNvSpPr/>
          <p:nvPr/>
        </p:nvSpPr>
        <p:spPr>
          <a:xfrm>
            <a:off x="4572000" y="4223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88EA7A-FC41-CE4F-BE04-32402BD0409B}"/>
              </a:ext>
            </a:extLst>
          </p:cNvPr>
          <p:cNvGrpSpPr/>
          <p:nvPr/>
        </p:nvGrpSpPr>
        <p:grpSpPr>
          <a:xfrm>
            <a:off x="1768435" y="711767"/>
            <a:ext cx="5530320" cy="4262056"/>
            <a:chOff x="1768435" y="711767"/>
            <a:chExt cx="5530320" cy="426205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35" y="711767"/>
              <a:ext cx="5530320" cy="426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AA6EADC0-01AA-4F9E-43AD-9B759B673E3B}"/>
                </a:ext>
              </a:extLst>
            </p:cNvPr>
            <p:cNvSpPr/>
            <p:nvPr/>
          </p:nvSpPr>
          <p:spPr>
            <a:xfrm>
              <a:off x="3112610" y="805120"/>
              <a:ext cx="2726755" cy="482722"/>
            </a:xfrm>
            <a:prstGeom prst="rect">
              <a:avLst/>
            </a:prstGeom>
            <a:solidFill>
              <a:srgbClr val="A7D971"/>
            </a:solidFill>
            <a:ln>
              <a:solidFill>
                <a:srgbClr val="A7D9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Dakota User Interface</a:t>
              </a:r>
            </a:p>
          </p:txBody>
        </p:sp>
        <p:sp>
          <p:nvSpPr>
            <p:cNvPr id="6" name="Rectangle 5">
              <a:extLst>
                <a:ext uri="{FF2B5EF4-FFF2-40B4-BE49-F238E27FC236}">
                  <a16:creationId xmlns:a16="http://schemas.microsoft.com/office/drawing/2014/main" id="{BB229EFA-4C9C-1178-F7CB-688630BCDA7E}"/>
                </a:ext>
              </a:extLst>
            </p:cNvPr>
            <p:cNvSpPr/>
            <p:nvPr/>
          </p:nvSpPr>
          <p:spPr>
            <a:xfrm>
              <a:off x="3496660" y="4031140"/>
              <a:ext cx="1920250" cy="691290"/>
            </a:xfrm>
            <a:prstGeom prst="rect">
              <a:avLst/>
            </a:prstGeom>
            <a:solidFill>
              <a:srgbClr val="EEECE1"/>
            </a:solidFill>
            <a:ln>
              <a:solidFill>
                <a:srgbClr val="EEE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95000"/>
                      <a:lumOff val="5000"/>
                    </a:schemeClr>
                  </a:solidFill>
                </a:rPr>
                <a:t>Computational Model </a:t>
              </a:r>
              <a:r>
                <a:rPr lang="en-US" sz="1300" b="1" dirty="0">
                  <a:solidFill>
                    <a:schemeClr val="bg1">
                      <a:lumMod val="95000"/>
                      <a:lumOff val="5000"/>
                    </a:schemeClr>
                  </a:solidFill>
                </a:rPr>
                <a:t>(</a:t>
              </a:r>
              <a:r>
                <a:rPr lang="en-US" sz="1300" b="1" dirty="0" err="1">
                  <a:solidFill>
                    <a:schemeClr val="bg1">
                      <a:lumMod val="95000"/>
                      <a:lumOff val="5000"/>
                    </a:schemeClr>
                  </a:solidFill>
                </a:rPr>
                <a:t>WinDAM</a:t>
              </a:r>
              <a:r>
                <a:rPr lang="en-US" sz="1300" b="1" dirty="0">
                  <a:solidFill>
                    <a:schemeClr val="bg1">
                      <a:lumMod val="95000"/>
                      <a:lumOff val="5000"/>
                    </a:schemeClr>
                  </a:solidFill>
                </a:rPr>
                <a:t> C or </a:t>
              </a:r>
              <a:r>
                <a:rPr lang="en-US" sz="1300" b="1" dirty="0" err="1">
                  <a:solidFill>
                    <a:schemeClr val="bg1">
                      <a:lumMod val="95000"/>
                      <a:lumOff val="5000"/>
                    </a:schemeClr>
                  </a:solidFill>
                </a:rPr>
                <a:t>DLBreach</a:t>
              </a:r>
              <a:r>
                <a:rPr lang="en-US" sz="1300" b="1" dirty="0">
                  <a:solidFill>
                    <a:schemeClr val="bg1">
                      <a:lumMod val="95000"/>
                      <a:lumOff val="5000"/>
                    </a:schemeClr>
                  </a:solidFill>
                </a:rPr>
                <a:t>)</a:t>
              </a:r>
            </a:p>
          </p:txBody>
        </p:sp>
      </p:grpSp>
    </p:spTree>
    <p:extLst>
      <p:ext uri="{BB962C8B-B14F-4D97-AF65-F5344CB8AC3E}">
        <p14:creationId xmlns:p14="http://schemas.microsoft.com/office/powerpoint/2010/main" val="3072017824"/>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1" y="152235"/>
            <a:ext cx="8794744" cy="4826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09845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85FB53-9B86-BC6F-88D8-A5CCC9AAD565}"/>
              </a:ext>
            </a:extLst>
          </p:cNvPr>
          <p:cNvPicPr>
            <a:picLocks noChangeAspect="1"/>
          </p:cNvPicPr>
          <p:nvPr/>
        </p:nvPicPr>
        <p:blipFill>
          <a:blip r:embed="rId2"/>
          <a:stretch>
            <a:fillRect/>
          </a:stretch>
        </p:blipFill>
        <p:spPr>
          <a:xfrm>
            <a:off x="710154" y="-423840"/>
            <a:ext cx="8429002" cy="6520431"/>
          </a:xfrm>
          <a:prstGeom prst="rect">
            <a:avLst/>
          </a:prstGeom>
        </p:spPr>
      </p:pic>
      <p:sp>
        <p:nvSpPr>
          <p:cNvPr id="8" name="Rectangle 2">
            <a:extLst>
              <a:ext uri="{FF2B5EF4-FFF2-40B4-BE49-F238E27FC236}">
                <a16:creationId xmlns:a16="http://schemas.microsoft.com/office/drawing/2014/main" id="{6798044E-AD2D-4681-F912-FF789E115B23}"/>
              </a:ext>
            </a:extLst>
          </p:cNvPr>
          <p:cNvSpPr>
            <a:spLocks noGrp="1" noChangeArrowheads="1"/>
          </p:cNvSpPr>
          <p:nvPr>
            <p:ph type="title"/>
          </p:nvPr>
        </p:nvSpPr>
        <p:spPr>
          <a:xfrm>
            <a:off x="78614" y="75425"/>
            <a:ext cx="2726756" cy="576075"/>
          </a:xfrm>
          <a:solidFill>
            <a:schemeClr val="bg1">
              <a:lumMod val="95000"/>
              <a:lumOff val="5000"/>
            </a:schemeClr>
          </a:solidFill>
        </p:spPr>
        <p:txBody>
          <a:bodyPr>
            <a:normAutofit/>
          </a:bodyPr>
          <a:lstStyle/>
          <a:p>
            <a:pPr algn="ctr" eaLnBrk="1" hangingPunct="1"/>
            <a:r>
              <a:rPr lang="en-US" sz="2400" cap="none" dirty="0" err="1">
                <a:effectLst>
                  <a:outerShdw blurRad="38100" dist="38100" dir="2700000" algn="tl">
                    <a:srgbClr val="000000">
                      <a:alpha val="43137"/>
                    </a:srgbClr>
                  </a:outerShdw>
                </a:effectLst>
              </a:rPr>
              <a:t>DLBreach</a:t>
            </a:r>
            <a:r>
              <a:rPr lang="en-US" sz="2400" cap="none" dirty="0">
                <a:effectLst>
                  <a:outerShdw blurRad="38100" dist="38100" dir="2700000" algn="tl">
                    <a:srgbClr val="000000">
                      <a:alpha val="43137"/>
                    </a:srgbClr>
                  </a:outerShdw>
                </a:effectLst>
              </a:rPr>
              <a:t> Template</a:t>
            </a:r>
          </a:p>
        </p:txBody>
      </p:sp>
      <p:sp>
        <p:nvSpPr>
          <p:cNvPr id="9" name="TextBox 8">
            <a:extLst>
              <a:ext uri="{FF2B5EF4-FFF2-40B4-BE49-F238E27FC236}">
                <a16:creationId xmlns:a16="http://schemas.microsoft.com/office/drawing/2014/main" id="{DB7250EA-0084-45D6-8B5E-3169449ABB1F}"/>
              </a:ext>
            </a:extLst>
          </p:cNvPr>
          <p:cNvSpPr txBox="1"/>
          <p:nvPr/>
        </p:nvSpPr>
        <p:spPr>
          <a:xfrm>
            <a:off x="577880" y="2226105"/>
            <a:ext cx="8340745" cy="461665"/>
          </a:xfrm>
          <a:prstGeom prst="rect">
            <a:avLst/>
          </a:prstGeom>
          <a:solidFill>
            <a:schemeClr val="bg1">
              <a:lumMod val="95000"/>
              <a:lumOff val="5000"/>
            </a:schemeClr>
          </a:solidFill>
        </p:spPr>
        <p:txBody>
          <a:bodyPr wrap="none" rtlCol="0">
            <a:spAutoFit/>
          </a:bodyPr>
          <a:lstStyle/>
          <a:p>
            <a:r>
              <a:rPr lang="en-US" sz="2400" dirty="0" err="1">
                <a:latin typeface="Consolas" panose="020B0609020204030204" pitchFamily="49" charset="0"/>
              </a:rPr>
              <a:t>Initial_Piping_Breach</a:t>
            </a:r>
            <a:r>
              <a:rPr lang="en-US" sz="2400" dirty="0">
                <a:latin typeface="Consolas" panose="020B0609020204030204" pitchFamily="49" charset="0"/>
              </a:rPr>
              <a:t>  17.4, {pw} ! 0.01 to 0.05</a:t>
            </a:r>
            <a:endParaRPr lang="en-US" sz="2400" dirty="0"/>
          </a:p>
        </p:txBody>
      </p:sp>
    </p:spTree>
    <p:extLst>
      <p:ext uri="{BB962C8B-B14F-4D97-AF65-F5344CB8AC3E}">
        <p14:creationId xmlns:p14="http://schemas.microsoft.com/office/powerpoint/2010/main" val="167331167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421958-1FB3-26CC-4C3B-5BF7BF77445C}"/>
              </a:ext>
            </a:extLst>
          </p:cNvPr>
          <p:cNvPicPr>
            <a:picLocks noChangeAspect="1"/>
          </p:cNvPicPr>
          <p:nvPr/>
        </p:nvPicPr>
        <p:blipFill>
          <a:blip r:embed="rId2"/>
          <a:stretch>
            <a:fillRect/>
          </a:stretch>
        </p:blipFill>
        <p:spPr>
          <a:xfrm>
            <a:off x="714998" y="-385435"/>
            <a:ext cx="8350387" cy="6459616"/>
          </a:xfrm>
          <a:prstGeom prst="rect">
            <a:avLst/>
          </a:prstGeom>
        </p:spPr>
      </p:pic>
      <p:sp>
        <p:nvSpPr>
          <p:cNvPr id="8" name="Rectangle 2">
            <a:extLst>
              <a:ext uri="{FF2B5EF4-FFF2-40B4-BE49-F238E27FC236}">
                <a16:creationId xmlns:a16="http://schemas.microsoft.com/office/drawing/2014/main" id="{6798044E-AD2D-4681-F912-FF789E115B23}"/>
              </a:ext>
            </a:extLst>
          </p:cNvPr>
          <p:cNvSpPr>
            <a:spLocks noGrp="1" noChangeArrowheads="1"/>
          </p:cNvSpPr>
          <p:nvPr>
            <p:ph type="title"/>
          </p:nvPr>
        </p:nvSpPr>
        <p:spPr>
          <a:xfrm>
            <a:off x="78615" y="75425"/>
            <a:ext cx="1689820" cy="576075"/>
          </a:xfrm>
          <a:solidFill>
            <a:schemeClr val="bg1">
              <a:lumMod val="95000"/>
              <a:lumOff val="5000"/>
            </a:schemeClr>
          </a:solidFill>
        </p:spPr>
        <p:txBody>
          <a:bodyPr>
            <a:normAutofit/>
          </a:bodyPr>
          <a:lstStyle/>
          <a:p>
            <a:pPr algn="ctr" eaLnBrk="1" hangingPunct="1"/>
            <a:r>
              <a:rPr lang="en-US" cap="none" dirty="0" err="1">
                <a:effectLst>
                  <a:outerShdw blurRad="38100" dist="38100" dir="2700000" algn="tl">
                    <a:srgbClr val="000000">
                      <a:alpha val="43137"/>
                    </a:srgbClr>
                  </a:outerShdw>
                </a:effectLst>
              </a:rPr>
              <a:t>DLBreach</a:t>
            </a:r>
            <a:endParaRPr lang="en-US" cap="none"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DB7250EA-0084-45D6-8B5E-3169449ABB1F}"/>
              </a:ext>
            </a:extLst>
          </p:cNvPr>
          <p:cNvSpPr txBox="1"/>
          <p:nvPr/>
        </p:nvSpPr>
        <p:spPr>
          <a:xfrm>
            <a:off x="1153955" y="3839115"/>
            <a:ext cx="6896440" cy="369332"/>
          </a:xfrm>
          <a:prstGeom prst="rect">
            <a:avLst/>
          </a:prstGeom>
          <a:solidFill>
            <a:schemeClr val="bg1">
              <a:lumMod val="95000"/>
              <a:lumOff val="5000"/>
            </a:schemeClr>
          </a:solidFill>
        </p:spPr>
        <p:txBody>
          <a:bodyPr wrap="none" rtlCol="0">
            <a:spAutoFit/>
          </a:bodyPr>
          <a:lstStyle/>
          <a:p>
            <a:r>
              <a:rPr lang="en-US" sz="1800" dirty="0" err="1">
                <a:latin typeface="Consolas" panose="020B0609020204030204" pitchFamily="49" charset="0"/>
              </a:rPr>
              <a:t>Cohesive_Soil_Erosion_kd</a:t>
            </a:r>
            <a:r>
              <a:rPr lang="en-US" sz="1800" dirty="0">
                <a:latin typeface="Consolas" panose="020B0609020204030204" pitchFamily="49" charset="0"/>
              </a:rPr>
              <a:t>            {</a:t>
            </a:r>
            <a:r>
              <a:rPr lang="en-US" sz="1800" dirty="0" err="1">
                <a:latin typeface="Consolas" panose="020B0609020204030204" pitchFamily="49" charset="0"/>
              </a:rPr>
              <a:t>kd</a:t>
            </a:r>
            <a:r>
              <a:rPr lang="en-US" sz="1800" dirty="0">
                <a:latin typeface="Consolas" panose="020B0609020204030204" pitchFamily="49" charset="0"/>
              </a:rPr>
              <a:t>}  ! 1.5 to 66</a:t>
            </a:r>
            <a:endParaRPr lang="en-US" sz="2400" dirty="0"/>
          </a:p>
        </p:txBody>
      </p:sp>
    </p:spTree>
    <p:extLst>
      <p:ext uri="{BB962C8B-B14F-4D97-AF65-F5344CB8AC3E}">
        <p14:creationId xmlns:p14="http://schemas.microsoft.com/office/powerpoint/2010/main" val="90935484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1426-A082-82AF-CB70-D625C7CD33AA}"/>
              </a:ext>
            </a:extLst>
          </p:cNvPr>
          <p:cNvSpPr>
            <a:spLocks noGrp="1"/>
          </p:cNvSpPr>
          <p:nvPr>
            <p:ph type="title"/>
          </p:nvPr>
        </p:nvSpPr>
        <p:spPr/>
        <p:txBody>
          <a:bodyPr/>
          <a:lstStyle/>
          <a:p>
            <a:r>
              <a:rPr lang="en-US" dirty="0"/>
              <a:t>Dam Storage</a:t>
            </a:r>
          </a:p>
        </p:txBody>
      </p:sp>
      <p:graphicFrame>
        <p:nvGraphicFramePr>
          <p:cNvPr id="4" name="Graphique 3">
            <a:extLst>
              <a:ext uri="{FF2B5EF4-FFF2-40B4-BE49-F238E27FC236}">
                <a16:creationId xmlns:a16="http://schemas.microsoft.com/office/drawing/2014/main" id="{8E971AE5-CF3F-4FD3-8CE6-31C9182D0241}"/>
              </a:ext>
            </a:extLst>
          </p:cNvPr>
          <p:cNvGraphicFramePr>
            <a:graphicFrameLocks/>
          </p:cNvGraphicFramePr>
          <p:nvPr>
            <p:extLst>
              <p:ext uri="{D42A27DB-BD31-4B8C-83A1-F6EECF244321}">
                <p14:modId xmlns:p14="http://schemas.microsoft.com/office/powerpoint/2010/main" val="3364132559"/>
              </p:ext>
            </p:extLst>
          </p:nvPr>
        </p:nvGraphicFramePr>
        <p:xfrm>
          <a:off x="731501" y="1070564"/>
          <a:ext cx="6912900" cy="3915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590912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5A126B-8C95-7C7C-5291-E77F7BC74DE7}"/>
              </a:ext>
            </a:extLst>
          </p:cNvPr>
          <p:cNvPicPr>
            <a:picLocks noChangeAspect="1"/>
          </p:cNvPicPr>
          <p:nvPr/>
        </p:nvPicPr>
        <p:blipFill>
          <a:blip r:embed="rId2"/>
          <a:stretch>
            <a:fillRect/>
          </a:stretch>
        </p:blipFill>
        <p:spPr>
          <a:xfrm>
            <a:off x="309045" y="0"/>
            <a:ext cx="7757810" cy="6001216"/>
          </a:xfrm>
          <a:prstGeom prst="rect">
            <a:avLst/>
          </a:prstGeom>
        </p:spPr>
      </p:pic>
      <p:sp>
        <p:nvSpPr>
          <p:cNvPr id="8" name="Rectangle 2">
            <a:extLst>
              <a:ext uri="{FF2B5EF4-FFF2-40B4-BE49-F238E27FC236}">
                <a16:creationId xmlns:a16="http://schemas.microsoft.com/office/drawing/2014/main" id="{6798044E-AD2D-4681-F912-FF789E115B23}"/>
              </a:ext>
            </a:extLst>
          </p:cNvPr>
          <p:cNvSpPr>
            <a:spLocks noGrp="1" noChangeArrowheads="1"/>
          </p:cNvSpPr>
          <p:nvPr>
            <p:ph type="title"/>
          </p:nvPr>
        </p:nvSpPr>
        <p:spPr>
          <a:xfrm>
            <a:off x="78615" y="75425"/>
            <a:ext cx="1689820" cy="576075"/>
          </a:xfrm>
          <a:solidFill>
            <a:schemeClr val="bg1">
              <a:lumMod val="95000"/>
              <a:lumOff val="5000"/>
            </a:schemeClr>
          </a:solidFill>
        </p:spPr>
        <p:txBody>
          <a:bodyPr>
            <a:normAutofit/>
          </a:bodyPr>
          <a:lstStyle/>
          <a:p>
            <a:pPr algn="ctr" eaLnBrk="1" hangingPunct="1"/>
            <a:r>
              <a:rPr lang="en-US" cap="none" dirty="0" err="1">
                <a:effectLst>
                  <a:outerShdw blurRad="38100" dist="38100" dir="2700000" algn="tl">
                    <a:srgbClr val="000000">
                      <a:alpha val="43137"/>
                    </a:srgbClr>
                  </a:outerShdw>
                </a:effectLst>
              </a:rPr>
              <a:t>DLBreach</a:t>
            </a:r>
            <a:endParaRPr lang="en-US" cap="none"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DB7250EA-0084-45D6-8B5E-3169449ABB1F}"/>
              </a:ext>
            </a:extLst>
          </p:cNvPr>
          <p:cNvSpPr txBox="1"/>
          <p:nvPr/>
        </p:nvSpPr>
        <p:spPr>
          <a:xfrm>
            <a:off x="2229295" y="2725370"/>
            <a:ext cx="3477234" cy="1477328"/>
          </a:xfrm>
          <a:prstGeom prst="rect">
            <a:avLst/>
          </a:prstGeom>
          <a:solidFill>
            <a:schemeClr val="bg1">
              <a:lumMod val="95000"/>
              <a:lumOff val="5000"/>
            </a:schemeClr>
          </a:solidFill>
        </p:spPr>
        <p:txBody>
          <a:bodyPr wrap="none" rtlCol="0">
            <a:spAutoFit/>
          </a:bodyPr>
          <a:lstStyle/>
          <a:p>
            <a:pPr algn="l"/>
            <a:r>
              <a:rPr lang="en-US" sz="1800" dirty="0" err="1">
                <a:latin typeface="Consolas" panose="020B0609020204030204" pitchFamily="49" charset="0"/>
              </a:rPr>
              <a:t>Upstream_Reservoir</a:t>
            </a:r>
            <a:r>
              <a:rPr lang="en-US" sz="1800" dirty="0">
                <a:latin typeface="Consolas" panose="020B0609020204030204" pitchFamily="49" charset="0"/>
              </a:rPr>
              <a:t>    0, 4</a:t>
            </a:r>
          </a:p>
          <a:p>
            <a:pPr algn="l"/>
            <a:r>
              <a:rPr lang="en-US" sz="1800" dirty="0">
                <a:latin typeface="Consolas" panose="020B0609020204030204" pitchFamily="49" charset="0"/>
              </a:rPr>
              <a:t>0       0</a:t>
            </a:r>
          </a:p>
          <a:p>
            <a:pPr algn="l"/>
            <a:r>
              <a:rPr lang="en-US" sz="1800" dirty="0">
                <a:latin typeface="Consolas" panose="020B0609020204030204" pitchFamily="49" charset="0"/>
              </a:rPr>
              <a:t>12.83   {</a:t>
            </a:r>
            <a:r>
              <a:rPr lang="en-US" sz="1800" dirty="0" err="1">
                <a:latin typeface="Consolas" panose="020B0609020204030204" pitchFamily="49" charset="0"/>
              </a:rPr>
              <a:t>uv</a:t>
            </a:r>
            <a:r>
              <a:rPr lang="en-US" sz="1800" dirty="0">
                <a:latin typeface="Consolas" panose="020B0609020204030204" pitchFamily="49" charset="0"/>
              </a:rPr>
              <a:t>}</a:t>
            </a:r>
          </a:p>
          <a:p>
            <a:pPr algn="l"/>
            <a:r>
              <a:rPr lang="en-US" sz="1800" dirty="0">
                <a:latin typeface="Consolas" panose="020B0609020204030204" pitchFamily="49" charset="0"/>
              </a:rPr>
              <a:t>12.99   17500000</a:t>
            </a:r>
          </a:p>
          <a:p>
            <a:pPr algn="l"/>
            <a:r>
              <a:rPr lang="en-US" sz="1800" dirty="0">
                <a:latin typeface="Consolas" panose="020B0609020204030204" pitchFamily="49" charset="0"/>
              </a:rPr>
              <a:t>14.2    26360000</a:t>
            </a:r>
          </a:p>
        </p:txBody>
      </p:sp>
    </p:spTree>
    <p:extLst>
      <p:ext uri="{BB962C8B-B14F-4D97-AF65-F5344CB8AC3E}">
        <p14:creationId xmlns:p14="http://schemas.microsoft.com/office/powerpoint/2010/main" val="168996890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Custom 1">
      <a:majorFont>
        <a:latin typeface="Arial Narrow"/>
        <a:ea typeface=""/>
        <a:cs typeface=""/>
      </a:majorFont>
      <a:minorFont>
        <a:latin typeface="Arial Narrow"/>
        <a:ea typeface=""/>
        <a:cs typeface=""/>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14697</TotalTime>
  <Words>945</Words>
  <Application>Microsoft Office PowerPoint</Application>
  <PresentationFormat>On-screen Show (16:9)</PresentationFormat>
  <Paragraphs>158</Paragraphs>
  <Slides>39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Arial Narrow</vt:lpstr>
      <vt:lpstr>Consolas</vt:lpstr>
      <vt:lpstr>Horizon</vt:lpstr>
      <vt:lpstr>Big Bay Dam Failure Analysis using DLBreach and WinDAM</vt:lpstr>
      <vt:lpstr>Windows* Dam Analysis Modules (WinDAM)</vt:lpstr>
      <vt:lpstr>WinDAM Computational Model</vt:lpstr>
      <vt:lpstr>Flip the Paradigm: Use Dakota to Drive the Analysis</vt:lpstr>
      <vt:lpstr>PowerPoint Presentation</vt:lpstr>
      <vt:lpstr>DLBreach Template</vt:lpstr>
      <vt:lpstr>DLBreach</vt:lpstr>
      <vt:lpstr>Dam Storage</vt:lpstr>
      <vt:lpstr>DLBreach</vt:lpstr>
      <vt:lpstr>Dakota Driver</vt:lpstr>
      <vt:lpstr>PowerPoint Presentation</vt:lpstr>
      <vt:lpstr>PowerPoint Presentation</vt:lpstr>
      <vt:lpstr>Dakota ANALYSIS Driver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WinDAM C Analysis</vt:lpstr>
      <vt:lpstr>WinDAM Template (BigBay.WDT)</vt:lpstr>
      <vt:lpstr>WinDAM C Interface</vt:lpstr>
      <vt:lpstr>WinDAM C Analysis</vt:lpstr>
      <vt:lpstr>DAKOTA Analysis Driver – WinDAM.bat</vt:lpstr>
      <vt:lpstr>DAKOTA Analysis Driver</vt:lpstr>
      <vt:lpstr>WinDAM C Analysis</vt:lpstr>
      <vt:lpstr>DAKOTA Analysis Driver</vt:lpstr>
      <vt:lpstr>WinDAM C Analysis</vt:lpstr>
      <vt:lpstr>DAKOTA Analysis DriveR</vt:lpstr>
      <vt:lpstr>WinDAM C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2017</dc:title>
  <dc:creator>Mitchell L. Neilsen</dc:creator>
  <cp:lastModifiedBy>Mitchell Neilsen</cp:lastModifiedBy>
  <cp:revision>299</cp:revision>
  <dcterms:created xsi:type="dcterms:W3CDTF">2004-11-07T03:28:37Z</dcterms:created>
  <dcterms:modified xsi:type="dcterms:W3CDTF">2022-11-27T23:26:38Z</dcterms:modified>
</cp:coreProperties>
</file>