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7" r:id="rId5"/>
    <p:sldMasterId id="2147483751" r:id="rId6"/>
  </p:sldMasterIdLst>
  <p:notesMasterIdLst>
    <p:notesMasterId r:id="rId21"/>
  </p:notesMasterIdLst>
  <p:handoutMasterIdLst>
    <p:handoutMasterId r:id="rId22"/>
  </p:handoutMasterIdLst>
  <p:sldIdLst>
    <p:sldId id="5869" r:id="rId7"/>
    <p:sldId id="5876" r:id="rId8"/>
    <p:sldId id="5859" r:id="rId9"/>
    <p:sldId id="5861" r:id="rId10"/>
    <p:sldId id="5858" r:id="rId11"/>
    <p:sldId id="5863" r:id="rId12"/>
    <p:sldId id="5878" r:id="rId13"/>
    <p:sldId id="5879" r:id="rId14"/>
    <p:sldId id="5884" r:id="rId15"/>
    <p:sldId id="5860" r:id="rId16"/>
    <p:sldId id="5885" r:id="rId17"/>
    <p:sldId id="5886" r:id="rId18"/>
    <p:sldId id="5887" r:id="rId19"/>
    <p:sldId id="5888" r:id="rId20"/>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SC Section" id="{0DC7E152-7C79-4DE3-8317-7A181F6D3423}">
          <p14:sldIdLst>
            <p14:sldId id="5869"/>
            <p14:sldId id="5876"/>
            <p14:sldId id="5859"/>
            <p14:sldId id="5861"/>
            <p14:sldId id="5858"/>
            <p14:sldId id="5863"/>
            <p14:sldId id="5878"/>
            <p14:sldId id="5879"/>
            <p14:sldId id="5884"/>
            <p14:sldId id="5860"/>
            <p14:sldId id="5885"/>
            <p14:sldId id="5886"/>
            <p14:sldId id="5887"/>
            <p14:sldId id="588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1" name="Auth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E533"/>
    <a:srgbClr val="7F7F73"/>
    <a:srgbClr val="FFCB05"/>
    <a:srgbClr val="7821AF"/>
    <a:srgbClr val="CC14B2"/>
    <a:srgbClr val="BE21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8ED345-BAB4-4A49-8895-BB5D32E0389A}" v="2" dt="2025-02-26T21:16:35.6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5141" autoAdjust="0"/>
  </p:normalViewPr>
  <p:slideViewPr>
    <p:cSldViewPr snapToGrid="0">
      <p:cViewPr varScale="1">
        <p:scale>
          <a:sx n="58" d="100"/>
          <a:sy n="58" d="100"/>
        </p:scale>
        <p:origin x="955" y="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388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6AA8082-A157-932A-8E30-E4B28095668B}"/>
              </a:ext>
            </a:extLst>
          </p:cNvPr>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86414DB-1279-2C4D-6B67-3F5860AD8299}"/>
              </a:ext>
            </a:extLst>
          </p:cNvPr>
          <p:cNvSpPr>
            <a:spLocks noGrp="1"/>
          </p:cNvSpPr>
          <p:nvPr>
            <p:ph type="dt" sz="quarter" idx="1"/>
          </p:nvPr>
        </p:nvSpPr>
        <p:spPr>
          <a:xfrm>
            <a:off x="3978275" y="0"/>
            <a:ext cx="3043238" cy="466725"/>
          </a:xfrm>
          <a:prstGeom prst="rect">
            <a:avLst/>
          </a:prstGeom>
        </p:spPr>
        <p:txBody>
          <a:bodyPr vert="horz" lIns="91440" tIns="45720" rIns="91440" bIns="45720" rtlCol="0"/>
          <a:lstStyle>
            <a:lvl1pPr algn="r">
              <a:defRPr sz="1200"/>
            </a:lvl1pPr>
          </a:lstStyle>
          <a:p>
            <a:fld id="{B461F520-5E1A-41AD-9217-C01CDB3EFA05}" type="datetimeFigureOut">
              <a:rPr lang="en-US" smtClean="0"/>
              <a:t>2/27/2025</a:t>
            </a:fld>
            <a:endParaRPr lang="en-US"/>
          </a:p>
        </p:txBody>
      </p:sp>
      <p:sp>
        <p:nvSpPr>
          <p:cNvPr id="4" name="Footer Placeholder 3">
            <a:extLst>
              <a:ext uri="{FF2B5EF4-FFF2-40B4-BE49-F238E27FC236}">
                <a16:creationId xmlns:a16="http://schemas.microsoft.com/office/drawing/2014/main" id="{C9129DD0-1455-7E53-993E-4E0C8E3E9169}"/>
              </a:ext>
            </a:extLst>
          </p:cNvPr>
          <p:cNvSpPr>
            <a:spLocks noGrp="1"/>
          </p:cNvSpPr>
          <p:nvPr>
            <p:ph type="ftr" sz="quarter" idx="2"/>
          </p:nvPr>
        </p:nvSpPr>
        <p:spPr>
          <a:xfrm>
            <a:off x="0" y="8842375"/>
            <a:ext cx="3043238"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DCB0D86-C5AB-B522-B8DF-DBF599A50FB7}"/>
              </a:ext>
            </a:extLst>
          </p:cNvPr>
          <p:cNvSpPr>
            <a:spLocks noGrp="1"/>
          </p:cNvSpPr>
          <p:nvPr>
            <p:ph type="sldNum" sz="quarter" idx="3"/>
          </p:nvPr>
        </p:nvSpPr>
        <p:spPr>
          <a:xfrm>
            <a:off x="3978275" y="8842375"/>
            <a:ext cx="3043238" cy="466725"/>
          </a:xfrm>
          <a:prstGeom prst="rect">
            <a:avLst/>
          </a:prstGeom>
        </p:spPr>
        <p:txBody>
          <a:bodyPr vert="horz" lIns="91440" tIns="45720" rIns="91440" bIns="45720" rtlCol="0" anchor="b"/>
          <a:lstStyle>
            <a:lvl1pPr algn="r">
              <a:defRPr sz="1200"/>
            </a:lvl1pPr>
          </a:lstStyle>
          <a:p>
            <a:fld id="{455CD7EB-1E44-41E1-B511-75DEC2470024}" type="slidenum">
              <a:rPr lang="en-US" smtClean="0"/>
              <a:t>‹#›</a:t>
            </a:fld>
            <a:endParaRPr lang="en-US"/>
          </a:p>
        </p:txBody>
      </p:sp>
    </p:spTree>
    <p:extLst>
      <p:ext uri="{BB962C8B-B14F-4D97-AF65-F5344CB8AC3E}">
        <p14:creationId xmlns:p14="http://schemas.microsoft.com/office/powerpoint/2010/main" val="31512424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C1E4B8CC-50C6-460D-A937-1D42699A48E1}" type="datetimeFigureOut">
              <a:rPr lang="en-US" smtClean="0"/>
              <a:t>2/27/2025</a:t>
            </a:fld>
            <a:endParaRPr lang="en-US" dirty="0"/>
          </a:p>
        </p:txBody>
      </p:sp>
      <p:sp>
        <p:nvSpPr>
          <p:cNvPr id="4" name="Slide Image Placeholder 3"/>
          <p:cNvSpPr>
            <a:spLocks noGrp="1" noRot="1" noChangeAspect="1"/>
          </p:cNvSpPr>
          <p:nvPr>
            <p:ph type="sldImg" idx="2"/>
          </p:nvPr>
        </p:nvSpPr>
        <p:spPr>
          <a:xfrm>
            <a:off x="1417638" y="1163638"/>
            <a:ext cx="4187825" cy="3141662"/>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13AFE1A4-0A45-453D-A823-FBDE329F22DD}" type="slidenum">
              <a:rPr lang="en-US" smtClean="0"/>
              <a:t>‹#›</a:t>
            </a:fld>
            <a:endParaRPr lang="en-US" dirty="0"/>
          </a:p>
        </p:txBody>
      </p:sp>
    </p:spTree>
    <p:extLst>
      <p:ext uri="{BB962C8B-B14F-4D97-AF65-F5344CB8AC3E}">
        <p14:creationId xmlns:p14="http://schemas.microsoft.com/office/powerpoint/2010/main" val="1961485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AFE1A4-0A45-453D-A823-FBDE329F22DD}" type="slidenum">
              <a:rPr lang="en-US" smtClean="0"/>
              <a:t>2</a:t>
            </a:fld>
            <a:endParaRPr lang="en-US" dirty="0"/>
          </a:p>
        </p:txBody>
      </p:sp>
    </p:spTree>
    <p:extLst>
      <p:ext uri="{BB962C8B-B14F-4D97-AF65-F5344CB8AC3E}">
        <p14:creationId xmlns:p14="http://schemas.microsoft.com/office/powerpoint/2010/main" val="336017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EBB772-7748-B65E-5656-CB432C8F84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B0017D-60E3-4D99-B645-E0E14CF8BC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8241AF-9F63-539A-0C08-47160E1914A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729C634-D653-08D1-4402-F6E78B170AB0}"/>
              </a:ext>
            </a:extLst>
          </p:cNvPr>
          <p:cNvSpPr>
            <a:spLocks noGrp="1"/>
          </p:cNvSpPr>
          <p:nvPr>
            <p:ph type="sldNum" sz="quarter" idx="10"/>
          </p:nvPr>
        </p:nvSpPr>
        <p:spPr/>
        <p:txBody>
          <a:bodyPr/>
          <a:lstStyle/>
          <a:p>
            <a:fld id="{13AFE1A4-0A45-453D-A823-FBDE329F22DD}" type="slidenum">
              <a:rPr lang="en-US" smtClean="0"/>
              <a:t>11</a:t>
            </a:fld>
            <a:endParaRPr lang="en-US" dirty="0"/>
          </a:p>
        </p:txBody>
      </p:sp>
    </p:spTree>
    <p:extLst>
      <p:ext uri="{BB962C8B-B14F-4D97-AF65-F5344CB8AC3E}">
        <p14:creationId xmlns:p14="http://schemas.microsoft.com/office/powerpoint/2010/main" val="3356728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AFE1A4-0A45-453D-A823-FBDE329F22DD}" type="slidenum">
              <a:rPr lang="en-US" smtClean="0"/>
              <a:t>12</a:t>
            </a:fld>
            <a:endParaRPr lang="en-US" dirty="0"/>
          </a:p>
        </p:txBody>
      </p:sp>
    </p:spTree>
    <p:extLst>
      <p:ext uri="{BB962C8B-B14F-4D97-AF65-F5344CB8AC3E}">
        <p14:creationId xmlns:p14="http://schemas.microsoft.com/office/powerpoint/2010/main" val="4180159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4C5DF6-FC51-7B94-8712-F3FBEFC4BB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D9BC30-1DCB-C3B7-C227-C9B5FC1CA7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F35318-E2BE-5799-1F38-9CEE3CB3472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D11D339-02C8-DF0F-2F12-495ACAF58AFE}"/>
              </a:ext>
            </a:extLst>
          </p:cNvPr>
          <p:cNvSpPr>
            <a:spLocks noGrp="1"/>
          </p:cNvSpPr>
          <p:nvPr>
            <p:ph type="sldNum" sz="quarter" idx="10"/>
          </p:nvPr>
        </p:nvSpPr>
        <p:spPr/>
        <p:txBody>
          <a:bodyPr/>
          <a:lstStyle/>
          <a:p>
            <a:fld id="{13AFE1A4-0A45-453D-A823-FBDE329F22DD}" type="slidenum">
              <a:rPr lang="en-US" smtClean="0"/>
              <a:t>13</a:t>
            </a:fld>
            <a:endParaRPr lang="en-US" dirty="0"/>
          </a:p>
        </p:txBody>
      </p:sp>
    </p:spTree>
    <p:extLst>
      <p:ext uri="{BB962C8B-B14F-4D97-AF65-F5344CB8AC3E}">
        <p14:creationId xmlns:p14="http://schemas.microsoft.com/office/powerpoint/2010/main" val="770692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AFE1A4-0A45-453D-A823-FBDE329F22DD}" type="slidenum">
              <a:rPr lang="en-US" smtClean="0"/>
              <a:t>14</a:t>
            </a:fld>
            <a:endParaRPr lang="en-US" dirty="0"/>
          </a:p>
        </p:txBody>
      </p:sp>
    </p:spTree>
    <p:extLst>
      <p:ext uri="{BB962C8B-B14F-4D97-AF65-F5344CB8AC3E}">
        <p14:creationId xmlns:p14="http://schemas.microsoft.com/office/powerpoint/2010/main" val="4180159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AFE1A4-0A45-453D-A823-FBDE329F22DD}" type="slidenum">
              <a:rPr lang="en-US" smtClean="0"/>
              <a:t>3</a:t>
            </a:fld>
            <a:endParaRPr lang="en-US" dirty="0"/>
          </a:p>
        </p:txBody>
      </p:sp>
    </p:spTree>
    <p:extLst>
      <p:ext uri="{BB962C8B-B14F-4D97-AF65-F5344CB8AC3E}">
        <p14:creationId xmlns:p14="http://schemas.microsoft.com/office/powerpoint/2010/main" val="4180159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AFE1A4-0A45-453D-A823-FBDE329F22DD}" type="slidenum">
              <a:rPr lang="en-US" smtClean="0"/>
              <a:t>4</a:t>
            </a:fld>
            <a:endParaRPr lang="en-US" dirty="0"/>
          </a:p>
        </p:txBody>
      </p:sp>
    </p:spTree>
    <p:extLst>
      <p:ext uri="{BB962C8B-B14F-4D97-AF65-F5344CB8AC3E}">
        <p14:creationId xmlns:p14="http://schemas.microsoft.com/office/powerpoint/2010/main" val="2894399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AFE1A4-0A45-453D-A823-FBDE329F22DD}" type="slidenum">
              <a:rPr lang="en-US" smtClean="0"/>
              <a:t>5</a:t>
            </a:fld>
            <a:endParaRPr lang="en-US" dirty="0"/>
          </a:p>
        </p:txBody>
      </p:sp>
    </p:spTree>
    <p:extLst>
      <p:ext uri="{BB962C8B-B14F-4D97-AF65-F5344CB8AC3E}">
        <p14:creationId xmlns:p14="http://schemas.microsoft.com/office/powerpoint/2010/main" val="164476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AFE1A4-0A45-453D-A823-FBDE329F22DD}" type="slidenum">
              <a:rPr lang="en-US" smtClean="0"/>
              <a:t>6</a:t>
            </a:fld>
            <a:endParaRPr lang="en-US" dirty="0"/>
          </a:p>
        </p:txBody>
      </p:sp>
    </p:spTree>
    <p:extLst>
      <p:ext uri="{BB962C8B-B14F-4D97-AF65-F5344CB8AC3E}">
        <p14:creationId xmlns:p14="http://schemas.microsoft.com/office/powerpoint/2010/main" val="2648942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AFE1A4-0A45-453D-A823-FBDE329F22DD}" type="slidenum">
              <a:rPr lang="en-US" smtClean="0"/>
              <a:t>7</a:t>
            </a:fld>
            <a:endParaRPr lang="en-US" dirty="0"/>
          </a:p>
        </p:txBody>
      </p:sp>
    </p:spTree>
    <p:extLst>
      <p:ext uri="{BB962C8B-B14F-4D97-AF65-F5344CB8AC3E}">
        <p14:creationId xmlns:p14="http://schemas.microsoft.com/office/powerpoint/2010/main" val="830279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AFE1A4-0A45-453D-A823-FBDE329F22DD}" type="slidenum">
              <a:rPr lang="en-US" smtClean="0"/>
              <a:t>8</a:t>
            </a:fld>
            <a:endParaRPr lang="en-US" dirty="0"/>
          </a:p>
        </p:txBody>
      </p:sp>
    </p:spTree>
    <p:extLst>
      <p:ext uri="{BB962C8B-B14F-4D97-AF65-F5344CB8AC3E}">
        <p14:creationId xmlns:p14="http://schemas.microsoft.com/office/powerpoint/2010/main" val="3127320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AFE1A4-0A45-453D-A823-FBDE329F22DD}" type="slidenum">
              <a:rPr lang="en-US" smtClean="0"/>
              <a:t>9</a:t>
            </a:fld>
            <a:endParaRPr lang="en-US" dirty="0"/>
          </a:p>
        </p:txBody>
      </p:sp>
    </p:spTree>
    <p:extLst>
      <p:ext uri="{BB962C8B-B14F-4D97-AF65-F5344CB8AC3E}">
        <p14:creationId xmlns:p14="http://schemas.microsoft.com/office/powerpoint/2010/main" val="4180159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00891-D9FE-1202-1C5B-1B64CF35BE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70393C-5DB1-6074-F650-77F759661E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C8F5AD-89A9-3E59-2D11-98724243519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D2B27B-33AB-B5E7-6C0D-EBD25C07C9C8}"/>
              </a:ext>
            </a:extLst>
          </p:cNvPr>
          <p:cNvSpPr>
            <a:spLocks noGrp="1"/>
          </p:cNvSpPr>
          <p:nvPr>
            <p:ph type="sldNum" sz="quarter" idx="10"/>
          </p:nvPr>
        </p:nvSpPr>
        <p:spPr/>
        <p:txBody>
          <a:bodyPr/>
          <a:lstStyle/>
          <a:p>
            <a:fld id="{13AFE1A4-0A45-453D-A823-FBDE329F22DD}" type="slidenum">
              <a:rPr lang="en-US" smtClean="0"/>
              <a:t>10</a:t>
            </a:fld>
            <a:endParaRPr lang="en-US" dirty="0"/>
          </a:p>
        </p:txBody>
      </p:sp>
    </p:spTree>
    <p:extLst>
      <p:ext uri="{BB962C8B-B14F-4D97-AF65-F5344CB8AC3E}">
        <p14:creationId xmlns:p14="http://schemas.microsoft.com/office/powerpoint/2010/main" val="4176976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2.xml"/><Relationship Id="rId5" Type="http://schemas.openxmlformats.org/officeDocument/2006/relationships/image" Target="../media/image8.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ubtitle, Content and Bumper">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17252" y="6193640"/>
            <a:ext cx="7352812" cy="369332"/>
          </a:xfrm>
          <a:prstGeom prst="rect">
            <a:avLst/>
          </a:prstGeom>
        </p:spPr>
        <p:txBody>
          <a:bodyPr vert="horz" wrap="square" lIns="182880" tIns="45720" rIns="91440" bIns="45720" rtlCol="0" anchor="t" anchorCtr="0">
            <a:spAutoFit/>
          </a:bodyPr>
          <a:lstStyle>
            <a:lvl1pPr marL="0" indent="0">
              <a:buFont typeface="Arial" panose="020B0604020202020204" pitchFamily="34" charset="0"/>
              <a:buNone/>
              <a:defRPr lang="en-US" sz="2000" b="1" i="1" smtClean="0">
                <a:solidFill>
                  <a:schemeClr val="tx1"/>
                </a:solidFill>
                <a:ea typeface="+mj-ea"/>
              </a:defRPr>
            </a:lvl1pPr>
            <a:lvl2pPr>
              <a:defRPr lang="en-US" smtClean="0"/>
            </a:lvl2pPr>
            <a:lvl3pPr>
              <a:defRPr lang="en-US" smtClean="0"/>
            </a:lvl3pPr>
            <a:lvl4pPr>
              <a:defRPr lang="en-US" smtClean="0"/>
            </a:lvl4pPr>
            <a:lvl5pPr>
              <a:defRPr lang="en-US"/>
            </a:lvl5pPr>
          </a:lstStyle>
          <a:p>
            <a:pPr marL="0" lvl="0">
              <a:spcBef>
                <a:spcPct val="0"/>
              </a:spcBef>
            </a:pPr>
            <a:r>
              <a:rPr lang="en-US"/>
              <a:t>Click to add bumper</a:t>
            </a:r>
          </a:p>
        </p:txBody>
      </p:sp>
      <p:sp>
        <p:nvSpPr>
          <p:cNvPr id="32" name="Title Placeholder 1"/>
          <p:cNvSpPr>
            <a:spLocks noGrp="1"/>
          </p:cNvSpPr>
          <p:nvPr>
            <p:ph type="title"/>
          </p:nvPr>
        </p:nvSpPr>
        <p:spPr bwMode="gray">
          <a:xfrm>
            <a:off x="836761" y="99565"/>
            <a:ext cx="7955280" cy="480131"/>
          </a:xfrm>
          <a:prstGeom prst="rect">
            <a:avLst/>
          </a:prstGeom>
        </p:spPr>
        <p:txBody>
          <a:bodyPr vert="horz" lIns="182880" tIns="45720" rIns="91440" bIns="45720" rtlCol="0" anchor="t" anchorCtr="0">
            <a:spAutoFit/>
          </a:bodyPr>
          <a:lstStyle>
            <a:lvl1pPr marL="0">
              <a:defRPr b="1">
                <a:solidFill>
                  <a:schemeClr val="tx1"/>
                </a:solidFill>
                <a:latin typeface="G.I. 400" pitchFamily="2" charset="0"/>
              </a:defRPr>
            </a:lvl1pPr>
          </a:lstStyle>
          <a:p>
            <a:pPr marL="0" lvl="0"/>
            <a:endParaRPr lang="en-US" dirty="0"/>
          </a:p>
        </p:txBody>
      </p:sp>
      <p:sp>
        <p:nvSpPr>
          <p:cNvPr id="37" name="Text Placeholder 36"/>
          <p:cNvSpPr>
            <a:spLocks noGrp="1"/>
          </p:cNvSpPr>
          <p:nvPr>
            <p:ph type="body" sz="quarter" idx="14"/>
          </p:nvPr>
        </p:nvSpPr>
        <p:spPr>
          <a:xfrm>
            <a:off x="836761" y="683879"/>
            <a:ext cx="7955280" cy="914400"/>
          </a:xfrm>
          <a:prstGeom prst="rect">
            <a:avLst/>
          </a:prstGeom>
        </p:spPr>
        <p:txBody>
          <a:bodyPr/>
          <a:lstStyle>
            <a:lvl1pPr marL="228600" indent="-228600">
              <a:buFont typeface="Wingdings" panose="05000000000000000000" pitchFamily="2" charset="2"/>
              <a:buChar char="ü"/>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4"/>
          </p:nvPr>
        </p:nvSpPr>
        <p:spPr>
          <a:xfrm>
            <a:off x="4076700" y="6737503"/>
            <a:ext cx="990600" cy="107722"/>
          </a:xfrm>
          <a:prstGeom prst="rect">
            <a:avLst/>
          </a:prstGeom>
        </p:spPr>
        <p:txBody>
          <a:bodyPr vert="horz" wrap="square" lIns="0" tIns="0" rIns="0" bIns="0" rtlCol="0" anchor="ctr">
            <a:spAutoFit/>
          </a:bodyPr>
          <a:lstStyle>
            <a:lvl1pPr>
              <a:defRPr kumimoji="0" lang="en-US" sz="700" b="0" i="0" u="none" strike="noStrike" kern="600" cap="none" spc="0" normalizeH="0" baseline="0" smtClean="0">
                <a:ln>
                  <a:noFill/>
                </a:ln>
                <a:solidFill>
                  <a:prstClr val="black"/>
                </a:solidFill>
                <a:effectLst/>
                <a:uLnTx/>
                <a:uFillTx/>
                <a:latin typeface="G.I. 530" pitchFamily="2" charset="0"/>
                <a:cs typeface="Arial" panose="020B0604020202020204" pitchFamily="34" charset="0"/>
              </a:defRPr>
            </a:lvl1pPr>
          </a:lstStyle>
          <a:p>
            <a:fld id="{C097D8A2-1060-445D-9A44-8315A403614E}" type="slidenum">
              <a:rPr lang="en-US" smtClean="0"/>
              <a:pPr/>
              <a:t>‹#›</a:t>
            </a:fld>
            <a:endParaRPr lang="en-US" dirty="0"/>
          </a:p>
        </p:txBody>
      </p:sp>
      <p:sp>
        <p:nvSpPr>
          <p:cNvPr id="8" name="Text Placeholder 2"/>
          <p:cNvSpPr>
            <a:spLocks noGrp="1"/>
          </p:cNvSpPr>
          <p:nvPr>
            <p:ph type="body" sz="quarter" idx="18" hasCustomPrompt="1"/>
          </p:nvPr>
        </p:nvSpPr>
        <p:spPr>
          <a:xfrm>
            <a:off x="5118100" y="6742889"/>
            <a:ext cx="2537995" cy="96950"/>
          </a:xfrm>
          <a:prstGeom prst="rect">
            <a:avLst/>
          </a:prstGeom>
        </p:spPr>
        <p:txBody>
          <a:bodyPr wrap="square" lIns="0" tIns="0" rIns="18288" bIns="0" anchor="ctr" anchorCtr="0">
            <a:spAutoFit/>
          </a:bodyPr>
          <a:lstStyle>
            <a:lvl1pPr marL="0" indent="0" algn="r">
              <a:buFontTx/>
              <a:buNone/>
              <a:defRPr sz="700" b="0"/>
            </a:lvl1pPr>
            <a:lvl2pPr marL="457200" indent="0" algn="r">
              <a:buFontTx/>
              <a:buNone/>
              <a:defRPr sz="700" b="0"/>
            </a:lvl2pPr>
            <a:lvl3pPr marL="914400" indent="0" algn="r">
              <a:buFontTx/>
              <a:buNone/>
              <a:defRPr sz="700" b="0"/>
            </a:lvl3pPr>
            <a:lvl4pPr marL="1371600" indent="0" algn="r">
              <a:buFontTx/>
              <a:buNone/>
              <a:defRPr sz="700" b="0"/>
            </a:lvl4pPr>
            <a:lvl5pPr marL="1828800" indent="0" algn="r">
              <a:buFontTx/>
              <a:buNone/>
              <a:defRPr sz="700" b="0"/>
            </a:lvl5pPr>
          </a:lstStyle>
          <a:p>
            <a:pPr lvl="0"/>
            <a:r>
              <a:rPr lang="en-US"/>
              <a:t>POC Name/Phone Number – if necessary— Arial 7</a:t>
            </a:r>
          </a:p>
        </p:txBody>
      </p:sp>
    </p:spTree>
    <p:extLst>
      <p:ext uri="{BB962C8B-B14F-4D97-AF65-F5344CB8AC3E}">
        <p14:creationId xmlns:p14="http://schemas.microsoft.com/office/powerpoint/2010/main" val="2831170899"/>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6761" y="104037"/>
            <a:ext cx="7955280" cy="480131"/>
          </a:xfrm>
          <a:prstGeom prst="rect">
            <a:avLst/>
          </a:prstGeom>
        </p:spPr>
        <p:txBody>
          <a:bodyPr vert="horz" lIns="182880" tIns="45720" rIns="91440" bIns="45720" rtlCol="0" anchor="t" anchorCtr="0">
            <a:spAutoFit/>
          </a:bodyPr>
          <a:lstStyle>
            <a:lvl1pPr>
              <a:defRPr lang="en-US" dirty="0">
                <a:solidFill>
                  <a:schemeClr val="tx1"/>
                </a:solidFill>
              </a:defRPr>
            </a:lvl1pPr>
          </a:lstStyle>
          <a:p>
            <a:pPr lvl="0"/>
            <a:r>
              <a:rPr lang="en-US" dirty="0"/>
              <a:t>Click to edit Master title style</a:t>
            </a:r>
          </a:p>
        </p:txBody>
      </p:sp>
      <p:sp>
        <p:nvSpPr>
          <p:cNvPr id="3" name="Content Placeholder 2"/>
          <p:cNvSpPr>
            <a:spLocks noGrp="1"/>
          </p:cNvSpPr>
          <p:nvPr>
            <p:ph idx="1"/>
          </p:nvPr>
        </p:nvSpPr>
        <p:spPr>
          <a:xfrm>
            <a:off x="836761" y="711257"/>
            <a:ext cx="77724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3459192" y="6661630"/>
            <a:ext cx="2225616" cy="184666"/>
          </a:xfrm>
          <a:prstGeom prst="rect">
            <a:avLst/>
          </a:prstGeom>
        </p:spPr>
        <p:txBody>
          <a:bodyPr/>
          <a:lstStyle>
            <a:lvl1pPr algn="ctr">
              <a:defRPr sz="750" b="0"/>
            </a:lvl1pPr>
          </a:lstStyle>
          <a:p>
            <a:fld id="{1A3C3F5D-9F0A-4D26-898B-10DC4C85EEE6}"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983724373"/>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Content and Bumper">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17252" y="6193640"/>
            <a:ext cx="7352812" cy="369332"/>
          </a:xfrm>
          <a:prstGeom prst="rect">
            <a:avLst/>
          </a:prstGeom>
        </p:spPr>
        <p:txBody>
          <a:bodyPr vert="horz" wrap="square" lIns="182880" tIns="45720" rIns="91440" bIns="45720" rtlCol="0" anchor="t" anchorCtr="0">
            <a:spAutoFit/>
          </a:bodyPr>
          <a:lstStyle>
            <a:lvl1pPr marL="0" indent="0">
              <a:buFont typeface="Arial" panose="020B0604020202020204" pitchFamily="34" charset="0"/>
              <a:buNone/>
              <a:defRPr lang="en-US" sz="2000" b="1" i="1" smtClean="0">
                <a:solidFill>
                  <a:schemeClr val="tx1"/>
                </a:solidFill>
                <a:ea typeface="+mj-ea"/>
              </a:defRPr>
            </a:lvl1pPr>
            <a:lvl2pPr>
              <a:defRPr lang="en-US" smtClean="0"/>
            </a:lvl2pPr>
            <a:lvl3pPr>
              <a:defRPr lang="en-US" smtClean="0"/>
            </a:lvl3pPr>
            <a:lvl4pPr>
              <a:defRPr lang="en-US" smtClean="0"/>
            </a:lvl4pPr>
            <a:lvl5pPr>
              <a:defRPr lang="en-US"/>
            </a:lvl5pPr>
          </a:lstStyle>
          <a:p>
            <a:pPr marL="0" lvl="0">
              <a:spcBef>
                <a:spcPct val="0"/>
              </a:spcBef>
            </a:pPr>
            <a:r>
              <a:rPr lang="en-US" dirty="0"/>
              <a:t>Click to add bumper</a:t>
            </a:r>
          </a:p>
        </p:txBody>
      </p:sp>
      <p:sp>
        <p:nvSpPr>
          <p:cNvPr id="32" name="Title Placeholder 1"/>
          <p:cNvSpPr>
            <a:spLocks noGrp="1"/>
          </p:cNvSpPr>
          <p:nvPr>
            <p:ph type="title" hasCustomPrompt="1"/>
          </p:nvPr>
        </p:nvSpPr>
        <p:spPr bwMode="gray">
          <a:xfrm>
            <a:off x="836761" y="99565"/>
            <a:ext cx="7955280" cy="480131"/>
          </a:xfrm>
          <a:prstGeom prst="rect">
            <a:avLst/>
          </a:prstGeom>
        </p:spPr>
        <p:txBody>
          <a:bodyPr vert="horz" lIns="182880" tIns="45720" rIns="91440" bIns="45720" rtlCol="0" anchor="t" anchorCtr="0">
            <a:spAutoFit/>
          </a:bodyPr>
          <a:lstStyle>
            <a:lvl1pPr marL="0">
              <a:defRPr b="1">
                <a:solidFill>
                  <a:schemeClr val="tx1"/>
                </a:solidFill>
                <a:latin typeface="G.I. 400" pitchFamily="2" charset="0"/>
              </a:defRPr>
            </a:lvl1pPr>
          </a:lstStyle>
          <a:p>
            <a:pPr marL="0" lvl="0"/>
            <a:r>
              <a:rPr lang="en-US" dirty="0"/>
              <a:t>Slide Title — G.I. 400 28 Bold</a:t>
            </a:r>
          </a:p>
        </p:txBody>
      </p:sp>
      <p:sp>
        <p:nvSpPr>
          <p:cNvPr id="37" name="Text Placeholder 36"/>
          <p:cNvSpPr>
            <a:spLocks noGrp="1"/>
          </p:cNvSpPr>
          <p:nvPr>
            <p:ph type="body" sz="quarter" idx="14"/>
          </p:nvPr>
        </p:nvSpPr>
        <p:spPr>
          <a:xfrm>
            <a:off x="836761" y="683879"/>
            <a:ext cx="7955280" cy="914400"/>
          </a:xfrm>
          <a:prstGeom prst="rect">
            <a:avLst/>
          </a:prstGeom>
        </p:spPr>
        <p:txBody>
          <a:bodyPr/>
          <a:lstStyle>
            <a:lvl1pPr marL="228600" indent="-228600">
              <a:buFont typeface="Wingdings" panose="05000000000000000000" pitchFamily="2" charset="2"/>
              <a:buChar char="ü"/>
              <a:defRPr>
                <a:latin typeface="G.I. 530" pitchFamily="2" charset="0"/>
              </a:defRPr>
            </a:lvl1pPr>
            <a:lvl2pPr>
              <a:defRPr>
                <a:latin typeface="G.I. 530" pitchFamily="2" charset="0"/>
              </a:defRPr>
            </a:lvl2pPr>
            <a:lvl3pPr>
              <a:defRPr>
                <a:latin typeface="G.I. 530" pitchFamily="2" charset="0"/>
              </a:defRPr>
            </a:lvl3pPr>
            <a:lvl4pPr>
              <a:defRPr>
                <a:latin typeface="G.I. 530" pitchFamily="2" charset="0"/>
              </a:defRPr>
            </a:lvl4pPr>
            <a:lvl5pPr>
              <a:defRPr>
                <a:latin typeface="G.I. 53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4"/>
          </p:nvPr>
        </p:nvSpPr>
        <p:spPr>
          <a:xfrm>
            <a:off x="4076700" y="6733656"/>
            <a:ext cx="990600" cy="115416"/>
          </a:xfrm>
          <a:prstGeom prst="rect">
            <a:avLst/>
          </a:prstGeom>
        </p:spPr>
        <p:txBody>
          <a:bodyPr vert="horz" wrap="square" lIns="0" tIns="0" rIns="0" bIns="0" rtlCol="0" anchor="ctr">
            <a:spAutoFit/>
          </a:bodyPr>
          <a:lstStyle>
            <a:lvl1pPr>
              <a:defRPr kumimoji="0" lang="en-US" sz="750" b="0" i="0" u="none" strike="noStrike" kern="600" cap="none" spc="0" normalizeH="0" baseline="0" smtClean="0">
                <a:ln>
                  <a:noFill/>
                </a:ln>
                <a:solidFill>
                  <a:prstClr val="black"/>
                </a:solidFill>
                <a:effectLst/>
                <a:uLnTx/>
                <a:uFillTx/>
                <a:latin typeface="G.I. 530" pitchFamily="2" charset="0"/>
                <a:cs typeface="Arial" panose="020B0604020202020204" pitchFamily="34" charset="0"/>
              </a:defRPr>
            </a:lvl1pPr>
          </a:lstStyle>
          <a:p>
            <a:fld id="{C097D8A2-1060-445D-9A44-8315A403614E}" type="slidenum">
              <a:rPr lang="en-US" smtClean="0"/>
              <a:pPr/>
              <a:t>‹#›</a:t>
            </a:fld>
            <a:endParaRPr lang="en-US" dirty="0"/>
          </a:p>
        </p:txBody>
      </p:sp>
      <p:sp>
        <p:nvSpPr>
          <p:cNvPr id="8" name="Text Placeholder 2"/>
          <p:cNvSpPr>
            <a:spLocks noGrp="1"/>
          </p:cNvSpPr>
          <p:nvPr>
            <p:ph type="body" sz="quarter" idx="18" hasCustomPrompt="1"/>
          </p:nvPr>
        </p:nvSpPr>
        <p:spPr>
          <a:xfrm>
            <a:off x="5118100" y="6742889"/>
            <a:ext cx="2537995" cy="96950"/>
          </a:xfrm>
          <a:prstGeom prst="rect">
            <a:avLst/>
          </a:prstGeom>
        </p:spPr>
        <p:txBody>
          <a:bodyPr wrap="square" lIns="0" tIns="0" rIns="18288" bIns="0" anchor="ctr" anchorCtr="0">
            <a:spAutoFit/>
          </a:bodyPr>
          <a:lstStyle>
            <a:lvl1pPr marL="0" indent="0" algn="r">
              <a:buFontTx/>
              <a:buNone/>
              <a:defRPr sz="700" b="0"/>
            </a:lvl1pPr>
            <a:lvl2pPr marL="457200" indent="0" algn="r">
              <a:buFontTx/>
              <a:buNone/>
              <a:defRPr sz="700" b="0"/>
            </a:lvl2pPr>
            <a:lvl3pPr marL="914400" indent="0" algn="r">
              <a:buFontTx/>
              <a:buNone/>
              <a:defRPr sz="700" b="0"/>
            </a:lvl3pPr>
            <a:lvl4pPr marL="1371600" indent="0" algn="r">
              <a:buFontTx/>
              <a:buNone/>
              <a:defRPr sz="700" b="0"/>
            </a:lvl4pPr>
            <a:lvl5pPr marL="1828800" indent="0" algn="r">
              <a:buFontTx/>
              <a:buNone/>
              <a:defRPr sz="700" b="0"/>
            </a:lvl5pPr>
          </a:lstStyle>
          <a:p>
            <a:pPr lvl="0"/>
            <a:r>
              <a:rPr lang="en-US"/>
              <a:t>POC Name/Phone Number – if necessary— Arial 7</a:t>
            </a:r>
          </a:p>
        </p:txBody>
      </p:sp>
    </p:spTree>
    <p:extLst>
      <p:ext uri="{BB962C8B-B14F-4D97-AF65-F5344CB8AC3E}">
        <p14:creationId xmlns:p14="http://schemas.microsoft.com/office/powerpoint/2010/main" val="3889041106"/>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A3C3F5D-9F0A-4D26-898B-10DC4C85EEE6}" type="slidenum">
              <a:rPr lang="en-US" smtClean="0"/>
              <a:t>‹#›</a:t>
            </a:fld>
            <a:endParaRPr lang="en-US" dirty="0"/>
          </a:p>
        </p:txBody>
      </p:sp>
      <p:pic>
        <p:nvPicPr>
          <p:cNvPr id="2" name="Picture 1"/>
          <p:cNvPicPr>
            <a:picLocks noChangeAspect="1"/>
          </p:cNvPicPr>
          <p:nvPr userDrawn="1"/>
        </p:nvPicPr>
        <p:blipFill>
          <a:blip r:embed="rId2"/>
          <a:stretch>
            <a:fillRect/>
          </a:stretch>
        </p:blipFill>
        <p:spPr>
          <a:xfrm>
            <a:off x="-397" y="620784"/>
            <a:ext cx="9144793" cy="6065241"/>
          </a:xfrm>
          <a:prstGeom prst="rect">
            <a:avLst/>
          </a:prstGeom>
        </p:spPr>
      </p:pic>
      <p:pic>
        <p:nvPicPr>
          <p:cNvPr id="25" name="Picture 2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24124" y="5777566"/>
            <a:ext cx="1902081" cy="1082022"/>
          </a:xfrm>
          <a:prstGeom prst="rect">
            <a:avLst/>
          </a:prstGeom>
        </p:spPr>
      </p:pic>
      <p:grpSp>
        <p:nvGrpSpPr>
          <p:cNvPr id="26" name="AMC insignia"/>
          <p:cNvGrpSpPr>
            <a:grpSpLocks noChangeAspect="1"/>
          </p:cNvGrpSpPr>
          <p:nvPr userDrawn="1"/>
        </p:nvGrpSpPr>
        <p:grpSpPr bwMode="auto">
          <a:xfrm>
            <a:off x="7631229" y="6090451"/>
            <a:ext cx="533159" cy="626380"/>
            <a:chOff x="4592" y="1364"/>
            <a:chExt cx="1161" cy="1364"/>
          </a:xfrm>
        </p:grpSpPr>
        <p:sp>
          <p:nvSpPr>
            <p:cNvPr id="27" name="Crest Freeform"/>
            <p:cNvSpPr>
              <a:spLocks/>
            </p:cNvSpPr>
            <p:nvPr userDrawn="1"/>
          </p:nvSpPr>
          <p:spPr bwMode="auto">
            <a:xfrm>
              <a:off x="4605" y="1378"/>
              <a:ext cx="1135" cy="1335"/>
            </a:xfrm>
            <a:custGeom>
              <a:avLst/>
              <a:gdLst>
                <a:gd name="T0" fmla="*/ 1477 w 2954"/>
                <a:gd name="T1" fmla="*/ 0 h 3479"/>
                <a:gd name="T2" fmla="*/ 2954 w 2954"/>
                <a:gd name="T3" fmla="*/ 356 h 3479"/>
                <a:gd name="T4" fmla="*/ 2954 w 2954"/>
                <a:gd name="T5" fmla="*/ 1377 h 3479"/>
                <a:gd name="T6" fmla="*/ 1477 w 2954"/>
                <a:gd name="T7" fmla="*/ 3479 h 3479"/>
                <a:gd name="T8" fmla="*/ 0 w 2954"/>
                <a:gd name="T9" fmla="*/ 1377 h 3479"/>
                <a:gd name="T10" fmla="*/ 0 w 2954"/>
                <a:gd name="T11" fmla="*/ 356 h 3479"/>
                <a:gd name="T12" fmla="*/ 1477 w 2954"/>
                <a:gd name="T13" fmla="*/ 0 h 3479"/>
              </a:gdLst>
              <a:ahLst/>
              <a:cxnLst>
                <a:cxn ang="0">
                  <a:pos x="T0" y="T1"/>
                </a:cxn>
                <a:cxn ang="0">
                  <a:pos x="T2" y="T3"/>
                </a:cxn>
                <a:cxn ang="0">
                  <a:pos x="T4" y="T5"/>
                </a:cxn>
                <a:cxn ang="0">
                  <a:pos x="T6" y="T7"/>
                </a:cxn>
                <a:cxn ang="0">
                  <a:pos x="T8" y="T9"/>
                </a:cxn>
                <a:cxn ang="0">
                  <a:pos x="T10" y="T11"/>
                </a:cxn>
                <a:cxn ang="0">
                  <a:pos x="T12" y="T13"/>
                </a:cxn>
              </a:cxnLst>
              <a:rect l="0" t="0" r="r" b="b"/>
              <a:pathLst>
                <a:path w="2954" h="3479">
                  <a:moveTo>
                    <a:pt x="1477" y="0"/>
                  </a:moveTo>
                  <a:cubicBezTo>
                    <a:pt x="2003" y="0"/>
                    <a:pt x="2609" y="127"/>
                    <a:pt x="2954" y="356"/>
                  </a:cubicBezTo>
                  <a:cubicBezTo>
                    <a:pt x="2954" y="1377"/>
                    <a:pt x="2954" y="1377"/>
                    <a:pt x="2954" y="1377"/>
                  </a:cubicBezTo>
                  <a:cubicBezTo>
                    <a:pt x="2954" y="2275"/>
                    <a:pt x="2402" y="3111"/>
                    <a:pt x="1477" y="3479"/>
                  </a:cubicBezTo>
                  <a:cubicBezTo>
                    <a:pt x="552" y="3111"/>
                    <a:pt x="0" y="2275"/>
                    <a:pt x="0" y="1377"/>
                  </a:cubicBezTo>
                  <a:cubicBezTo>
                    <a:pt x="0" y="356"/>
                    <a:pt x="0" y="356"/>
                    <a:pt x="0" y="356"/>
                  </a:cubicBezTo>
                  <a:cubicBezTo>
                    <a:pt x="345" y="127"/>
                    <a:pt x="951" y="0"/>
                    <a:pt x="14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28" name="Black Frame Freeform"/>
            <p:cNvSpPr>
              <a:spLocks noEditPoints="1"/>
            </p:cNvSpPr>
            <p:nvPr userDrawn="1"/>
          </p:nvSpPr>
          <p:spPr bwMode="auto">
            <a:xfrm>
              <a:off x="4592" y="1364"/>
              <a:ext cx="1161" cy="1364"/>
            </a:xfrm>
            <a:custGeom>
              <a:avLst/>
              <a:gdLst>
                <a:gd name="T0" fmla="*/ 3010 w 3026"/>
                <a:gd name="T1" fmla="*/ 362 h 3554"/>
                <a:gd name="T2" fmla="*/ 2328 w 3026"/>
                <a:gd name="T3" fmla="*/ 93 h 3554"/>
                <a:gd name="T4" fmla="*/ 1513 w 3026"/>
                <a:gd name="T5" fmla="*/ 0 h 3554"/>
                <a:gd name="T6" fmla="*/ 698 w 3026"/>
                <a:gd name="T7" fmla="*/ 93 h 3554"/>
                <a:gd name="T8" fmla="*/ 16 w 3026"/>
                <a:gd name="T9" fmla="*/ 362 h 3554"/>
                <a:gd name="T10" fmla="*/ 0 w 3026"/>
                <a:gd name="T11" fmla="*/ 373 h 3554"/>
                <a:gd name="T12" fmla="*/ 0 w 3026"/>
                <a:gd name="T13" fmla="*/ 1413 h 3554"/>
                <a:gd name="T14" fmla="*/ 398 w 3026"/>
                <a:gd name="T15" fmla="*/ 2683 h 3554"/>
                <a:gd name="T16" fmla="*/ 1500 w 3026"/>
                <a:gd name="T17" fmla="*/ 3548 h 3554"/>
                <a:gd name="T18" fmla="*/ 1513 w 3026"/>
                <a:gd name="T19" fmla="*/ 3554 h 3554"/>
                <a:gd name="T20" fmla="*/ 1526 w 3026"/>
                <a:gd name="T21" fmla="*/ 3548 h 3554"/>
                <a:gd name="T22" fmla="*/ 2628 w 3026"/>
                <a:gd name="T23" fmla="*/ 2683 h 3554"/>
                <a:gd name="T24" fmla="*/ 3026 w 3026"/>
                <a:gd name="T25" fmla="*/ 1413 h 3554"/>
                <a:gd name="T26" fmla="*/ 3026 w 3026"/>
                <a:gd name="T27" fmla="*/ 373 h 3554"/>
                <a:gd name="T28" fmla="*/ 3010 w 3026"/>
                <a:gd name="T29" fmla="*/ 362 h 3554"/>
                <a:gd name="T30" fmla="*/ 2954 w 3026"/>
                <a:gd name="T31" fmla="*/ 1413 h 3554"/>
                <a:gd name="T32" fmla="*/ 1513 w 3026"/>
                <a:gd name="T33" fmla="*/ 3476 h 3554"/>
                <a:gd name="T34" fmla="*/ 72 w 3026"/>
                <a:gd name="T35" fmla="*/ 1413 h 3554"/>
                <a:gd name="T36" fmla="*/ 72 w 3026"/>
                <a:gd name="T37" fmla="*/ 412 h 3554"/>
                <a:gd name="T38" fmla="*/ 1513 w 3026"/>
                <a:gd name="T39" fmla="*/ 72 h 3554"/>
                <a:gd name="T40" fmla="*/ 2954 w 3026"/>
                <a:gd name="T41" fmla="*/ 412 h 3554"/>
                <a:gd name="T42" fmla="*/ 2954 w 3026"/>
                <a:gd name="T43" fmla="*/ 1413 h 3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26" h="3554">
                  <a:moveTo>
                    <a:pt x="3010" y="362"/>
                  </a:moveTo>
                  <a:cubicBezTo>
                    <a:pt x="2842" y="251"/>
                    <a:pt x="2606" y="158"/>
                    <a:pt x="2328" y="93"/>
                  </a:cubicBezTo>
                  <a:cubicBezTo>
                    <a:pt x="2069" y="33"/>
                    <a:pt x="1779" y="0"/>
                    <a:pt x="1513" y="0"/>
                  </a:cubicBezTo>
                  <a:cubicBezTo>
                    <a:pt x="1247" y="0"/>
                    <a:pt x="957" y="33"/>
                    <a:pt x="698" y="93"/>
                  </a:cubicBezTo>
                  <a:cubicBezTo>
                    <a:pt x="420" y="158"/>
                    <a:pt x="184" y="251"/>
                    <a:pt x="16" y="362"/>
                  </a:cubicBezTo>
                  <a:cubicBezTo>
                    <a:pt x="0" y="373"/>
                    <a:pt x="0" y="373"/>
                    <a:pt x="0" y="373"/>
                  </a:cubicBezTo>
                  <a:cubicBezTo>
                    <a:pt x="0" y="1413"/>
                    <a:pt x="0" y="1413"/>
                    <a:pt x="0" y="1413"/>
                  </a:cubicBezTo>
                  <a:cubicBezTo>
                    <a:pt x="0" y="1867"/>
                    <a:pt x="138" y="2306"/>
                    <a:pt x="398" y="2683"/>
                  </a:cubicBezTo>
                  <a:cubicBezTo>
                    <a:pt x="664" y="3068"/>
                    <a:pt x="1045" y="3368"/>
                    <a:pt x="1500" y="3548"/>
                  </a:cubicBezTo>
                  <a:cubicBezTo>
                    <a:pt x="1513" y="3554"/>
                    <a:pt x="1513" y="3554"/>
                    <a:pt x="1513" y="3554"/>
                  </a:cubicBezTo>
                  <a:cubicBezTo>
                    <a:pt x="1526" y="3548"/>
                    <a:pt x="1526" y="3548"/>
                    <a:pt x="1526" y="3548"/>
                  </a:cubicBezTo>
                  <a:cubicBezTo>
                    <a:pt x="1981" y="3368"/>
                    <a:pt x="2362" y="3068"/>
                    <a:pt x="2628" y="2683"/>
                  </a:cubicBezTo>
                  <a:cubicBezTo>
                    <a:pt x="2888" y="2306"/>
                    <a:pt x="3026" y="1867"/>
                    <a:pt x="3026" y="1413"/>
                  </a:cubicBezTo>
                  <a:cubicBezTo>
                    <a:pt x="3026" y="373"/>
                    <a:pt x="3026" y="373"/>
                    <a:pt x="3026" y="373"/>
                  </a:cubicBezTo>
                  <a:lnTo>
                    <a:pt x="3010" y="362"/>
                  </a:lnTo>
                  <a:close/>
                  <a:moveTo>
                    <a:pt x="2954" y="1413"/>
                  </a:moveTo>
                  <a:cubicBezTo>
                    <a:pt x="2954" y="2314"/>
                    <a:pt x="2389" y="3122"/>
                    <a:pt x="1513" y="3476"/>
                  </a:cubicBezTo>
                  <a:cubicBezTo>
                    <a:pt x="637" y="3122"/>
                    <a:pt x="72" y="2314"/>
                    <a:pt x="72" y="1413"/>
                  </a:cubicBezTo>
                  <a:cubicBezTo>
                    <a:pt x="72" y="412"/>
                    <a:pt x="72" y="412"/>
                    <a:pt x="72" y="412"/>
                  </a:cubicBezTo>
                  <a:cubicBezTo>
                    <a:pt x="391" y="208"/>
                    <a:pt x="966" y="72"/>
                    <a:pt x="1513" y="72"/>
                  </a:cubicBezTo>
                  <a:cubicBezTo>
                    <a:pt x="2060" y="72"/>
                    <a:pt x="2635" y="208"/>
                    <a:pt x="2954" y="412"/>
                  </a:cubicBezTo>
                  <a:lnTo>
                    <a:pt x="2954" y="14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29" name="Blue Freeform"/>
            <p:cNvSpPr>
              <a:spLocks/>
            </p:cNvSpPr>
            <p:nvPr userDrawn="1"/>
          </p:nvSpPr>
          <p:spPr bwMode="auto">
            <a:xfrm>
              <a:off x="5172" y="1540"/>
              <a:ext cx="511" cy="1116"/>
            </a:xfrm>
            <a:custGeom>
              <a:avLst/>
              <a:gdLst>
                <a:gd name="T0" fmla="*/ 1329 w 1329"/>
                <a:gd name="T1" fmla="*/ 40 h 2908"/>
                <a:gd name="T2" fmla="*/ 302 w 1329"/>
                <a:gd name="T3" fmla="*/ 1068 h 2908"/>
                <a:gd name="T4" fmla="*/ 544 w 1329"/>
                <a:gd name="T5" fmla="*/ 1370 h 2908"/>
                <a:gd name="T6" fmla="*/ 0 w 1329"/>
                <a:gd name="T7" fmla="*/ 1991 h 2908"/>
                <a:gd name="T8" fmla="*/ 0 w 1329"/>
                <a:gd name="T9" fmla="*/ 2908 h 2908"/>
                <a:gd name="T10" fmla="*/ 1329 w 1329"/>
                <a:gd name="T11" fmla="*/ 930 h 2908"/>
                <a:gd name="T12" fmla="*/ 1329 w 1329"/>
                <a:gd name="T13" fmla="*/ 40 h 2908"/>
              </a:gdLst>
              <a:ahLst/>
              <a:cxnLst>
                <a:cxn ang="0">
                  <a:pos x="T0" y="T1"/>
                </a:cxn>
                <a:cxn ang="0">
                  <a:pos x="T2" y="T3"/>
                </a:cxn>
                <a:cxn ang="0">
                  <a:pos x="T4" y="T5"/>
                </a:cxn>
                <a:cxn ang="0">
                  <a:pos x="T6" y="T7"/>
                </a:cxn>
                <a:cxn ang="0">
                  <a:pos x="T8" y="T9"/>
                </a:cxn>
                <a:cxn ang="0">
                  <a:pos x="T10" y="T11"/>
                </a:cxn>
                <a:cxn ang="0">
                  <a:pos x="T12" y="T13"/>
                </a:cxn>
              </a:cxnLst>
              <a:rect l="0" t="0" r="r" b="b"/>
              <a:pathLst>
                <a:path w="1329" h="2908">
                  <a:moveTo>
                    <a:pt x="1329" y="40"/>
                  </a:moveTo>
                  <a:cubicBezTo>
                    <a:pt x="302" y="1068"/>
                    <a:pt x="302" y="1068"/>
                    <a:pt x="302" y="1068"/>
                  </a:cubicBezTo>
                  <a:cubicBezTo>
                    <a:pt x="544" y="1370"/>
                    <a:pt x="544" y="1370"/>
                    <a:pt x="544" y="1370"/>
                  </a:cubicBezTo>
                  <a:cubicBezTo>
                    <a:pt x="0" y="1991"/>
                    <a:pt x="0" y="1991"/>
                    <a:pt x="0" y="1991"/>
                  </a:cubicBezTo>
                  <a:cubicBezTo>
                    <a:pt x="0" y="2908"/>
                    <a:pt x="0" y="2908"/>
                    <a:pt x="0" y="2908"/>
                  </a:cubicBezTo>
                  <a:cubicBezTo>
                    <a:pt x="540" y="2665"/>
                    <a:pt x="1329" y="2054"/>
                    <a:pt x="1329" y="930"/>
                  </a:cubicBezTo>
                  <a:cubicBezTo>
                    <a:pt x="1329" y="0"/>
                    <a:pt x="1329" y="41"/>
                    <a:pt x="1329" y="40"/>
                  </a:cubicBezTo>
                  <a:close/>
                </a:path>
              </a:pathLst>
            </a:custGeom>
            <a:solidFill>
              <a:srgbClr val="0056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30" name="Red Freeform"/>
            <p:cNvSpPr>
              <a:spLocks/>
            </p:cNvSpPr>
            <p:nvPr userDrawn="1"/>
          </p:nvSpPr>
          <p:spPr bwMode="auto">
            <a:xfrm>
              <a:off x="4662" y="1540"/>
              <a:ext cx="510" cy="1116"/>
            </a:xfrm>
            <a:custGeom>
              <a:avLst/>
              <a:gdLst>
                <a:gd name="T0" fmla="*/ 0 w 1329"/>
                <a:gd name="T1" fmla="*/ 40 h 2908"/>
                <a:gd name="T2" fmla="*/ 1027 w 1329"/>
                <a:gd name="T3" fmla="*/ 1068 h 2908"/>
                <a:gd name="T4" fmla="*/ 785 w 1329"/>
                <a:gd name="T5" fmla="*/ 1370 h 2908"/>
                <a:gd name="T6" fmla="*/ 1329 w 1329"/>
                <a:gd name="T7" fmla="*/ 1991 h 2908"/>
                <a:gd name="T8" fmla="*/ 1329 w 1329"/>
                <a:gd name="T9" fmla="*/ 2908 h 2908"/>
                <a:gd name="T10" fmla="*/ 0 w 1329"/>
                <a:gd name="T11" fmla="*/ 930 h 2908"/>
                <a:gd name="T12" fmla="*/ 0 w 1329"/>
                <a:gd name="T13" fmla="*/ 40 h 2908"/>
              </a:gdLst>
              <a:ahLst/>
              <a:cxnLst>
                <a:cxn ang="0">
                  <a:pos x="T0" y="T1"/>
                </a:cxn>
                <a:cxn ang="0">
                  <a:pos x="T2" y="T3"/>
                </a:cxn>
                <a:cxn ang="0">
                  <a:pos x="T4" y="T5"/>
                </a:cxn>
                <a:cxn ang="0">
                  <a:pos x="T6" y="T7"/>
                </a:cxn>
                <a:cxn ang="0">
                  <a:pos x="T8" y="T9"/>
                </a:cxn>
                <a:cxn ang="0">
                  <a:pos x="T10" y="T11"/>
                </a:cxn>
                <a:cxn ang="0">
                  <a:pos x="T12" y="T13"/>
                </a:cxn>
              </a:cxnLst>
              <a:rect l="0" t="0" r="r" b="b"/>
              <a:pathLst>
                <a:path w="1329" h="2908">
                  <a:moveTo>
                    <a:pt x="0" y="40"/>
                  </a:moveTo>
                  <a:cubicBezTo>
                    <a:pt x="1027" y="1068"/>
                    <a:pt x="1027" y="1068"/>
                    <a:pt x="1027" y="1068"/>
                  </a:cubicBezTo>
                  <a:cubicBezTo>
                    <a:pt x="785" y="1370"/>
                    <a:pt x="785" y="1370"/>
                    <a:pt x="785" y="1370"/>
                  </a:cubicBezTo>
                  <a:cubicBezTo>
                    <a:pt x="1329" y="1991"/>
                    <a:pt x="1329" y="1991"/>
                    <a:pt x="1329" y="1991"/>
                  </a:cubicBezTo>
                  <a:cubicBezTo>
                    <a:pt x="1329" y="2908"/>
                    <a:pt x="1329" y="2908"/>
                    <a:pt x="1329" y="2908"/>
                  </a:cubicBezTo>
                  <a:cubicBezTo>
                    <a:pt x="789" y="2665"/>
                    <a:pt x="0" y="2054"/>
                    <a:pt x="0" y="930"/>
                  </a:cubicBezTo>
                  <a:cubicBezTo>
                    <a:pt x="0" y="0"/>
                    <a:pt x="0" y="41"/>
                    <a:pt x="0" y="40"/>
                  </a:cubicBezTo>
                  <a:close/>
                </a:path>
              </a:pathLst>
            </a:custGeom>
            <a:solidFill>
              <a:srgbClr val="C32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grpSp>
      <p:pic>
        <p:nvPicPr>
          <p:cNvPr id="31" name="Picture 3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348917" y="6098222"/>
            <a:ext cx="586849" cy="610377"/>
          </a:xfrm>
          <a:prstGeom prst="rect">
            <a:avLst/>
          </a:prstGeom>
        </p:spPr>
      </p:pic>
      <p:sp>
        <p:nvSpPr>
          <p:cNvPr id="3" name="Round Same Side Corner Rectangle 17">
            <a:extLst>
              <a:ext uri="{FF2B5EF4-FFF2-40B4-BE49-F238E27FC236}">
                <a16:creationId xmlns:a16="http://schemas.microsoft.com/office/drawing/2014/main" id="{669733F4-4BDE-04DA-05B7-48676825B537}"/>
              </a:ext>
            </a:extLst>
          </p:cNvPr>
          <p:cNvSpPr/>
          <p:nvPr userDrawn="1"/>
        </p:nvSpPr>
        <p:spPr>
          <a:xfrm>
            <a:off x="1" y="0"/>
            <a:ext cx="801278" cy="886120"/>
          </a:xfrm>
          <a:prstGeom prst="round2SameRect">
            <a:avLst>
              <a:gd name="adj1" fmla="val 0"/>
              <a:gd name="adj2" fmla="val 7443"/>
            </a:avLst>
          </a:prstGeom>
          <a:gradFill>
            <a:gsLst>
              <a:gs pos="0">
                <a:schemeClr val="tx1">
                  <a:lumMod val="50000"/>
                  <a:lumOff val="50000"/>
                </a:schemeClr>
              </a:gs>
              <a:gs pos="68000">
                <a:schemeClr val="tx1">
                  <a:lumMod val="95000"/>
                  <a:lumOff val="5000"/>
                </a:schemeClr>
              </a:gs>
              <a:gs pos="34000">
                <a:schemeClr val="tx1">
                  <a:lumMod val="85000"/>
                  <a:lumOff val="15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Logo&#10;&#10;Description automatically generated">
            <a:extLst>
              <a:ext uri="{FF2B5EF4-FFF2-40B4-BE49-F238E27FC236}">
                <a16:creationId xmlns:a16="http://schemas.microsoft.com/office/drawing/2014/main" id="{5284CF85-E01C-DD08-6723-789D970A2133}"/>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3394" y="58950"/>
            <a:ext cx="547055" cy="681750"/>
          </a:xfrm>
          <a:prstGeom prst="rect">
            <a:avLst/>
          </a:prstGeom>
        </p:spPr>
      </p:pic>
    </p:spTree>
    <p:extLst>
      <p:ext uri="{BB962C8B-B14F-4D97-AF65-F5344CB8AC3E}">
        <p14:creationId xmlns:p14="http://schemas.microsoft.com/office/powerpoint/2010/main" val="2594538283"/>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Subtitle, Content and Bump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2809381"/>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gradFill>
          <a:gsLst>
            <a:gs pos="0">
              <a:srgbClr val="7F7F73">
                <a:lumMod val="5000"/>
                <a:lumOff val="95000"/>
              </a:srgbClr>
            </a:gs>
            <a:gs pos="74000">
              <a:srgbClr val="7F7F73"/>
            </a:gs>
            <a:gs pos="83000">
              <a:srgbClr val="7F7F73"/>
            </a:gs>
            <a:gs pos="100000">
              <a:srgbClr val="7F7F73">
                <a:lumMod val="50000"/>
                <a:lumOff val="50000"/>
              </a:srgbClr>
            </a:gs>
          </a:gsLst>
          <a:lin ang="3600000" scaled="0"/>
        </a:gradFill>
        <a:effectLst/>
      </p:bgPr>
    </p:bg>
    <p:spTree>
      <p:nvGrpSpPr>
        <p:cNvPr id="1" name=""/>
        <p:cNvGrpSpPr/>
        <p:nvPr/>
      </p:nvGrpSpPr>
      <p:grpSpPr>
        <a:xfrm>
          <a:off x="0" y="0"/>
          <a:ext cx="0" cy="0"/>
          <a:chOff x="0" y="0"/>
          <a:chExt cx="0" cy="0"/>
        </a:xfrm>
      </p:grpSpPr>
      <p:pic>
        <p:nvPicPr>
          <p:cNvPr id="5" name="Picture 4" descr="A group of people posing for a photo&#10;&#10;Description automatically generated with medium confidence">
            <a:extLst>
              <a:ext uri="{FF2B5EF4-FFF2-40B4-BE49-F238E27FC236}">
                <a16:creationId xmlns:a16="http://schemas.microsoft.com/office/drawing/2014/main" id="{38E57C7A-2ACC-4371-81AE-A3FDFF286D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8" name="Round Same Side Corner Rectangle 17"/>
          <p:cNvSpPr/>
          <p:nvPr userDrawn="1"/>
        </p:nvSpPr>
        <p:spPr>
          <a:xfrm>
            <a:off x="0" y="-1588"/>
            <a:ext cx="2960017" cy="956014"/>
          </a:xfrm>
          <a:prstGeom prst="round2SameRect">
            <a:avLst>
              <a:gd name="adj1" fmla="val 0"/>
              <a:gd name="adj2" fmla="val 7443"/>
            </a:avLst>
          </a:prstGeom>
          <a:gradFill>
            <a:gsLst>
              <a:gs pos="0">
                <a:schemeClr val="tx1">
                  <a:lumMod val="50000"/>
                  <a:lumOff val="50000"/>
                </a:schemeClr>
              </a:gs>
              <a:gs pos="68000">
                <a:schemeClr val="tx1">
                  <a:lumMod val="95000"/>
                  <a:lumOff val="5000"/>
                </a:schemeClr>
              </a:gs>
              <a:gs pos="34000">
                <a:schemeClr val="tx1">
                  <a:lumMod val="85000"/>
                  <a:lumOff val="15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1341F10D-3EDF-3EC6-8CC6-FAC7CC2956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47287" y="5777566"/>
            <a:ext cx="1902081" cy="1082022"/>
          </a:xfrm>
          <a:prstGeom prst="rect">
            <a:avLst/>
          </a:prstGeom>
        </p:spPr>
      </p:pic>
      <p:grpSp>
        <p:nvGrpSpPr>
          <p:cNvPr id="4" name="AMC insignia">
            <a:extLst>
              <a:ext uri="{FF2B5EF4-FFF2-40B4-BE49-F238E27FC236}">
                <a16:creationId xmlns:a16="http://schemas.microsoft.com/office/drawing/2014/main" id="{6268229C-6291-5475-051B-CA723A6FB857}"/>
              </a:ext>
            </a:extLst>
          </p:cNvPr>
          <p:cNvGrpSpPr>
            <a:grpSpLocks noChangeAspect="1"/>
          </p:cNvGrpSpPr>
          <p:nvPr userDrawn="1"/>
        </p:nvGrpSpPr>
        <p:grpSpPr bwMode="auto">
          <a:xfrm>
            <a:off x="7354392" y="6090451"/>
            <a:ext cx="533159" cy="626380"/>
            <a:chOff x="4592" y="1364"/>
            <a:chExt cx="1161" cy="1364"/>
          </a:xfrm>
        </p:grpSpPr>
        <p:sp>
          <p:nvSpPr>
            <p:cNvPr id="6" name="Crest Freeform">
              <a:extLst>
                <a:ext uri="{FF2B5EF4-FFF2-40B4-BE49-F238E27FC236}">
                  <a16:creationId xmlns:a16="http://schemas.microsoft.com/office/drawing/2014/main" id="{45A174CC-A214-E189-C263-C5291D6C7984}"/>
                </a:ext>
              </a:extLst>
            </p:cNvPr>
            <p:cNvSpPr>
              <a:spLocks/>
            </p:cNvSpPr>
            <p:nvPr userDrawn="1"/>
          </p:nvSpPr>
          <p:spPr bwMode="auto">
            <a:xfrm>
              <a:off x="4605" y="1378"/>
              <a:ext cx="1135" cy="1335"/>
            </a:xfrm>
            <a:custGeom>
              <a:avLst/>
              <a:gdLst>
                <a:gd name="T0" fmla="*/ 1477 w 2954"/>
                <a:gd name="T1" fmla="*/ 0 h 3479"/>
                <a:gd name="T2" fmla="*/ 2954 w 2954"/>
                <a:gd name="T3" fmla="*/ 356 h 3479"/>
                <a:gd name="T4" fmla="*/ 2954 w 2954"/>
                <a:gd name="T5" fmla="*/ 1377 h 3479"/>
                <a:gd name="T6" fmla="*/ 1477 w 2954"/>
                <a:gd name="T7" fmla="*/ 3479 h 3479"/>
                <a:gd name="T8" fmla="*/ 0 w 2954"/>
                <a:gd name="T9" fmla="*/ 1377 h 3479"/>
                <a:gd name="T10" fmla="*/ 0 w 2954"/>
                <a:gd name="T11" fmla="*/ 356 h 3479"/>
                <a:gd name="T12" fmla="*/ 1477 w 2954"/>
                <a:gd name="T13" fmla="*/ 0 h 3479"/>
              </a:gdLst>
              <a:ahLst/>
              <a:cxnLst>
                <a:cxn ang="0">
                  <a:pos x="T0" y="T1"/>
                </a:cxn>
                <a:cxn ang="0">
                  <a:pos x="T2" y="T3"/>
                </a:cxn>
                <a:cxn ang="0">
                  <a:pos x="T4" y="T5"/>
                </a:cxn>
                <a:cxn ang="0">
                  <a:pos x="T6" y="T7"/>
                </a:cxn>
                <a:cxn ang="0">
                  <a:pos x="T8" y="T9"/>
                </a:cxn>
                <a:cxn ang="0">
                  <a:pos x="T10" y="T11"/>
                </a:cxn>
                <a:cxn ang="0">
                  <a:pos x="T12" y="T13"/>
                </a:cxn>
              </a:cxnLst>
              <a:rect l="0" t="0" r="r" b="b"/>
              <a:pathLst>
                <a:path w="2954" h="3479">
                  <a:moveTo>
                    <a:pt x="1477" y="0"/>
                  </a:moveTo>
                  <a:cubicBezTo>
                    <a:pt x="2003" y="0"/>
                    <a:pt x="2609" y="127"/>
                    <a:pt x="2954" y="356"/>
                  </a:cubicBezTo>
                  <a:cubicBezTo>
                    <a:pt x="2954" y="1377"/>
                    <a:pt x="2954" y="1377"/>
                    <a:pt x="2954" y="1377"/>
                  </a:cubicBezTo>
                  <a:cubicBezTo>
                    <a:pt x="2954" y="2275"/>
                    <a:pt x="2402" y="3111"/>
                    <a:pt x="1477" y="3479"/>
                  </a:cubicBezTo>
                  <a:cubicBezTo>
                    <a:pt x="552" y="3111"/>
                    <a:pt x="0" y="2275"/>
                    <a:pt x="0" y="1377"/>
                  </a:cubicBezTo>
                  <a:cubicBezTo>
                    <a:pt x="0" y="356"/>
                    <a:pt x="0" y="356"/>
                    <a:pt x="0" y="356"/>
                  </a:cubicBezTo>
                  <a:cubicBezTo>
                    <a:pt x="345" y="127"/>
                    <a:pt x="951" y="0"/>
                    <a:pt x="14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7" name="Black Frame Freeform">
              <a:extLst>
                <a:ext uri="{FF2B5EF4-FFF2-40B4-BE49-F238E27FC236}">
                  <a16:creationId xmlns:a16="http://schemas.microsoft.com/office/drawing/2014/main" id="{4A57904B-0E02-3C6C-169D-CAC17048059A}"/>
                </a:ext>
              </a:extLst>
            </p:cNvPr>
            <p:cNvSpPr>
              <a:spLocks noEditPoints="1"/>
            </p:cNvSpPr>
            <p:nvPr userDrawn="1"/>
          </p:nvSpPr>
          <p:spPr bwMode="auto">
            <a:xfrm>
              <a:off x="4592" y="1364"/>
              <a:ext cx="1161" cy="1364"/>
            </a:xfrm>
            <a:custGeom>
              <a:avLst/>
              <a:gdLst>
                <a:gd name="T0" fmla="*/ 3010 w 3026"/>
                <a:gd name="T1" fmla="*/ 362 h 3554"/>
                <a:gd name="T2" fmla="*/ 2328 w 3026"/>
                <a:gd name="T3" fmla="*/ 93 h 3554"/>
                <a:gd name="T4" fmla="*/ 1513 w 3026"/>
                <a:gd name="T5" fmla="*/ 0 h 3554"/>
                <a:gd name="T6" fmla="*/ 698 w 3026"/>
                <a:gd name="T7" fmla="*/ 93 h 3554"/>
                <a:gd name="T8" fmla="*/ 16 w 3026"/>
                <a:gd name="T9" fmla="*/ 362 h 3554"/>
                <a:gd name="T10" fmla="*/ 0 w 3026"/>
                <a:gd name="T11" fmla="*/ 373 h 3554"/>
                <a:gd name="T12" fmla="*/ 0 w 3026"/>
                <a:gd name="T13" fmla="*/ 1413 h 3554"/>
                <a:gd name="T14" fmla="*/ 398 w 3026"/>
                <a:gd name="T15" fmla="*/ 2683 h 3554"/>
                <a:gd name="T16" fmla="*/ 1500 w 3026"/>
                <a:gd name="T17" fmla="*/ 3548 h 3554"/>
                <a:gd name="T18" fmla="*/ 1513 w 3026"/>
                <a:gd name="T19" fmla="*/ 3554 h 3554"/>
                <a:gd name="T20" fmla="*/ 1526 w 3026"/>
                <a:gd name="T21" fmla="*/ 3548 h 3554"/>
                <a:gd name="T22" fmla="*/ 2628 w 3026"/>
                <a:gd name="T23" fmla="*/ 2683 h 3554"/>
                <a:gd name="T24" fmla="*/ 3026 w 3026"/>
                <a:gd name="T25" fmla="*/ 1413 h 3554"/>
                <a:gd name="T26" fmla="*/ 3026 w 3026"/>
                <a:gd name="T27" fmla="*/ 373 h 3554"/>
                <a:gd name="T28" fmla="*/ 3010 w 3026"/>
                <a:gd name="T29" fmla="*/ 362 h 3554"/>
                <a:gd name="T30" fmla="*/ 2954 w 3026"/>
                <a:gd name="T31" fmla="*/ 1413 h 3554"/>
                <a:gd name="T32" fmla="*/ 1513 w 3026"/>
                <a:gd name="T33" fmla="*/ 3476 h 3554"/>
                <a:gd name="T34" fmla="*/ 72 w 3026"/>
                <a:gd name="T35" fmla="*/ 1413 h 3554"/>
                <a:gd name="T36" fmla="*/ 72 w 3026"/>
                <a:gd name="T37" fmla="*/ 412 h 3554"/>
                <a:gd name="T38" fmla="*/ 1513 w 3026"/>
                <a:gd name="T39" fmla="*/ 72 h 3554"/>
                <a:gd name="T40" fmla="*/ 2954 w 3026"/>
                <a:gd name="T41" fmla="*/ 412 h 3554"/>
                <a:gd name="T42" fmla="*/ 2954 w 3026"/>
                <a:gd name="T43" fmla="*/ 1413 h 3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26" h="3554">
                  <a:moveTo>
                    <a:pt x="3010" y="362"/>
                  </a:moveTo>
                  <a:cubicBezTo>
                    <a:pt x="2842" y="251"/>
                    <a:pt x="2606" y="158"/>
                    <a:pt x="2328" y="93"/>
                  </a:cubicBezTo>
                  <a:cubicBezTo>
                    <a:pt x="2069" y="33"/>
                    <a:pt x="1779" y="0"/>
                    <a:pt x="1513" y="0"/>
                  </a:cubicBezTo>
                  <a:cubicBezTo>
                    <a:pt x="1247" y="0"/>
                    <a:pt x="957" y="33"/>
                    <a:pt x="698" y="93"/>
                  </a:cubicBezTo>
                  <a:cubicBezTo>
                    <a:pt x="420" y="158"/>
                    <a:pt x="184" y="251"/>
                    <a:pt x="16" y="362"/>
                  </a:cubicBezTo>
                  <a:cubicBezTo>
                    <a:pt x="0" y="373"/>
                    <a:pt x="0" y="373"/>
                    <a:pt x="0" y="373"/>
                  </a:cubicBezTo>
                  <a:cubicBezTo>
                    <a:pt x="0" y="1413"/>
                    <a:pt x="0" y="1413"/>
                    <a:pt x="0" y="1413"/>
                  </a:cubicBezTo>
                  <a:cubicBezTo>
                    <a:pt x="0" y="1867"/>
                    <a:pt x="138" y="2306"/>
                    <a:pt x="398" y="2683"/>
                  </a:cubicBezTo>
                  <a:cubicBezTo>
                    <a:pt x="664" y="3068"/>
                    <a:pt x="1045" y="3368"/>
                    <a:pt x="1500" y="3548"/>
                  </a:cubicBezTo>
                  <a:cubicBezTo>
                    <a:pt x="1513" y="3554"/>
                    <a:pt x="1513" y="3554"/>
                    <a:pt x="1513" y="3554"/>
                  </a:cubicBezTo>
                  <a:cubicBezTo>
                    <a:pt x="1526" y="3548"/>
                    <a:pt x="1526" y="3548"/>
                    <a:pt x="1526" y="3548"/>
                  </a:cubicBezTo>
                  <a:cubicBezTo>
                    <a:pt x="1981" y="3368"/>
                    <a:pt x="2362" y="3068"/>
                    <a:pt x="2628" y="2683"/>
                  </a:cubicBezTo>
                  <a:cubicBezTo>
                    <a:pt x="2888" y="2306"/>
                    <a:pt x="3026" y="1867"/>
                    <a:pt x="3026" y="1413"/>
                  </a:cubicBezTo>
                  <a:cubicBezTo>
                    <a:pt x="3026" y="373"/>
                    <a:pt x="3026" y="373"/>
                    <a:pt x="3026" y="373"/>
                  </a:cubicBezTo>
                  <a:lnTo>
                    <a:pt x="3010" y="362"/>
                  </a:lnTo>
                  <a:close/>
                  <a:moveTo>
                    <a:pt x="2954" y="1413"/>
                  </a:moveTo>
                  <a:cubicBezTo>
                    <a:pt x="2954" y="2314"/>
                    <a:pt x="2389" y="3122"/>
                    <a:pt x="1513" y="3476"/>
                  </a:cubicBezTo>
                  <a:cubicBezTo>
                    <a:pt x="637" y="3122"/>
                    <a:pt x="72" y="2314"/>
                    <a:pt x="72" y="1413"/>
                  </a:cubicBezTo>
                  <a:cubicBezTo>
                    <a:pt x="72" y="412"/>
                    <a:pt x="72" y="412"/>
                    <a:pt x="72" y="412"/>
                  </a:cubicBezTo>
                  <a:cubicBezTo>
                    <a:pt x="391" y="208"/>
                    <a:pt x="966" y="72"/>
                    <a:pt x="1513" y="72"/>
                  </a:cubicBezTo>
                  <a:cubicBezTo>
                    <a:pt x="2060" y="72"/>
                    <a:pt x="2635" y="208"/>
                    <a:pt x="2954" y="412"/>
                  </a:cubicBezTo>
                  <a:lnTo>
                    <a:pt x="2954" y="14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8" name="Blue Freeform">
              <a:extLst>
                <a:ext uri="{FF2B5EF4-FFF2-40B4-BE49-F238E27FC236}">
                  <a16:creationId xmlns:a16="http://schemas.microsoft.com/office/drawing/2014/main" id="{0E4419A0-5184-EC4C-57A0-A6BC13A3D552}"/>
                </a:ext>
              </a:extLst>
            </p:cNvPr>
            <p:cNvSpPr>
              <a:spLocks/>
            </p:cNvSpPr>
            <p:nvPr userDrawn="1"/>
          </p:nvSpPr>
          <p:spPr bwMode="auto">
            <a:xfrm>
              <a:off x="5172" y="1540"/>
              <a:ext cx="511" cy="1116"/>
            </a:xfrm>
            <a:custGeom>
              <a:avLst/>
              <a:gdLst>
                <a:gd name="T0" fmla="*/ 1329 w 1329"/>
                <a:gd name="T1" fmla="*/ 40 h 2908"/>
                <a:gd name="T2" fmla="*/ 302 w 1329"/>
                <a:gd name="T3" fmla="*/ 1068 h 2908"/>
                <a:gd name="T4" fmla="*/ 544 w 1329"/>
                <a:gd name="T5" fmla="*/ 1370 h 2908"/>
                <a:gd name="T6" fmla="*/ 0 w 1329"/>
                <a:gd name="T7" fmla="*/ 1991 h 2908"/>
                <a:gd name="T8" fmla="*/ 0 w 1329"/>
                <a:gd name="T9" fmla="*/ 2908 h 2908"/>
                <a:gd name="T10" fmla="*/ 1329 w 1329"/>
                <a:gd name="T11" fmla="*/ 930 h 2908"/>
                <a:gd name="T12" fmla="*/ 1329 w 1329"/>
                <a:gd name="T13" fmla="*/ 40 h 2908"/>
              </a:gdLst>
              <a:ahLst/>
              <a:cxnLst>
                <a:cxn ang="0">
                  <a:pos x="T0" y="T1"/>
                </a:cxn>
                <a:cxn ang="0">
                  <a:pos x="T2" y="T3"/>
                </a:cxn>
                <a:cxn ang="0">
                  <a:pos x="T4" y="T5"/>
                </a:cxn>
                <a:cxn ang="0">
                  <a:pos x="T6" y="T7"/>
                </a:cxn>
                <a:cxn ang="0">
                  <a:pos x="T8" y="T9"/>
                </a:cxn>
                <a:cxn ang="0">
                  <a:pos x="T10" y="T11"/>
                </a:cxn>
                <a:cxn ang="0">
                  <a:pos x="T12" y="T13"/>
                </a:cxn>
              </a:cxnLst>
              <a:rect l="0" t="0" r="r" b="b"/>
              <a:pathLst>
                <a:path w="1329" h="2908">
                  <a:moveTo>
                    <a:pt x="1329" y="40"/>
                  </a:moveTo>
                  <a:cubicBezTo>
                    <a:pt x="302" y="1068"/>
                    <a:pt x="302" y="1068"/>
                    <a:pt x="302" y="1068"/>
                  </a:cubicBezTo>
                  <a:cubicBezTo>
                    <a:pt x="544" y="1370"/>
                    <a:pt x="544" y="1370"/>
                    <a:pt x="544" y="1370"/>
                  </a:cubicBezTo>
                  <a:cubicBezTo>
                    <a:pt x="0" y="1991"/>
                    <a:pt x="0" y="1991"/>
                    <a:pt x="0" y="1991"/>
                  </a:cubicBezTo>
                  <a:cubicBezTo>
                    <a:pt x="0" y="2908"/>
                    <a:pt x="0" y="2908"/>
                    <a:pt x="0" y="2908"/>
                  </a:cubicBezTo>
                  <a:cubicBezTo>
                    <a:pt x="540" y="2665"/>
                    <a:pt x="1329" y="2054"/>
                    <a:pt x="1329" y="930"/>
                  </a:cubicBezTo>
                  <a:cubicBezTo>
                    <a:pt x="1329" y="0"/>
                    <a:pt x="1329" y="41"/>
                    <a:pt x="1329" y="40"/>
                  </a:cubicBezTo>
                  <a:close/>
                </a:path>
              </a:pathLst>
            </a:custGeom>
            <a:solidFill>
              <a:srgbClr val="0056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9" name="Red Freeform">
              <a:extLst>
                <a:ext uri="{FF2B5EF4-FFF2-40B4-BE49-F238E27FC236}">
                  <a16:creationId xmlns:a16="http://schemas.microsoft.com/office/drawing/2014/main" id="{F063F40E-6451-3506-06EF-A27AB597B213}"/>
                </a:ext>
              </a:extLst>
            </p:cNvPr>
            <p:cNvSpPr>
              <a:spLocks/>
            </p:cNvSpPr>
            <p:nvPr userDrawn="1"/>
          </p:nvSpPr>
          <p:spPr bwMode="auto">
            <a:xfrm>
              <a:off x="4662" y="1540"/>
              <a:ext cx="510" cy="1116"/>
            </a:xfrm>
            <a:custGeom>
              <a:avLst/>
              <a:gdLst>
                <a:gd name="T0" fmla="*/ 0 w 1329"/>
                <a:gd name="T1" fmla="*/ 40 h 2908"/>
                <a:gd name="T2" fmla="*/ 1027 w 1329"/>
                <a:gd name="T3" fmla="*/ 1068 h 2908"/>
                <a:gd name="T4" fmla="*/ 785 w 1329"/>
                <a:gd name="T5" fmla="*/ 1370 h 2908"/>
                <a:gd name="T6" fmla="*/ 1329 w 1329"/>
                <a:gd name="T7" fmla="*/ 1991 h 2908"/>
                <a:gd name="T8" fmla="*/ 1329 w 1329"/>
                <a:gd name="T9" fmla="*/ 2908 h 2908"/>
                <a:gd name="T10" fmla="*/ 0 w 1329"/>
                <a:gd name="T11" fmla="*/ 930 h 2908"/>
                <a:gd name="T12" fmla="*/ 0 w 1329"/>
                <a:gd name="T13" fmla="*/ 40 h 2908"/>
              </a:gdLst>
              <a:ahLst/>
              <a:cxnLst>
                <a:cxn ang="0">
                  <a:pos x="T0" y="T1"/>
                </a:cxn>
                <a:cxn ang="0">
                  <a:pos x="T2" y="T3"/>
                </a:cxn>
                <a:cxn ang="0">
                  <a:pos x="T4" y="T5"/>
                </a:cxn>
                <a:cxn ang="0">
                  <a:pos x="T6" y="T7"/>
                </a:cxn>
                <a:cxn ang="0">
                  <a:pos x="T8" y="T9"/>
                </a:cxn>
                <a:cxn ang="0">
                  <a:pos x="T10" y="T11"/>
                </a:cxn>
                <a:cxn ang="0">
                  <a:pos x="T12" y="T13"/>
                </a:cxn>
              </a:cxnLst>
              <a:rect l="0" t="0" r="r" b="b"/>
              <a:pathLst>
                <a:path w="1329" h="2908">
                  <a:moveTo>
                    <a:pt x="0" y="40"/>
                  </a:moveTo>
                  <a:cubicBezTo>
                    <a:pt x="1027" y="1068"/>
                    <a:pt x="1027" y="1068"/>
                    <a:pt x="1027" y="1068"/>
                  </a:cubicBezTo>
                  <a:cubicBezTo>
                    <a:pt x="785" y="1370"/>
                    <a:pt x="785" y="1370"/>
                    <a:pt x="785" y="1370"/>
                  </a:cubicBezTo>
                  <a:cubicBezTo>
                    <a:pt x="1329" y="1991"/>
                    <a:pt x="1329" y="1991"/>
                    <a:pt x="1329" y="1991"/>
                  </a:cubicBezTo>
                  <a:cubicBezTo>
                    <a:pt x="1329" y="2908"/>
                    <a:pt x="1329" y="2908"/>
                    <a:pt x="1329" y="2908"/>
                  </a:cubicBezTo>
                  <a:cubicBezTo>
                    <a:pt x="789" y="2665"/>
                    <a:pt x="0" y="2054"/>
                    <a:pt x="0" y="930"/>
                  </a:cubicBezTo>
                  <a:cubicBezTo>
                    <a:pt x="0" y="0"/>
                    <a:pt x="0" y="41"/>
                    <a:pt x="0" y="40"/>
                  </a:cubicBezTo>
                  <a:close/>
                </a:path>
              </a:pathLst>
            </a:custGeom>
            <a:solidFill>
              <a:srgbClr val="C32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grpSp>
      <p:pic>
        <p:nvPicPr>
          <p:cNvPr id="10" name="Picture 9">
            <a:extLst>
              <a:ext uri="{FF2B5EF4-FFF2-40B4-BE49-F238E27FC236}">
                <a16:creationId xmlns:a16="http://schemas.microsoft.com/office/drawing/2014/main" id="{CFB51BC6-3ECC-616C-54B5-19DCE64EA8D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072080" y="6098222"/>
            <a:ext cx="586849" cy="610377"/>
          </a:xfrm>
          <a:prstGeom prst="rect">
            <a:avLst/>
          </a:prstGeom>
        </p:spPr>
      </p:pic>
      <p:pic>
        <p:nvPicPr>
          <p:cNvPr id="13" name="Picture 12" descr="Logo&#10;&#10;Description automatically generated">
            <a:extLst>
              <a:ext uri="{FF2B5EF4-FFF2-40B4-BE49-F238E27FC236}">
                <a16:creationId xmlns:a16="http://schemas.microsoft.com/office/drawing/2014/main" id="{987CD9BB-8AC3-C65B-C533-069FFF79FEA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73492" y="138149"/>
            <a:ext cx="2309567" cy="544714"/>
          </a:xfrm>
          <a:prstGeom prst="rect">
            <a:avLst/>
          </a:prstGeom>
        </p:spPr>
      </p:pic>
    </p:spTree>
    <p:extLst>
      <p:ext uri="{BB962C8B-B14F-4D97-AF65-F5344CB8AC3E}">
        <p14:creationId xmlns:p14="http://schemas.microsoft.com/office/powerpoint/2010/main" val="1671880474"/>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atin typeface="G.I. 530" pitchFamily="2" charset="0"/>
              </a:defRPr>
            </a:lvl1pPr>
          </a:lstStyle>
          <a:p>
            <a:fld id="{F9AF2913-2DB3-46CA-AB90-630B618DC110}" type="slidenum">
              <a:rPr lang="en-US" smtClean="0"/>
              <a:pPr/>
              <a:t>‹#›</a:t>
            </a:fld>
            <a:endParaRPr lang="en-US" dirty="0"/>
          </a:p>
        </p:txBody>
      </p:sp>
      <p:pic>
        <p:nvPicPr>
          <p:cNvPr id="3" name="Picture 2">
            <a:extLst>
              <a:ext uri="{FF2B5EF4-FFF2-40B4-BE49-F238E27FC236}">
                <a16:creationId xmlns:a16="http://schemas.microsoft.com/office/drawing/2014/main" id="{F544C851-4310-E903-5B42-BBBFCD0C11A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38242" y="5494924"/>
            <a:ext cx="1902081" cy="1082022"/>
          </a:xfrm>
          <a:prstGeom prst="rect">
            <a:avLst/>
          </a:prstGeom>
        </p:spPr>
      </p:pic>
      <p:grpSp>
        <p:nvGrpSpPr>
          <p:cNvPr id="5" name="AMC insignia">
            <a:extLst>
              <a:ext uri="{FF2B5EF4-FFF2-40B4-BE49-F238E27FC236}">
                <a16:creationId xmlns:a16="http://schemas.microsoft.com/office/drawing/2014/main" id="{42DE0849-D6B1-45A9-D566-BFF73FBFED85}"/>
              </a:ext>
            </a:extLst>
          </p:cNvPr>
          <p:cNvGrpSpPr>
            <a:grpSpLocks noChangeAspect="1"/>
          </p:cNvGrpSpPr>
          <p:nvPr userDrawn="1"/>
        </p:nvGrpSpPr>
        <p:grpSpPr bwMode="auto">
          <a:xfrm>
            <a:off x="7645347" y="5807809"/>
            <a:ext cx="533159" cy="626380"/>
            <a:chOff x="4592" y="1364"/>
            <a:chExt cx="1161" cy="1364"/>
          </a:xfrm>
        </p:grpSpPr>
        <p:sp>
          <p:nvSpPr>
            <p:cNvPr id="6" name="Crest Freeform">
              <a:extLst>
                <a:ext uri="{FF2B5EF4-FFF2-40B4-BE49-F238E27FC236}">
                  <a16:creationId xmlns:a16="http://schemas.microsoft.com/office/drawing/2014/main" id="{B2190D8F-F1A5-9D10-47CA-0947AFC69C72}"/>
                </a:ext>
              </a:extLst>
            </p:cNvPr>
            <p:cNvSpPr>
              <a:spLocks/>
            </p:cNvSpPr>
            <p:nvPr userDrawn="1"/>
          </p:nvSpPr>
          <p:spPr bwMode="auto">
            <a:xfrm>
              <a:off x="4605" y="1378"/>
              <a:ext cx="1135" cy="1335"/>
            </a:xfrm>
            <a:custGeom>
              <a:avLst/>
              <a:gdLst>
                <a:gd name="T0" fmla="*/ 1477 w 2954"/>
                <a:gd name="T1" fmla="*/ 0 h 3479"/>
                <a:gd name="T2" fmla="*/ 2954 w 2954"/>
                <a:gd name="T3" fmla="*/ 356 h 3479"/>
                <a:gd name="T4" fmla="*/ 2954 w 2954"/>
                <a:gd name="T5" fmla="*/ 1377 h 3479"/>
                <a:gd name="T6" fmla="*/ 1477 w 2954"/>
                <a:gd name="T7" fmla="*/ 3479 h 3479"/>
                <a:gd name="T8" fmla="*/ 0 w 2954"/>
                <a:gd name="T9" fmla="*/ 1377 h 3479"/>
                <a:gd name="T10" fmla="*/ 0 w 2954"/>
                <a:gd name="T11" fmla="*/ 356 h 3479"/>
                <a:gd name="T12" fmla="*/ 1477 w 2954"/>
                <a:gd name="T13" fmla="*/ 0 h 3479"/>
              </a:gdLst>
              <a:ahLst/>
              <a:cxnLst>
                <a:cxn ang="0">
                  <a:pos x="T0" y="T1"/>
                </a:cxn>
                <a:cxn ang="0">
                  <a:pos x="T2" y="T3"/>
                </a:cxn>
                <a:cxn ang="0">
                  <a:pos x="T4" y="T5"/>
                </a:cxn>
                <a:cxn ang="0">
                  <a:pos x="T6" y="T7"/>
                </a:cxn>
                <a:cxn ang="0">
                  <a:pos x="T8" y="T9"/>
                </a:cxn>
                <a:cxn ang="0">
                  <a:pos x="T10" y="T11"/>
                </a:cxn>
                <a:cxn ang="0">
                  <a:pos x="T12" y="T13"/>
                </a:cxn>
              </a:cxnLst>
              <a:rect l="0" t="0" r="r" b="b"/>
              <a:pathLst>
                <a:path w="2954" h="3479">
                  <a:moveTo>
                    <a:pt x="1477" y="0"/>
                  </a:moveTo>
                  <a:cubicBezTo>
                    <a:pt x="2003" y="0"/>
                    <a:pt x="2609" y="127"/>
                    <a:pt x="2954" y="356"/>
                  </a:cubicBezTo>
                  <a:cubicBezTo>
                    <a:pt x="2954" y="1377"/>
                    <a:pt x="2954" y="1377"/>
                    <a:pt x="2954" y="1377"/>
                  </a:cubicBezTo>
                  <a:cubicBezTo>
                    <a:pt x="2954" y="2275"/>
                    <a:pt x="2402" y="3111"/>
                    <a:pt x="1477" y="3479"/>
                  </a:cubicBezTo>
                  <a:cubicBezTo>
                    <a:pt x="552" y="3111"/>
                    <a:pt x="0" y="2275"/>
                    <a:pt x="0" y="1377"/>
                  </a:cubicBezTo>
                  <a:cubicBezTo>
                    <a:pt x="0" y="356"/>
                    <a:pt x="0" y="356"/>
                    <a:pt x="0" y="356"/>
                  </a:cubicBezTo>
                  <a:cubicBezTo>
                    <a:pt x="345" y="127"/>
                    <a:pt x="951" y="0"/>
                    <a:pt x="14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7" name="Black Frame Freeform">
              <a:extLst>
                <a:ext uri="{FF2B5EF4-FFF2-40B4-BE49-F238E27FC236}">
                  <a16:creationId xmlns:a16="http://schemas.microsoft.com/office/drawing/2014/main" id="{7C974F45-7C53-1416-CF63-C0FD449572B0}"/>
                </a:ext>
              </a:extLst>
            </p:cNvPr>
            <p:cNvSpPr>
              <a:spLocks noEditPoints="1"/>
            </p:cNvSpPr>
            <p:nvPr userDrawn="1"/>
          </p:nvSpPr>
          <p:spPr bwMode="auto">
            <a:xfrm>
              <a:off x="4592" y="1364"/>
              <a:ext cx="1161" cy="1364"/>
            </a:xfrm>
            <a:custGeom>
              <a:avLst/>
              <a:gdLst>
                <a:gd name="T0" fmla="*/ 3010 w 3026"/>
                <a:gd name="T1" fmla="*/ 362 h 3554"/>
                <a:gd name="T2" fmla="*/ 2328 w 3026"/>
                <a:gd name="T3" fmla="*/ 93 h 3554"/>
                <a:gd name="T4" fmla="*/ 1513 w 3026"/>
                <a:gd name="T5" fmla="*/ 0 h 3554"/>
                <a:gd name="T6" fmla="*/ 698 w 3026"/>
                <a:gd name="T7" fmla="*/ 93 h 3554"/>
                <a:gd name="T8" fmla="*/ 16 w 3026"/>
                <a:gd name="T9" fmla="*/ 362 h 3554"/>
                <a:gd name="T10" fmla="*/ 0 w 3026"/>
                <a:gd name="T11" fmla="*/ 373 h 3554"/>
                <a:gd name="T12" fmla="*/ 0 w 3026"/>
                <a:gd name="T13" fmla="*/ 1413 h 3554"/>
                <a:gd name="T14" fmla="*/ 398 w 3026"/>
                <a:gd name="T15" fmla="*/ 2683 h 3554"/>
                <a:gd name="T16" fmla="*/ 1500 w 3026"/>
                <a:gd name="T17" fmla="*/ 3548 h 3554"/>
                <a:gd name="T18" fmla="*/ 1513 w 3026"/>
                <a:gd name="T19" fmla="*/ 3554 h 3554"/>
                <a:gd name="T20" fmla="*/ 1526 w 3026"/>
                <a:gd name="T21" fmla="*/ 3548 h 3554"/>
                <a:gd name="T22" fmla="*/ 2628 w 3026"/>
                <a:gd name="T23" fmla="*/ 2683 h 3554"/>
                <a:gd name="T24" fmla="*/ 3026 w 3026"/>
                <a:gd name="T25" fmla="*/ 1413 h 3554"/>
                <a:gd name="T26" fmla="*/ 3026 w 3026"/>
                <a:gd name="T27" fmla="*/ 373 h 3554"/>
                <a:gd name="T28" fmla="*/ 3010 w 3026"/>
                <a:gd name="T29" fmla="*/ 362 h 3554"/>
                <a:gd name="T30" fmla="*/ 2954 w 3026"/>
                <a:gd name="T31" fmla="*/ 1413 h 3554"/>
                <a:gd name="T32" fmla="*/ 1513 w 3026"/>
                <a:gd name="T33" fmla="*/ 3476 h 3554"/>
                <a:gd name="T34" fmla="*/ 72 w 3026"/>
                <a:gd name="T35" fmla="*/ 1413 h 3554"/>
                <a:gd name="T36" fmla="*/ 72 w 3026"/>
                <a:gd name="T37" fmla="*/ 412 h 3554"/>
                <a:gd name="T38" fmla="*/ 1513 w 3026"/>
                <a:gd name="T39" fmla="*/ 72 h 3554"/>
                <a:gd name="T40" fmla="*/ 2954 w 3026"/>
                <a:gd name="T41" fmla="*/ 412 h 3554"/>
                <a:gd name="T42" fmla="*/ 2954 w 3026"/>
                <a:gd name="T43" fmla="*/ 1413 h 3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26" h="3554">
                  <a:moveTo>
                    <a:pt x="3010" y="362"/>
                  </a:moveTo>
                  <a:cubicBezTo>
                    <a:pt x="2842" y="251"/>
                    <a:pt x="2606" y="158"/>
                    <a:pt x="2328" y="93"/>
                  </a:cubicBezTo>
                  <a:cubicBezTo>
                    <a:pt x="2069" y="33"/>
                    <a:pt x="1779" y="0"/>
                    <a:pt x="1513" y="0"/>
                  </a:cubicBezTo>
                  <a:cubicBezTo>
                    <a:pt x="1247" y="0"/>
                    <a:pt x="957" y="33"/>
                    <a:pt x="698" y="93"/>
                  </a:cubicBezTo>
                  <a:cubicBezTo>
                    <a:pt x="420" y="158"/>
                    <a:pt x="184" y="251"/>
                    <a:pt x="16" y="362"/>
                  </a:cubicBezTo>
                  <a:cubicBezTo>
                    <a:pt x="0" y="373"/>
                    <a:pt x="0" y="373"/>
                    <a:pt x="0" y="373"/>
                  </a:cubicBezTo>
                  <a:cubicBezTo>
                    <a:pt x="0" y="1413"/>
                    <a:pt x="0" y="1413"/>
                    <a:pt x="0" y="1413"/>
                  </a:cubicBezTo>
                  <a:cubicBezTo>
                    <a:pt x="0" y="1867"/>
                    <a:pt x="138" y="2306"/>
                    <a:pt x="398" y="2683"/>
                  </a:cubicBezTo>
                  <a:cubicBezTo>
                    <a:pt x="664" y="3068"/>
                    <a:pt x="1045" y="3368"/>
                    <a:pt x="1500" y="3548"/>
                  </a:cubicBezTo>
                  <a:cubicBezTo>
                    <a:pt x="1513" y="3554"/>
                    <a:pt x="1513" y="3554"/>
                    <a:pt x="1513" y="3554"/>
                  </a:cubicBezTo>
                  <a:cubicBezTo>
                    <a:pt x="1526" y="3548"/>
                    <a:pt x="1526" y="3548"/>
                    <a:pt x="1526" y="3548"/>
                  </a:cubicBezTo>
                  <a:cubicBezTo>
                    <a:pt x="1981" y="3368"/>
                    <a:pt x="2362" y="3068"/>
                    <a:pt x="2628" y="2683"/>
                  </a:cubicBezTo>
                  <a:cubicBezTo>
                    <a:pt x="2888" y="2306"/>
                    <a:pt x="3026" y="1867"/>
                    <a:pt x="3026" y="1413"/>
                  </a:cubicBezTo>
                  <a:cubicBezTo>
                    <a:pt x="3026" y="373"/>
                    <a:pt x="3026" y="373"/>
                    <a:pt x="3026" y="373"/>
                  </a:cubicBezTo>
                  <a:lnTo>
                    <a:pt x="3010" y="362"/>
                  </a:lnTo>
                  <a:close/>
                  <a:moveTo>
                    <a:pt x="2954" y="1413"/>
                  </a:moveTo>
                  <a:cubicBezTo>
                    <a:pt x="2954" y="2314"/>
                    <a:pt x="2389" y="3122"/>
                    <a:pt x="1513" y="3476"/>
                  </a:cubicBezTo>
                  <a:cubicBezTo>
                    <a:pt x="637" y="3122"/>
                    <a:pt x="72" y="2314"/>
                    <a:pt x="72" y="1413"/>
                  </a:cubicBezTo>
                  <a:cubicBezTo>
                    <a:pt x="72" y="412"/>
                    <a:pt x="72" y="412"/>
                    <a:pt x="72" y="412"/>
                  </a:cubicBezTo>
                  <a:cubicBezTo>
                    <a:pt x="391" y="208"/>
                    <a:pt x="966" y="72"/>
                    <a:pt x="1513" y="72"/>
                  </a:cubicBezTo>
                  <a:cubicBezTo>
                    <a:pt x="2060" y="72"/>
                    <a:pt x="2635" y="208"/>
                    <a:pt x="2954" y="412"/>
                  </a:cubicBezTo>
                  <a:lnTo>
                    <a:pt x="2954" y="14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8" name="Blue Freeform">
              <a:extLst>
                <a:ext uri="{FF2B5EF4-FFF2-40B4-BE49-F238E27FC236}">
                  <a16:creationId xmlns:a16="http://schemas.microsoft.com/office/drawing/2014/main" id="{4CA632E0-474F-5632-7AF8-5C56E93155F2}"/>
                </a:ext>
              </a:extLst>
            </p:cNvPr>
            <p:cNvSpPr>
              <a:spLocks/>
            </p:cNvSpPr>
            <p:nvPr userDrawn="1"/>
          </p:nvSpPr>
          <p:spPr bwMode="auto">
            <a:xfrm>
              <a:off x="5172" y="1540"/>
              <a:ext cx="511" cy="1116"/>
            </a:xfrm>
            <a:custGeom>
              <a:avLst/>
              <a:gdLst>
                <a:gd name="T0" fmla="*/ 1329 w 1329"/>
                <a:gd name="T1" fmla="*/ 40 h 2908"/>
                <a:gd name="T2" fmla="*/ 302 w 1329"/>
                <a:gd name="T3" fmla="*/ 1068 h 2908"/>
                <a:gd name="T4" fmla="*/ 544 w 1329"/>
                <a:gd name="T5" fmla="*/ 1370 h 2908"/>
                <a:gd name="T6" fmla="*/ 0 w 1329"/>
                <a:gd name="T7" fmla="*/ 1991 h 2908"/>
                <a:gd name="T8" fmla="*/ 0 w 1329"/>
                <a:gd name="T9" fmla="*/ 2908 h 2908"/>
                <a:gd name="T10" fmla="*/ 1329 w 1329"/>
                <a:gd name="T11" fmla="*/ 930 h 2908"/>
                <a:gd name="T12" fmla="*/ 1329 w 1329"/>
                <a:gd name="T13" fmla="*/ 40 h 2908"/>
              </a:gdLst>
              <a:ahLst/>
              <a:cxnLst>
                <a:cxn ang="0">
                  <a:pos x="T0" y="T1"/>
                </a:cxn>
                <a:cxn ang="0">
                  <a:pos x="T2" y="T3"/>
                </a:cxn>
                <a:cxn ang="0">
                  <a:pos x="T4" y="T5"/>
                </a:cxn>
                <a:cxn ang="0">
                  <a:pos x="T6" y="T7"/>
                </a:cxn>
                <a:cxn ang="0">
                  <a:pos x="T8" y="T9"/>
                </a:cxn>
                <a:cxn ang="0">
                  <a:pos x="T10" y="T11"/>
                </a:cxn>
                <a:cxn ang="0">
                  <a:pos x="T12" y="T13"/>
                </a:cxn>
              </a:cxnLst>
              <a:rect l="0" t="0" r="r" b="b"/>
              <a:pathLst>
                <a:path w="1329" h="2908">
                  <a:moveTo>
                    <a:pt x="1329" y="40"/>
                  </a:moveTo>
                  <a:cubicBezTo>
                    <a:pt x="302" y="1068"/>
                    <a:pt x="302" y="1068"/>
                    <a:pt x="302" y="1068"/>
                  </a:cubicBezTo>
                  <a:cubicBezTo>
                    <a:pt x="544" y="1370"/>
                    <a:pt x="544" y="1370"/>
                    <a:pt x="544" y="1370"/>
                  </a:cubicBezTo>
                  <a:cubicBezTo>
                    <a:pt x="0" y="1991"/>
                    <a:pt x="0" y="1991"/>
                    <a:pt x="0" y="1991"/>
                  </a:cubicBezTo>
                  <a:cubicBezTo>
                    <a:pt x="0" y="2908"/>
                    <a:pt x="0" y="2908"/>
                    <a:pt x="0" y="2908"/>
                  </a:cubicBezTo>
                  <a:cubicBezTo>
                    <a:pt x="540" y="2665"/>
                    <a:pt x="1329" y="2054"/>
                    <a:pt x="1329" y="930"/>
                  </a:cubicBezTo>
                  <a:cubicBezTo>
                    <a:pt x="1329" y="0"/>
                    <a:pt x="1329" y="41"/>
                    <a:pt x="1329" y="40"/>
                  </a:cubicBezTo>
                  <a:close/>
                </a:path>
              </a:pathLst>
            </a:custGeom>
            <a:solidFill>
              <a:srgbClr val="0056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sp>
          <p:nvSpPr>
            <p:cNvPr id="9" name="Red Freeform">
              <a:extLst>
                <a:ext uri="{FF2B5EF4-FFF2-40B4-BE49-F238E27FC236}">
                  <a16:creationId xmlns:a16="http://schemas.microsoft.com/office/drawing/2014/main" id="{B7A8C01A-49F5-D44F-9DB1-BF98EBC8A525}"/>
                </a:ext>
              </a:extLst>
            </p:cNvPr>
            <p:cNvSpPr>
              <a:spLocks/>
            </p:cNvSpPr>
            <p:nvPr userDrawn="1"/>
          </p:nvSpPr>
          <p:spPr bwMode="auto">
            <a:xfrm>
              <a:off x="4662" y="1540"/>
              <a:ext cx="510" cy="1116"/>
            </a:xfrm>
            <a:custGeom>
              <a:avLst/>
              <a:gdLst>
                <a:gd name="T0" fmla="*/ 0 w 1329"/>
                <a:gd name="T1" fmla="*/ 40 h 2908"/>
                <a:gd name="T2" fmla="*/ 1027 w 1329"/>
                <a:gd name="T3" fmla="*/ 1068 h 2908"/>
                <a:gd name="T4" fmla="*/ 785 w 1329"/>
                <a:gd name="T5" fmla="*/ 1370 h 2908"/>
                <a:gd name="T6" fmla="*/ 1329 w 1329"/>
                <a:gd name="T7" fmla="*/ 1991 h 2908"/>
                <a:gd name="T8" fmla="*/ 1329 w 1329"/>
                <a:gd name="T9" fmla="*/ 2908 h 2908"/>
                <a:gd name="T10" fmla="*/ 0 w 1329"/>
                <a:gd name="T11" fmla="*/ 930 h 2908"/>
                <a:gd name="T12" fmla="*/ 0 w 1329"/>
                <a:gd name="T13" fmla="*/ 40 h 2908"/>
              </a:gdLst>
              <a:ahLst/>
              <a:cxnLst>
                <a:cxn ang="0">
                  <a:pos x="T0" y="T1"/>
                </a:cxn>
                <a:cxn ang="0">
                  <a:pos x="T2" y="T3"/>
                </a:cxn>
                <a:cxn ang="0">
                  <a:pos x="T4" y="T5"/>
                </a:cxn>
                <a:cxn ang="0">
                  <a:pos x="T6" y="T7"/>
                </a:cxn>
                <a:cxn ang="0">
                  <a:pos x="T8" y="T9"/>
                </a:cxn>
                <a:cxn ang="0">
                  <a:pos x="T10" y="T11"/>
                </a:cxn>
                <a:cxn ang="0">
                  <a:pos x="T12" y="T13"/>
                </a:cxn>
              </a:cxnLst>
              <a:rect l="0" t="0" r="r" b="b"/>
              <a:pathLst>
                <a:path w="1329" h="2908">
                  <a:moveTo>
                    <a:pt x="0" y="40"/>
                  </a:moveTo>
                  <a:cubicBezTo>
                    <a:pt x="1027" y="1068"/>
                    <a:pt x="1027" y="1068"/>
                    <a:pt x="1027" y="1068"/>
                  </a:cubicBezTo>
                  <a:cubicBezTo>
                    <a:pt x="785" y="1370"/>
                    <a:pt x="785" y="1370"/>
                    <a:pt x="785" y="1370"/>
                  </a:cubicBezTo>
                  <a:cubicBezTo>
                    <a:pt x="1329" y="1991"/>
                    <a:pt x="1329" y="1991"/>
                    <a:pt x="1329" y="1991"/>
                  </a:cubicBezTo>
                  <a:cubicBezTo>
                    <a:pt x="1329" y="2908"/>
                    <a:pt x="1329" y="2908"/>
                    <a:pt x="1329" y="2908"/>
                  </a:cubicBezTo>
                  <a:cubicBezTo>
                    <a:pt x="789" y="2665"/>
                    <a:pt x="0" y="2054"/>
                    <a:pt x="0" y="930"/>
                  </a:cubicBezTo>
                  <a:cubicBezTo>
                    <a:pt x="0" y="0"/>
                    <a:pt x="0" y="41"/>
                    <a:pt x="0" y="40"/>
                  </a:cubicBezTo>
                  <a:close/>
                </a:path>
              </a:pathLst>
            </a:custGeom>
            <a:solidFill>
              <a:srgbClr val="C32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endParaRPr>
            </a:p>
          </p:txBody>
        </p:sp>
      </p:grpSp>
      <p:pic>
        <p:nvPicPr>
          <p:cNvPr id="10" name="Picture 9">
            <a:extLst>
              <a:ext uri="{FF2B5EF4-FFF2-40B4-BE49-F238E27FC236}">
                <a16:creationId xmlns:a16="http://schemas.microsoft.com/office/drawing/2014/main" id="{DE43F703-5C27-3090-FAA6-F69AD2C36AB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63035" y="5815580"/>
            <a:ext cx="586849" cy="610377"/>
          </a:xfrm>
          <a:prstGeom prst="rect">
            <a:avLst/>
          </a:prstGeom>
        </p:spPr>
      </p:pic>
      <p:sp>
        <p:nvSpPr>
          <p:cNvPr id="2" name="Title Placeholder 1">
            <a:extLst>
              <a:ext uri="{FF2B5EF4-FFF2-40B4-BE49-F238E27FC236}">
                <a16:creationId xmlns:a16="http://schemas.microsoft.com/office/drawing/2014/main" id="{F2D716D9-3EF7-ACE5-A48B-50D449D57B42}"/>
              </a:ext>
            </a:extLst>
          </p:cNvPr>
          <p:cNvSpPr>
            <a:spLocks noGrp="1"/>
          </p:cNvSpPr>
          <p:nvPr>
            <p:ph type="title" hasCustomPrompt="1"/>
          </p:nvPr>
        </p:nvSpPr>
        <p:spPr bwMode="gray">
          <a:xfrm>
            <a:off x="836761" y="99565"/>
            <a:ext cx="7955280" cy="480131"/>
          </a:xfrm>
          <a:prstGeom prst="rect">
            <a:avLst/>
          </a:prstGeom>
        </p:spPr>
        <p:txBody>
          <a:bodyPr vert="horz" lIns="182880" tIns="45720" rIns="91440" bIns="45720" rtlCol="0" anchor="t" anchorCtr="0">
            <a:spAutoFit/>
          </a:bodyPr>
          <a:lstStyle>
            <a:lvl1pPr marL="0">
              <a:defRPr sz="2800" b="1">
                <a:solidFill>
                  <a:schemeClr val="tx1"/>
                </a:solidFill>
                <a:latin typeface="G.I. 400" pitchFamily="2" charset="0"/>
              </a:defRPr>
            </a:lvl1pPr>
          </a:lstStyle>
          <a:p>
            <a:pPr marL="0" lvl="0"/>
            <a:r>
              <a:rPr lang="en-US" dirty="0"/>
              <a:t>Slide Title — G.I. 400</a:t>
            </a:r>
          </a:p>
        </p:txBody>
      </p:sp>
      <p:sp>
        <p:nvSpPr>
          <p:cNvPr id="11" name="Text Placeholder 36">
            <a:extLst>
              <a:ext uri="{FF2B5EF4-FFF2-40B4-BE49-F238E27FC236}">
                <a16:creationId xmlns:a16="http://schemas.microsoft.com/office/drawing/2014/main" id="{BFC3035E-24D0-7F55-F64D-11627A7EBEDB}"/>
              </a:ext>
            </a:extLst>
          </p:cNvPr>
          <p:cNvSpPr>
            <a:spLocks noGrp="1"/>
          </p:cNvSpPr>
          <p:nvPr>
            <p:ph type="body" sz="quarter" idx="14"/>
          </p:nvPr>
        </p:nvSpPr>
        <p:spPr>
          <a:xfrm>
            <a:off x="836761" y="683879"/>
            <a:ext cx="7955280" cy="914400"/>
          </a:xfrm>
          <a:prstGeom prst="rect">
            <a:avLst/>
          </a:prstGeom>
        </p:spPr>
        <p:txBody>
          <a:bodyPr/>
          <a:lstStyle>
            <a:lvl1pPr marL="228600" indent="-228600">
              <a:buFont typeface="Wingdings" panose="05000000000000000000" pitchFamily="2" charset="2"/>
              <a:buChar char="ü"/>
              <a:defRPr b="0">
                <a:latin typeface="G.I. 530" pitchFamily="2" charset="0"/>
              </a:defRPr>
            </a:lvl1pPr>
            <a:lvl2pPr>
              <a:defRPr b="0">
                <a:latin typeface="G.I. 530" pitchFamily="2" charset="0"/>
              </a:defRPr>
            </a:lvl2pPr>
            <a:lvl3pPr>
              <a:defRPr b="0">
                <a:latin typeface="G.I. 530" pitchFamily="2" charset="0"/>
              </a:defRPr>
            </a:lvl3pPr>
            <a:lvl4pPr>
              <a:defRPr b="0">
                <a:latin typeface="G.I. 530" pitchFamily="2" charset="0"/>
              </a:defRPr>
            </a:lvl4pPr>
            <a:lvl5pPr>
              <a:defRPr b="0">
                <a:latin typeface="G.I. 53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51329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6.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6761" y="711257"/>
            <a:ext cx="7772400" cy="4351338"/>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Arial" panose="020B060402020202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Arial" panose="020B060402020202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Arial" panose="020B060402020202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rial" panose="020B0604020202020204"/>
                <a:ea typeface="+mn-ea"/>
                <a:cs typeface="+mn-cs"/>
              </a:rPr>
              <a:t>Fifth level</a:t>
            </a:r>
          </a:p>
          <a:p>
            <a:pPr lvl="4"/>
            <a:endParaRPr lang="en-US" dirty="0"/>
          </a:p>
        </p:txBody>
      </p:sp>
      <p:sp>
        <p:nvSpPr>
          <p:cNvPr id="7" name="Classification Top"/>
          <p:cNvSpPr txBox="1">
            <a:spLocks/>
          </p:cNvSpPr>
          <p:nvPr userDrawn="1"/>
        </p:nvSpPr>
        <p:spPr bwMode="white">
          <a:xfrm>
            <a:off x="781050" y="0"/>
            <a:ext cx="7886700" cy="107722"/>
          </a:xfrm>
          <a:prstGeom prst="rect">
            <a:avLst/>
          </a:prstGeom>
        </p:spPr>
        <p:txBody>
          <a:bodyPr vert="horz" lIns="0" tIns="0" rIns="0" bIns="0" rtlCol="0" anchor="t" anchorCtr="0">
            <a:spAutoFit/>
          </a:bodyPr>
          <a:lstStyle>
            <a:defPPr>
              <a:defRPr lang="en-US"/>
            </a:defPPr>
            <a:lvl1pPr marL="0" algn="ctr"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00" b="1" dirty="0">
                <a:solidFill>
                  <a:schemeClr val="tx1"/>
                </a:solidFill>
              </a:rPr>
              <a:t>CUI</a:t>
            </a:r>
          </a:p>
        </p:txBody>
      </p:sp>
      <p:sp>
        <p:nvSpPr>
          <p:cNvPr id="33" name="Classification bottom"/>
          <p:cNvSpPr txBox="1"/>
          <p:nvPr userDrawn="1"/>
        </p:nvSpPr>
        <p:spPr bwMode="black">
          <a:xfrm>
            <a:off x="0" y="6753453"/>
            <a:ext cx="1188720" cy="107722"/>
          </a:xfrm>
          <a:prstGeom prst="rect">
            <a:avLst/>
          </a:prstGeom>
          <a:noFill/>
        </p:spPr>
        <p:txBody>
          <a:bodyPr wrap="none" lIns="45720" tIns="0" rIns="0" bIns="0" anchor="b" anchorCtr="0">
            <a:noAutofit/>
          </a:bodyPr>
          <a:lstStyle/>
          <a:p>
            <a:pPr>
              <a:defRPr/>
            </a:pPr>
            <a:r>
              <a:rPr lang="en-US" sz="700" b="1" kern="600" dirty="0">
                <a:solidFill>
                  <a:prstClr val="black"/>
                </a:solidFill>
                <a:cs typeface="Arial" panose="020B0604020202020204" pitchFamily="34" charset="0"/>
              </a:rPr>
              <a:t>CUI</a:t>
            </a:r>
          </a:p>
        </p:txBody>
      </p:sp>
      <p:grpSp>
        <p:nvGrpSpPr>
          <p:cNvPr id="4" name="Group 3"/>
          <p:cNvGrpSpPr/>
          <p:nvPr userDrawn="1"/>
        </p:nvGrpSpPr>
        <p:grpSpPr>
          <a:xfrm>
            <a:off x="7662672" y="6125553"/>
            <a:ext cx="1408176" cy="734917"/>
            <a:chOff x="7662672" y="6108192"/>
            <a:chExt cx="1408176" cy="734917"/>
          </a:xfrm>
        </p:grpSpPr>
        <p:sp>
          <p:nvSpPr>
            <p:cNvPr id="60" name="Round Same Side Corner Rectangle 59"/>
            <p:cNvSpPr/>
            <p:nvPr userDrawn="1"/>
          </p:nvSpPr>
          <p:spPr>
            <a:xfrm>
              <a:off x="7662672" y="6135624"/>
              <a:ext cx="1408176" cy="706828"/>
            </a:xfrm>
            <a:prstGeom prst="round2SameRect">
              <a:avLst>
                <a:gd name="adj1" fmla="val 9581"/>
                <a:gd name="adj2" fmla="val 0"/>
              </a:avLst>
            </a:prstGeom>
            <a:gradFill>
              <a:gsLst>
                <a:gs pos="59000">
                  <a:sysClr val="window" lastClr="FFFFFF">
                    <a:alpha val="20000"/>
                    <a:lumMod val="60000"/>
                  </a:sysClr>
                </a:gs>
                <a:gs pos="67000">
                  <a:sysClr val="window" lastClr="FFFFFF">
                    <a:alpha val="20000"/>
                  </a:sysClr>
                </a:gs>
                <a:gs pos="100000">
                  <a:sysClr val="window" lastClr="FFFFFF">
                    <a:alpha val="20000"/>
                    <a:lumMod val="20000"/>
                  </a:sysClr>
                </a:gs>
                <a:gs pos="23000">
                  <a:sysClr val="windowText" lastClr="000000">
                    <a:lumMod val="52000"/>
                    <a:lumOff val="48000"/>
                    <a:alpha val="20000"/>
                  </a:sysClr>
                </a:gs>
                <a:gs pos="9000">
                  <a:sysClr val="windowText" lastClr="000000">
                    <a:alpha val="20000"/>
                    <a:lumMod val="0"/>
                    <a:lumOff val="100000"/>
                  </a:sysClr>
                </a:gs>
                <a:gs pos="35000">
                  <a:sysClr val="windowText" lastClr="000000">
                    <a:lumMod val="95000"/>
                    <a:lumOff val="5000"/>
                    <a:alpha val="20000"/>
                  </a:sysClr>
                </a:gs>
                <a:gs pos="43000">
                  <a:sysClr val="window" lastClr="FFFFFF">
                    <a:alpha val="20000"/>
                    <a:lumMod val="100000"/>
                  </a:sysClr>
                </a:gs>
              </a:gsLst>
              <a:lin ang="33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panose="020B0604020202020204"/>
                <a:ea typeface="+mn-ea"/>
                <a:cs typeface="+mn-cs"/>
              </a:endParaRPr>
            </a:p>
          </p:txBody>
        </p:sp>
        <p:sp>
          <p:nvSpPr>
            <p:cNvPr id="71" name="Round Same Side Corner Rectangle 70"/>
            <p:cNvSpPr/>
            <p:nvPr userDrawn="1"/>
          </p:nvSpPr>
          <p:spPr>
            <a:xfrm>
              <a:off x="7666210" y="6108192"/>
              <a:ext cx="1399032" cy="731520"/>
            </a:xfrm>
            <a:prstGeom prst="round2SameRect">
              <a:avLst>
                <a:gd name="adj1" fmla="val 9581"/>
                <a:gd name="adj2" fmla="val 0"/>
              </a:avLst>
            </a:prstGeom>
            <a:solidFill>
              <a:srgbClr val="C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panose="020B0604020202020204"/>
                <a:ea typeface="+mn-ea"/>
                <a:cs typeface="+mn-cs"/>
              </a:endParaRPr>
            </a:p>
          </p:txBody>
        </p:sp>
        <p:sp>
          <p:nvSpPr>
            <p:cNvPr id="72" name="Round Same Side Corner Rectangle 71"/>
            <p:cNvSpPr/>
            <p:nvPr userDrawn="1"/>
          </p:nvSpPr>
          <p:spPr>
            <a:xfrm>
              <a:off x="7662672" y="6136281"/>
              <a:ext cx="1408176" cy="706828"/>
            </a:xfrm>
            <a:prstGeom prst="round2SameRect">
              <a:avLst>
                <a:gd name="adj1" fmla="val 9581"/>
                <a:gd name="adj2" fmla="val 0"/>
              </a:avLst>
            </a:prstGeom>
            <a:gradFill>
              <a:gsLst>
                <a:gs pos="0">
                  <a:sysClr val="windowText" lastClr="000000">
                    <a:lumMod val="52000"/>
                    <a:lumOff val="48000"/>
                    <a:alpha val="17000"/>
                  </a:sysClr>
                </a:gs>
                <a:gs pos="68000">
                  <a:sysClr val="windowText" lastClr="000000">
                    <a:lumMod val="95000"/>
                    <a:lumOff val="5000"/>
                    <a:alpha val="20000"/>
                  </a:sysClr>
                </a:gs>
                <a:gs pos="34000">
                  <a:sysClr val="windowText" lastClr="000000">
                    <a:lumMod val="85000"/>
                    <a:lumOff val="15000"/>
                    <a:alpha val="20000"/>
                  </a:sysClr>
                </a:gs>
              </a:gsLst>
              <a:lin ang="36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panose="020B0604020202020204"/>
                <a:ea typeface="+mn-ea"/>
                <a:cs typeface="+mn-cs"/>
              </a:endParaRPr>
            </a:p>
          </p:txBody>
        </p:sp>
        <p:sp>
          <p:nvSpPr>
            <p:cNvPr id="61" name="Round Same Side Corner Rectangle 60"/>
            <p:cNvSpPr/>
            <p:nvPr userDrawn="1"/>
          </p:nvSpPr>
          <p:spPr>
            <a:xfrm>
              <a:off x="7662672" y="6135624"/>
              <a:ext cx="1408176" cy="706828"/>
            </a:xfrm>
            <a:prstGeom prst="round2SameRect">
              <a:avLst>
                <a:gd name="adj1" fmla="val 9581"/>
                <a:gd name="adj2" fmla="val 0"/>
              </a:avLst>
            </a:prstGeom>
            <a:gradFill>
              <a:gsLst>
                <a:gs pos="73000">
                  <a:sysClr val="window" lastClr="FFFFFF">
                    <a:lumMod val="75000"/>
                  </a:sysClr>
                </a:gs>
                <a:gs pos="91000">
                  <a:srgbClr val="7F7F7F"/>
                </a:gs>
                <a:gs pos="0">
                  <a:sysClr val="window" lastClr="FFFFFF">
                    <a:lumMod val="85000"/>
                  </a:sysClr>
                </a:gs>
                <a:gs pos="13000">
                  <a:sysClr val="window" lastClr="FFFFFF">
                    <a:lumMod val="95000"/>
                  </a:sysClr>
                </a:gs>
                <a:gs pos="34000">
                  <a:sysClr val="window" lastClr="FFFFFF">
                    <a:lumMod val="75000"/>
                  </a:sysClr>
                </a:gs>
                <a:gs pos="100000">
                  <a:sysClr val="windowText" lastClr="000000">
                    <a:lumMod val="50000"/>
                    <a:lumOff val="50000"/>
                  </a:sysClr>
                </a:gs>
                <a:gs pos="48000">
                  <a:sysClr val="window" lastClr="FFFFFF">
                    <a:lumMod val="95000"/>
                  </a:sysClr>
                </a:gs>
              </a:gsLst>
              <a:lin ang="42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panose="020B0604020202020204"/>
                <a:ea typeface="+mn-ea"/>
                <a:cs typeface="+mn-cs"/>
              </a:endParaRPr>
            </a:p>
          </p:txBody>
        </p:sp>
        <p:grpSp>
          <p:nvGrpSpPr>
            <p:cNvPr id="74" name="AMC"/>
            <p:cNvGrpSpPr>
              <a:grpSpLocks noChangeAspect="1"/>
            </p:cNvGrpSpPr>
            <p:nvPr userDrawn="1"/>
          </p:nvGrpSpPr>
          <p:grpSpPr bwMode="auto">
            <a:xfrm>
              <a:off x="7857433" y="6251059"/>
              <a:ext cx="398631" cy="467776"/>
              <a:chOff x="3311" y="1094"/>
              <a:chExt cx="1816" cy="2131"/>
            </a:xfrm>
          </p:grpSpPr>
          <p:sp>
            <p:nvSpPr>
              <p:cNvPr id="75" name="WHITE bkgrnd"/>
              <p:cNvSpPr>
                <a:spLocks/>
              </p:cNvSpPr>
              <p:nvPr/>
            </p:nvSpPr>
            <p:spPr bwMode="auto">
              <a:xfrm>
                <a:off x="3333" y="1116"/>
                <a:ext cx="1772" cy="2086"/>
              </a:xfrm>
              <a:custGeom>
                <a:avLst/>
                <a:gdLst>
                  <a:gd name="T0" fmla="*/ 1477 w 2954"/>
                  <a:gd name="T1" fmla="*/ 0 h 3479"/>
                  <a:gd name="T2" fmla="*/ 2954 w 2954"/>
                  <a:gd name="T3" fmla="*/ 356 h 3479"/>
                  <a:gd name="T4" fmla="*/ 2954 w 2954"/>
                  <a:gd name="T5" fmla="*/ 1377 h 3479"/>
                  <a:gd name="T6" fmla="*/ 1477 w 2954"/>
                  <a:gd name="T7" fmla="*/ 3479 h 3479"/>
                  <a:gd name="T8" fmla="*/ 0 w 2954"/>
                  <a:gd name="T9" fmla="*/ 1377 h 3479"/>
                  <a:gd name="T10" fmla="*/ 0 w 2954"/>
                  <a:gd name="T11" fmla="*/ 356 h 3479"/>
                  <a:gd name="T12" fmla="*/ 1477 w 2954"/>
                  <a:gd name="T13" fmla="*/ 0 h 3479"/>
                </a:gdLst>
                <a:ahLst/>
                <a:cxnLst>
                  <a:cxn ang="0">
                    <a:pos x="T0" y="T1"/>
                  </a:cxn>
                  <a:cxn ang="0">
                    <a:pos x="T2" y="T3"/>
                  </a:cxn>
                  <a:cxn ang="0">
                    <a:pos x="T4" y="T5"/>
                  </a:cxn>
                  <a:cxn ang="0">
                    <a:pos x="T6" y="T7"/>
                  </a:cxn>
                  <a:cxn ang="0">
                    <a:pos x="T8" y="T9"/>
                  </a:cxn>
                  <a:cxn ang="0">
                    <a:pos x="T10" y="T11"/>
                  </a:cxn>
                  <a:cxn ang="0">
                    <a:pos x="T12" y="T13"/>
                  </a:cxn>
                </a:cxnLst>
                <a:rect l="0" t="0" r="r" b="b"/>
                <a:pathLst>
                  <a:path w="2954" h="3479">
                    <a:moveTo>
                      <a:pt x="1477" y="0"/>
                    </a:moveTo>
                    <a:cubicBezTo>
                      <a:pt x="2003" y="0"/>
                      <a:pt x="2609" y="127"/>
                      <a:pt x="2954" y="356"/>
                    </a:cubicBezTo>
                    <a:cubicBezTo>
                      <a:pt x="2954" y="1377"/>
                      <a:pt x="2954" y="1377"/>
                      <a:pt x="2954" y="1377"/>
                    </a:cubicBezTo>
                    <a:cubicBezTo>
                      <a:pt x="2954" y="2275"/>
                      <a:pt x="2402" y="3111"/>
                      <a:pt x="1477" y="3479"/>
                    </a:cubicBezTo>
                    <a:cubicBezTo>
                      <a:pt x="552" y="3111"/>
                      <a:pt x="0" y="2275"/>
                      <a:pt x="0" y="1377"/>
                    </a:cubicBezTo>
                    <a:cubicBezTo>
                      <a:pt x="0" y="356"/>
                      <a:pt x="0" y="356"/>
                      <a:pt x="0" y="356"/>
                    </a:cubicBezTo>
                    <a:cubicBezTo>
                      <a:pt x="345" y="127"/>
                      <a:pt x="951" y="0"/>
                      <a:pt x="14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endParaRPr lang="en-US" dirty="0">
                  <a:solidFill>
                    <a:prstClr val="black"/>
                  </a:solidFill>
                  <a:latin typeface="Adobe Garamond Pro" panose="02020502060506020403" pitchFamily="18" charset="0"/>
                </a:endParaRPr>
              </a:p>
            </p:txBody>
          </p:sp>
          <p:sp>
            <p:nvSpPr>
              <p:cNvPr id="76" name="BLACK outline"/>
              <p:cNvSpPr>
                <a:spLocks noEditPoints="1"/>
              </p:cNvSpPr>
              <p:nvPr/>
            </p:nvSpPr>
            <p:spPr bwMode="auto">
              <a:xfrm>
                <a:off x="3311" y="1094"/>
                <a:ext cx="1816" cy="2131"/>
              </a:xfrm>
              <a:custGeom>
                <a:avLst/>
                <a:gdLst>
                  <a:gd name="T0" fmla="*/ 3010 w 3026"/>
                  <a:gd name="T1" fmla="*/ 362 h 3554"/>
                  <a:gd name="T2" fmla="*/ 2328 w 3026"/>
                  <a:gd name="T3" fmla="*/ 93 h 3554"/>
                  <a:gd name="T4" fmla="*/ 1513 w 3026"/>
                  <a:gd name="T5" fmla="*/ 0 h 3554"/>
                  <a:gd name="T6" fmla="*/ 698 w 3026"/>
                  <a:gd name="T7" fmla="*/ 93 h 3554"/>
                  <a:gd name="T8" fmla="*/ 16 w 3026"/>
                  <a:gd name="T9" fmla="*/ 362 h 3554"/>
                  <a:gd name="T10" fmla="*/ 0 w 3026"/>
                  <a:gd name="T11" fmla="*/ 373 h 3554"/>
                  <a:gd name="T12" fmla="*/ 0 w 3026"/>
                  <a:gd name="T13" fmla="*/ 1413 h 3554"/>
                  <a:gd name="T14" fmla="*/ 398 w 3026"/>
                  <a:gd name="T15" fmla="*/ 2683 h 3554"/>
                  <a:gd name="T16" fmla="*/ 1500 w 3026"/>
                  <a:gd name="T17" fmla="*/ 3548 h 3554"/>
                  <a:gd name="T18" fmla="*/ 1513 w 3026"/>
                  <a:gd name="T19" fmla="*/ 3554 h 3554"/>
                  <a:gd name="T20" fmla="*/ 1526 w 3026"/>
                  <a:gd name="T21" fmla="*/ 3548 h 3554"/>
                  <a:gd name="T22" fmla="*/ 2628 w 3026"/>
                  <a:gd name="T23" fmla="*/ 2683 h 3554"/>
                  <a:gd name="T24" fmla="*/ 3026 w 3026"/>
                  <a:gd name="T25" fmla="*/ 1413 h 3554"/>
                  <a:gd name="T26" fmla="*/ 3026 w 3026"/>
                  <a:gd name="T27" fmla="*/ 373 h 3554"/>
                  <a:gd name="T28" fmla="*/ 3010 w 3026"/>
                  <a:gd name="T29" fmla="*/ 362 h 3554"/>
                  <a:gd name="T30" fmla="*/ 2954 w 3026"/>
                  <a:gd name="T31" fmla="*/ 1413 h 3554"/>
                  <a:gd name="T32" fmla="*/ 1513 w 3026"/>
                  <a:gd name="T33" fmla="*/ 3476 h 3554"/>
                  <a:gd name="T34" fmla="*/ 72 w 3026"/>
                  <a:gd name="T35" fmla="*/ 1413 h 3554"/>
                  <a:gd name="T36" fmla="*/ 72 w 3026"/>
                  <a:gd name="T37" fmla="*/ 412 h 3554"/>
                  <a:gd name="T38" fmla="*/ 1513 w 3026"/>
                  <a:gd name="T39" fmla="*/ 72 h 3554"/>
                  <a:gd name="T40" fmla="*/ 2954 w 3026"/>
                  <a:gd name="T41" fmla="*/ 412 h 3554"/>
                  <a:gd name="T42" fmla="*/ 2954 w 3026"/>
                  <a:gd name="T43" fmla="*/ 1413 h 3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026" h="3554">
                    <a:moveTo>
                      <a:pt x="3010" y="362"/>
                    </a:moveTo>
                    <a:cubicBezTo>
                      <a:pt x="2842" y="251"/>
                      <a:pt x="2606" y="158"/>
                      <a:pt x="2328" y="93"/>
                    </a:cubicBezTo>
                    <a:cubicBezTo>
                      <a:pt x="2069" y="33"/>
                      <a:pt x="1779" y="0"/>
                      <a:pt x="1513" y="0"/>
                    </a:cubicBezTo>
                    <a:cubicBezTo>
                      <a:pt x="1247" y="0"/>
                      <a:pt x="957" y="33"/>
                      <a:pt x="698" y="93"/>
                    </a:cubicBezTo>
                    <a:cubicBezTo>
                      <a:pt x="420" y="158"/>
                      <a:pt x="184" y="251"/>
                      <a:pt x="16" y="362"/>
                    </a:cubicBezTo>
                    <a:cubicBezTo>
                      <a:pt x="0" y="373"/>
                      <a:pt x="0" y="373"/>
                      <a:pt x="0" y="373"/>
                    </a:cubicBezTo>
                    <a:cubicBezTo>
                      <a:pt x="0" y="1413"/>
                      <a:pt x="0" y="1413"/>
                      <a:pt x="0" y="1413"/>
                    </a:cubicBezTo>
                    <a:cubicBezTo>
                      <a:pt x="0" y="1867"/>
                      <a:pt x="138" y="2306"/>
                      <a:pt x="398" y="2683"/>
                    </a:cubicBezTo>
                    <a:cubicBezTo>
                      <a:pt x="664" y="3068"/>
                      <a:pt x="1045" y="3368"/>
                      <a:pt x="1500" y="3548"/>
                    </a:cubicBezTo>
                    <a:cubicBezTo>
                      <a:pt x="1513" y="3554"/>
                      <a:pt x="1513" y="3554"/>
                      <a:pt x="1513" y="3554"/>
                    </a:cubicBezTo>
                    <a:cubicBezTo>
                      <a:pt x="1526" y="3548"/>
                      <a:pt x="1526" y="3548"/>
                      <a:pt x="1526" y="3548"/>
                    </a:cubicBezTo>
                    <a:cubicBezTo>
                      <a:pt x="1981" y="3368"/>
                      <a:pt x="2362" y="3068"/>
                      <a:pt x="2628" y="2683"/>
                    </a:cubicBezTo>
                    <a:cubicBezTo>
                      <a:pt x="2888" y="2306"/>
                      <a:pt x="3026" y="1867"/>
                      <a:pt x="3026" y="1413"/>
                    </a:cubicBezTo>
                    <a:cubicBezTo>
                      <a:pt x="3026" y="373"/>
                      <a:pt x="3026" y="373"/>
                      <a:pt x="3026" y="373"/>
                    </a:cubicBezTo>
                    <a:lnTo>
                      <a:pt x="3010" y="362"/>
                    </a:lnTo>
                    <a:close/>
                    <a:moveTo>
                      <a:pt x="2954" y="1413"/>
                    </a:moveTo>
                    <a:cubicBezTo>
                      <a:pt x="2954" y="2314"/>
                      <a:pt x="2389" y="3122"/>
                      <a:pt x="1513" y="3476"/>
                    </a:cubicBezTo>
                    <a:cubicBezTo>
                      <a:pt x="637" y="3122"/>
                      <a:pt x="72" y="2314"/>
                      <a:pt x="72" y="1413"/>
                    </a:cubicBezTo>
                    <a:cubicBezTo>
                      <a:pt x="72" y="412"/>
                      <a:pt x="72" y="412"/>
                      <a:pt x="72" y="412"/>
                    </a:cubicBezTo>
                    <a:cubicBezTo>
                      <a:pt x="391" y="208"/>
                      <a:pt x="966" y="72"/>
                      <a:pt x="1513" y="72"/>
                    </a:cubicBezTo>
                    <a:cubicBezTo>
                      <a:pt x="2060" y="72"/>
                      <a:pt x="2635" y="208"/>
                      <a:pt x="2954" y="412"/>
                    </a:cubicBezTo>
                    <a:lnTo>
                      <a:pt x="2954" y="14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endParaRPr lang="en-US" dirty="0">
                  <a:solidFill>
                    <a:prstClr val="black"/>
                  </a:solidFill>
                  <a:latin typeface="Adobe Garamond Pro" panose="02020502060506020403" pitchFamily="18" charset="0"/>
                </a:endParaRPr>
              </a:p>
            </p:txBody>
          </p:sp>
          <p:sp>
            <p:nvSpPr>
              <p:cNvPr id="77" name="BLUE"/>
              <p:cNvSpPr>
                <a:spLocks/>
              </p:cNvSpPr>
              <p:nvPr/>
            </p:nvSpPr>
            <p:spPr bwMode="auto">
              <a:xfrm>
                <a:off x="4219" y="1369"/>
                <a:ext cx="797" cy="1744"/>
              </a:xfrm>
              <a:custGeom>
                <a:avLst/>
                <a:gdLst>
                  <a:gd name="T0" fmla="*/ 1329 w 1329"/>
                  <a:gd name="T1" fmla="*/ 40 h 2908"/>
                  <a:gd name="T2" fmla="*/ 302 w 1329"/>
                  <a:gd name="T3" fmla="*/ 1068 h 2908"/>
                  <a:gd name="T4" fmla="*/ 544 w 1329"/>
                  <a:gd name="T5" fmla="*/ 1370 h 2908"/>
                  <a:gd name="T6" fmla="*/ 0 w 1329"/>
                  <a:gd name="T7" fmla="*/ 1991 h 2908"/>
                  <a:gd name="T8" fmla="*/ 0 w 1329"/>
                  <a:gd name="T9" fmla="*/ 2908 h 2908"/>
                  <a:gd name="T10" fmla="*/ 1329 w 1329"/>
                  <a:gd name="T11" fmla="*/ 930 h 2908"/>
                  <a:gd name="T12" fmla="*/ 1329 w 1329"/>
                  <a:gd name="T13" fmla="*/ 40 h 2908"/>
                </a:gdLst>
                <a:ahLst/>
                <a:cxnLst>
                  <a:cxn ang="0">
                    <a:pos x="T0" y="T1"/>
                  </a:cxn>
                  <a:cxn ang="0">
                    <a:pos x="T2" y="T3"/>
                  </a:cxn>
                  <a:cxn ang="0">
                    <a:pos x="T4" y="T5"/>
                  </a:cxn>
                  <a:cxn ang="0">
                    <a:pos x="T6" y="T7"/>
                  </a:cxn>
                  <a:cxn ang="0">
                    <a:pos x="T8" y="T9"/>
                  </a:cxn>
                  <a:cxn ang="0">
                    <a:pos x="T10" y="T11"/>
                  </a:cxn>
                  <a:cxn ang="0">
                    <a:pos x="T12" y="T13"/>
                  </a:cxn>
                </a:cxnLst>
                <a:rect l="0" t="0" r="r" b="b"/>
                <a:pathLst>
                  <a:path w="1329" h="2908">
                    <a:moveTo>
                      <a:pt x="1329" y="40"/>
                    </a:moveTo>
                    <a:cubicBezTo>
                      <a:pt x="302" y="1068"/>
                      <a:pt x="302" y="1068"/>
                      <a:pt x="302" y="1068"/>
                    </a:cubicBezTo>
                    <a:cubicBezTo>
                      <a:pt x="544" y="1370"/>
                      <a:pt x="544" y="1370"/>
                      <a:pt x="544" y="1370"/>
                    </a:cubicBezTo>
                    <a:cubicBezTo>
                      <a:pt x="0" y="1991"/>
                      <a:pt x="0" y="1991"/>
                      <a:pt x="0" y="1991"/>
                    </a:cubicBezTo>
                    <a:cubicBezTo>
                      <a:pt x="0" y="2908"/>
                      <a:pt x="0" y="2908"/>
                      <a:pt x="0" y="2908"/>
                    </a:cubicBezTo>
                    <a:cubicBezTo>
                      <a:pt x="540" y="2665"/>
                      <a:pt x="1329" y="2054"/>
                      <a:pt x="1329" y="930"/>
                    </a:cubicBezTo>
                    <a:cubicBezTo>
                      <a:pt x="1329" y="0"/>
                      <a:pt x="1329" y="41"/>
                      <a:pt x="1329" y="40"/>
                    </a:cubicBezTo>
                    <a:close/>
                  </a:path>
                </a:pathLst>
              </a:custGeom>
              <a:solidFill>
                <a:srgbClr val="0056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endParaRPr lang="en-US" dirty="0">
                  <a:solidFill>
                    <a:prstClr val="black"/>
                  </a:solidFill>
                  <a:latin typeface="Adobe Garamond Pro" panose="02020502060506020403" pitchFamily="18" charset="0"/>
                </a:endParaRPr>
              </a:p>
            </p:txBody>
          </p:sp>
          <p:sp>
            <p:nvSpPr>
              <p:cNvPr id="78" name="RED"/>
              <p:cNvSpPr>
                <a:spLocks/>
              </p:cNvSpPr>
              <p:nvPr/>
            </p:nvSpPr>
            <p:spPr bwMode="auto">
              <a:xfrm>
                <a:off x="3422" y="1369"/>
                <a:ext cx="797" cy="1744"/>
              </a:xfrm>
              <a:custGeom>
                <a:avLst/>
                <a:gdLst>
                  <a:gd name="T0" fmla="*/ 0 w 1329"/>
                  <a:gd name="T1" fmla="*/ 40 h 2908"/>
                  <a:gd name="T2" fmla="*/ 1027 w 1329"/>
                  <a:gd name="T3" fmla="*/ 1068 h 2908"/>
                  <a:gd name="T4" fmla="*/ 785 w 1329"/>
                  <a:gd name="T5" fmla="*/ 1370 h 2908"/>
                  <a:gd name="T6" fmla="*/ 1329 w 1329"/>
                  <a:gd name="T7" fmla="*/ 1991 h 2908"/>
                  <a:gd name="T8" fmla="*/ 1329 w 1329"/>
                  <a:gd name="T9" fmla="*/ 2908 h 2908"/>
                  <a:gd name="T10" fmla="*/ 0 w 1329"/>
                  <a:gd name="T11" fmla="*/ 930 h 2908"/>
                  <a:gd name="T12" fmla="*/ 0 w 1329"/>
                  <a:gd name="T13" fmla="*/ 40 h 2908"/>
                </a:gdLst>
                <a:ahLst/>
                <a:cxnLst>
                  <a:cxn ang="0">
                    <a:pos x="T0" y="T1"/>
                  </a:cxn>
                  <a:cxn ang="0">
                    <a:pos x="T2" y="T3"/>
                  </a:cxn>
                  <a:cxn ang="0">
                    <a:pos x="T4" y="T5"/>
                  </a:cxn>
                  <a:cxn ang="0">
                    <a:pos x="T6" y="T7"/>
                  </a:cxn>
                  <a:cxn ang="0">
                    <a:pos x="T8" y="T9"/>
                  </a:cxn>
                  <a:cxn ang="0">
                    <a:pos x="T10" y="T11"/>
                  </a:cxn>
                  <a:cxn ang="0">
                    <a:pos x="T12" y="T13"/>
                  </a:cxn>
                </a:cxnLst>
                <a:rect l="0" t="0" r="r" b="b"/>
                <a:pathLst>
                  <a:path w="1329" h="2908">
                    <a:moveTo>
                      <a:pt x="0" y="40"/>
                    </a:moveTo>
                    <a:cubicBezTo>
                      <a:pt x="1027" y="1068"/>
                      <a:pt x="1027" y="1068"/>
                      <a:pt x="1027" y="1068"/>
                    </a:cubicBezTo>
                    <a:cubicBezTo>
                      <a:pt x="785" y="1370"/>
                      <a:pt x="785" y="1370"/>
                      <a:pt x="785" y="1370"/>
                    </a:cubicBezTo>
                    <a:cubicBezTo>
                      <a:pt x="1329" y="1991"/>
                      <a:pt x="1329" y="1991"/>
                      <a:pt x="1329" y="1991"/>
                    </a:cubicBezTo>
                    <a:cubicBezTo>
                      <a:pt x="1329" y="2908"/>
                      <a:pt x="1329" y="2908"/>
                      <a:pt x="1329" y="2908"/>
                    </a:cubicBezTo>
                    <a:cubicBezTo>
                      <a:pt x="789" y="2665"/>
                      <a:pt x="0" y="2054"/>
                      <a:pt x="0" y="930"/>
                    </a:cubicBezTo>
                    <a:cubicBezTo>
                      <a:pt x="0" y="0"/>
                      <a:pt x="0" y="41"/>
                      <a:pt x="0" y="40"/>
                    </a:cubicBezTo>
                    <a:close/>
                  </a:path>
                </a:pathLst>
              </a:custGeom>
              <a:solidFill>
                <a:srgbClr val="C32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endParaRPr lang="en-US" dirty="0">
                  <a:solidFill>
                    <a:prstClr val="black"/>
                  </a:solidFill>
                  <a:latin typeface="Adobe Garamond Pro" panose="02020502060506020403" pitchFamily="18" charset="0"/>
                </a:endParaRPr>
              </a:p>
            </p:txBody>
          </p:sp>
        </p:grpSp>
      </p:grpSp>
      <p:pic>
        <p:nvPicPr>
          <p:cNvPr id="53" name="Picture 52"/>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406649" y="6257142"/>
            <a:ext cx="479684" cy="479684"/>
          </a:xfrm>
          <a:prstGeom prst="rect">
            <a:avLst/>
          </a:prstGeom>
        </p:spPr>
      </p:pic>
      <p:sp>
        <p:nvSpPr>
          <p:cNvPr id="10" name="Round Same Side Corner Rectangle 17">
            <a:extLst>
              <a:ext uri="{FF2B5EF4-FFF2-40B4-BE49-F238E27FC236}">
                <a16:creationId xmlns:a16="http://schemas.microsoft.com/office/drawing/2014/main" id="{31D2D3B3-205C-0C09-FC1C-5BD3FABAF495}"/>
              </a:ext>
            </a:extLst>
          </p:cNvPr>
          <p:cNvSpPr/>
          <p:nvPr userDrawn="1"/>
        </p:nvSpPr>
        <p:spPr>
          <a:xfrm>
            <a:off x="1" y="0"/>
            <a:ext cx="801278" cy="886120"/>
          </a:xfrm>
          <a:prstGeom prst="round2SameRect">
            <a:avLst>
              <a:gd name="adj1" fmla="val 0"/>
              <a:gd name="adj2" fmla="val 7443"/>
            </a:avLst>
          </a:prstGeom>
          <a:gradFill>
            <a:gsLst>
              <a:gs pos="0">
                <a:schemeClr val="tx1">
                  <a:lumMod val="50000"/>
                  <a:lumOff val="50000"/>
                </a:schemeClr>
              </a:gs>
              <a:gs pos="68000">
                <a:schemeClr val="tx1">
                  <a:lumMod val="95000"/>
                  <a:lumOff val="5000"/>
                </a:schemeClr>
              </a:gs>
              <a:gs pos="34000">
                <a:schemeClr val="tx1">
                  <a:lumMod val="85000"/>
                  <a:lumOff val="15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Logo&#10;&#10;Description automatically generated">
            <a:extLst>
              <a:ext uri="{FF2B5EF4-FFF2-40B4-BE49-F238E27FC236}">
                <a16:creationId xmlns:a16="http://schemas.microsoft.com/office/drawing/2014/main" id="{66F32329-761A-6E32-F232-FD764D462AB6}"/>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3394" y="58950"/>
            <a:ext cx="547055" cy="681750"/>
          </a:xfrm>
          <a:prstGeom prst="rect">
            <a:avLst/>
          </a:prstGeom>
        </p:spPr>
      </p:pic>
      <p:sp>
        <p:nvSpPr>
          <p:cNvPr id="12" name="Title Placeholder 1">
            <a:extLst>
              <a:ext uri="{FF2B5EF4-FFF2-40B4-BE49-F238E27FC236}">
                <a16:creationId xmlns:a16="http://schemas.microsoft.com/office/drawing/2014/main" id="{018DF45C-8D5B-5473-588D-A4FB26B95691}"/>
              </a:ext>
            </a:extLst>
          </p:cNvPr>
          <p:cNvSpPr txBox="1">
            <a:spLocks/>
          </p:cNvSpPr>
          <p:nvPr userDrawn="1"/>
        </p:nvSpPr>
        <p:spPr bwMode="gray">
          <a:xfrm>
            <a:off x="836761" y="99565"/>
            <a:ext cx="7955280" cy="480131"/>
          </a:xfrm>
          <a:prstGeom prst="rect">
            <a:avLst/>
          </a:prstGeom>
        </p:spPr>
        <p:txBody>
          <a:bodyPr vert="horz" lIns="182880" tIns="45720" rIns="91440" bIns="45720" rtlCol="0" anchor="t" anchorCtr="0">
            <a:spAutoFit/>
          </a:bodyPr>
          <a:lstStyle>
            <a:lvl1pPr marL="0" algn="l" defTabSz="914400" rtl="0" eaLnBrk="1" latinLnBrk="0" hangingPunct="1">
              <a:lnSpc>
                <a:spcPct val="90000"/>
              </a:lnSpc>
              <a:spcBef>
                <a:spcPct val="0"/>
              </a:spcBef>
              <a:buNone/>
              <a:defRPr lang="en-US" sz="2800" b="1" kern="1200" baseline="0">
                <a:solidFill>
                  <a:schemeClr val="tx1"/>
                </a:solidFill>
                <a:latin typeface="G.I. 400" pitchFamily="2" charset="0"/>
                <a:ea typeface="+mj-ea"/>
                <a:cs typeface="Arial" panose="020B0604020202020204" pitchFamily="34" charset="0"/>
              </a:defRPr>
            </a:lvl1pPr>
          </a:lstStyle>
          <a:p>
            <a:endParaRPr lang="en-US" dirty="0"/>
          </a:p>
        </p:txBody>
      </p:sp>
      <p:sp>
        <p:nvSpPr>
          <p:cNvPr id="14" name="Slide Number Placeholder 5">
            <a:extLst>
              <a:ext uri="{FF2B5EF4-FFF2-40B4-BE49-F238E27FC236}">
                <a16:creationId xmlns:a16="http://schemas.microsoft.com/office/drawing/2014/main" id="{2BD97AEC-7F1B-8A53-5315-1900E1BADEA0}"/>
              </a:ext>
            </a:extLst>
          </p:cNvPr>
          <p:cNvSpPr>
            <a:spLocks noGrp="1"/>
          </p:cNvSpPr>
          <p:nvPr>
            <p:ph type="sldNum" sz="quarter" idx="4"/>
          </p:nvPr>
        </p:nvSpPr>
        <p:spPr>
          <a:xfrm>
            <a:off x="3459192" y="6661630"/>
            <a:ext cx="2225616" cy="184666"/>
          </a:xfrm>
          <a:prstGeom prst="rect">
            <a:avLst/>
          </a:prstGeom>
        </p:spPr>
        <p:txBody>
          <a:bodyPr/>
          <a:lstStyle>
            <a:lvl1pPr algn="ctr">
              <a:defRPr sz="750" b="0">
                <a:latin typeface="G.I. 530" pitchFamily="2" charset="0"/>
              </a:defRPr>
            </a:lvl1pPr>
          </a:lstStyle>
          <a:p>
            <a:fld id="{1A3C3F5D-9F0A-4D26-898B-10DC4C85EEE6}"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522633552"/>
      </p:ext>
    </p:extLst>
  </p:cSld>
  <p:clrMap bg1="lt1" tx1="dk1" bg2="lt2" tx2="dk2" accent1="accent1" accent2="accent2" accent3="accent3" accent4="accent4" accent5="accent5" accent6="accent6" hlink="hlink" folHlink="folHlink"/>
  <p:sldLayoutIdLst>
    <p:sldLayoutId id="2147483720" r:id="rId1"/>
    <p:sldLayoutId id="2147483723" r:id="rId2"/>
    <p:sldLayoutId id="2147483709" r:id="rId3"/>
    <p:sldLayoutId id="2147483775" r:id="rId4"/>
    <p:sldLayoutId id="2147483755" r:id="rId5"/>
  </p:sldLayoutIdLst>
  <p:transition spd="slow">
    <p:fade/>
  </p:transition>
  <p:hf hdr="0" ftr="0" dt="0"/>
  <p:txStyles>
    <p:titleStyle>
      <a:lvl1pPr marL="0" algn="l" defTabSz="914400" rtl="0" eaLnBrk="1" latinLnBrk="0" hangingPunct="1">
        <a:lnSpc>
          <a:spcPct val="90000"/>
        </a:lnSpc>
        <a:spcBef>
          <a:spcPct val="0"/>
        </a:spcBef>
        <a:buNone/>
        <a:defRPr lang="en-US" sz="2800" b="1" kern="1200" baseline="0" dirty="0">
          <a:solidFill>
            <a:srgbClr val="7F7F73"/>
          </a:solidFill>
          <a:latin typeface="G.I. 400" pitchFamily="2" charset="0"/>
          <a:ea typeface="+mj-ea"/>
          <a:cs typeface="Arial" panose="020B0604020202020204" pitchFamily="34" charset="0"/>
        </a:defRPr>
      </a:lvl1pPr>
    </p:titleStyle>
    <p:bodyStyle>
      <a:lvl1pPr marL="228600" marR="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lang="en-US" sz="2400" b="1" kern="1200" dirty="0" smtClean="0">
          <a:solidFill>
            <a:schemeClr val="tx1"/>
          </a:solidFill>
          <a:latin typeface="G.I. 530" pitchFamily="2" charset="0"/>
          <a:ea typeface="+mn-ea"/>
          <a:cs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kern="1200">
          <a:solidFill>
            <a:schemeClr val="tx1"/>
          </a:solidFill>
          <a:latin typeface="G.I. 530" pitchFamily="2" charset="0"/>
          <a:ea typeface="+mn-ea"/>
          <a:cs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kern="1200">
          <a:solidFill>
            <a:schemeClr val="tx1"/>
          </a:solidFill>
          <a:latin typeface="G.I. 530" pitchFamily="2" charset="0"/>
          <a:ea typeface="+mn-ea"/>
          <a:cs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kern="1200">
          <a:solidFill>
            <a:schemeClr val="tx1"/>
          </a:solidFill>
          <a:latin typeface="G.I. 530" pitchFamily="2" charset="0"/>
          <a:ea typeface="+mn-ea"/>
          <a:cs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kern="1200">
          <a:solidFill>
            <a:schemeClr val="tx1"/>
          </a:solidFill>
          <a:latin typeface="G.I. 530" pitchFamily="2" charset="0"/>
          <a:ea typeface="+mn-ea"/>
          <a:cs typeface="Arial" panose="020B0604020202020204" pitchFamily="34" charset="0"/>
        </a:defRPr>
      </a:lvl5pPr>
      <a:lvl6pPr marL="574675" indent="-228600" algn="r"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792">
          <p15:clr>
            <a:srgbClr val="F26B43"/>
          </p15:clr>
        </p15:guide>
        <p15:guide id="3" pos="5352">
          <p15:clr>
            <a:srgbClr val="F26B43"/>
          </p15:clr>
        </p15:guide>
        <p15:guide id="4" orient="horz" pos="1104">
          <p15:clr>
            <a:srgbClr val="F26B43"/>
          </p15:clr>
        </p15:guide>
        <p15:guide id="5" orient="horz" pos="2376">
          <p15:clr>
            <a:srgbClr val="F26B43"/>
          </p15:clr>
        </p15:guide>
        <p15:guide id="6" orient="horz" pos="3432">
          <p15:clr>
            <a:srgbClr val="F26B43"/>
          </p15:clr>
        </p15:guide>
        <p15:guide id="7" pos="5760">
          <p15:clr>
            <a:srgbClr val="F26B43"/>
          </p15:clr>
        </p15:guide>
        <p15:guide id="8" orient="horz">
          <p15:clr>
            <a:srgbClr val="F26B43"/>
          </p15:clr>
        </p15:guide>
        <p15:guide id="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3543299" y="6683767"/>
            <a:ext cx="2057400" cy="182562"/>
          </a:xfrm>
          <a:prstGeom prst="rect">
            <a:avLst/>
          </a:prstGeom>
        </p:spPr>
        <p:txBody>
          <a:bodyPr vert="horz" lIns="91440" tIns="45720" rIns="91440" bIns="45720" rtlCol="0" anchor="ctr"/>
          <a:lstStyle>
            <a:lvl1pPr algn="ctr">
              <a:defRPr sz="1200">
                <a:solidFill>
                  <a:schemeClr val="tx1"/>
                </a:solidFill>
              </a:defRPr>
            </a:lvl1pPr>
          </a:lstStyle>
          <a:p>
            <a:fld id="{F9AF2913-2DB3-46CA-AB90-630B618DC110}" type="slidenum">
              <a:rPr lang="en-US" smtClean="0"/>
              <a:pPr/>
              <a:t>‹#›</a:t>
            </a:fld>
            <a:endParaRPr lang="en-US" dirty="0"/>
          </a:p>
        </p:txBody>
      </p:sp>
      <p:pic>
        <p:nvPicPr>
          <p:cNvPr id="7" name="Picture 6"/>
          <p:cNvPicPr>
            <a:picLocks noChangeAspect="1"/>
          </p:cNvPicPr>
          <p:nvPr userDrawn="1"/>
        </p:nvPicPr>
        <p:blipFill rotWithShape="1">
          <a:blip r:embed="rId4" cstate="print">
            <a:extLst>
              <a:ext uri="{28A0092B-C50C-407E-A947-70E740481C1C}">
                <a14:useLocalDpi xmlns:a14="http://schemas.microsoft.com/office/drawing/2010/main" val="0"/>
              </a:ext>
            </a:extLst>
          </a:blip>
          <a:srcRect/>
          <a:stretch/>
        </p:blipFill>
        <p:spPr>
          <a:xfrm>
            <a:off x="1" y="618105"/>
            <a:ext cx="9143999" cy="5946670"/>
          </a:xfrm>
          <a:prstGeom prst="rect">
            <a:avLst/>
          </a:prstGeom>
        </p:spPr>
      </p:pic>
      <p:sp>
        <p:nvSpPr>
          <p:cNvPr id="27" name="Round Same Side Corner Rectangle 17">
            <a:extLst>
              <a:ext uri="{FF2B5EF4-FFF2-40B4-BE49-F238E27FC236}">
                <a16:creationId xmlns:a16="http://schemas.microsoft.com/office/drawing/2014/main" id="{7A882CCC-C296-F404-DDB0-B6E15BE59AFB}"/>
              </a:ext>
            </a:extLst>
          </p:cNvPr>
          <p:cNvSpPr/>
          <p:nvPr userDrawn="1"/>
        </p:nvSpPr>
        <p:spPr>
          <a:xfrm>
            <a:off x="1" y="0"/>
            <a:ext cx="801278" cy="886120"/>
          </a:xfrm>
          <a:prstGeom prst="round2SameRect">
            <a:avLst>
              <a:gd name="adj1" fmla="val 0"/>
              <a:gd name="adj2" fmla="val 7443"/>
            </a:avLst>
          </a:prstGeom>
          <a:gradFill>
            <a:gsLst>
              <a:gs pos="0">
                <a:schemeClr val="tx1">
                  <a:lumMod val="50000"/>
                  <a:lumOff val="50000"/>
                </a:schemeClr>
              </a:gs>
              <a:gs pos="68000">
                <a:schemeClr val="tx1">
                  <a:lumMod val="95000"/>
                  <a:lumOff val="5000"/>
                </a:schemeClr>
              </a:gs>
              <a:gs pos="34000">
                <a:schemeClr val="tx1">
                  <a:lumMod val="85000"/>
                  <a:lumOff val="15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Picture 28" descr="Logo&#10;&#10;Description automatically generated">
            <a:extLst>
              <a:ext uri="{FF2B5EF4-FFF2-40B4-BE49-F238E27FC236}">
                <a16:creationId xmlns:a16="http://schemas.microsoft.com/office/drawing/2014/main" id="{FC41B50B-CE93-4399-2B22-E31C5D9ADC3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3394" y="58950"/>
            <a:ext cx="547055" cy="681750"/>
          </a:xfrm>
          <a:prstGeom prst="rect">
            <a:avLst/>
          </a:prstGeom>
        </p:spPr>
      </p:pic>
      <p:sp>
        <p:nvSpPr>
          <p:cNvPr id="4" name="Title Placeholder 1">
            <a:extLst>
              <a:ext uri="{FF2B5EF4-FFF2-40B4-BE49-F238E27FC236}">
                <a16:creationId xmlns:a16="http://schemas.microsoft.com/office/drawing/2014/main" id="{E51BD610-E15F-A5E3-6BF8-DE40F9EE2738}"/>
              </a:ext>
            </a:extLst>
          </p:cNvPr>
          <p:cNvSpPr txBox="1">
            <a:spLocks/>
          </p:cNvSpPr>
          <p:nvPr userDrawn="1"/>
        </p:nvSpPr>
        <p:spPr bwMode="gray">
          <a:xfrm>
            <a:off x="836761" y="99565"/>
            <a:ext cx="7955280" cy="480131"/>
          </a:xfrm>
          <a:prstGeom prst="rect">
            <a:avLst/>
          </a:prstGeom>
        </p:spPr>
        <p:txBody>
          <a:bodyPr vert="horz" lIns="182880" tIns="45720" rIns="91440" bIns="45720" rtlCol="0" anchor="t" anchorCtr="0">
            <a:spAutoFit/>
          </a:bodyPr>
          <a:lstStyle>
            <a:lvl1pPr marL="0" algn="l" defTabSz="914400" rtl="0" eaLnBrk="1" latinLnBrk="0" hangingPunct="1">
              <a:lnSpc>
                <a:spcPct val="90000"/>
              </a:lnSpc>
              <a:spcBef>
                <a:spcPct val="0"/>
              </a:spcBef>
              <a:buNone/>
              <a:defRPr sz="2800" b="1" kern="1200">
                <a:solidFill>
                  <a:schemeClr val="tx1"/>
                </a:solidFill>
                <a:latin typeface="G.I. 400" pitchFamily="2" charset="0"/>
                <a:ea typeface="+mj-ea"/>
                <a:cs typeface="+mj-cs"/>
              </a:defRPr>
            </a:lvl1pPr>
          </a:lstStyle>
          <a:p>
            <a:r>
              <a:rPr lang="en-US" dirty="0"/>
              <a:t> </a:t>
            </a:r>
          </a:p>
        </p:txBody>
      </p:sp>
    </p:spTree>
    <p:extLst>
      <p:ext uri="{BB962C8B-B14F-4D97-AF65-F5344CB8AC3E}">
        <p14:creationId xmlns:p14="http://schemas.microsoft.com/office/powerpoint/2010/main" val="332374106"/>
      </p:ext>
    </p:extLst>
  </p:cSld>
  <p:clrMap bg1="lt1" tx1="dk1" bg2="lt2" tx2="dk2" accent1="accent1" accent2="accent2" accent3="accent3" accent4="accent4" accent5="accent5" accent6="accent6" hlink="hlink" folHlink="folHlink"/>
  <p:sldLayoutIdLst>
    <p:sldLayoutId id="2147483752" r:id="rId1"/>
    <p:sldLayoutId id="2147483753"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mailto:Nikeena.s.brown.civ@army.mil" TargetMode="External"/><Relationship Id="rId5" Type="http://schemas.openxmlformats.org/officeDocument/2006/relationships/hyperlink" Target="mailto:ike.a.wright2.civ@army.mil" TargetMode="Externa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mailto:Nikeena.s.brown.civ@army.mil" TargetMode="External"/><Relationship Id="rId5" Type="http://schemas.openxmlformats.org/officeDocument/2006/relationships/hyperlink" Target="mailto:ike.a.wright2.civ@army.mil" TargetMode="Externa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11E8-A546-9594-97F6-55261A49DF6D}"/>
              </a:ext>
            </a:extLst>
          </p:cNvPr>
          <p:cNvSpPr txBox="1">
            <a:spLocks/>
          </p:cNvSpPr>
          <p:nvPr/>
        </p:nvSpPr>
        <p:spPr>
          <a:xfrm>
            <a:off x="0" y="4308842"/>
            <a:ext cx="8523514" cy="457201"/>
          </a:xfrm>
          <a:prstGeom prst="rect">
            <a:avLst/>
          </a:prstGeom>
        </p:spPr>
        <p:txBody>
          <a:bodyPr/>
          <a:lstStyle>
            <a:lvl1pPr marL="0" algn="l" defTabSz="914400" rtl="0" eaLnBrk="1" latinLnBrk="0" hangingPunct="1">
              <a:lnSpc>
                <a:spcPct val="90000"/>
              </a:lnSpc>
              <a:spcBef>
                <a:spcPct val="0"/>
              </a:spcBef>
              <a:buNone/>
              <a:defRPr lang="en-US" sz="2800" b="1" kern="1200" dirty="0">
                <a:solidFill>
                  <a:srgbClr val="7F7F73"/>
                </a:solidFill>
                <a:latin typeface="Arial" panose="020B0604020202020204" pitchFamily="34" charset="0"/>
                <a:ea typeface="+mj-ea"/>
                <a:cs typeface="Arial" panose="020B0604020202020204" pitchFamily="34" charset="0"/>
              </a:defRPr>
            </a:lvl1pPr>
          </a:lstStyle>
          <a:p>
            <a:pPr algn="ctr"/>
            <a:r>
              <a:rPr lang="en-US" sz="2000" dirty="0">
                <a:solidFill>
                  <a:schemeClr val="bg1"/>
                </a:solidFill>
                <a:effectLst>
                  <a:outerShdw blurRad="38100" dist="38100" dir="2700000" algn="tl">
                    <a:srgbClr val="000000">
                      <a:alpha val="43137"/>
                    </a:srgbClr>
                  </a:outerShdw>
                </a:effectLst>
              </a:rPr>
              <a:t>      Army Contracting Command - Aberdeen Proving Ground</a:t>
            </a:r>
          </a:p>
          <a:p>
            <a:pPr algn="ctr"/>
            <a:r>
              <a:rPr lang="en-US" sz="2000" dirty="0">
                <a:solidFill>
                  <a:schemeClr val="bg1"/>
                </a:solidFill>
                <a:effectLst>
                  <a:outerShdw blurRad="38100" dist="38100" dir="2700000" algn="tl">
                    <a:srgbClr val="000000">
                      <a:alpha val="43137"/>
                    </a:srgbClr>
                  </a:outerShdw>
                </a:effectLst>
              </a:rPr>
              <a:t>ACC-APG Installation &amp; Technology Division </a:t>
            </a:r>
          </a:p>
          <a:p>
            <a:pPr algn="ctr"/>
            <a:endParaRPr lang="en-US" sz="2000" dirty="0">
              <a:solidFill>
                <a:schemeClr val="bg1"/>
              </a:solidFill>
              <a:effectLst>
                <a:outerShdw blurRad="38100" dist="38100" dir="2700000" algn="tl">
                  <a:srgbClr val="000000">
                    <a:alpha val="43137"/>
                  </a:srgbClr>
                </a:outerShdw>
              </a:effectLst>
            </a:endParaRPr>
          </a:p>
          <a:p>
            <a:pPr algn="ctr"/>
            <a:r>
              <a:rPr lang="en-US" sz="2000" dirty="0">
                <a:solidFill>
                  <a:schemeClr val="bg1"/>
                </a:solidFill>
                <a:effectLst>
                  <a:outerShdw blurRad="38100" dist="38100" dir="2700000" algn="tl">
                    <a:srgbClr val="000000">
                      <a:alpha val="43137"/>
                    </a:srgbClr>
                  </a:outerShdw>
                </a:effectLst>
              </a:rPr>
              <a:t>Competitive/Fair Opportunity Industry Updates </a:t>
            </a:r>
          </a:p>
          <a:p>
            <a:pPr algn="ctr"/>
            <a:endParaRPr lang="en-US" sz="2000" dirty="0">
              <a:solidFill>
                <a:schemeClr val="bg1"/>
              </a:solidFill>
              <a:effectLst>
                <a:outerShdw blurRad="38100" dist="38100" dir="2700000" algn="tl">
                  <a:srgbClr val="000000">
                    <a:alpha val="43137"/>
                  </a:srgbClr>
                </a:outerShdw>
              </a:effectLst>
            </a:endParaRPr>
          </a:p>
          <a:p>
            <a:pPr algn="ctr"/>
            <a:endParaRPr lang="en-US" sz="2000" dirty="0">
              <a:solidFill>
                <a:schemeClr val="bg1"/>
              </a:solidFill>
              <a:effectLst>
                <a:outerShdw blurRad="38100" dist="38100" dir="2700000" algn="tl">
                  <a:srgbClr val="000000">
                    <a:alpha val="43137"/>
                  </a:srgbClr>
                </a:outerShdw>
              </a:effectLst>
            </a:endParaRPr>
          </a:p>
          <a:p>
            <a:endParaRPr lang="en-US" dirty="0">
              <a:solidFill>
                <a:schemeClr val="bg1"/>
              </a:solidFill>
              <a:latin typeface="G.I. 400" pitchFamily="2" charset="0"/>
            </a:endParaRPr>
          </a:p>
        </p:txBody>
      </p:sp>
      <p:sp>
        <p:nvSpPr>
          <p:cNvPr id="4" name="Title 1">
            <a:extLst>
              <a:ext uri="{FF2B5EF4-FFF2-40B4-BE49-F238E27FC236}">
                <a16:creationId xmlns:a16="http://schemas.microsoft.com/office/drawing/2014/main" id="{70F4DEBC-9CF2-021C-CC9B-841482D42F8E}"/>
              </a:ext>
            </a:extLst>
          </p:cNvPr>
          <p:cNvSpPr txBox="1">
            <a:spLocks/>
          </p:cNvSpPr>
          <p:nvPr/>
        </p:nvSpPr>
        <p:spPr>
          <a:xfrm>
            <a:off x="0" y="6279174"/>
            <a:ext cx="1730921" cy="457200"/>
          </a:xfrm>
          <a:prstGeom prst="rect">
            <a:avLst/>
          </a:prstGeom>
        </p:spPr>
        <p:txBody>
          <a:bodyPr vert="horz" lIns="91440" tIns="45720" rIns="91440" bIns="45720" rtlCol="0" anchor="t">
            <a:normAutofit/>
          </a:bodyPr>
          <a:lstStyle/>
          <a:p>
            <a:pPr marL="0" marR="0" lvl="0" indent="0" algn="l" defTabSz="914400" rtl="0" eaLnBrk="1" fontAlgn="auto" latinLnBrk="0" hangingPunct="1">
              <a:lnSpc>
                <a:spcPct val="120000"/>
              </a:lnSpc>
              <a:spcBef>
                <a:spcPct val="0"/>
              </a:spcBef>
              <a:spcAft>
                <a:spcPts val="0"/>
              </a:spcAft>
              <a:buClrTx/>
              <a:buSzTx/>
              <a:buFontTx/>
              <a:buNone/>
              <a:tabLst/>
              <a:defRPr/>
            </a:pPr>
            <a:endParaRPr kumimoji="0" lang="en-US" sz="1200" b="0" i="0" u="none" strike="noStrike" kern="1200" cap="none" spc="0" normalizeH="0" baseline="0" noProof="0" dirty="0">
              <a:ln>
                <a:noFill/>
              </a:ln>
              <a:solidFill>
                <a:schemeClr val="bg1"/>
              </a:solidFill>
              <a:effectLst/>
              <a:uLnTx/>
              <a:uFillTx/>
              <a:latin typeface="G.I. 530" pitchFamily="2" charset="0"/>
              <a:cs typeface="Arial" panose="020B0604020202020204" pitchFamily="34" charset="0"/>
            </a:endParaRPr>
          </a:p>
        </p:txBody>
      </p:sp>
      <p:sp>
        <p:nvSpPr>
          <p:cNvPr id="5" name="TextBox 4">
            <a:extLst>
              <a:ext uri="{FF2B5EF4-FFF2-40B4-BE49-F238E27FC236}">
                <a16:creationId xmlns:a16="http://schemas.microsoft.com/office/drawing/2014/main" id="{C4A6FE88-A822-89C2-83DA-9FAB2D64983C}"/>
              </a:ext>
            </a:extLst>
          </p:cNvPr>
          <p:cNvSpPr txBox="1"/>
          <p:nvPr/>
        </p:nvSpPr>
        <p:spPr>
          <a:xfrm>
            <a:off x="-1362456" y="6574536"/>
            <a:ext cx="4534634" cy="28614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Updated </a:t>
            </a:r>
            <a:r>
              <a:rPr lang="en-US" sz="1200" b="1" dirty="0">
                <a:solidFill>
                  <a:prstClr val="white"/>
                </a:solidFill>
                <a:latin typeface="Arial" panose="020B0604020202020204" pitchFamily="34" charset="0"/>
                <a:cs typeface="Arial" panose="020B0604020202020204" pitchFamily="34" charset="0"/>
              </a:rPr>
              <a:t>February</a:t>
            </a:r>
            <a:r>
              <a:rPr kumimoji="0" lang="en-US" sz="12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2025</a:t>
            </a:r>
          </a:p>
        </p:txBody>
      </p:sp>
      <p:pic>
        <p:nvPicPr>
          <p:cNvPr id="9" name="Picture 8">
            <a:extLst>
              <a:ext uri="{FF2B5EF4-FFF2-40B4-BE49-F238E27FC236}">
                <a16:creationId xmlns:a16="http://schemas.microsoft.com/office/drawing/2014/main" id="{11D52C90-D09A-4550-4D50-E4B1C58BCD92}"/>
              </a:ext>
            </a:extLst>
          </p:cNvPr>
          <p:cNvPicPr>
            <a:picLocks noChangeAspect="1"/>
          </p:cNvPicPr>
          <p:nvPr/>
        </p:nvPicPr>
        <p:blipFill>
          <a:blip r:embed="rId2"/>
          <a:stretch>
            <a:fillRect/>
          </a:stretch>
        </p:blipFill>
        <p:spPr>
          <a:xfrm>
            <a:off x="6477135" y="5852161"/>
            <a:ext cx="2599362" cy="1005840"/>
          </a:xfrm>
          <a:prstGeom prst="rect">
            <a:avLst/>
          </a:prstGeom>
        </p:spPr>
      </p:pic>
    </p:spTree>
    <p:extLst>
      <p:ext uri="{BB962C8B-B14F-4D97-AF65-F5344CB8AC3E}">
        <p14:creationId xmlns:p14="http://schemas.microsoft.com/office/powerpoint/2010/main" val="43678207"/>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11884B-DAB5-D3F6-1EB4-2CD003B38D0A}"/>
            </a:ext>
          </a:extLst>
        </p:cNvPr>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9A9C89C5-7D6F-92B7-125D-1A4DF3768C8C}"/>
              </a:ext>
            </a:extLst>
          </p:cNvPr>
          <p:cNvSpPr>
            <a:spLocks noGrp="1"/>
          </p:cNvSpPr>
          <p:nvPr>
            <p:ph type="sldNum" sz="quarter" idx="12"/>
          </p:nvPr>
        </p:nvSpPr>
        <p:spPr>
          <a:xfrm>
            <a:off x="3737394" y="5853472"/>
            <a:ext cx="1669212" cy="147278"/>
          </a:xfrm>
        </p:spPr>
        <p:txBody>
          <a:bodyPr/>
          <a:lstStyle/>
          <a:p>
            <a:pPr algn="ctr">
              <a:defRPr/>
            </a:pPr>
            <a:fld id="{F9AF2913-2DB3-46CA-AB90-630B618DC110}" type="slidenum">
              <a:rPr lang="en-US" sz="600">
                <a:solidFill>
                  <a:prstClr val="black"/>
                </a:solidFill>
              </a:rPr>
              <a:pPr algn="ctr">
                <a:defRPr/>
              </a:pPr>
              <a:t>10</a:t>
            </a:fld>
            <a:endParaRPr lang="en-US" sz="600" dirty="0">
              <a:solidFill>
                <a:prstClr val="black"/>
              </a:solidFill>
            </a:endParaRPr>
          </a:p>
        </p:txBody>
      </p:sp>
      <p:pic>
        <p:nvPicPr>
          <p:cNvPr id="7" name="Picture 6">
            <a:extLst>
              <a:ext uri="{FF2B5EF4-FFF2-40B4-BE49-F238E27FC236}">
                <a16:creationId xmlns:a16="http://schemas.microsoft.com/office/drawing/2014/main" id="{32FFD2CB-4D2C-55BA-8492-2C729C73E805}"/>
              </a:ext>
            </a:extLst>
          </p:cNvPr>
          <p:cNvPicPr>
            <a:picLocks noChangeAspect="1"/>
          </p:cNvPicPr>
          <p:nvPr/>
        </p:nvPicPr>
        <p:blipFill>
          <a:blip r:embed="rId3"/>
          <a:stretch>
            <a:fillRect/>
          </a:stretch>
        </p:blipFill>
        <p:spPr>
          <a:xfrm>
            <a:off x="6013760" y="5243512"/>
            <a:ext cx="1935956" cy="757238"/>
          </a:xfrm>
          <a:prstGeom prst="rect">
            <a:avLst/>
          </a:prstGeom>
        </p:spPr>
      </p:pic>
      <p:pic>
        <p:nvPicPr>
          <p:cNvPr id="4" name="Picture 3">
            <a:extLst>
              <a:ext uri="{FF2B5EF4-FFF2-40B4-BE49-F238E27FC236}">
                <a16:creationId xmlns:a16="http://schemas.microsoft.com/office/drawing/2014/main" id="{AEF7BC6E-A0B6-9BD3-E023-D1912EE59BD1}"/>
              </a:ext>
            </a:extLst>
          </p:cNvPr>
          <p:cNvPicPr>
            <a:picLocks noChangeAspect="1"/>
          </p:cNvPicPr>
          <p:nvPr/>
        </p:nvPicPr>
        <p:blipFill>
          <a:blip r:embed="rId4"/>
          <a:stretch>
            <a:fillRect/>
          </a:stretch>
        </p:blipFill>
        <p:spPr>
          <a:xfrm>
            <a:off x="1204722" y="857251"/>
            <a:ext cx="6796278" cy="644686"/>
          </a:xfrm>
          <a:prstGeom prst="rect">
            <a:avLst/>
          </a:prstGeom>
        </p:spPr>
      </p:pic>
      <p:sp>
        <p:nvSpPr>
          <p:cNvPr id="9" name="TextBox 8">
            <a:extLst>
              <a:ext uri="{FF2B5EF4-FFF2-40B4-BE49-F238E27FC236}">
                <a16:creationId xmlns:a16="http://schemas.microsoft.com/office/drawing/2014/main" id="{9E17F3AA-3622-F6EE-4E71-2BFA6958A892}"/>
              </a:ext>
            </a:extLst>
          </p:cNvPr>
          <p:cNvSpPr txBox="1"/>
          <p:nvPr/>
        </p:nvSpPr>
        <p:spPr>
          <a:xfrm>
            <a:off x="2280999" y="857251"/>
            <a:ext cx="4869610" cy="369332"/>
          </a:xfrm>
          <a:prstGeom prst="rect">
            <a:avLst/>
          </a:prstGeom>
          <a:noFill/>
        </p:spPr>
        <p:txBody>
          <a:bodyPr wrap="square" rtlCol="0">
            <a:spAutoFit/>
          </a:bodyPr>
          <a:lstStyle/>
          <a:p>
            <a:pPr algn="ctr"/>
            <a:r>
              <a:rPr lang="en-US" b="1" dirty="0">
                <a:solidFill>
                  <a:schemeClr val="bg1"/>
                </a:solidFill>
              </a:rPr>
              <a:t>Opportunity</a:t>
            </a:r>
          </a:p>
        </p:txBody>
      </p:sp>
      <p:sp>
        <p:nvSpPr>
          <p:cNvPr id="2" name="Rectangle 1">
            <a:extLst>
              <a:ext uri="{FF2B5EF4-FFF2-40B4-BE49-F238E27FC236}">
                <a16:creationId xmlns:a16="http://schemas.microsoft.com/office/drawing/2014/main" id="{E2F722D9-3EA8-F2E7-83E0-3B6B2BE64975}"/>
              </a:ext>
            </a:extLst>
          </p:cNvPr>
          <p:cNvSpPr/>
          <p:nvPr/>
        </p:nvSpPr>
        <p:spPr>
          <a:xfrm>
            <a:off x="1307592" y="1591057"/>
            <a:ext cx="6419088" cy="4622804"/>
          </a:xfrm>
          <a:prstGeom prst="rect">
            <a:avLst/>
          </a:prstGeom>
        </p:spPr>
        <p:txBody>
          <a:bodyPr wrap="square">
            <a:spAutoFit/>
          </a:bodyPr>
          <a:lstStyle/>
          <a:p>
            <a:pPr indent="-214313"/>
            <a:r>
              <a:rPr lang="en-US" sz="1600" b="1" u="sng" dirty="0">
                <a:latin typeface=" Arial"/>
                <a:ea typeface="ＭＳ Ｐゴシック" pitchFamily="34" charset="-128"/>
                <a:cs typeface="Arial" pitchFamily="34" charset="0"/>
              </a:rPr>
              <a:t>TITLE</a:t>
            </a:r>
            <a:r>
              <a:rPr lang="en-US" sz="1600" b="1" dirty="0">
                <a:latin typeface=" Arial"/>
                <a:ea typeface="ＭＳ Ｐゴシック" pitchFamily="34" charset="-128"/>
                <a:cs typeface="Arial" pitchFamily="34" charset="0"/>
              </a:rPr>
              <a:t>: Citrix Commercial-Off-the-Shelf (COTS) Software Subscriptions  </a:t>
            </a:r>
          </a:p>
          <a:p>
            <a:pPr indent="-214313"/>
            <a:endParaRPr lang="en-US" sz="1600" b="1" dirty="0">
              <a:latin typeface=" Arial"/>
            </a:endParaRPr>
          </a:p>
          <a:p>
            <a:r>
              <a:rPr lang="en-US" sz="1600" b="1" u="sng" dirty="0">
                <a:latin typeface=" Arial"/>
              </a:rPr>
              <a:t>DESCRIPTION:</a:t>
            </a:r>
            <a:r>
              <a:rPr lang="en-US" sz="1600" dirty="0">
                <a:latin typeface=" Arial"/>
              </a:rPr>
              <a:t>  This requirement is for COTs Citrix software </a:t>
            </a:r>
            <a:endParaRPr lang="en-US" sz="1600" u="sng" dirty="0">
              <a:latin typeface=" Arial"/>
            </a:endParaRPr>
          </a:p>
          <a:p>
            <a:endParaRPr lang="en-US" sz="1600" b="1" dirty="0">
              <a:latin typeface=" Arial"/>
            </a:endParaRPr>
          </a:p>
          <a:p>
            <a:pPr>
              <a:lnSpc>
                <a:spcPct val="80000"/>
              </a:lnSpc>
              <a:defRPr/>
            </a:pPr>
            <a:r>
              <a:rPr lang="en-US" sz="1600" b="1" u="sng" dirty="0">
                <a:latin typeface=" Arial"/>
                <a:ea typeface="ＭＳ Ｐゴシック" pitchFamily="34" charset="-128"/>
                <a:cs typeface="Arial" pitchFamily="34" charset="0"/>
              </a:rPr>
              <a:t>TYPE OF SET-ASIDE:</a:t>
            </a:r>
            <a:r>
              <a:rPr lang="en-US" sz="1600" dirty="0">
                <a:latin typeface=" Arial"/>
                <a:ea typeface="ＭＳ Ｐゴシック" pitchFamily="34" charset="-128"/>
                <a:cs typeface="Arial" pitchFamily="34" charset="0"/>
              </a:rPr>
              <a:t>  TBD</a:t>
            </a:r>
          </a:p>
          <a:p>
            <a:pPr lvl="0">
              <a:lnSpc>
                <a:spcPct val="80000"/>
              </a:lnSpc>
              <a:defRPr/>
            </a:pPr>
            <a:endParaRPr lang="en-US" sz="1600" u="sng" dirty="0">
              <a:latin typeface=" Arial"/>
              <a:ea typeface="ＭＳ Ｐゴシック" pitchFamily="34" charset="-128"/>
              <a:cs typeface="Arial" pitchFamily="34" charset="0"/>
            </a:endParaRPr>
          </a:p>
          <a:p>
            <a:pPr lvl="0">
              <a:lnSpc>
                <a:spcPct val="80000"/>
              </a:lnSpc>
              <a:defRPr/>
            </a:pPr>
            <a:endParaRPr lang="en-US" sz="1600" b="1" dirty="0">
              <a:latin typeface=" Arial"/>
              <a:ea typeface="ＭＳ Ｐゴシック" pitchFamily="34" charset="-128"/>
              <a:cs typeface="Arial" pitchFamily="34" charset="0"/>
            </a:endParaRPr>
          </a:p>
          <a:p>
            <a:pPr>
              <a:lnSpc>
                <a:spcPct val="80000"/>
              </a:lnSpc>
              <a:defRPr/>
            </a:pPr>
            <a:r>
              <a:rPr lang="en-US" sz="1600" b="1" u="sng" dirty="0">
                <a:latin typeface=" Arial"/>
                <a:ea typeface="ＭＳ Ｐゴシック" pitchFamily="34" charset="-128"/>
                <a:cs typeface="Arial" pitchFamily="34" charset="0"/>
              </a:rPr>
              <a:t>CONTRACT TYPE:</a:t>
            </a:r>
            <a:r>
              <a:rPr lang="en-US" sz="1600" dirty="0">
                <a:latin typeface=" Arial"/>
                <a:ea typeface="ＭＳ Ｐゴシック" pitchFamily="34" charset="-128"/>
                <a:cs typeface="Arial" pitchFamily="34" charset="0"/>
              </a:rPr>
              <a:t>  Firm Fixed Price CHESS ITES SW2 Order</a:t>
            </a:r>
            <a:endParaRPr lang="en-US" sz="1600" u="sng" dirty="0">
              <a:latin typeface=" Arial"/>
            </a:endParaRPr>
          </a:p>
          <a:p>
            <a:pPr>
              <a:lnSpc>
                <a:spcPct val="80000"/>
              </a:lnSpc>
              <a:defRPr/>
            </a:pPr>
            <a:endParaRPr lang="en-US" sz="1600" dirty="0">
              <a:latin typeface=" Arial"/>
              <a:ea typeface="ＭＳ Ｐゴシック" pitchFamily="34" charset="-128"/>
              <a:cs typeface="Arial" pitchFamily="34" charset="0"/>
            </a:endParaRPr>
          </a:p>
          <a:p>
            <a:pPr lvl="0">
              <a:lnSpc>
                <a:spcPct val="80000"/>
              </a:lnSpc>
              <a:defRPr/>
            </a:pPr>
            <a:endParaRPr lang="en-US" sz="1600" b="1" dirty="0">
              <a:latin typeface=" Arial"/>
              <a:ea typeface="ＭＳ Ｐゴシック" pitchFamily="34" charset="-128"/>
              <a:cs typeface="Arial" pitchFamily="34" charset="0"/>
            </a:endParaRPr>
          </a:p>
          <a:p>
            <a:pPr lvl="0">
              <a:lnSpc>
                <a:spcPct val="80000"/>
              </a:lnSpc>
              <a:defRPr/>
            </a:pPr>
            <a:r>
              <a:rPr lang="en-US" sz="1600" b="1" u="sng" dirty="0">
                <a:latin typeface=" Arial"/>
                <a:ea typeface="ＭＳ Ｐゴシック" pitchFamily="34" charset="-128"/>
                <a:cs typeface="Arial" pitchFamily="34" charset="0"/>
              </a:rPr>
              <a:t>ESTIMATED VALUE:</a:t>
            </a:r>
            <a:r>
              <a:rPr lang="en-US" sz="1600" dirty="0">
                <a:latin typeface=" Arial"/>
                <a:ea typeface="ＭＳ Ｐゴシック" pitchFamily="34" charset="-128"/>
                <a:cs typeface="Arial" pitchFamily="34" charset="0"/>
              </a:rPr>
              <a:t>  $125K - $175K</a:t>
            </a:r>
          </a:p>
          <a:p>
            <a:pPr lvl="0">
              <a:lnSpc>
                <a:spcPct val="80000"/>
              </a:lnSpc>
              <a:defRPr/>
            </a:pPr>
            <a:endParaRPr lang="en-US" sz="1600" u="sng" dirty="0">
              <a:latin typeface=" Arial"/>
              <a:ea typeface="ＭＳ Ｐゴシック" pitchFamily="34" charset="-128"/>
              <a:cs typeface="Arial" pitchFamily="34" charset="0"/>
            </a:endParaRPr>
          </a:p>
          <a:p>
            <a:pPr lvl="0">
              <a:lnSpc>
                <a:spcPct val="80000"/>
              </a:lnSpc>
              <a:defRPr/>
            </a:pPr>
            <a:r>
              <a:rPr lang="en-US" sz="1600" b="1" u="sng" dirty="0">
                <a:latin typeface=" Arial"/>
                <a:ea typeface="ＭＳ Ｐゴシック" pitchFamily="34" charset="-128"/>
                <a:cs typeface="Arial" pitchFamily="34" charset="0"/>
              </a:rPr>
              <a:t>CONTRACTING CONTACT:</a:t>
            </a:r>
            <a:r>
              <a:rPr lang="en-US" sz="1600" dirty="0">
                <a:latin typeface=" Arial"/>
                <a:ea typeface="ＭＳ Ｐゴシック" pitchFamily="34" charset="-128"/>
                <a:cs typeface="Arial" pitchFamily="34" charset="0"/>
              </a:rPr>
              <a:t>  Rebecca.j.peterson20.civ@army.mil</a:t>
            </a:r>
            <a:endParaRPr lang="en-US" sz="1600" u="sng" dirty="0">
              <a:latin typeface=" Arial"/>
              <a:ea typeface="ＭＳ Ｐゴシック" pitchFamily="34" charset="-128"/>
              <a:cs typeface="Arial" pitchFamily="34" charset="0"/>
            </a:endParaRPr>
          </a:p>
          <a:p>
            <a:pPr lvl="0">
              <a:lnSpc>
                <a:spcPct val="80000"/>
              </a:lnSpc>
              <a:defRPr/>
            </a:pPr>
            <a:endParaRPr lang="en-US" sz="1600" b="1" dirty="0">
              <a:latin typeface=" Arial"/>
              <a:ea typeface="ＭＳ Ｐゴシック" pitchFamily="34" charset="-128"/>
              <a:cs typeface="Arial" pitchFamily="34" charset="0"/>
            </a:endParaRPr>
          </a:p>
          <a:p>
            <a:pPr lvl="0">
              <a:lnSpc>
                <a:spcPct val="80000"/>
              </a:lnSpc>
              <a:defRPr/>
            </a:pPr>
            <a:r>
              <a:rPr lang="en-US" sz="1600" b="1" u="sng" dirty="0">
                <a:latin typeface=" Arial"/>
                <a:ea typeface="ＭＳ Ｐゴシック" pitchFamily="34" charset="-128"/>
                <a:cs typeface="Arial" pitchFamily="34" charset="0"/>
              </a:rPr>
              <a:t>SOLICITATION #:</a:t>
            </a:r>
            <a:r>
              <a:rPr lang="en-US" sz="1600" dirty="0">
                <a:latin typeface=" Arial"/>
                <a:ea typeface="ＭＳ Ｐゴシック" pitchFamily="34" charset="-128"/>
                <a:cs typeface="Arial" pitchFamily="34" charset="0"/>
              </a:rPr>
              <a:t>  TBD</a:t>
            </a:r>
          </a:p>
          <a:p>
            <a:pPr lvl="0">
              <a:lnSpc>
                <a:spcPct val="80000"/>
              </a:lnSpc>
              <a:defRPr/>
            </a:pPr>
            <a:endParaRPr lang="en-US" sz="1600" dirty="0">
              <a:latin typeface=" Arial"/>
              <a:ea typeface="ＭＳ Ｐゴシック" pitchFamily="34" charset="-128"/>
              <a:cs typeface="Arial" pitchFamily="34" charset="0"/>
            </a:endParaRPr>
          </a:p>
          <a:p>
            <a:pPr lvl="0">
              <a:lnSpc>
                <a:spcPct val="80000"/>
              </a:lnSpc>
              <a:defRPr/>
            </a:pPr>
            <a:endParaRPr lang="en-US" sz="1600" b="1" u="sng" dirty="0">
              <a:latin typeface=" Arial"/>
              <a:ea typeface="ＭＳ Ｐゴシック" pitchFamily="34" charset="-128"/>
              <a:cs typeface="Arial" pitchFamily="34" charset="0"/>
            </a:endParaRPr>
          </a:p>
          <a:p>
            <a:pPr lvl="0">
              <a:lnSpc>
                <a:spcPct val="80000"/>
              </a:lnSpc>
              <a:defRPr/>
            </a:pPr>
            <a:r>
              <a:rPr lang="en-US" sz="1600" b="1" u="sng" dirty="0">
                <a:latin typeface=" Arial"/>
                <a:ea typeface="ＭＳ Ｐゴシック" pitchFamily="34" charset="-128"/>
                <a:cs typeface="Arial" pitchFamily="34" charset="0"/>
              </a:rPr>
              <a:t>SOLICITATION RELEASE DATE:</a:t>
            </a:r>
            <a:r>
              <a:rPr lang="en-US" sz="1600" dirty="0">
                <a:latin typeface=" Arial"/>
                <a:ea typeface="ＭＳ Ｐゴシック" pitchFamily="34" charset="-128"/>
                <a:cs typeface="Arial" pitchFamily="34" charset="0"/>
              </a:rPr>
              <a:t>  Q3 FY25 </a:t>
            </a:r>
          </a:p>
          <a:p>
            <a:pPr lvl="0">
              <a:lnSpc>
                <a:spcPct val="80000"/>
              </a:lnSpc>
              <a:defRPr/>
            </a:pPr>
            <a:endParaRPr lang="en-US" sz="1600" dirty="0">
              <a:latin typeface=" Arial"/>
              <a:ea typeface="ＭＳ Ｐゴシック" pitchFamily="34" charset="-128"/>
              <a:cs typeface="Arial" pitchFamily="34" charset="0"/>
            </a:endParaRPr>
          </a:p>
          <a:p>
            <a:pPr>
              <a:lnSpc>
                <a:spcPct val="80000"/>
              </a:lnSpc>
              <a:defRPr/>
            </a:pPr>
            <a:r>
              <a:rPr lang="en-US" sz="1600" dirty="0">
                <a:latin typeface=" Arial"/>
                <a:ea typeface="ＭＳ Ｐゴシック" pitchFamily="34" charset="-128"/>
                <a:cs typeface="Arial" pitchFamily="34" charset="0"/>
              </a:rPr>
              <a:t>*Subject to change and subject to cancellation</a:t>
            </a:r>
          </a:p>
          <a:p>
            <a:pPr lvl="0">
              <a:lnSpc>
                <a:spcPct val="80000"/>
              </a:lnSpc>
              <a:defRPr/>
            </a:pPr>
            <a:endParaRPr lang="en-US" sz="1200" dirty="0">
              <a:latin typeface=" Arial"/>
              <a:ea typeface="ＭＳ Ｐゴシック" pitchFamily="34" charset="-128"/>
              <a:cs typeface="Arial" pitchFamily="34" charset="0"/>
            </a:endParaRPr>
          </a:p>
        </p:txBody>
      </p:sp>
    </p:spTree>
    <p:extLst>
      <p:ext uri="{BB962C8B-B14F-4D97-AF65-F5344CB8AC3E}">
        <p14:creationId xmlns:p14="http://schemas.microsoft.com/office/powerpoint/2010/main" val="909226650"/>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C37B1-240A-532F-DD89-CCEBD47D313C}"/>
            </a:ext>
          </a:extLst>
        </p:cNvPr>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C1E16FA7-3133-DD02-4793-FF55A78F852B}"/>
              </a:ext>
            </a:extLst>
          </p:cNvPr>
          <p:cNvSpPr>
            <a:spLocks noGrp="1"/>
          </p:cNvSpPr>
          <p:nvPr>
            <p:ph type="sldNum" sz="quarter" idx="12"/>
          </p:nvPr>
        </p:nvSpPr>
        <p:spPr>
          <a:xfrm>
            <a:off x="3737394" y="5853472"/>
            <a:ext cx="1669212" cy="147278"/>
          </a:xfrm>
        </p:spPr>
        <p:txBody>
          <a:bodyPr/>
          <a:lstStyle/>
          <a:p>
            <a:pPr algn="ctr">
              <a:defRPr/>
            </a:pPr>
            <a:fld id="{F9AF2913-2DB3-46CA-AB90-630B618DC110}" type="slidenum">
              <a:rPr lang="en-US" sz="600">
                <a:solidFill>
                  <a:prstClr val="black"/>
                </a:solidFill>
              </a:rPr>
              <a:pPr algn="ctr">
                <a:defRPr/>
              </a:pPr>
              <a:t>11</a:t>
            </a:fld>
            <a:endParaRPr lang="en-US" sz="600" dirty="0">
              <a:solidFill>
                <a:prstClr val="black"/>
              </a:solidFill>
            </a:endParaRPr>
          </a:p>
        </p:txBody>
      </p:sp>
      <p:pic>
        <p:nvPicPr>
          <p:cNvPr id="7" name="Picture 6">
            <a:extLst>
              <a:ext uri="{FF2B5EF4-FFF2-40B4-BE49-F238E27FC236}">
                <a16:creationId xmlns:a16="http://schemas.microsoft.com/office/drawing/2014/main" id="{29EA4E06-2DE8-26CA-50DF-19A024A51B43}"/>
              </a:ext>
            </a:extLst>
          </p:cNvPr>
          <p:cNvPicPr>
            <a:picLocks noChangeAspect="1"/>
          </p:cNvPicPr>
          <p:nvPr/>
        </p:nvPicPr>
        <p:blipFill>
          <a:blip r:embed="rId3"/>
          <a:stretch>
            <a:fillRect/>
          </a:stretch>
        </p:blipFill>
        <p:spPr>
          <a:xfrm>
            <a:off x="6013760" y="5243512"/>
            <a:ext cx="1935956" cy="757238"/>
          </a:xfrm>
          <a:prstGeom prst="rect">
            <a:avLst/>
          </a:prstGeom>
        </p:spPr>
      </p:pic>
      <p:pic>
        <p:nvPicPr>
          <p:cNvPr id="4" name="Picture 3">
            <a:extLst>
              <a:ext uri="{FF2B5EF4-FFF2-40B4-BE49-F238E27FC236}">
                <a16:creationId xmlns:a16="http://schemas.microsoft.com/office/drawing/2014/main" id="{11C2B4C6-64B6-03FE-5A0D-8064D5C44604}"/>
              </a:ext>
            </a:extLst>
          </p:cNvPr>
          <p:cNvPicPr>
            <a:picLocks noChangeAspect="1"/>
          </p:cNvPicPr>
          <p:nvPr/>
        </p:nvPicPr>
        <p:blipFill>
          <a:blip r:embed="rId4"/>
          <a:stretch>
            <a:fillRect/>
          </a:stretch>
        </p:blipFill>
        <p:spPr>
          <a:xfrm>
            <a:off x="1204722" y="857251"/>
            <a:ext cx="6796278" cy="644686"/>
          </a:xfrm>
          <a:prstGeom prst="rect">
            <a:avLst/>
          </a:prstGeom>
        </p:spPr>
      </p:pic>
      <p:sp>
        <p:nvSpPr>
          <p:cNvPr id="9" name="TextBox 8">
            <a:extLst>
              <a:ext uri="{FF2B5EF4-FFF2-40B4-BE49-F238E27FC236}">
                <a16:creationId xmlns:a16="http://schemas.microsoft.com/office/drawing/2014/main" id="{012796BF-42C1-04F6-03AF-7D2D17DF2050}"/>
              </a:ext>
            </a:extLst>
          </p:cNvPr>
          <p:cNvSpPr txBox="1"/>
          <p:nvPr/>
        </p:nvSpPr>
        <p:spPr>
          <a:xfrm>
            <a:off x="2280999" y="857251"/>
            <a:ext cx="4869610" cy="369332"/>
          </a:xfrm>
          <a:prstGeom prst="rect">
            <a:avLst/>
          </a:prstGeom>
          <a:noFill/>
        </p:spPr>
        <p:txBody>
          <a:bodyPr wrap="square" rtlCol="0">
            <a:spAutoFit/>
          </a:bodyPr>
          <a:lstStyle/>
          <a:p>
            <a:pPr algn="ctr"/>
            <a:r>
              <a:rPr lang="en-US" b="1" dirty="0">
                <a:solidFill>
                  <a:schemeClr val="bg1"/>
                </a:solidFill>
              </a:rPr>
              <a:t>Opportunity</a:t>
            </a:r>
          </a:p>
        </p:txBody>
      </p:sp>
      <p:sp>
        <p:nvSpPr>
          <p:cNvPr id="2" name="Rectangle 1">
            <a:extLst>
              <a:ext uri="{FF2B5EF4-FFF2-40B4-BE49-F238E27FC236}">
                <a16:creationId xmlns:a16="http://schemas.microsoft.com/office/drawing/2014/main" id="{7D49B68E-9162-D7BF-823F-4B4556024F34}"/>
              </a:ext>
            </a:extLst>
          </p:cNvPr>
          <p:cNvSpPr/>
          <p:nvPr/>
        </p:nvSpPr>
        <p:spPr>
          <a:xfrm>
            <a:off x="1307592" y="1591057"/>
            <a:ext cx="6419088" cy="4622804"/>
          </a:xfrm>
          <a:prstGeom prst="rect">
            <a:avLst/>
          </a:prstGeom>
        </p:spPr>
        <p:txBody>
          <a:bodyPr wrap="square">
            <a:spAutoFit/>
          </a:bodyPr>
          <a:lstStyle/>
          <a:p>
            <a:pPr indent="-214313"/>
            <a:r>
              <a:rPr lang="en-US" sz="1600" b="1" u="sng" dirty="0">
                <a:latin typeface=" Arial"/>
                <a:ea typeface="ＭＳ Ｐゴシック" pitchFamily="34" charset="-128"/>
                <a:cs typeface="Arial" pitchFamily="34" charset="0"/>
              </a:rPr>
              <a:t>TITLE</a:t>
            </a:r>
            <a:r>
              <a:rPr lang="en-US" sz="1600" b="1" dirty="0">
                <a:latin typeface=" Arial"/>
                <a:ea typeface="ＭＳ Ｐゴシック" pitchFamily="34" charset="-128"/>
                <a:cs typeface="Arial" pitchFamily="34" charset="0"/>
              </a:rPr>
              <a:t>: Flexera Commercial-Off-the-Shelf (COTS) Software Subscriptions  </a:t>
            </a:r>
          </a:p>
          <a:p>
            <a:pPr indent="-214313"/>
            <a:endParaRPr lang="en-US" sz="1600" b="1" dirty="0">
              <a:latin typeface=" Arial"/>
            </a:endParaRPr>
          </a:p>
          <a:p>
            <a:r>
              <a:rPr lang="en-US" sz="1600" b="1" u="sng" dirty="0">
                <a:latin typeface=" Arial"/>
              </a:rPr>
              <a:t>DESCRIPTION:</a:t>
            </a:r>
            <a:r>
              <a:rPr lang="en-US" sz="1600" dirty="0">
                <a:latin typeface=" Arial"/>
              </a:rPr>
              <a:t>  This requirement is for COTs Flexera software </a:t>
            </a:r>
            <a:endParaRPr lang="en-US" sz="1600" u="sng" dirty="0">
              <a:latin typeface=" Arial"/>
            </a:endParaRPr>
          </a:p>
          <a:p>
            <a:endParaRPr lang="en-US" sz="1600" b="1" dirty="0">
              <a:latin typeface=" Arial"/>
            </a:endParaRPr>
          </a:p>
          <a:p>
            <a:pPr>
              <a:lnSpc>
                <a:spcPct val="80000"/>
              </a:lnSpc>
              <a:defRPr/>
            </a:pPr>
            <a:r>
              <a:rPr lang="en-US" sz="1600" b="1" u="sng" dirty="0">
                <a:latin typeface=" Arial"/>
                <a:ea typeface="ＭＳ Ｐゴシック" pitchFamily="34" charset="-128"/>
                <a:cs typeface="Arial" pitchFamily="34" charset="0"/>
              </a:rPr>
              <a:t>TYPE OF SET-ASIDE:</a:t>
            </a:r>
            <a:r>
              <a:rPr lang="en-US" sz="1600" dirty="0">
                <a:latin typeface=" Arial"/>
                <a:ea typeface="ＭＳ Ｐゴシック" pitchFamily="34" charset="-128"/>
                <a:cs typeface="Arial" pitchFamily="34" charset="0"/>
              </a:rPr>
              <a:t>  TBD</a:t>
            </a:r>
          </a:p>
          <a:p>
            <a:pPr lvl="0">
              <a:lnSpc>
                <a:spcPct val="80000"/>
              </a:lnSpc>
              <a:defRPr/>
            </a:pPr>
            <a:endParaRPr lang="en-US" sz="1600" u="sng" dirty="0">
              <a:latin typeface=" Arial"/>
              <a:ea typeface="ＭＳ Ｐゴシック" pitchFamily="34" charset="-128"/>
              <a:cs typeface="Arial" pitchFamily="34" charset="0"/>
            </a:endParaRPr>
          </a:p>
          <a:p>
            <a:pPr lvl="0">
              <a:lnSpc>
                <a:spcPct val="80000"/>
              </a:lnSpc>
              <a:defRPr/>
            </a:pPr>
            <a:endParaRPr lang="en-US" sz="1600" b="1" dirty="0">
              <a:latin typeface=" Arial"/>
              <a:ea typeface="ＭＳ Ｐゴシック" pitchFamily="34" charset="-128"/>
              <a:cs typeface="Arial" pitchFamily="34" charset="0"/>
            </a:endParaRPr>
          </a:p>
          <a:p>
            <a:pPr>
              <a:lnSpc>
                <a:spcPct val="80000"/>
              </a:lnSpc>
              <a:defRPr/>
            </a:pPr>
            <a:r>
              <a:rPr lang="en-US" sz="1600" b="1" u="sng" dirty="0">
                <a:latin typeface=" Arial"/>
                <a:ea typeface="ＭＳ Ｐゴシック" pitchFamily="34" charset="-128"/>
                <a:cs typeface="Arial" pitchFamily="34" charset="0"/>
              </a:rPr>
              <a:t>CONTRACT TYPE:</a:t>
            </a:r>
            <a:r>
              <a:rPr lang="en-US" sz="1600" dirty="0">
                <a:latin typeface=" Arial"/>
                <a:ea typeface="ＭＳ Ｐゴシック" pitchFamily="34" charset="-128"/>
                <a:cs typeface="Arial" pitchFamily="34" charset="0"/>
              </a:rPr>
              <a:t>  Firm Fixed Price Order from CHESS ITES SW2</a:t>
            </a:r>
            <a:endParaRPr lang="en-US" sz="1600" u="sng" dirty="0">
              <a:latin typeface=" Arial"/>
            </a:endParaRPr>
          </a:p>
          <a:p>
            <a:pPr>
              <a:lnSpc>
                <a:spcPct val="80000"/>
              </a:lnSpc>
              <a:defRPr/>
            </a:pPr>
            <a:endParaRPr lang="en-US" sz="1600" dirty="0">
              <a:latin typeface=" Arial"/>
              <a:ea typeface="ＭＳ Ｐゴシック" pitchFamily="34" charset="-128"/>
              <a:cs typeface="Arial" pitchFamily="34" charset="0"/>
            </a:endParaRPr>
          </a:p>
          <a:p>
            <a:pPr lvl="0">
              <a:lnSpc>
                <a:spcPct val="80000"/>
              </a:lnSpc>
              <a:defRPr/>
            </a:pPr>
            <a:endParaRPr lang="en-US" sz="1600" b="1" dirty="0">
              <a:latin typeface=" Arial"/>
              <a:ea typeface="ＭＳ Ｐゴシック" pitchFamily="34" charset="-128"/>
              <a:cs typeface="Arial" pitchFamily="34" charset="0"/>
            </a:endParaRPr>
          </a:p>
          <a:p>
            <a:pPr lvl="0">
              <a:lnSpc>
                <a:spcPct val="80000"/>
              </a:lnSpc>
              <a:defRPr/>
            </a:pPr>
            <a:r>
              <a:rPr lang="en-US" sz="1600" b="1" u="sng" dirty="0">
                <a:latin typeface=" Arial"/>
                <a:ea typeface="ＭＳ Ｐゴシック" pitchFamily="34" charset="-128"/>
                <a:cs typeface="Arial" pitchFamily="34" charset="0"/>
              </a:rPr>
              <a:t>ESTIMATED VALUE:</a:t>
            </a:r>
            <a:r>
              <a:rPr lang="en-US" sz="1600" dirty="0">
                <a:latin typeface=" Arial"/>
                <a:ea typeface="ＭＳ Ｐゴシック" pitchFamily="34" charset="-128"/>
                <a:cs typeface="Arial" pitchFamily="34" charset="0"/>
              </a:rPr>
              <a:t>  $30K - $50K</a:t>
            </a:r>
          </a:p>
          <a:p>
            <a:pPr lvl="0">
              <a:lnSpc>
                <a:spcPct val="80000"/>
              </a:lnSpc>
              <a:defRPr/>
            </a:pPr>
            <a:endParaRPr lang="en-US" sz="1600" u="sng" dirty="0">
              <a:latin typeface=" Arial"/>
              <a:ea typeface="ＭＳ Ｐゴシック" pitchFamily="34" charset="-128"/>
              <a:cs typeface="Arial" pitchFamily="34" charset="0"/>
            </a:endParaRPr>
          </a:p>
          <a:p>
            <a:pPr lvl="0">
              <a:lnSpc>
                <a:spcPct val="80000"/>
              </a:lnSpc>
              <a:defRPr/>
            </a:pPr>
            <a:r>
              <a:rPr lang="en-US" sz="1600" b="1" u="sng" dirty="0">
                <a:latin typeface=" Arial"/>
                <a:ea typeface="ＭＳ Ｐゴシック" pitchFamily="34" charset="-128"/>
                <a:cs typeface="Arial" pitchFamily="34" charset="0"/>
              </a:rPr>
              <a:t>CONTRACTING CONTACT:</a:t>
            </a:r>
            <a:r>
              <a:rPr lang="en-US" sz="1600" dirty="0">
                <a:latin typeface=" Arial"/>
                <a:ea typeface="ＭＳ Ｐゴシック" pitchFamily="34" charset="-128"/>
                <a:cs typeface="Arial" pitchFamily="34" charset="0"/>
              </a:rPr>
              <a:t>  Rebecca.j.peterson20.civ@army.mil</a:t>
            </a:r>
            <a:endParaRPr lang="en-US" sz="1600" u="sng" dirty="0">
              <a:latin typeface=" Arial"/>
              <a:ea typeface="ＭＳ Ｐゴシック" pitchFamily="34" charset="-128"/>
              <a:cs typeface="Arial" pitchFamily="34" charset="0"/>
            </a:endParaRPr>
          </a:p>
          <a:p>
            <a:pPr lvl="0">
              <a:lnSpc>
                <a:spcPct val="80000"/>
              </a:lnSpc>
              <a:defRPr/>
            </a:pPr>
            <a:endParaRPr lang="en-US" sz="1600" b="1" dirty="0">
              <a:latin typeface=" Arial"/>
              <a:ea typeface="ＭＳ Ｐゴシック" pitchFamily="34" charset="-128"/>
              <a:cs typeface="Arial" pitchFamily="34" charset="0"/>
            </a:endParaRPr>
          </a:p>
          <a:p>
            <a:pPr lvl="0">
              <a:lnSpc>
                <a:spcPct val="80000"/>
              </a:lnSpc>
              <a:defRPr/>
            </a:pPr>
            <a:r>
              <a:rPr lang="en-US" sz="1600" b="1" u="sng" dirty="0">
                <a:latin typeface=" Arial"/>
                <a:ea typeface="ＭＳ Ｐゴシック" pitchFamily="34" charset="-128"/>
                <a:cs typeface="Arial" pitchFamily="34" charset="0"/>
              </a:rPr>
              <a:t>SOLICITATION #:</a:t>
            </a:r>
            <a:r>
              <a:rPr lang="en-US" sz="1600" dirty="0">
                <a:latin typeface=" Arial"/>
                <a:ea typeface="ＭＳ Ｐゴシック" pitchFamily="34" charset="-128"/>
                <a:cs typeface="Arial" pitchFamily="34" charset="0"/>
              </a:rPr>
              <a:t>  TBD</a:t>
            </a:r>
          </a:p>
          <a:p>
            <a:pPr lvl="0">
              <a:lnSpc>
                <a:spcPct val="80000"/>
              </a:lnSpc>
              <a:defRPr/>
            </a:pPr>
            <a:endParaRPr lang="en-US" sz="1600" dirty="0">
              <a:latin typeface=" Arial"/>
              <a:ea typeface="ＭＳ Ｐゴシック" pitchFamily="34" charset="-128"/>
              <a:cs typeface="Arial" pitchFamily="34" charset="0"/>
            </a:endParaRPr>
          </a:p>
          <a:p>
            <a:pPr lvl="0">
              <a:lnSpc>
                <a:spcPct val="80000"/>
              </a:lnSpc>
              <a:defRPr/>
            </a:pPr>
            <a:endParaRPr lang="en-US" sz="1600" b="1" u="sng" dirty="0">
              <a:latin typeface=" Arial"/>
              <a:ea typeface="ＭＳ Ｐゴシック" pitchFamily="34" charset="-128"/>
              <a:cs typeface="Arial" pitchFamily="34" charset="0"/>
            </a:endParaRPr>
          </a:p>
          <a:p>
            <a:pPr lvl="0">
              <a:lnSpc>
                <a:spcPct val="80000"/>
              </a:lnSpc>
              <a:defRPr/>
            </a:pPr>
            <a:r>
              <a:rPr lang="en-US" sz="1600" b="1" u="sng" dirty="0">
                <a:latin typeface=" Arial"/>
                <a:ea typeface="ＭＳ Ｐゴシック" pitchFamily="34" charset="-128"/>
                <a:cs typeface="Arial" pitchFamily="34" charset="0"/>
              </a:rPr>
              <a:t>SOLICITATION RELEASE DATE:</a:t>
            </a:r>
            <a:r>
              <a:rPr lang="en-US" sz="1600" dirty="0">
                <a:latin typeface=" Arial"/>
                <a:ea typeface="ＭＳ Ｐゴシック" pitchFamily="34" charset="-128"/>
                <a:cs typeface="Arial" pitchFamily="34" charset="0"/>
              </a:rPr>
              <a:t>  Q3 FY25 </a:t>
            </a:r>
          </a:p>
          <a:p>
            <a:pPr lvl="0">
              <a:lnSpc>
                <a:spcPct val="80000"/>
              </a:lnSpc>
              <a:defRPr/>
            </a:pPr>
            <a:endParaRPr lang="en-US" sz="1600" dirty="0">
              <a:latin typeface=" Arial"/>
              <a:ea typeface="ＭＳ Ｐゴシック" pitchFamily="34" charset="-128"/>
              <a:cs typeface="Arial" pitchFamily="34" charset="0"/>
            </a:endParaRPr>
          </a:p>
          <a:p>
            <a:pPr>
              <a:lnSpc>
                <a:spcPct val="80000"/>
              </a:lnSpc>
              <a:defRPr/>
            </a:pPr>
            <a:r>
              <a:rPr lang="en-US" sz="1600" dirty="0">
                <a:latin typeface=" Arial"/>
                <a:ea typeface="ＭＳ Ｐゴシック" pitchFamily="34" charset="-128"/>
                <a:cs typeface="Arial" pitchFamily="34" charset="0"/>
              </a:rPr>
              <a:t>*Subject to change and subject to cancellation</a:t>
            </a:r>
          </a:p>
          <a:p>
            <a:pPr lvl="0">
              <a:lnSpc>
                <a:spcPct val="80000"/>
              </a:lnSpc>
              <a:defRPr/>
            </a:pPr>
            <a:endParaRPr lang="en-US" sz="1200" dirty="0">
              <a:latin typeface=" Arial"/>
              <a:ea typeface="ＭＳ Ｐゴシック" pitchFamily="34" charset="-128"/>
              <a:cs typeface="Arial" pitchFamily="34" charset="0"/>
            </a:endParaRPr>
          </a:p>
        </p:txBody>
      </p:sp>
    </p:spTree>
    <p:extLst>
      <p:ext uri="{BB962C8B-B14F-4D97-AF65-F5344CB8AC3E}">
        <p14:creationId xmlns:p14="http://schemas.microsoft.com/office/powerpoint/2010/main" val="3969076564"/>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D694FD6D-AB57-E7F7-4F73-C69F6E2EB56F}"/>
              </a:ext>
            </a:extLst>
          </p:cNvPr>
          <p:cNvSpPr>
            <a:spLocks noGrp="1"/>
          </p:cNvSpPr>
          <p:nvPr>
            <p:ph type="sldNum" sz="quarter" idx="12"/>
          </p:nvPr>
        </p:nvSpPr>
        <p:spPr>
          <a:xfrm>
            <a:off x="3737394" y="5853472"/>
            <a:ext cx="1669212" cy="147278"/>
          </a:xfrm>
        </p:spPr>
        <p:txBody>
          <a:bodyPr/>
          <a:lstStyle/>
          <a:p>
            <a:pPr algn="ctr">
              <a:defRPr/>
            </a:pPr>
            <a:fld id="{F9AF2913-2DB3-46CA-AB90-630B618DC110}" type="slidenum">
              <a:rPr lang="en-US" sz="600">
                <a:solidFill>
                  <a:prstClr val="black"/>
                </a:solidFill>
              </a:rPr>
              <a:pPr algn="ctr">
                <a:defRPr/>
              </a:pPr>
              <a:t>12</a:t>
            </a:fld>
            <a:endParaRPr lang="en-US" sz="600" dirty="0">
              <a:solidFill>
                <a:prstClr val="black"/>
              </a:solidFill>
            </a:endParaRPr>
          </a:p>
        </p:txBody>
      </p:sp>
      <p:pic>
        <p:nvPicPr>
          <p:cNvPr id="7" name="Picture 6">
            <a:extLst>
              <a:ext uri="{FF2B5EF4-FFF2-40B4-BE49-F238E27FC236}">
                <a16:creationId xmlns:a16="http://schemas.microsoft.com/office/drawing/2014/main" id="{BFD2F45A-70B6-C8F1-C9E4-CF9445D50966}"/>
              </a:ext>
            </a:extLst>
          </p:cNvPr>
          <p:cNvPicPr>
            <a:picLocks noChangeAspect="1"/>
          </p:cNvPicPr>
          <p:nvPr/>
        </p:nvPicPr>
        <p:blipFill>
          <a:blip r:embed="rId3"/>
          <a:stretch>
            <a:fillRect/>
          </a:stretch>
        </p:blipFill>
        <p:spPr>
          <a:xfrm>
            <a:off x="6013760" y="5243512"/>
            <a:ext cx="1935956" cy="757238"/>
          </a:xfrm>
          <a:prstGeom prst="rect">
            <a:avLst/>
          </a:prstGeom>
        </p:spPr>
      </p:pic>
      <p:pic>
        <p:nvPicPr>
          <p:cNvPr id="4" name="Picture 3">
            <a:extLst>
              <a:ext uri="{FF2B5EF4-FFF2-40B4-BE49-F238E27FC236}">
                <a16:creationId xmlns:a16="http://schemas.microsoft.com/office/drawing/2014/main" id="{76E60FB3-1A0E-329E-C421-53374C90ECD0}"/>
              </a:ext>
            </a:extLst>
          </p:cNvPr>
          <p:cNvPicPr>
            <a:picLocks noChangeAspect="1"/>
          </p:cNvPicPr>
          <p:nvPr/>
        </p:nvPicPr>
        <p:blipFill>
          <a:blip r:embed="rId4"/>
          <a:stretch>
            <a:fillRect/>
          </a:stretch>
        </p:blipFill>
        <p:spPr>
          <a:xfrm>
            <a:off x="1204722" y="857251"/>
            <a:ext cx="6796278" cy="644686"/>
          </a:xfrm>
          <a:prstGeom prst="rect">
            <a:avLst/>
          </a:prstGeom>
        </p:spPr>
      </p:pic>
      <p:sp>
        <p:nvSpPr>
          <p:cNvPr id="9" name="TextBox 8">
            <a:extLst>
              <a:ext uri="{FF2B5EF4-FFF2-40B4-BE49-F238E27FC236}">
                <a16:creationId xmlns:a16="http://schemas.microsoft.com/office/drawing/2014/main" id="{6AF204A0-F60A-FE6A-E480-C78CA1C61FC9}"/>
              </a:ext>
            </a:extLst>
          </p:cNvPr>
          <p:cNvSpPr txBox="1"/>
          <p:nvPr/>
        </p:nvSpPr>
        <p:spPr>
          <a:xfrm>
            <a:off x="2280999" y="857251"/>
            <a:ext cx="4869610" cy="369332"/>
          </a:xfrm>
          <a:prstGeom prst="rect">
            <a:avLst/>
          </a:prstGeom>
          <a:noFill/>
        </p:spPr>
        <p:txBody>
          <a:bodyPr wrap="square" rtlCol="0">
            <a:spAutoFit/>
          </a:bodyPr>
          <a:lstStyle/>
          <a:p>
            <a:pPr algn="ctr"/>
            <a:r>
              <a:rPr lang="en-US" b="1" dirty="0">
                <a:solidFill>
                  <a:schemeClr val="bg1"/>
                </a:solidFill>
              </a:rPr>
              <a:t>Opportunity</a:t>
            </a:r>
          </a:p>
        </p:txBody>
      </p:sp>
      <p:sp>
        <p:nvSpPr>
          <p:cNvPr id="2" name="Rectangle 1">
            <a:extLst>
              <a:ext uri="{FF2B5EF4-FFF2-40B4-BE49-F238E27FC236}">
                <a16:creationId xmlns:a16="http://schemas.microsoft.com/office/drawing/2014/main" id="{4272B758-BE19-903B-0464-ACD9BBB703E0}"/>
              </a:ext>
            </a:extLst>
          </p:cNvPr>
          <p:cNvSpPr/>
          <p:nvPr/>
        </p:nvSpPr>
        <p:spPr>
          <a:xfrm>
            <a:off x="1307592" y="1591057"/>
            <a:ext cx="6419088" cy="4136517"/>
          </a:xfrm>
          <a:prstGeom prst="rect">
            <a:avLst/>
          </a:prstGeom>
        </p:spPr>
        <p:txBody>
          <a:bodyPr wrap="square">
            <a:spAutoFit/>
          </a:bodyPr>
          <a:lstStyle/>
          <a:p>
            <a:pPr indent="-214313"/>
            <a:r>
              <a:rPr lang="en-US" sz="1200" b="1" u="sng" dirty="0">
                <a:latin typeface=" Arial"/>
                <a:ea typeface="ＭＳ Ｐゴシック" pitchFamily="34" charset="-128"/>
                <a:cs typeface="Arial" pitchFamily="34" charset="0"/>
              </a:rPr>
              <a:t>TITLE</a:t>
            </a:r>
            <a:r>
              <a:rPr lang="en-US" sz="1200" b="1" dirty="0">
                <a:latin typeface=" Arial"/>
                <a:ea typeface="ＭＳ Ｐゴシック" pitchFamily="34" charset="-128"/>
                <a:cs typeface="Arial" pitchFamily="34" charset="0"/>
              </a:rPr>
              <a:t>:  </a:t>
            </a:r>
            <a:r>
              <a:rPr lang="en-US" sz="1200" dirty="0">
                <a:latin typeface=" Arial"/>
                <a:ea typeface="ＭＳ Ｐゴシック" pitchFamily="34" charset="-128"/>
                <a:cs typeface="Arial" pitchFamily="34" charset="0"/>
              </a:rPr>
              <a:t>Maintenance and Repair Services for Mobile Crane Fleet </a:t>
            </a:r>
          </a:p>
          <a:p>
            <a:pPr indent="-214313"/>
            <a:endParaRPr lang="en-US" sz="1200" b="1" dirty="0">
              <a:latin typeface=" Arial"/>
            </a:endParaRPr>
          </a:p>
          <a:p>
            <a:r>
              <a:rPr lang="en-US" sz="1200" b="1" u="sng" dirty="0">
                <a:latin typeface=" Arial"/>
              </a:rPr>
              <a:t>DESCRIPTION:</a:t>
            </a:r>
            <a:r>
              <a:rPr lang="en-US" sz="1200" dirty="0">
                <a:latin typeface=" Arial"/>
              </a:rPr>
              <a:t>  </a:t>
            </a:r>
            <a:r>
              <a:rPr lang="en-US" sz="1050" dirty="0">
                <a:latin typeface=" Arial"/>
              </a:rPr>
              <a:t>T</a:t>
            </a:r>
            <a:r>
              <a:rPr lang="en-US" sz="1050" dirty="0">
                <a:latin typeface=" Arial"/>
                <a:ea typeface="Times New Roman" panose="02020603050405020304" pitchFamily="18" charset="0"/>
              </a:rPr>
              <a:t>o provide scheduled preventive</a:t>
            </a:r>
            <a:r>
              <a:rPr lang="en-US" sz="1050" spc="-214" dirty="0">
                <a:latin typeface=" Arial"/>
                <a:ea typeface="Times New Roman" panose="02020603050405020304" pitchFamily="18" charset="0"/>
              </a:rPr>
              <a:t> </a:t>
            </a:r>
            <a:r>
              <a:rPr lang="en-US" sz="1050" dirty="0">
                <a:latin typeface=" Arial"/>
                <a:ea typeface="Times New Roman" panose="02020603050405020304" pitchFamily="18" charset="0"/>
              </a:rPr>
              <a:t>maintenance, unscheduled repairs, recovery operations, repair/replace unserviceable</a:t>
            </a:r>
            <a:r>
              <a:rPr lang="en-US" sz="1050" spc="4" dirty="0">
                <a:latin typeface=" Arial"/>
                <a:ea typeface="Times New Roman" panose="02020603050405020304" pitchFamily="18" charset="0"/>
              </a:rPr>
              <a:t> </a:t>
            </a:r>
            <a:r>
              <a:rPr lang="en-US" sz="1050" dirty="0">
                <a:latin typeface=" Arial"/>
                <a:ea typeface="Times New Roman" panose="02020603050405020304" pitchFamily="18" charset="0"/>
              </a:rPr>
              <a:t>parts, assemblies, subassemblies and components; refinish, fabricate and/or, make</a:t>
            </a:r>
            <a:r>
              <a:rPr lang="en-US" sz="1050" spc="4" dirty="0">
                <a:latin typeface=" Arial"/>
                <a:ea typeface="Times New Roman" panose="02020603050405020304" pitchFamily="18" charset="0"/>
              </a:rPr>
              <a:t> </a:t>
            </a:r>
            <a:r>
              <a:rPr lang="en-US" sz="1050" dirty="0">
                <a:latin typeface=" Arial"/>
                <a:ea typeface="Times New Roman" panose="02020603050405020304" pitchFamily="18" charset="0"/>
              </a:rPr>
              <a:t>modifications to parts; repair accessories, auxiliary equipment, and perform minor body</a:t>
            </a:r>
            <a:r>
              <a:rPr lang="en-US" sz="1050" spc="4" dirty="0">
                <a:latin typeface=" Arial"/>
                <a:ea typeface="Times New Roman" panose="02020603050405020304" pitchFamily="18" charset="0"/>
              </a:rPr>
              <a:t> </a:t>
            </a:r>
            <a:r>
              <a:rPr lang="en-US" sz="1050" dirty="0">
                <a:latin typeface=" Arial"/>
                <a:ea typeface="Times New Roman" panose="02020603050405020304" pitchFamily="18" charset="0"/>
              </a:rPr>
              <a:t>and structural repair, inspections, quality assurance, parts, tires, batteries, and petroleum</a:t>
            </a:r>
            <a:r>
              <a:rPr lang="en-US" sz="1050" spc="4" dirty="0">
                <a:latin typeface=" Arial"/>
                <a:ea typeface="Times New Roman" panose="02020603050405020304" pitchFamily="18" charset="0"/>
              </a:rPr>
              <a:t> </a:t>
            </a:r>
            <a:r>
              <a:rPr lang="en-US" sz="1050" dirty="0">
                <a:latin typeface=" Arial"/>
                <a:ea typeface="Times New Roman" panose="02020603050405020304" pitchFamily="18" charset="0"/>
              </a:rPr>
              <a:t>product disposal, and other services on support vehicles and equipment.</a:t>
            </a:r>
            <a:endParaRPr lang="en-US" sz="1050" u="sng" dirty="0">
              <a:latin typeface=" Arial"/>
            </a:endParaRPr>
          </a:p>
          <a:p>
            <a:endParaRPr lang="en-US" sz="1200" b="1" dirty="0">
              <a:latin typeface=" Arial"/>
            </a:endParaRPr>
          </a:p>
          <a:p>
            <a:pPr>
              <a:lnSpc>
                <a:spcPct val="80000"/>
              </a:lnSpc>
              <a:defRPr/>
            </a:pPr>
            <a:r>
              <a:rPr lang="en-US" sz="1200" b="1" u="sng" dirty="0">
                <a:latin typeface=" Arial"/>
                <a:ea typeface="ＭＳ Ｐゴシック" pitchFamily="34" charset="-128"/>
                <a:cs typeface="Arial" pitchFamily="34" charset="0"/>
              </a:rPr>
              <a:t>TYPE OF SET-ASIDE:</a:t>
            </a:r>
            <a:r>
              <a:rPr lang="en-US" sz="1200" dirty="0">
                <a:latin typeface=" Arial"/>
                <a:ea typeface="ＭＳ Ｐゴシック" pitchFamily="34" charset="-128"/>
                <a:cs typeface="Arial" pitchFamily="34" charset="0"/>
              </a:rPr>
              <a:t>  TBD</a:t>
            </a:r>
          </a:p>
          <a:p>
            <a:pPr lvl="0">
              <a:lnSpc>
                <a:spcPct val="80000"/>
              </a:lnSpc>
              <a:defRPr/>
            </a:pPr>
            <a:endParaRPr lang="en-US" sz="1200" u="sng" dirty="0">
              <a:latin typeface=" Arial"/>
              <a:ea typeface="ＭＳ Ｐゴシック" pitchFamily="34" charset="-128"/>
              <a:cs typeface="Arial" pitchFamily="34" charset="0"/>
            </a:endParaRPr>
          </a:p>
          <a:p>
            <a:pPr lvl="0">
              <a:lnSpc>
                <a:spcPct val="80000"/>
              </a:lnSpc>
              <a:defRPr/>
            </a:pPr>
            <a:endParaRPr lang="en-US" sz="1200" b="1" dirty="0">
              <a:latin typeface=" Arial"/>
              <a:ea typeface="ＭＳ Ｐゴシック" pitchFamily="34" charset="-128"/>
              <a:cs typeface="Arial" pitchFamily="34" charset="0"/>
            </a:endParaRPr>
          </a:p>
          <a:p>
            <a:pPr>
              <a:lnSpc>
                <a:spcPct val="80000"/>
              </a:lnSpc>
              <a:defRPr/>
            </a:pPr>
            <a:r>
              <a:rPr lang="en-US" sz="1200" b="1" u="sng" dirty="0">
                <a:latin typeface=" Arial"/>
                <a:ea typeface="ＭＳ Ｐゴシック" pitchFamily="34" charset="-128"/>
                <a:cs typeface="Arial" pitchFamily="34" charset="0"/>
              </a:rPr>
              <a:t>CONTRACT TYPE:</a:t>
            </a:r>
            <a:r>
              <a:rPr lang="en-US" sz="1200" dirty="0">
                <a:latin typeface=" Arial"/>
                <a:ea typeface="ＭＳ Ｐゴシック" pitchFamily="34" charset="-128"/>
                <a:cs typeface="Arial" pitchFamily="34" charset="0"/>
              </a:rPr>
              <a:t>  Firm Fixed Price</a:t>
            </a:r>
            <a:endParaRPr lang="en-US" sz="1200" u="sng" dirty="0">
              <a:latin typeface=" Arial"/>
            </a:endParaRPr>
          </a:p>
          <a:p>
            <a:pPr>
              <a:lnSpc>
                <a:spcPct val="80000"/>
              </a:lnSpc>
              <a:defRPr/>
            </a:pPr>
            <a:endParaRPr lang="en-US" sz="1200" dirty="0">
              <a:latin typeface=" Arial"/>
              <a:ea typeface="ＭＳ Ｐゴシック" pitchFamily="34" charset="-128"/>
              <a:cs typeface="Arial" pitchFamily="34" charset="0"/>
            </a:endParaRPr>
          </a:p>
          <a:p>
            <a:pPr lvl="0">
              <a:lnSpc>
                <a:spcPct val="80000"/>
              </a:lnSpc>
              <a:defRPr/>
            </a:pPr>
            <a:endParaRPr lang="en-US" sz="1200" b="1" dirty="0">
              <a:latin typeface=" Arial"/>
              <a:ea typeface="ＭＳ Ｐゴシック" pitchFamily="34" charset="-128"/>
              <a:cs typeface="Arial" pitchFamily="34" charset="0"/>
            </a:endParaRPr>
          </a:p>
          <a:p>
            <a:pPr lvl="0">
              <a:lnSpc>
                <a:spcPct val="80000"/>
              </a:lnSpc>
              <a:defRPr/>
            </a:pPr>
            <a:r>
              <a:rPr lang="en-US" sz="1200" b="1" u="sng" dirty="0">
                <a:latin typeface=" Arial"/>
                <a:ea typeface="ＭＳ Ｐゴシック" pitchFamily="34" charset="-128"/>
                <a:cs typeface="Arial" pitchFamily="34" charset="0"/>
              </a:rPr>
              <a:t>ESTIMATED VALUE:</a:t>
            </a:r>
            <a:r>
              <a:rPr lang="en-US" sz="1200" dirty="0">
                <a:latin typeface=" Arial"/>
                <a:ea typeface="ＭＳ Ｐゴシック" pitchFamily="34" charset="-128"/>
                <a:cs typeface="Arial" pitchFamily="34" charset="0"/>
              </a:rPr>
              <a:t>  $5M - $7M</a:t>
            </a:r>
          </a:p>
          <a:p>
            <a:pPr lvl="0">
              <a:lnSpc>
                <a:spcPct val="80000"/>
              </a:lnSpc>
              <a:defRPr/>
            </a:pPr>
            <a:endParaRPr lang="en-US" sz="1200" u="sng" dirty="0">
              <a:latin typeface=" Arial"/>
              <a:ea typeface="ＭＳ Ｐゴシック" pitchFamily="34" charset="-128"/>
              <a:cs typeface="Arial" pitchFamily="34" charset="0"/>
            </a:endParaRPr>
          </a:p>
          <a:p>
            <a:pPr lvl="0">
              <a:lnSpc>
                <a:spcPct val="80000"/>
              </a:lnSpc>
              <a:defRPr/>
            </a:pPr>
            <a:r>
              <a:rPr lang="en-US" sz="1200" b="1" u="sng" dirty="0">
                <a:latin typeface=" Arial"/>
                <a:ea typeface="ＭＳ Ｐゴシック" pitchFamily="34" charset="-128"/>
                <a:cs typeface="Arial" pitchFamily="34" charset="0"/>
              </a:rPr>
              <a:t>CONTRACTING CONTACT:</a:t>
            </a:r>
            <a:r>
              <a:rPr lang="en-US" sz="1200" dirty="0">
                <a:latin typeface=" Arial"/>
                <a:ea typeface="ＭＳ Ｐゴシック" pitchFamily="34" charset="-128"/>
                <a:cs typeface="Arial" pitchFamily="34" charset="0"/>
              </a:rPr>
              <a:t>   Ike Wright, </a:t>
            </a:r>
            <a:r>
              <a:rPr lang="en-US" sz="1200" dirty="0">
                <a:latin typeface=" Arial"/>
                <a:ea typeface="ＭＳ Ｐゴシック" pitchFamily="34" charset="-128"/>
                <a:cs typeface="Arial" pitchFamily="34" charset="0"/>
                <a:hlinkClick r:id="rId5"/>
              </a:rPr>
              <a:t>ike.a.wright2.civ@army.mil</a:t>
            </a:r>
            <a:r>
              <a:rPr lang="en-US" sz="1200" dirty="0">
                <a:latin typeface=" Arial"/>
                <a:ea typeface="ＭＳ Ｐゴシック" pitchFamily="34" charset="-128"/>
                <a:cs typeface="Arial" pitchFamily="34" charset="0"/>
              </a:rPr>
              <a:t>, Nikeena Brown, </a:t>
            </a:r>
            <a:r>
              <a:rPr lang="en-US" sz="1200" dirty="0">
                <a:latin typeface=" Arial"/>
                <a:ea typeface="ＭＳ Ｐゴシック" pitchFamily="34" charset="-128"/>
                <a:cs typeface="Arial" pitchFamily="34" charset="0"/>
                <a:hlinkClick r:id="rId6"/>
              </a:rPr>
              <a:t>Nikeena.s.brown.civ@army.mil</a:t>
            </a:r>
            <a:r>
              <a:rPr lang="en-US" sz="1200" dirty="0">
                <a:latin typeface=" Arial"/>
                <a:ea typeface="ＭＳ Ｐゴシック" pitchFamily="34" charset="-128"/>
                <a:cs typeface="Arial" pitchFamily="34" charset="0"/>
              </a:rPr>
              <a:t>. </a:t>
            </a:r>
            <a:endParaRPr lang="en-US" sz="1200" u="sng" dirty="0">
              <a:latin typeface=" Arial"/>
              <a:ea typeface="ＭＳ Ｐゴシック" pitchFamily="34" charset="-128"/>
              <a:cs typeface="Arial" pitchFamily="34" charset="0"/>
            </a:endParaRPr>
          </a:p>
          <a:p>
            <a:pPr lvl="0">
              <a:lnSpc>
                <a:spcPct val="80000"/>
              </a:lnSpc>
              <a:defRPr/>
            </a:pPr>
            <a:endParaRPr lang="en-US" sz="1200" b="1" dirty="0">
              <a:latin typeface=" Arial"/>
              <a:ea typeface="ＭＳ Ｐゴシック" pitchFamily="34" charset="-128"/>
              <a:cs typeface="Arial" pitchFamily="34" charset="0"/>
            </a:endParaRPr>
          </a:p>
          <a:p>
            <a:pPr lvl="0">
              <a:lnSpc>
                <a:spcPct val="80000"/>
              </a:lnSpc>
              <a:defRPr/>
            </a:pPr>
            <a:r>
              <a:rPr lang="en-US" sz="1200" b="1" u="sng" dirty="0">
                <a:latin typeface=" Arial"/>
                <a:ea typeface="ＭＳ Ｐゴシック" pitchFamily="34" charset="-128"/>
                <a:cs typeface="Arial" pitchFamily="34" charset="0"/>
              </a:rPr>
              <a:t>SOLICITATION #:</a:t>
            </a:r>
            <a:r>
              <a:rPr lang="en-US" sz="1200" dirty="0">
                <a:latin typeface=" Arial"/>
                <a:ea typeface="ＭＳ Ｐゴシック" pitchFamily="34" charset="-128"/>
                <a:cs typeface="Arial" pitchFamily="34" charset="0"/>
              </a:rPr>
              <a:t>  TBD</a:t>
            </a:r>
          </a:p>
          <a:p>
            <a:pPr lvl="0">
              <a:lnSpc>
                <a:spcPct val="80000"/>
              </a:lnSpc>
              <a:defRPr/>
            </a:pPr>
            <a:endParaRPr lang="en-US" sz="1200" dirty="0">
              <a:latin typeface=" Arial"/>
              <a:ea typeface="ＭＳ Ｐゴシック" pitchFamily="34" charset="-128"/>
              <a:cs typeface="Arial" pitchFamily="34" charset="0"/>
            </a:endParaRPr>
          </a:p>
          <a:p>
            <a:pPr lvl="0">
              <a:lnSpc>
                <a:spcPct val="80000"/>
              </a:lnSpc>
              <a:defRPr/>
            </a:pPr>
            <a:endParaRPr lang="en-US" sz="1200" b="1" u="sng" dirty="0">
              <a:latin typeface=" Arial"/>
              <a:ea typeface="ＭＳ Ｐゴシック" pitchFamily="34" charset="-128"/>
              <a:cs typeface="Arial" pitchFamily="34" charset="0"/>
            </a:endParaRPr>
          </a:p>
          <a:p>
            <a:pPr lvl="0">
              <a:lnSpc>
                <a:spcPct val="80000"/>
              </a:lnSpc>
              <a:defRPr/>
            </a:pPr>
            <a:r>
              <a:rPr lang="en-US" sz="1200" b="1" u="sng" dirty="0">
                <a:latin typeface=" Arial"/>
                <a:ea typeface="ＭＳ Ｐゴシック" pitchFamily="34" charset="-128"/>
                <a:cs typeface="Arial" pitchFamily="34" charset="0"/>
              </a:rPr>
              <a:t>SOLICITATION RELEASE DATE:</a:t>
            </a:r>
            <a:r>
              <a:rPr lang="en-US" sz="1200" dirty="0">
                <a:latin typeface=" Arial"/>
                <a:ea typeface="ＭＳ Ｐゴシック" pitchFamily="34" charset="-128"/>
                <a:cs typeface="Arial" pitchFamily="34" charset="0"/>
              </a:rPr>
              <a:t>  2</a:t>
            </a:r>
            <a:r>
              <a:rPr lang="en-US" sz="1200" baseline="30000" dirty="0">
                <a:latin typeface=" Arial"/>
                <a:ea typeface="ＭＳ Ｐゴシック" pitchFamily="34" charset="-128"/>
                <a:cs typeface="Arial" pitchFamily="34" charset="0"/>
              </a:rPr>
              <a:t>nd</a:t>
            </a:r>
            <a:r>
              <a:rPr lang="en-US" sz="1200" dirty="0">
                <a:latin typeface=" Arial"/>
                <a:ea typeface="ＭＳ Ｐゴシック" pitchFamily="34" charset="-128"/>
                <a:cs typeface="Arial" pitchFamily="34" charset="0"/>
              </a:rPr>
              <a:t> Quarter FY25</a:t>
            </a:r>
          </a:p>
          <a:p>
            <a:pPr lvl="0">
              <a:lnSpc>
                <a:spcPct val="80000"/>
              </a:lnSpc>
              <a:defRPr/>
            </a:pPr>
            <a:endParaRPr lang="en-US" sz="1200" dirty="0">
              <a:latin typeface=" Arial"/>
              <a:ea typeface="ＭＳ Ｐゴシック" pitchFamily="34" charset="-128"/>
              <a:cs typeface="Arial" pitchFamily="34" charset="0"/>
            </a:endParaRPr>
          </a:p>
          <a:p>
            <a:pPr>
              <a:lnSpc>
                <a:spcPct val="80000"/>
              </a:lnSpc>
              <a:defRPr/>
            </a:pPr>
            <a:r>
              <a:rPr lang="en-US" sz="1200" dirty="0">
                <a:latin typeface=" Arial"/>
                <a:ea typeface="ＭＳ Ｐゴシック" pitchFamily="34" charset="-128"/>
                <a:cs typeface="Arial" pitchFamily="34" charset="0"/>
              </a:rPr>
              <a:t>*Subject to change and subject to cancellation</a:t>
            </a:r>
          </a:p>
          <a:p>
            <a:pPr lvl="0">
              <a:lnSpc>
                <a:spcPct val="80000"/>
              </a:lnSpc>
              <a:defRPr/>
            </a:pPr>
            <a:endParaRPr lang="en-US" sz="1200" dirty="0">
              <a:latin typeface=" Arial"/>
              <a:ea typeface="ＭＳ Ｐゴシック" pitchFamily="34" charset="-128"/>
              <a:cs typeface="Arial" pitchFamily="34" charset="0"/>
            </a:endParaRPr>
          </a:p>
        </p:txBody>
      </p:sp>
    </p:spTree>
    <p:extLst>
      <p:ext uri="{BB962C8B-B14F-4D97-AF65-F5344CB8AC3E}">
        <p14:creationId xmlns:p14="http://schemas.microsoft.com/office/powerpoint/2010/main" val="1111033692"/>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BB9F5-E37B-3590-C7A1-F10DF410E00E}"/>
            </a:ext>
          </a:extLst>
        </p:cNvPr>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F78046A2-63C0-4431-F292-90A004C85AE1}"/>
              </a:ext>
            </a:extLst>
          </p:cNvPr>
          <p:cNvSpPr>
            <a:spLocks noGrp="1"/>
          </p:cNvSpPr>
          <p:nvPr>
            <p:ph type="sldNum" sz="quarter" idx="12"/>
          </p:nvPr>
        </p:nvSpPr>
        <p:spPr>
          <a:xfrm>
            <a:off x="3737394" y="5853472"/>
            <a:ext cx="1669212" cy="147278"/>
          </a:xfrm>
        </p:spPr>
        <p:txBody>
          <a:bodyPr/>
          <a:lstStyle/>
          <a:p>
            <a:pPr algn="ctr">
              <a:defRPr/>
            </a:pPr>
            <a:fld id="{F9AF2913-2DB3-46CA-AB90-630B618DC110}" type="slidenum">
              <a:rPr lang="en-US" sz="600">
                <a:solidFill>
                  <a:prstClr val="black"/>
                </a:solidFill>
              </a:rPr>
              <a:pPr algn="ctr">
                <a:defRPr/>
              </a:pPr>
              <a:t>13</a:t>
            </a:fld>
            <a:endParaRPr lang="en-US" sz="600" dirty="0">
              <a:solidFill>
                <a:prstClr val="black"/>
              </a:solidFill>
            </a:endParaRPr>
          </a:p>
        </p:txBody>
      </p:sp>
      <p:pic>
        <p:nvPicPr>
          <p:cNvPr id="7" name="Picture 6">
            <a:extLst>
              <a:ext uri="{FF2B5EF4-FFF2-40B4-BE49-F238E27FC236}">
                <a16:creationId xmlns:a16="http://schemas.microsoft.com/office/drawing/2014/main" id="{C84BDF58-AF22-3AE7-8245-ED7FF6CC1E40}"/>
              </a:ext>
            </a:extLst>
          </p:cNvPr>
          <p:cNvPicPr>
            <a:picLocks noChangeAspect="1"/>
          </p:cNvPicPr>
          <p:nvPr/>
        </p:nvPicPr>
        <p:blipFill>
          <a:blip r:embed="rId3"/>
          <a:stretch>
            <a:fillRect/>
          </a:stretch>
        </p:blipFill>
        <p:spPr>
          <a:xfrm>
            <a:off x="6013760" y="5243512"/>
            <a:ext cx="1935956" cy="757238"/>
          </a:xfrm>
          <a:prstGeom prst="rect">
            <a:avLst/>
          </a:prstGeom>
        </p:spPr>
      </p:pic>
      <p:pic>
        <p:nvPicPr>
          <p:cNvPr id="4" name="Picture 3">
            <a:extLst>
              <a:ext uri="{FF2B5EF4-FFF2-40B4-BE49-F238E27FC236}">
                <a16:creationId xmlns:a16="http://schemas.microsoft.com/office/drawing/2014/main" id="{82356B58-BB01-3DB4-1EC8-69E3D8B4C7CA}"/>
              </a:ext>
            </a:extLst>
          </p:cNvPr>
          <p:cNvPicPr>
            <a:picLocks noChangeAspect="1"/>
          </p:cNvPicPr>
          <p:nvPr/>
        </p:nvPicPr>
        <p:blipFill>
          <a:blip r:embed="rId4"/>
          <a:stretch>
            <a:fillRect/>
          </a:stretch>
        </p:blipFill>
        <p:spPr>
          <a:xfrm>
            <a:off x="1204722" y="857251"/>
            <a:ext cx="6796278" cy="644686"/>
          </a:xfrm>
          <a:prstGeom prst="rect">
            <a:avLst/>
          </a:prstGeom>
        </p:spPr>
      </p:pic>
      <p:sp>
        <p:nvSpPr>
          <p:cNvPr id="9" name="TextBox 8">
            <a:extLst>
              <a:ext uri="{FF2B5EF4-FFF2-40B4-BE49-F238E27FC236}">
                <a16:creationId xmlns:a16="http://schemas.microsoft.com/office/drawing/2014/main" id="{23DFA8FA-E7E4-0886-C281-B188D7A6FA16}"/>
              </a:ext>
            </a:extLst>
          </p:cNvPr>
          <p:cNvSpPr txBox="1"/>
          <p:nvPr/>
        </p:nvSpPr>
        <p:spPr>
          <a:xfrm>
            <a:off x="2280999" y="857251"/>
            <a:ext cx="4869610" cy="369332"/>
          </a:xfrm>
          <a:prstGeom prst="rect">
            <a:avLst/>
          </a:prstGeom>
          <a:noFill/>
        </p:spPr>
        <p:txBody>
          <a:bodyPr wrap="square" rtlCol="0">
            <a:spAutoFit/>
          </a:bodyPr>
          <a:lstStyle/>
          <a:p>
            <a:pPr algn="ctr"/>
            <a:r>
              <a:rPr lang="en-US" b="1" dirty="0">
                <a:solidFill>
                  <a:schemeClr val="bg1"/>
                </a:solidFill>
              </a:rPr>
              <a:t>Opportunity</a:t>
            </a:r>
          </a:p>
        </p:txBody>
      </p:sp>
      <p:sp>
        <p:nvSpPr>
          <p:cNvPr id="2" name="Rectangle 1">
            <a:extLst>
              <a:ext uri="{FF2B5EF4-FFF2-40B4-BE49-F238E27FC236}">
                <a16:creationId xmlns:a16="http://schemas.microsoft.com/office/drawing/2014/main" id="{F75FFE3D-BAB3-4472-5CE0-D5E286C1031C}"/>
              </a:ext>
            </a:extLst>
          </p:cNvPr>
          <p:cNvSpPr/>
          <p:nvPr/>
        </p:nvSpPr>
        <p:spPr>
          <a:xfrm>
            <a:off x="1307592" y="1591057"/>
            <a:ext cx="6419088" cy="3663311"/>
          </a:xfrm>
          <a:prstGeom prst="rect">
            <a:avLst/>
          </a:prstGeom>
        </p:spPr>
        <p:txBody>
          <a:bodyPr wrap="square">
            <a:spAutoFit/>
          </a:bodyPr>
          <a:lstStyle/>
          <a:p>
            <a:pPr indent="-214313"/>
            <a:r>
              <a:rPr lang="en-US" sz="1200" b="1" u="sng" dirty="0">
                <a:latin typeface=" Arial"/>
                <a:ea typeface="ＭＳ Ｐゴシック" pitchFamily="34" charset="-128"/>
                <a:cs typeface="Arial" pitchFamily="34" charset="0"/>
              </a:rPr>
              <a:t>TITLE</a:t>
            </a:r>
            <a:r>
              <a:rPr lang="en-US" sz="1200" b="1" dirty="0">
                <a:latin typeface=" Arial"/>
                <a:ea typeface="ＭＳ Ｐゴシック" pitchFamily="34" charset="-128"/>
                <a:cs typeface="Arial" pitchFamily="34" charset="0"/>
              </a:rPr>
              <a:t>:  </a:t>
            </a:r>
            <a:r>
              <a:rPr lang="en-US" sz="1200" dirty="0">
                <a:latin typeface=" Arial"/>
                <a:ea typeface="ＭＳ Ｐゴシック" pitchFamily="34" charset="-128"/>
                <a:cs typeface="Arial" pitchFamily="34" charset="0"/>
              </a:rPr>
              <a:t>Preventive Maintenance and Repair Services for Welding Equipment </a:t>
            </a:r>
          </a:p>
          <a:p>
            <a:pPr indent="-214313"/>
            <a:endParaRPr lang="en-US" sz="1200" b="1" dirty="0">
              <a:latin typeface=" Arial"/>
            </a:endParaRPr>
          </a:p>
          <a:p>
            <a:r>
              <a:rPr lang="en-US" sz="1200" b="1" u="sng" dirty="0">
                <a:latin typeface=" Arial"/>
              </a:rPr>
              <a:t>DESCRIPTION</a:t>
            </a:r>
            <a:r>
              <a:rPr lang="en-US" sz="1125" b="1" u="sng" dirty="0">
                <a:latin typeface=" Arial"/>
              </a:rPr>
              <a:t>:</a:t>
            </a:r>
            <a:r>
              <a:rPr lang="en-US" sz="1125" dirty="0">
                <a:latin typeface=" Arial"/>
              </a:rPr>
              <a:t> T</a:t>
            </a:r>
            <a:r>
              <a:rPr lang="en-US" sz="1125" dirty="0">
                <a:latin typeface=" Arial"/>
                <a:ea typeface="Times New Roman" panose="02020603050405020304" pitchFamily="18" charset="0"/>
              </a:rPr>
              <a:t>o provide corrective maintenance and calibration services on Government owned welding equipment </a:t>
            </a:r>
          </a:p>
          <a:p>
            <a:endParaRPr lang="en-US" sz="1200" b="1" dirty="0">
              <a:latin typeface=" Arial"/>
            </a:endParaRPr>
          </a:p>
          <a:p>
            <a:pPr>
              <a:lnSpc>
                <a:spcPct val="80000"/>
              </a:lnSpc>
              <a:defRPr/>
            </a:pPr>
            <a:r>
              <a:rPr lang="en-US" sz="1200" b="1" u="sng" dirty="0">
                <a:latin typeface=" Arial"/>
                <a:ea typeface="ＭＳ Ｐゴシック" pitchFamily="34" charset="-128"/>
                <a:cs typeface="Arial" pitchFamily="34" charset="0"/>
              </a:rPr>
              <a:t>TYPE OF SET-ASIDE:</a:t>
            </a:r>
            <a:r>
              <a:rPr lang="en-US" sz="1200" dirty="0">
                <a:latin typeface=" Arial"/>
                <a:ea typeface="ＭＳ Ｐゴシック" pitchFamily="34" charset="-128"/>
                <a:cs typeface="Arial" pitchFamily="34" charset="0"/>
              </a:rPr>
              <a:t>  TBD</a:t>
            </a:r>
          </a:p>
          <a:p>
            <a:pPr lvl="0">
              <a:lnSpc>
                <a:spcPct val="80000"/>
              </a:lnSpc>
              <a:defRPr/>
            </a:pPr>
            <a:endParaRPr lang="en-US" sz="1200" u="sng" dirty="0">
              <a:latin typeface=" Arial"/>
              <a:ea typeface="ＭＳ Ｐゴシック" pitchFamily="34" charset="-128"/>
              <a:cs typeface="Arial" pitchFamily="34" charset="0"/>
            </a:endParaRPr>
          </a:p>
          <a:p>
            <a:pPr lvl="0">
              <a:lnSpc>
                <a:spcPct val="80000"/>
              </a:lnSpc>
              <a:defRPr/>
            </a:pPr>
            <a:endParaRPr lang="en-US" sz="1200" b="1" dirty="0">
              <a:latin typeface=" Arial"/>
              <a:ea typeface="ＭＳ Ｐゴシック" pitchFamily="34" charset="-128"/>
              <a:cs typeface="Arial" pitchFamily="34" charset="0"/>
            </a:endParaRPr>
          </a:p>
          <a:p>
            <a:pPr>
              <a:lnSpc>
                <a:spcPct val="80000"/>
              </a:lnSpc>
              <a:defRPr/>
            </a:pPr>
            <a:r>
              <a:rPr lang="en-US" sz="1200" b="1" u="sng" dirty="0">
                <a:latin typeface=" Arial"/>
                <a:ea typeface="ＭＳ Ｐゴシック" pitchFamily="34" charset="-128"/>
                <a:cs typeface="Arial" pitchFamily="34" charset="0"/>
              </a:rPr>
              <a:t>CONTRACT TYPE:</a:t>
            </a:r>
            <a:r>
              <a:rPr lang="en-US" sz="1200" dirty="0">
                <a:latin typeface=" Arial"/>
                <a:ea typeface="ＭＳ Ｐゴシック" pitchFamily="34" charset="-128"/>
                <a:cs typeface="Arial" pitchFamily="34" charset="0"/>
              </a:rPr>
              <a:t>  Firm Fixed Price</a:t>
            </a:r>
            <a:endParaRPr lang="en-US" sz="1200" u="sng" dirty="0">
              <a:latin typeface=" Arial"/>
            </a:endParaRPr>
          </a:p>
          <a:p>
            <a:pPr>
              <a:lnSpc>
                <a:spcPct val="80000"/>
              </a:lnSpc>
              <a:defRPr/>
            </a:pPr>
            <a:endParaRPr lang="en-US" sz="1200" dirty="0">
              <a:latin typeface=" Arial"/>
              <a:ea typeface="ＭＳ Ｐゴシック" pitchFamily="34" charset="-128"/>
              <a:cs typeface="Arial" pitchFamily="34" charset="0"/>
            </a:endParaRPr>
          </a:p>
          <a:p>
            <a:pPr lvl="0">
              <a:lnSpc>
                <a:spcPct val="80000"/>
              </a:lnSpc>
              <a:defRPr/>
            </a:pPr>
            <a:endParaRPr lang="en-US" sz="1200" b="1" dirty="0">
              <a:latin typeface=" Arial"/>
              <a:ea typeface="ＭＳ Ｐゴシック" pitchFamily="34" charset="-128"/>
              <a:cs typeface="Arial" pitchFamily="34" charset="0"/>
            </a:endParaRPr>
          </a:p>
          <a:p>
            <a:pPr lvl="0">
              <a:lnSpc>
                <a:spcPct val="80000"/>
              </a:lnSpc>
              <a:defRPr/>
            </a:pPr>
            <a:r>
              <a:rPr lang="en-US" sz="1200" b="1" u="sng" dirty="0">
                <a:latin typeface=" Arial"/>
                <a:ea typeface="ＭＳ Ｐゴシック" pitchFamily="34" charset="-128"/>
                <a:cs typeface="Arial" pitchFamily="34" charset="0"/>
              </a:rPr>
              <a:t>ESTIMATED VALUE:</a:t>
            </a:r>
            <a:r>
              <a:rPr lang="en-US" sz="1200" dirty="0">
                <a:latin typeface=" Arial"/>
                <a:ea typeface="ＭＳ Ｐゴシック" pitchFamily="34" charset="-128"/>
                <a:cs typeface="Arial" pitchFamily="34" charset="0"/>
              </a:rPr>
              <a:t>  $650K - $800K</a:t>
            </a:r>
          </a:p>
          <a:p>
            <a:pPr lvl="0">
              <a:lnSpc>
                <a:spcPct val="80000"/>
              </a:lnSpc>
              <a:defRPr/>
            </a:pPr>
            <a:endParaRPr lang="en-US" sz="1200" u="sng" dirty="0">
              <a:latin typeface=" Arial"/>
              <a:ea typeface="ＭＳ Ｐゴシック" pitchFamily="34" charset="-128"/>
              <a:cs typeface="Arial" pitchFamily="34" charset="0"/>
            </a:endParaRPr>
          </a:p>
          <a:p>
            <a:pPr lvl="0">
              <a:lnSpc>
                <a:spcPct val="80000"/>
              </a:lnSpc>
              <a:defRPr/>
            </a:pPr>
            <a:r>
              <a:rPr lang="en-US" sz="1200" b="1" u="sng" dirty="0">
                <a:latin typeface=" Arial"/>
                <a:ea typeface="ＭＳ Ｐゴシック" pitchFamily="34" charset="-128"/>
                <a:cs typeface="Arial" pitchFamily="34" charset="0"/>
              </a:rPr>
              <a:t>CONTRACTING CONTACT:</a:t>
            </a:r>
            <a:r>
              <a:rPr lang="en-US" sz="1200" dirty="0">
                <a:latin typeface=" Arial"/>
                <a:ea typeface="ＭＳ Ｐゴシック" pitchFamily="34" charset="-128"/>
                <a:cs typeface="Arial" pitchFamily="34" charset="0"/>
              </a:rPr>
              <a:t>   Ike Wright, </a:t>
            </a:r>
            <a:r>
              <a:rPr lang="en-US" sz="1200" dirty="0">
                <a:latin typeface=" Arial"/>
                <a:ea typeface="ＭＳ Ｐゴシック" pitchFamily="34" charset="-128"/>
                <a:cs typeface="Arial" pitchFamily="34" charset="0"/>
                <a:hlinkClick r:id="rId5"/>
              </a:rPr>
              <a:t>ike.a.wright2.civ@army.mil</a:t>
            </a:r>
            <a:r>
              <a:rPr lang="en-US" sz="1200" dirty="0">
                <a:latin typeface=" Arial"/>
                <a:ea typeface="ＭＳ Ｐゴシック" pitchFamily="34" charset="-128"/>
                <a:cs typeface="Arial" pitchFamily="34" charset="0"/>
              </a:rPr>
              <a:t>, Nikeena Brown, </a:t>
            </a:r>
            <a:r>
              <a:rPr lang="en-US" sz="1200" dirty="0">
                <a:latin typeface=" Arial"/>
                <a:ea typeface="ＭＳ Ｐゴシック" pitchFamily="34" charset="-128"/>
                <a:cs typeface="Arial" pitchFamily="34" charset="0"/>
                <a:hlinkClick r:id="rId6"/>
              </a:rPr>
              <a:t>Nikeena.s.brown.civ@army.mil</a:t>
            </a:r>
            <a:r>
              <a:rPr lang="en-US" sz="1200" dirty="0">
                <a:latin typeface=" Arial"/>
                <a:ea typeface="ＭＳ Ｐゴシック" pitchFamily="34" charset="-128"/>
                <a:cs typeface="Arial" pitchFamily="34" charset="0"/>
              </a:rPr>
              <a:t>. </a:t>
            </a:r>
            <a:endParaRPr lang="en-US" sz="1200" u="sng" dirty="0">
              <a:latin typeface=" Arial"/>
              <a:ea typeface="ＭＳ Ｐゴシック" pitchFamily="34" charset="-128"/>
              <a:cs typeface="Arial" pitchFamily="34" charset="0"/>
            </a:endParaRPr>
          </a:p>
          <a:p>
            <a:pPr lvl="0">
              <a:lnSpc>
                <a:spcPct val="80000"/>
              </a:lnSpc>
              <a:defRPr/>
            </a:pPr>
            <a:endParaRPr lang="en-US" sz="1200" b="1" dirty="0">
              <a:latin typeface=" Arial"/>
              <a:ea typeface="ＭＳ Ｐゴシック" pitchFamily="34" charset="-128"/>
              <a:cs typeface="Arial" pitchFamily="34" charset="0"/>
            </a:endParaRPr>
          </a:p>
          <a:p>
            <a:pPr lvl="0">
              <a:lnSpc>
                <a:spcPct val="80000"/>
              </a:lnSpc>
              <a:defRPr/>
            </a:pPr>
            <a:r>
              <a:rPr lang="en-US" sz="1200" b="1" u="sng" dirty="0">
                <a:latin typeface=" Arial"/>
                <a:ea typeface="ＭＳ Ｐゴシック" pitchFamily="34" charset="-128"/>
                <a:cs typeface="Arial" pitchFamily="34" charset="0"/>
              </a:rPr>
              <a:t>SOLICITATION #:</a:t>
            </a:r>
            <a:r>
              <a:rPr lang="en-US" sz="1200" dirty="0">
                <a:latin typeface=" Arial"/>
                <a:ea typeface="ＭＳ Ｐゴシック" pitchFamily="34" charset="-128"/>
                <a:cs typeface="Arial" pitchFamily="34" charset="0"/>
              </a:rPr>
              <a:t>  TBD</a:t>
            </a:r>
          </a:p>
          <a:p>
            <a:pPr lvl="0">
              <a:lnSpc>
                <a:spcPct val="80000"/>
              </a:lnSpc>
              <a:defRPr/>
            </a:pPr>
            <a:endParaRPr lang="en-US" sz="1200" dirty="0">
              <a:latin typeface=" Arial"/>
              <a:ea typeface="ＭＳ Ｐゴシック" pitchFamily="34" charset="-128"/>
              <a:cs typeface="Arial" pitchFamily="34" charset="0"/>
            </a:endParaRPr>
          </a:p>
          <a:p>
            <a:pPr lvl="0">
              <a:lnSpc>
                <a:spcPct val="80000"/>
              </a:lnSpc>
              <a:defRPr/>
            </a:pPr>
            <a:endParaRPr lang="en-US" sz="1200" b="1" u="sng" dirty="0">
              <a:latin typeface=" Arial"/>
              <a:ea typeface="ＭＳ Ｐゴシック" pitchFamily="34" charset="-128"/>
              <a:cs typeface="Arial" pitchFamily="34" charset="0"/>
            </a:endParaRPr>
          </a:p>
          <a:p>
            <a:pPr lvl="0">
              <a:lnSpc>
                <a:spcPct val="80000"/>
              </a:lnSpc>
              <a:defRPr/>
            </a:pPr>
            <a:r>
              <a:rPr lang="en-US" sz="1200" b="1" u="sng" dirty="0">
                <a:latin typeface=" Arial"/>
                <a:ea typeface="ＭＳ Ｐゴシック" pitchFamily="34" charset="-128"/>
                <a:cs typeface="Arial" pitchFamily="34" charset="0"/>
              </a:rPr>
              <a:t>SOLICITATION RELEASE DATE:</a:t>
            </a:r>
            <a:r>
              <a:rPr lang="en-US" sz="1200" dirty="0">
                <a:latin typeface=" Arial"/>
                <a:ea typeface="ＭＳ Ｐゴシック" pitchFamily="34" charset="-128"/>
                <a:cs typeface="Arial" pitchFamily="34" charset="0"/>
              </a:rPr>
              <a:t>  2</a:t>
            </a:r>
            <a:r>
              <a:rPr lang="en-US" sz="1200" baseline="30000" dirty="0">
                <a:latin typeface=" Arial"/>
                <a:ea typeface="ＭＳ Ｐゴシック" pitchFamily="34" charset="-128"/>
                <a:cs typeface="Arial" pitchFamily="34" charset="0"/>
              </a:rPr>
              <a:t>nd</a:t>
            </a:r>
            <a:r>
              <a:rPr lang="en-US" sz="1200" dirty="0">
                <a:latin typeface=" Arial"/>
                <a:ea typeface="ＭＳ Ｐゴシック" pitchFamily="34" charset="-128"/>
                <a:cs typeface="Arial" pitchFamily="34" charset="0"/>
              </a:rPr>
              <a:t> Quarter FY25</a:t>
            </a:r>
          </a:p>
          <a:p>
            <a:pPr lvl="0">
              <a:lnSpc>
                <a:spcPct val="80000"/>
              </a:lnSpc>
              <a:defRPr/>
            </a:pPr>
            <a:endParaRPr lang="en-US" sz="1200" dirty="0">
              <a:latin typeface=" Arial"/>
              <a:ea typeface="ＭＳ Ｐゴシック" pitchFamily="34" charset="-128"/>
              <a:cs typeface="Arial" pitchFamily="34" charset="0"/>
            </a:endParaRPr>
          </a:p>
          <a:p>
            <a:pPr>
              <a:lnSpc>
                <a:spcPct val="80000"/>
              </a:lnSpc>
              <a:defRPr/>
            </a:pPr>
            <a:r>
              <a:rPr lang="en-US" sz="1200" dirty="0">
                <a:latin typeface=" Arial"/>
                <a:ea typeface="ＭＳ Ｐゴシック" pitchFamily="34" charset="-128"/>
                <a:cs typeface="Arial" pitchFamily="34" charset="0"/>
              </a:rPr>
              <a:t>*Subject to change and subject to cancellation</a:t>
            </a:r>
          </a:p>
          <a:p>
            <a:pPr lvl="0">
              <a:lnSpc>
                <a:spcPct val="80000"/>
              </a:lnSpc>
              <a:defRPr/>
            </a:pPr>
            <a:endParaRPr lang="en-US" sz="1200" dirty="0">
              <a:latin typeface=" Arial"/>
              <a:ea typeface="ＭＳ Ｐゴシック" pitchFamily="34" charset="-128"/>
              <a:cs typeface="Arial" pitchFamily="34" charset="0"/>
            </a:endParaRPr>
          </a:p>
        </p:txBody>
      </p:sp>
    </p:spTree>
    <p:extLst>
      <p:ext uri="{BB962C8B-B14F-4D97-AF65-F5344CB8AC3E}">
        <p14:creationId xmlns:p14="http://schemas.microsoft.com/office/powerpoint/2010/main" val="3385430935"/>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D694FD6D-AB57-E7F7-4F73-C69F6E2EB56F}"/>
              </a:ext>
            </a:extLst>
          </p:cNvPr>
          <p:cNvSpPr>
            <a:spLocks noGrp="1"/>
          </p:cNvSpPr>
          <p:nvPr>
            <p:ph type="sldNum" sz="quarter" idx="12"/>
          </p:nvPr>
        </p:nvSpPr>
        <p:spPr>
          <a:xfrm>
            <a:off x="3737394" y="5853472"/>
            <a:ext cx="1669212" cy="147278"/>
          </a:xfrm>
        </p:spPr>
        <p:txBody>
          <a:bodyPr/>
          <a:lstStyle/>
          <a:p>
            <a:pPr algn="ctr">
              <a:defRPr/>
            </a:pPr>
            <a:fld id="{F9AF2913-2DB3-46CA-AB90-630B618DC110}" type="slidenum">
              <a:rPr lang="en-US" sz="600">
                <a:solidFill>
                  <a:prstClr val="black"/>
                </a:solidFill>
              </a:rPr>
              <a:pPr algn="ctr">
                <a:defRPr/>
              </a:pPr>
              <a:t>14</a:t>
            </a:fld>
            <a:endParaRPr lang="en-US" sz="600" dirty="0">
              <a:solidFill>
                <a:prstClr val="black"/>
              </a:solidFill>
            </a:endParaRPr>
          </a:p>
        </p:txBody>
      </p:sp>
      <p:pic>
        <p:nvPicPr>
          <p:cNvPr id="7" name="Picture 6">
            <a:extLst>
              <a:ext uri="{FF2B5EF4-FFF2-40B4-BE49-F238E27FC236}">
                <a16:creationId xmlns:a16="http://schemas.microsoft.com/office/drawing/2014/main" id="{BFD2F45A-70B6-C8F1-C9E4-CF9445D50966}"/>
              </a:ext>
            </a:extLst>
          </p:cNvPr>
          <p:cNvPicPr>
            <a:picLocks noChangeAspect="1"/>
          </p:cNvPicPr>
          <p:nvPr/>
        </p:nvPicPr>
        <p:blipFill>
          <a:blip r:embed="rId3"/>
          <a:stretch>
            <a:fillRect/>
          </a:stretch>
        </p:blipFill>
        <p:spPr>
          <a:xfrm>
            <a:off x="6013760" y="5243512"/>
            <a:ext cx="1935956" cy="757238"/>
          </a:xfrm>
          <a:prstGeom prst="rect">
            <a:avLst/>
          </a:prstGeom>
        </p:spPr>
      </p:pic>
      <p:pic>
        <p:nvPicPr>
          <p:cNvPr id="4" name="Picture 3">
            <a:extLst>
              <a:ext uri="{FF2B5EF4-FFF2-40B4-BE49-F238E27FC236}">
                <a16:creationId xmlns:a16="http://schemas.microsoft.com/office/drawing/2014/main" id="{76E60FB3-1A0E-329E-C421-53374C90ECD0}"/>
              </a:ext>
            </a:extLst>
          </p:cNvPr>
          <p:cNvPicPr>
            <a:picLocks noChangeAspect="1"/>
          </p:cNvPicPr>
          <p:nvPr/>
        </p:nvPicPr>
        <p:blipFill>
          <a:blip r:embed="rId4"/>
          <a:stretch>
            <a:fillRect/>
          </a:stretch>
        </p:blipFill>
        <p:spPr>
          <a:xfrm>
            <a:off x="1204722" y="857251"/>
            <a:ext cx="6796278" cy="644686"/>
          </a:xfrm>
          <a:prstGeom prst="rect">
            <a:avLst/>
          </a:prstGeom>
        </p:spPr>
      </p:pic>
      <p:sp>
        <p:nvSpPr>
          <p:cNvPr id="9" name="TextBox 8">
            <a:extLst>
              <a:ext uri="{FF2B5EF4-FFF2-40B4-BE49-F238E27FC236}">
                <a16:creationId xmlns:a16="http://schemas.microsoft.com/office/drawing/2014/main" id="{6AF204A0-F60A-FE6A-E480-C78CA1C61FC9}"/>
              </a:ext>
            </a:extLst>
          </p:cNvPr>
          <p:cNvSpPr txBox="1"/>
          <p:nvPr/>
        </p:nvSpPr>
        <p:spPr>
          <a:xfrm>
            <a:off x="2280999" y="857251"/>
            <a:ext cx="4869610" cy="369332"/>
          </a:xfrm>
          <a:prstGeom prst="rect">
            <a:avLst/>
          </a:prstGeom>
          <a:noFill/>
        </p:spPr>
        <p:txBody>
          <a:bodyPr wrap="square" rtlCol="0">
            <a:spAutoFit/>
          </a:bodyPr>
          <a:lstStyle/>
          <a:p>
            <a:pPr algn="ctr"/>
            <a:r>
              <a:rPr lang="en-US" b="1" dirty="0">
                <a:solidFill>
                  <a:schemeClr val="bg1"/>
                </a:solidFill>
              </a:rPr>
              <a:t>Opportunity</a:t>
            </a:r>
          </a:p>
        </p:txBody>
      </p:sp>
      <p:sp>
        <p:nvSpPr>
          <p:cNvPr id="2" name="Rectangle 1">
            <a:extLst>
              <a:ext uri="{FF2B5EF4-FFF2-40B4-BE49-F238E27FC236}">
                <a16:creationId xmlns:a16="http://schemas.microsoft.com/office/drawing/2014/main" id="{4272B758-BE19-903B-0464-ACD9BBB703E0}"/>
              </a:ext>
            </a:extLst>
          </p:cNvPr>
          <p:cNvSpPr/>
          <p:nvPr/>
        </p:nvSpPr>
        <p:spPr>
          <a:xfrm>
            <a:off x="1204722" y="1514857"/>
            <a:ext cx="6796278" cy="4044184"/>
          </a:xfrm>
          <a:prstGeom prst="rect">
            <a:avLst/>
          </a:prstGeom>
        </p:spPr>
        <p:txBody>
          <a:bodyPr wrap="square">
            <a:spAutoFit/>
          </a:bodyPr>
          <a:lstStyle/>
          <a:p>
            <a:pPr indent="-214313"/>
            <a:r>
              <a:rPr lang="en-US" sz="1200" b="1" u="sng" dirty="0">
                <a:latin typeface=" Arial"/>
                <a:ea typeface="ＭＳ Ｐゴシック" pitchFamily="34" charset="-128"/>
                <a:cs typeface="Arial" pitchFamily="34" charset="0"/>
              </a:rPr>
              <a:t>TITLE</a:t>
            </a:r>
            <a:r>
              <a:rPr lang="en-US" sz="1200" b="1" dirty="0">
                <a:latin typeface=" Arial"/>
                <a:ea typeface="ＭＳ Ｐゴシック" pitchFamily="34" charset="-128"/>
                <a:cs typeface="Arial" pitchFamily="34" charset="0"/>
              </a:rPr>
              <a:t>:  High Efficiency Gas Adsorbers</a:t>
            </a:r>
          </a:p>
          <a:p>
            <a:pPr indent="-214313"/>
            <a:endParaRPr lang="en-US" sz="1200" b="1" dirty="0">
              <a:latin typeface=" Arial"/>
            </a:endParaRPr>
          </a:p>
          <a:p>
            <a:r>
              <a:rPr lang="en-US" sz="1200" b="1" u="sng" dirty="0">
                <a:latin typeface=" Arial"/>
              </a:rPr>
              <a:t>DESCRIPTION:</a:t>
            </a:r>
            <a:r>
              <a:rPr lang="en-US" sz="1200" dirty="0">
                <a:latin typeface=" Arial"/>
              </a:rPr>
              <a:t>  This requirement is for the procurement of High Efficiency Gas Adsorbers for use in Chemical Agent Adsorber Systems based on specifications for design and testing of a modular gas-phase adsorber cell for use in once-through air cleaning systems where high efficiency removal of gaseous containments is a requirement. </a:t>
            </a:r>
            <a:endParaRPr lang="en-US" sz="1200" u="sng" dirty="0">
              <a:latin typeface=" Arial"/>
            </a:endParaRPr>
          </a:p>
          <a:p>
            <a:endParaRPr lang="en-US" sz="1200" b="1" dirty="0">
              <a:latin typeface=" Arial"/>
            </a:endParaRPr>
          </a:p>
          <a:p>
            <a:pPr>
              <a:lnSpc>
                <a:spcPct val="80000"/>
              </a:lnSpc>
              <a:defRPr/>
            </a:pPr>
            <a:r>
              <a:rPr lang="en-US" sz="1200" b="1" u="sng" dirty="0">
                <a:latin typeface=" Arial"/>
                <a:ea typeface="ＭＳ Ｐゴシック" pitchFamily="34" charset="-128"/>
                <a:cs typeface="Arial" pitchFamily="34" charset="0"/>
              </a:rPr>
              <a:t>TYPE OF SET-ASIDE:</a:t>
            </a:r>
            <a:r>
              <a:rPr lang="en-US" sz="1200" dirty="0">
                <a:latin typeface=" Arial"/>
                <a:ea typeface="ＭＳ Ｐゴシック" pitchFamily="34" charset="-128"/>
                <a:cs typeface="Arial" pitchFamily="34" charset="0"/>
              </a:rPr>
              <a:t>  TBD</a:t>
            </a:r>
          </a:p>
          <a:p>
            <a:pPr>
              <a:lnSpc>
                <a:spcPct val="80000"/>
              </a:lnSpc>
              <a:defRPr/>
            </a:pPr>
            <a:endParaRPr lang="en-US" sz="1200" u="sng" dirty="0">
              <a:latin typeface=" Arial"/>
              <a:ea typeface="ＭＳ Ｐゴシック" pitchFamily="34" charset="-128"/>
              <a:cs typeface="Arial" pitchFamily="34" charset="0"/>
            </a:endParaRPr>
          </a:p>
          <a:p>
            <a:pPr lvl="0">
              <a:lnSpc>
                <a:spcPct val="80000"/>
              </a:lnSpc>
              <a:defRPr/>
            </a:pPr>
            <a:endParaRPr lang="en-US" sz="1200" b="1" dirty="0">
              <a:latin typeface=" Arial"/>
              <a:ea typeface="ＭＳ Ｐゴシック" pitchFamily="34" charset="-128"/>
              <a:cs typeface="Arial" pitchFamily="34" charset="0"/>
            </a:endParaRPr>
          </a:p>
          <a:p>
            <a:pPr>
              <a:lnSpc>
                <a:spcPct val="80000"/>
              </a:lnSpc>
              <a:defRPr/>
            </a:pPr>
            <a:r>
              <a:rPr lang="en-US" sz="1200" b="1" u="sng" dirty="0">
                <a:latin typeface=" Arial"/>
                <a:ea typeface="ＭＳ Ｐゴシック" pitchFamily="34" charset="-128"/>
                <a:cs typeface="Arial" pitchFamily="34" charset="0"/>
              </a:rPr>
              <a:t>CONTRACT TYPE:</a:t>
            </a:r>
            <a:r>
              <a:rPr lang="en-US" sz="1200" dirty="0">
                <a:latin typeface=" Arial"/>
                <a:ea typeface="ＭＳ Ｐゴシック" pitchFamily="34" charset="-128"/>
                <a:cs typeface="Arial" pitchFamily="34" charset="0"/>
              </a:rPr>
              <a:t>  Firm Fixed Price, Single Award Indefinite Delivery Indefinite Quantity (IDIQ) for a 5-year ordering period</a:t>
            </a:r>
          </a:p>
          <a:p>
            <a:pPr>
              <a:lnSpc>
                <a:spcPct val="80000"/>
              </a:lnSpc>
              <a:defRPr/>
            </a:pPr>
            <a:endParaRPr lang="en-US" sz="1200" dirty="0">
              <a:latin typeface=" Arial"/>
              <a:ea typeface="ＭＳ Ｐゴシック" pitchFamily="34" charset="-128"/>
              <a:cs typeface="Arial" pitchFamily="34" charset="0"/>
            </a:endParaRPr>
          </a:p>
          <a:p>
            <a:pPr lvl="0">
              <a:lnSpc>
                <a:spcPct val="80000"/>
              </a:lnSpc>
              <a:defRPr/>
            </a:pPr>
            <a:endParaRPr lang="en-US" sz="1200" b="1" dirty="0">
              <a:latin typeface=" Arial"/>
              <a:ea typeface="ＭＳ Ｐゴシック" pitchFamily="34" charset="-128"/>
              <a:cs typeface="Arial" pitchFamily="34" charset="0"/>
            </a:endParaRPr>
          </a:p>
          <a:p>
            <a:pPr lvl="0">
              <a:lnSpc>
                <a:spcPct val="80000"/>
              </a:lnSpc>
              <a:defRPr/>
            </a:pPr>
            <a:r>
              <a:rPr lang="en-US" sz="1200" b="1" u="sng" dirty="0">
                <a:latin typeface=" Arial"/>
                <a:ea typeface="ＭＳ Ｐゴシック" pitchFamily="34" charset="-128"/>
                <a:cs typeface="Arial" pitchFamily="34" charset="0"/>
              </a:rPr>
              <a:t>ESTIMATED VALUE:</a:t>
            </a:r>
            <a:r>
              <a:rPr lang="en-US" sz="1200" dirty="0">
                <a:latin typeface=" Arial"/>
                <a:ea typeface="ＭＳ Ｐゴシック" pitchFamily="34" charset="-128"/>
                <a:cs typeface="Arial" pitchFamily="34" charset="0"/>
              </a:rPr>
              <a:t>  $30M</a:t>
            </a:r>
          </a:p>
          <a:p>
            <a:pPr lvl="0">
              <a:lnSpc>
                <a:spcPct val="80000"/>
              </a:lnSpc>
              <a:defRPr/>
            </a:pPr>
            <a:endParaRPr lang="en-US" sz="1200" u="sng" dirty="0">
              <a:latin typeface=" Arial"/>
              <a:ea typeface="ＭＳ Ｐゴシック" pitchFamily="34" charset="-128"/>
              <a:cs typeface="Arial" pitchFamily="34" charset="0"/>
            </a:endParaRPr>
          </a:p>
          <a:p>
            <a:pPr lvl="0">
              <a:lnSpc>
                <a:spcPct val="80000"/>
              </a:lnSpc>
              <a:defRPr/>
            </a:pPr>
            <a:r>
              <a:rPr lang="en-US" sz="1200" b="1" u="sng" dirty="0">
                <a:latin typeface=" Arial"/>
                <a:ea typeface="ＭＳ Ｐゴシック" pitchFamily="34" charset="-128"/>
                <a:cs typeface="Arial" pitchFamily="34" charset="0"/>
              </a:rPr>
              <a:t>CONTRACTING CONTACT:</a:t>
            </a:r>
            <a:r>
              <a:rPr lang="en-US" sz="1200" dirty="0">
                <a:latin typeface=" Arial"/>
                <a:ea typeface="ＭＳ Ｐゴシック" pitchFamily="34" charset="-128"/>
                <a:cs typeface="Arial" pitchFamily="34" charset="0"/>
              </a:rPr>
              <a:t>  Birgit M. Jones, Contracting Officer, birgit.m.jones.civ@army.mil</a:t>
            </a:r>
            <a:endParaRPr lang="en-US" sz="1200" u="sng" dirty="0">
              <a:latin typeface=" Arial"/>
              <a:ea typeface="ＭＳ Ｐゴシック" pitchFamily="34" charset="-128"/>
              <a:cs typeface="Arial" pitchFamily="34" charset="0"/>
            </a:endParaRPr>
          </a:p>
          <a:p>
            <a:pPr lvl="0">
              <a:lnSpc>
                <a:spcPct val="80000"/>
              </a:lnSpc>
              <a:defRPr/>
            </a:pPr>
            <a:endParaRPr lang="en-US" sz="1200" b="1" dirty="0">
              <a:latin typeface=" Arial"/>
              <a:ea typeface="ＭＳ Ｐゴシック" pitchFamily="34" charset="-128"/>
              <a:cs typeface="Arial" pitchFamily="34" charset="0"/>
            </a:endParaRPr>
          </a:p>
          <a:p>
            <a:pPr lvl="0">
              <a:lnSpc>
                <a:spcPct val="80000"/>
              </a:lnSpc>
              <a:defRPr/>
            </a:pPr>
            <a:r>
              <a:rPr lang="en-US" sz="1200" b="1" u="sng" dirty="0">
                <a:latin typeface=" Arial"/>
                <a:ea typeface="ＭＳ Ｐゴシック" pitchFamily="34" charset="-128"/>
                <a:cs typeface="Arial" pitchFamily="34" charset="0"/>
              </a:rPr>
              <a:t>SOLICITATION #:</a:t>
            </a:r>
            <a:r>
              <a:rPr lang="en-US" sz="1200" dirty="0">
                <a:latin typeface=" Arial"/>
                <a:ea typeface="ＭＳ Ｐゴシック" pitchFamily="34" charset="-128"/>
                <a:cs typeface="Arial" pitchFamily="34" charset="0"/>
              </a:rPr>
              <a:t>  TBD</a:t>
            </a:r>
          </a:p>
          <a:p>
            <a:pPr lvl="0">
              <a:lnSpc>
                <a:spcPct val="80000"/>
              </a:lnSpc>
              <a:defRPr/>
            </a:pPr>
            <a:endParaRPr lang="en-US" sz="1200" dirty="0">
              <a:latin typeface=" Arial"/>
              <a:ea typeface="ＭＳ Ｐゴシック" pitchFamily="34" charset="-128"/>
              <a:cs typeface="Arial" pitchFamily="34" charset="0"/>
            </a:endParaRPr>
          </a:p>
          <a:p>
            <a:pPr lvl="0">
              <a:lnSpc>
                <a:spcPct val="80000"/>
              </a:lnSpc>
              <a:defRPr/>
            </a:pPr>
            <a:endParaRPr lang="en-US" sz="1200" b="1" u="sng" dirty="0">
              <a:latin typeface=" Arial"/>
              <a:ea typeface="ＭＳ Ｐゴシック" pitchFamily="34" charset="-128"/>
              <a:cs typeface="Arial" pitchFamily="34" charset="0"/>
            </a:endParaRPr>
          </a:p>
          <a:p>
            <a:pPr lvl="0">
              <a:lnSpc>
                <a:spcPct val="80000"/>
              </a:lnSpc>
              <a:defRPr/>
            </a:pPr>
            <a:r>
              <a:rPr lang="en-US" sz="1200" b="1" u="sng" dirty="0">
                <a:latin typeface=" Arial"/>
                <a:ea typeface="ＭＳ Ｐゴシック" pitchFamily="34" charset="-128"/>
                <a:cs typeface="Arial" pitchFamily="34" charset="0"/>
              </a:rPr>
              <a:t>SOLICITATION RELEASE DATE:</a:t>
            </a:r>
            <a:r>
              <a:rPr lang="en-US" sz="1200" dirty="0">
                <a:latin typeface=" Arial"/>
                <a:ea typeface="ＭＳ Ｐゴシック" pitchFamily="34" charset="-128"/>
                <a:cs typeface="Arial" pitchFamily="34" charset="0"/>
              </a:rPr>
              <a:t>  Q3, FY 2025</a:t>
            </a:r>
          </a:p>
          <a:p>
            <a:pPr lvl="0">
              <a:lnSpc>
                <a:spcPct val="80000"/>
              </a:lnSpc>
              <a:defRPr/>
            </a:pPr>
            <a:endParaRPr lang="en-US" sz="1200" dirty="0">
              <a:latin typeface=" Arial"/>
              <a:ea typeface="ＭＳ Ｐゴシック" pitchFamily="34" charset="-128"/>
              <a:cs typeface="Arial" pitchFamily="34" charset="0"/>
            </a:endParaRPr>
          </a:p>
          <a:p>
            <a:pPr>
              <a:lnSpc>
                <a:spcPct val="80000"/>
              </a:lnSpc>
              <a:defRPr/>
            </a:pPr>
            <a:r>
              <a:rPr lang="en-US" sz="1200" dirty="0">
                <a:latin typeface=" Arial"/>
                <a:ea typeface="ＭＳ Ｐゴシック" pitchFamily="34" charset="-128"/>
                <a:cs typeface="Arial" pitchFamily="34" charset="0"/>
              </a:rPr>
              <a:t>*Subject to change and subject to cancellation</a:t>
            </a:r>
          </a:p>
          <a:p>
            <a:pPr lvl="0">
              <a:lnSpc>
                <a:spcPct val="80000"/>
              </a:lnSpc>
              <a:defRPr/>
            </a:pPr>
            <a:endParaRPr lang="en-US" sz="1200" dirty="0">
              <a:latin typeface=" Arial"/>
              <a:ea typeface="ＭＳ Ｐゴシック" pitchFamily="34" charset="-128"/>
              <a:cs typeface="Arial" pitchFamily="34" charset="0"/>
            </a:endParaRPr>
          </a:p>
        </p:txBody>
      </p:sp>
    </p:spTree>
    <p:extLst>
      <p:ext uri="{BB962C8B-B14F-4D97-AF65-F5344CB8AC3E}">
        <p14:creationId xmlns:p14="http://schemas.microsoft.com/office/powerpoint/2010/main" val="466026632"/>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D694FD6D-AB57-E7F7-4F73-C69F6E2EB56F}"/>
              </a:ext>
            </a:extLst>
          </p:cNvPr>
          <p:cNvSpPr>
            <a:spLocks noGrp="1"/>
          </p:cNvSpPr>
          <p:nvPr>
            <p:ph type="sldNum" sz="quarter" idx="12"/>
          </p:nvPr>
        </p:nvSpPr>
        <p:spPr>
          <a:xfrm>
            <a:off x="3459192" y="6661630"/>
            <a:ext cx="2225616" cy="19637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9AF2913-2DB3-46CA-AB90-630B618DC110}" type="slidenum">
              <a:rPr kumimoji="0" lang="en-US" sz="800" b="0" i="0" u="none" strike="noStrike" kern="1200" cap="none" spc="0" normalizeH="0" baseline="0" noProof="0" smtClean="0">
                <a:ln>
                  <a:noFill/>
                </a:ln>
                <a:solidFill>
                  <a:prstClr val="black"/>
                </a:solidFill>
                <a:effectLst/>
                <a:uLnTx/>
                <a:uFillTx/>
                <a:latin typeface="+mn-lt"/>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dirty="0">
              <a:ln>
                <a:noFill/>
              </a:ln>
              <a:solidFill>
                <a:prstClr val="black"/>
              </a:solidFill>
              <a:effectLst/>
              <a:uLnTx/>
              <a:uFillTx/>
              <a:latin typeface="+mn-lt"/>
            </a:endParaRPr>
          </a:p>
        </p:txBody>
      </p:sp>
      <p:pic>
        <p:nvPicPr>
          <p:cNvPr id="7" name="Picture 6">
            <a:extLst>
              <a:ext uri="{FF2B5EF4-FFF2-40B4-BE49-F238E27FC236}">
                <a16:creationId xmlns:a16="http://schemas.microsoft.com/office/drawing/2014/main" id="{BFD2F45A-70B6-C8F1-C9E4-CF9445D50966}"/>
              </a:ext>
            </a:extLst>
          </p:cNvPr>
          <p:cNvPicPr>
            <a:picLocks noChangeAspect="1"/>
          </p:cNvPicPr>
          <p:nvPr/>
        </p:nvPicPr>
        <p:blipFill>
          <a:blip r:embed="rId3"/>
          <a:stretch>
            <a:fillRect/>
          </a:stretch>
        </p:blipFill>
        <p:spPr>
          <a:xfrm>
            <a:off x="6494345" y="5848350"/>
            <a:ext cx="2581275" cy="1009650"/>
          </a:xfrm>
          <a:prstGeom prst="rect">
            <a:avLst/>
          </a:prstGeom>
        </p:spPr>
      </p:pic>
      <p:pic>
        <p:nvPicPr>
          <p:cNvPr id="4" name="Picture 3">
            <a:extLst>
              <a:ext uri="{FF2B5EF4-FFF2-40B4-BE49-F238E27FC236}">
                <a16:creationId xmlns:a16="http://schemas.microsoft.com/office/drawing/2014/main" id="{76E60FB3-1A0E-329E-C421-53374C90ECD0}"/>
              </a:ext>
            </a:extLst>
          </p:cNvPr>
          <p:cNvPicPr>
            <a:picLocks noChangeAspect="1"/>
          </p:cNvPicPr>
          <p:nvPr/>
        </p:nvPicPr>
        <p:blipFill>
          <a:blip r:embed="rId4"/>
          <a:stretch>
            <a:fillRect/>
          </a:stretch>
        </p:blipFill>
        <p:spPr>
          <a:xfrm>
            <a:off x="82296" y="0"/>
            <a:ext cx="9061704" cy="859581"/>
          </a:xfrm>
          <a:prstGeom prst="rect">
            <a:avLst/>
          </a:prstGeom>
        </p:spPr>
      </p:pic>
      <p:sp>
        <p:nvSpPr>
          <p:cNvPr id="9" name="TextBox 8">
            <a:extLst>
              <a:ext uri="{FF2B5EF4-FFF2-40B4-BE49-F238E27FC236}">
                <a16:creationId xmlns:a16="http://schemas.microsoft.com/office/drawing/2014/main" id="{6AF204A0-F60A-FE6A-E480-C78CA1C61FC9}"/>
              </a:ext>
            </a:extLst>
          </p:cNvPr>
          <p:cNvSpPr txBox="1"/>
          <p:nvPr/>
        </p:nvSpPr>
        <p:spPr>
          <a:xfrm>
            <a:off x="1517330" y="0"/>
            <a:ext cx="6520245" cy="461665"/>
          </a:xfrm>
          <a:prstGeom prst="rect">
            <a:avLst/>
          </a:prstGeom>
          <a:noFill/>
        </p:spPr>
        <p:txBody>
          <a:bodyPr wrap="square" rtlCol="0">
            <a:spAutoFit/>
          </a:bodyPr>
          <a:lstStyle/>
          <a:p>
            <a:pPr algn="ctr"/>
            <a:r>
              <a:rPr lang="en-US" sz="2400" b="1" dirty="0">
                <a:solidFill>
                  <a:schemeClr val="bg1"/>
                </a:solidFill>
              </a:rPr>
              <a:t>Opportunity</a:t>
            </a:r>
          </a:p>
        </p:txBody>
      </p:sp>
      <p:sp>
        <p:nvSpPr>
          <p:cNvPr id="2" name="Rectangle 1">
            <a:extLst>
              <a:ext uri="{FF2B5EF4-FFF2-40B4-BE49-F238E27FC236}">
                <a16:creationId xmlns:a16="http://schemas.microsoft.com/office/drawing/2014/main" id="{8212E10C-8885-6F28-F076-618F52F7C18B}"/>
              </a:ext>
            </a:extLst>
          </p:cNvPr>
          <p:cNvSpPr/>
          <p:nvPr/>
        </p:nvSpPr>
        <p:spPr>
          <a:xfrm>
            <a:off x="557784" y="694944"/>
            <a:ext cx="8065008" cy="3822585"/>
          </a:xfrm>
          <a:prstGeom prst="rect">
            <a:avLst/>
          </a:prstGeom>
        </p:spPr>
        <p:txBody>
          <a:bodyPr wrap="square">
            <a:spAutoFit/>
          </a:bodyPr>
          <a:lstStyle/>
          <a:p>
            <a:pPr indent="-285750"/>
            <a:r>
              <a:rPr lang="en-US" sz="1600" b="1" dirty="0">
                <a:latin typeface="+mj-lt"/>
                <a:ea typeface="ＭＳ Ｐゴシック" pitchFamily="34" charset="-128"/>
                <a:cs typeface="Arial" pitchFamily="34" charset="0"/>
              </a:rPr>
              <a:t>          </a:t>
            </a:r>
          </a:p>
          <a:p>
            <a:pPr indent="-285750"/>
            <a:r>
              <a:rPr lang="en-US" sz="1600" dirty="0">
                <a:latin typeface="+mj-lt"/>
                <a:ea typeface="ＭＳ Ｐゴシック" pitchFamily="34" charset="-128"/>
                <a:cs typeface="Arial" pitchFamily="34" charset="0"/>
              </a:rPr>
              <a:t> </a:t>
            </a:r>
          </a:p>
          <a:p>
            <a:pPr indent="-285750"/>
            <a:endParaRPr lang="en-US" sz="1600" b="1" dirty="0">
              <a:latin typeface="+mj-lt"/>
              <a:ea typeface="ＭＳ Ｐゴシック" pitchFamily="34" charset="-128"/>
              <a:cs typeface="Arial" pitchFamily="34" charset="0"/>
            </a:endParaRPr>
          </a:p>
          <a:p>
            <a:pPr indent="-285750"/>
            <a:endParaRPr lang="en-US" sz="1600" b="1" dirty="0">
              <a:latin typeface="+mj-lt"/>
              <a:ea typeface="ＭＳ Ｐゴシック" pitchFamily="34" charset="-128"/>
              <a:cs typeface="Arial" pitchFamily="34" charset="0"/>
            </a:endParaRPr>
          </a:p>
          <a:p>
            <a:pPr indent="-285750"/>
            <a:endParaRPr lang="en-US" sz="1600" b="1" dirty="0">
              <a:latin typeface="+mj-lt"/>
              <a:ea typeface="ＭＳ Ｐゴシック" pitchFamily="34" charset="-128"/>
              <a:cs typeface="Arial" pitchFamily="34" charset="0"/>
            </a:endParaRPr>
          </a:p>
          <a:p>
            <a:pPr indent="-285750"/>
            <a:r>
              <a:rPr lang="en-US" b="1" dirty="0">
                <a:latin typeface=" Arial"/>
              </a:rPr>
              <a:t>The following slides are for informational purposes ONLY. This is NOT a formal Solicitation / Requests for Proposal (RFP) / Requests for Quote (RFQ).  Do NOT submit any formal proposals / quotes to this posting.  All information contained in this posting is subject to change at any time. The Government will not reimburse for any feedback, questions or documentation provided by Industry in response to this posting. </a:t>
            </a:r>
          </a:p>
          <a:p>
            <a:pPr indent="-285750"/>
            <a:endParaRPr lang="en-US" sz="1600" dirty="0">
              <a:latin typeface="+mj-lt"/>
              <a:ea typeface="ＭＳ Ｐゴシック" pitchFamily="34" charset="-128"/>
              <a:cs typeface="Arial" pitchFamily="34" charset="0"/>
            </a:endParaRPr>
          </a:p>
          <a:p>
            <a:pPr lvl="0">
              <a:lnSpc>
                <a:spcPct val="80000"/>
              </a:lnSpc>
              <a:defRPr/>
            </a:pPr>
            <a:endParaRPr lang="en-US" sz="1600" dirty="0">
              <a:latin typeface="+mj-lt"/>
              <a:ea typeface="ＭＳ Ｐゴシック" pitchFamily="34" charset="-128"/>
              <a:cs typeface="Arial" pitchFamily="34" charset="0"/>
            </a:endParaRPr>
          </a:p>
          <a:p>
            <a:pPr>
              <a:lnSpc>
                <a:spcPct val="80000"/>
              </a:lnSpc>
              <a:defRPr/>
            </a:pPr>
            <a:endParaRPr lang="en-US" sz="1600" dirty="0">
              <a:latin typeface="+mj-lt"/>
              <a:ea typeface="ＭＳ Ｐゴシック" pitchFamily="34" charset="-128"/>
              <a:cs typeface="Arial" pitchFamily="34" charset="0"/>
            </a:endParaRPr>
          </a:p>
          <a:p>
            <a:pPr lvl="0">
              <a:lnSpc>
                <a:spcPct val="80000"/>
              </a:lnSpc>
              <a:defRPr/>
            </a:pPr>
            <a:endParaRPr lang="en-US" sz="1600" b="1" dirty="0">
              <a:latin typeface="+mj-lt"/>
              <a:ea typeface="ＭＳ Ｐゴシック" pitchFamily="34" charset="-128"/>
              <a:cs typeface="Arial" pitchFamily="34" charset="0"/>
            </a:endParaRPr>
          </a:p>
        </p:txBody>
      </p:sp>
    </p:spTree>
    <p:extLst>
      <p:ext uri="{BB962C8B-B14F-4D97-AF65-F5344CB8AC3E}">
        <p14:creationId xmlns:p14="http://schemas.microsoft.com/office/powerpoint/2010/main" val="3718902092"/>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D694FD6D-AB57-E7F7-4F73-C69F6E2EB56F}"/>
              </a:ext>
            </a:extLst>
          </p:cNvPr>
          <p:cNvSpPr>
            <a:spLocks noGrp="1"/>
          </p:cNvSpPr>
          <p:nvPr>
            <p:ph type="sldNum" sz="quarter" idx="12"/>
          </p:nvPr>
        </p:nvSpPr>
        <p:spPr>
          <a:xfrm>
            <a:off x="3459192" y="6661630"/>
            <a:ext cx="2225616" cy="19637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9AF2913-2DB3-46CA-AB90-630B618DC110}" type="slidenum">
              <a:rPr kumimoji="0" lang="en-US" sz="800" b="0" i="0" u="none" strike="noStrike" kern="1200" cap="none" spc="0" normalizeH="0" baseline="0" noProof="0" smtClean="0">
                <a:ln>
                  <a:noFill/>
                </a:ln>
                <a:solidFill>
                  <a:prstClr val="black"/>
                </a:solidFill>
                <a:effectLst/>
                <a:uLnTx/>
                <a:uFillTx/>
                <a:latin typeface="+mn-lt"/>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dirty="0">
              <a:ln>
                <a:noFill/>
              </a:ln>
              <a:solidFill>
                <a:prstClr val="black"/>
              </a:solidFill>
              <a:effectLst/>
              <a:uLnTx/>
              <a:uFillTx/>
              <a:latin typeface="+mn-lt"/>
            </a:endParaRPr>
          </a:p>
        </p:txBody>
      </p:sp>
      <p:pic>
        <p:nvPicPr>
          <p:cNvPr id="7" name="Picture 6">
            <a:extLst>
              <a:ext uri="{FF2B5EF4-FFF2-40B4-BE49-F238E27FC236}">
                <a16:creationId xmlns:a16="http://schemas.microsoft.com/office/drawing/2014/main" id="{BFD2F45A-70B6-C8F1-C9E4-CF9445D50966}"/>
              </a:ext>
            </a:extLst>
          </p:cNvPr>
          <p:cNvPicPr>
            <a:picLocks noChangeAspect="1"/>
          </p:cNvPicPr>
          <p:nvPr/>
        </p:nvPicPr>
        <p:blipFill>
          <a:blip r:embed="rId3"/>
          <a:stretch>
            <a:fillRect/>
          </a:stretch>
        </p:blipFill>
        <p:spPr>
          <a:xfrm>
            <a:off x="6494345" y="5848350"/>
            <a:ext cx="2581275" cy="1009650"/>
          </a:xfrm>
          <a:prstGeom prst="rect">
            <a:avLst/>
          </a:prstGeom>
        </p:spPr>
      </p:pic>
      <p:pic>
        <p:nvPicPr>
          <p:cNvPr id="4" name="Picture 3">
            <a:extLst>
              <a:ext uri="{FF2B5EF4-FFF2-40B4-BE49-F238E27FC236}">
                <a16:creationId xmlns:a16="http://schemas.microsoft.com/office/drawing/2014/main" id="{76E60FB3-1A0E-329E-C421-53374C90ECD0}"/>
              </a:ext>
            </a:extLst>
          </p:cNvPr>
          <p:cNvPicPr>
            <a:picLocks noChangeAspect="1"/>
          </p:cNvPicPr>
          <p:nvPr/>
        </p:nvPicPr>
        <p:blipFill>
          <a:blip r:embed="rId4"/>
          <a:stretch>
            <a:fillRect/>
          </a:stretch>
        </p:blipFill>
        <p:spPr>
          <a:xfrm>
            <a:off x="82296" y="0"/>
            <a:ext cx="9061704" cy="859581"/>
          </a:xfrm>
          <a:prstGeom prst="rect">
            <a:avLst/>
          </a:prstGeom>
        </p:spPr>
      </p:pic>
      <p:sp>
        <p:nvSpPr>
          <p:cNvPr id="9" name="TextBox 8">
            <a:extLst>
              <a:ext uri="{FF2B5EF4-FFF2-40B4-BE49-F238E27FC236}">
                <a16:creationId xmlns:a16="http://schemas.microsoft.com/office/drawing/2014/main" id="{6AF204A0-F60A-FE6A-E480-C78CA1C61FC9}"/>
              </a:ext>
            </a:extLst>
          </p:cNvPr>
          <p:cNvSpPr txBox="1"/>
          <p:nvPr/>
        </p:nvSpPr>
        <p:spPr>
          <a:xfrm>
            <a:off x="1517330" y="0"/>
            <a:ext cx="6492813" cy="461665"/>
          </a:xfrm>
          <a:prstGeom prst="rect">
            <a:avLst/>
          </a:prstGeom>
          <a:noFill/>
        </p:spPr>
        <p:txBody>
          <a:bodyPr wrap="square" rtlCol="0">
            <a:spAutoFit/>
          </a:bodyPr>
          <a:lstStyle/>
          <a:p>
            <a:pPr algn="ctr"/>
            <a:r>
              <a:rPr lang="en-US" sz="2400" b="1" dirty="0">
                <a:solidFill>
                  <a:schemeClr val="bg1"/>
                </a:solidFill>
              </a:rPr>
              <a:t>Opportunity</a:t>
            </a:r>
          </a:p>
        </p:txBody>
      </p:sp>
      <p:sp>
        <p:nvSpPr>
          <p:cNvPr id="2" name="Rectangle 1">
            <a:extLst>
              <a:ext uri="{FF2B5EF4-FFF2-40B4-BE49-F238E27FC236}">
                <a16:creationId xmlns:a16="http://schemas.microsoft.com/office/drawing/2014/main" id="{4272B758-BE19-903B-0464-ACD9BBB703E0}"/>
              </a:ext>
            </a:extLst>
          </p:cNvPr>
          <p:cNvSpPr/>
          <p:nvPr/>
        </p:nvSpPr>
        <p:spPr>
          <a:xfrm>
            <a:off x="219456" y="978408"/>
            <a:ext cx="8558784" cy="6001643"/>
          </a:xfrm>
          <a:prstGeom prst="rect">
            <a:avLst/>
          </a:prstGeom>
        </p:spPr>
        <p:txBody>
          <a:bodyPr wrap="square">
            <a:spAutoFit/>
          </a:bodyPr>
          <a:lstStyle/>
          <a:p>
            <a:pPr indent="-285750"/>
            <a:r>
              <a:rPr lang="en-US" sz="1600" b="1" u="sng" dirty="0">
                <a:latin typeface="+mj-lt"/>
                <a:ea typeface="ＭＳ Ｐゴシック" pitchFamily="34" charset="-128"/>
                <a:cs typeface="Arial" pitchFamily="34" charset="0"/>
              </a:rPr>
              <a:t>TITLE</a:t>
            </a:r>
            <a:r>
              <a:rPr lang="en-US" sz="1600" b="1" dirty="0">
                <a:latin typeface="+mj-lt"/>
                <a:ea typeface="ＭＳ Ｐゴシック" pitchFamily="34" charset="-128"/>
                <a:cs typeface="Arial" pitchFamily="34" charset="0"/>
              </a:rPr>
              <a:t>: US Army Garrison – Post-Wide Minor Construction Recompete</a:t>
            </a:r>
          </a:p>
          <a:p>
            <a:pPr indent="-285750"/>
            <a:endParaRPr lang="en-US" sz="1600" b="1" dirty="0">
              <a:latin typeface="+mj-lt"/>
            </a:endParaRPr>
          </a:p>
          <a:p>
            <a:r>
              <a:rPr lang="en-US" sz="1600" b="1" u="sng" dirty="0">
                <a:latin typeface=" Arial"/>
              </a:rPr>
              <a:t>DESCRIPTION:</a:t>
            </a:r>
            <a:r>
              <a:rPr lang="en-US" sz="1600" b="1" dirty="0">
                <a:latin typeface=" Arial"/>
              </a:rPr>
              <a:t> </a:t>
            </a:r>
            <a:r>
              <a:rPr lang="en-US" sz="1600" dirty="0">
                <a:latin typeface=" Arial"/>
              </a:rPr>
              <a:t>This requirement provides </a:t>
            </a:r>
            <a:r>
              <a:rPr lang="en-US" sz="1600" dirty="0">
                <a:latin typeface=" Arial"/>
                <a:ea typeface="ＭＳ Ｐゴシック" pitchFamily="34" charset="-128"/>
                <a:cs typeface="Arial" pitchFamily="34" charset="0"/>
              </a:rPr>
              <a:t>Directorate of Public Works (DPW)</a:t>
            </a:r>
            <a:r>
              <a:rPr lang="en-US" sz="1600" dirty="0">
                <a:latin typeface=" Arial"/>
              </a:rPr>
              <a:t> a suite of contractors to provide the services, materials, equipment, supplies, and labor necessary to perform maintenance, alterations, repairs, and minor construction work to various facilities located on Aberdeen Proving Ground (APG), North and South locations as well as various satellite facilities and locations that fall under the control of APG, MD.</a:t>
            </a:r>
            <a:endParaRPr lang="en-US" sz="1600" u="sng" dirty="0">
              <a:latin typeface=" Arial"/>
            </a:endParaRPr>
          </a:p>
          <a:p>
            <a:endParaRPr lang="en-US" sz="1600" b="1" dirty="0">
              <a:latin typeface=" Arial"/>
            </a:endParaRPr>
          </a:p>
          <a:p>
            <a:pPr>
              <a:lnSpc>
                <a:spcPct val="80000"/>
              </a:lnSpc>
              <a:defRPr/>
            </a:pPr>
            <a:r>
              <a:rPr lang="en-US" sz="1600" b="1" u="sng" dirty="0">
                <a:latin typeface=" Arial"/>
                <a:ea typeface="ＭＳ Ｐゴシック" pitchFamily="34" charset="-128"/>
                <a:cs typeface="Arial" pitchFamily="34" charset="0"/>
              </a:rPr>
              <a:t>TYPE OF SET-ASIDE:</a:t>
            </a:r>
            <a:r>
              <a:rPr lang="en-US" sz="1600" b="1" dirty="0">
                <a:latin typeface=" Arial"/>
                <a:ea typeface="ＭＳ Ｐゴシック" pitchFamily="34" charset="-128"/>
                <a:cs typeface="Arial" pitchFamily="34" charset="0"/>
              </a:rPr>
              <a:t>  </a:t>
            </a:r>
            <a:r>
              <a:rPr lang="en-US" sz="1600" dirty="0">
                <a:latin typeface=" Arial"/>
                <a:ea typeface="ＭＳ Ｐゴシック" pitchFamily="34" charset="-128"/>
                <a:cs typeface="Arial" pitchFamily="34" charset="0"/>
              </a:rPr>
              <a:t>8(a) Small Business Set-Aside </a:t>
            </a:r>
          </a:p>
          <a:p>
            <a:pPr lvl="0">
              <a:lnSpc>
                <a:spcPct val="80000"/>
              </a:lnSpc>
              <a:defRPr/>
            </a:pPr>
            <a:endParaRPr lang="en-US" sz="1600" u="sng" dirty="0">
              <a:latin typeface=" Arial"/>
              <a:ea typeface="ＭＳ Ｐゴシック" pitchFamily="34" charset="-128"/>
              <a:cs typeface="Arial" pitchFamily="34" charset="0"/>
            </a:endParaRPr>
          </a:p>
          <a:p>
            <a:pPr lvl="0">
              <a:lnSpc>
                <a:spcPct val="80000"/>
              </a:lnSpc>
              <a:defRPr/>
            </a:pPr>
            <a:endParaRPr lang="en-US" sz="1600" b="1" dirty="0">
              <a:latin typeface=" Arial"/>
              <a:ea typeface="ＭＳ Ｐゴシック" pitchFamily="34" charset="-128"/>
              <a:cs typeface="Arial" pitchFamily="34" charset="0"/>
            </a:endParaRPr>
          </a:p>
          <a:p>
            <a:pPr>
              <a:lnSpc>
                <a:spcPct val="80000"/>
              </a:lnSpc>
              <a:defRPr/>
            </a:pPr>
            <a:r>
              <a:rPr lang="en-US" sz="1600" b="1" u="sng" dirty="0">
                <a:latin typeface=" Arial"/>
                <a:ea typeface="ＭＳ Ｐゴシック" pitchFamily="34" charset="-128"/>
                <a:cs typeface="Arial" pitchFamily="34" charset="0"/>
              </a:rPr>
              <a:t>CONTRACT TYPE:</a:t>
            </a:r>
            <a:r>
              <a:rPr lang="en-US" sz="1600" b="1" dirty="0">
                <a:latin typeface=" Arial"/>
                <a:ea typeface="ＭＳ Ｐゴシック" pitchFamily="34" charset="-128"/>
                <a:cs typeface="Arial" pitchFamily="34" charset="0"/>
              </a:rPr>
              <a:t>  </a:t>
            </a:r>
            <a:r>
              <a:rPr lang="en-US" sz="1600" dirty="0">
                <a:latin typeface=" Arial"/>
                <a:ea typeface="ＭＳ Ｐゴシック" pitchFamily="34" charset="-128"/>
                <a:cs typeface="Arial" pitchFamily="34" charset="0"/>
              </a:rPr>
              <a:t>TBD, Multiple Award Indefinite Delivery Indefinite Quantity</a:t>
            </a:r>
            <a:r>
              <a:rPr lang="en-US" sz="1600" dirty="0">
                <a:solidFill>
                  <a:srgbClr val="FF0000"/>
                </a:solidFill>
                <a:latin typeface=" Arial"/>
                <a:ea typeface="ＭＳ Ｐゴシック" pitchFamily="34" charset="-128"/>
                <a:cs typeface="Arial" pitchFamily="34" charset="0"/>
              </a:rPr>
              <a:t> </a:t>
            </a:r>
            <a:r>
              <a:rPr lang="en-US" sz="1600" dirty="0">
                <a:latin typeface=" Arial"/>
                <a:ea typeface="ＭＳ Ｐゴシック" pitchFamily="34" charset="-128"/>
                <a:cs typeface="Arial" pitchFamily="34" charset="0"/>
              </a:rPr>
              <a:t>(IDIQ),     </a:t>
            </a:r>
            <a:r>
              <a:rPr lang="en-US" sz="1600" dirty="0">
                <a:effectLst/>
                <a:latin typeface=" Arial"/>
                <a:ea typeface="Calibri" panose="020F0502020204030204" pitchFamily="34" charset="0"/>
              </a:rPr>
              <a:t>Five (5) year ordering period</a:t>
            </a:r>
            <a:endParaRPr lang="en-US" sz="1600" u="sng" dirty="0">
              <a:latin typeface=" Arial"/>
            </a:endParaRPr>
          </a:p>
          <a:p>
            <a:pPr>
              <a:lnSpc>
                <a:spcPct val="80000"/>
              </a:lnSpc>
              <a:defRPr/>
            </a:pPr>
            <a:endParaRPr lang="en-US" sz="1600" dirty="0">
              <a:latin typeface=" Arial"/>
              <a:ea typeface="ＭＳ Ｐゴシック" pitchFamily="34" charset="-128"/>
              <a:cs typeface="Arial" pitchFamily="34" charset="0"/>
            </a:endParaRPr>
          </a:p>
          <a:p>
            <a:pPr lvl="0">
              <a:lnSpc>
                <a:spcPct val="80000"/>
              </a:lnSpc>
              <a:defRPr/>
            </a:pPr>
            <a:endParaRPr lang="en-US" sz="1600" b="1" dirty="0">
              <a:latin typeface=" Arial"/>
              <a:ea typeface="ＭＳ Ｐゴシック" pitchFamily="34" charset="-128"/>
              <a:cs typeface="Arial" pitchFamily="34" charset="0"/>
            </a:endParaRPr>
          </a:p>
          <a:p>
            <a:pPr lvl="0">
              <a:lnSpc>
                <a:spcPct val="80000"/>
              </a:lnSpc>
              <a:defRPr/>
            </a:pPr>
            <a:r>
              <a:rPr lang="en-US" sz="1600" b="1" u="sng" dirty="0">
                <a:latin typeface=" Arial"/>
                <a:ea typeface="ＭＳ Ｐゴシック" pitchFamily="34" charset="-128"/>
                <a:cs typeface="Arial" pitchFamily="34" charset="0"/>
              </a:rPr>
              <a:t>ESTIMATED VALUE:</a:t>
            </a:r>
            <a:r>
              <a:rPr lang="en-US" sz="1600" b="1" dirty="0">
                <a:latin typeface=" Arial"/>
                <a:ea typeface="ＭＳ Ｐゴシック" pitchFamily="34" charset="-128"/>
                <a:cs typeface="Arial" pitchFamily="34" charset="0"/>
              </a:rPr>
              <a:t> </a:t>
            </a:r>
            <a:r>
              <a:rPr lang="en-US" sz="1600" dirty="0">
                <a:latin typeface=" Arial"/>
                <a:ea typeface="ＭＳ Ｐゴシック" pitchFamily="34" charset="-128"/>
                <a:cs typeface="Arial" pitchFamily="34" charset="0"/>
              </a:rPr>
              <a:t>$100M - $110M</a:t>
            </a:r>
          </a:p>
          <a:p>
            <a:pPr lvl="0">
              <a:lnSpc>
                <a:spcPct val="80000"/>
              </a:lnSpc>
              <a:defRPr/>
            </a:pPr>
            <a:endParaRPr lang="en-US" sz="1600" u="sng" dirty="0">
              <a:latin typeface=" Arial"/>
              <a:ea typeface="ＭＳ Ｐゴシック" pitchFamily="34" charset="-128"/>
              <a:cs typeface="Arial" pitchFamily="34" charset="0"/>
            </a:endParaRPr>
          </a:p>
          <a:p>
            <a:pPr lvl="0">
              <a:lnSpc>
                <a:spcPct val="80000"/>
              </a:lnSpc>
              <a:defRPr/>
            </a:pPr>
            <a:r>
              <a:rPr lang="en-US" sz="1600" b="1" u="sng" dirty="0">
                <a:latin typeface=" Arial"/>
                <a:ea typeface="ＭＳ Ｐゴシック" pitchFamily="34" charset="-128"/>
                <a:cs typeface="Arial" pitchFamily="34" charset="0"/>
              </a:rPr>
              <a:t>CONTRACTING CONTACT</a:t>
            </a:r>
            <a:r>
              <a:rPr lang="en-US" sz="1600" b="1" dirty="0">
                <a:latin typeface=" Arial"/>
                <a:ea typeface="ＭＳ Ｐゴシック" pitchFamily="34" charset="-128"/>
                <a:cs typeface="Arial" pitchFamily="34" charset="0"/>
              </a:rPr>
              <a:t>:  </a:t>
            </a:r>
            <a:r>
              <a:rPr lang="en-US" sz="1600" dirty="0">
                <a:latin typeface=" Arial"/>
                <a:ea typeface="ＭＳ Ｐゴシック" pitchFamily="34" charset="-128"/>
                <a:cs typeface="Arial" pitchFamily="34" charset="0"/>
              </a:rPr>
              <a:t>KO – Barbara Cousins, email: barbara.d.cousins.civ@army.mil</a:t>
            </a:r>
          </a:p>
          <a:p>
            <a:pPr lvl="0">
              <a:lnSpc>
                <a:spcPct val="80000"/>
              </a:lnSpc>
              <a:defRPr/>
            </a:pPr>
            <a:r>
              <a:rPr lang="en-US" sz="1600" dirty="0">
                <a:latin typeface=" Arial"/>
                <a:ea typeface="ＭＳ Ｐゴシック" pitchFamily="34" charset="-128"/>
                <a:cs typeface="Arial" pitchFamily="34" charset="0"/>
              </a:rPr>
              <a:t>                            KS - Debora Cardoso-</a:t>
            </a:r>
            <a:r>
              <a:rPr lang="en-US" sz="1600" dirty="0" err="1">
                <a:latin typeface=" Arial"/>
                <a:ea typeface="ＭＳ Ｐゴシック" pitchFamily="34" charset="-128"/>
                <a:cs typeface="Arial" pitchFamily="34" charset="0"/>
              </a:rPr>
              <a:t>Thelen</a:t>
            </a:r>
            <a:r>
              <a:rPr lang="en-US" sz="1600" dirty="0">
                <a:latin typeface=" Arial"/>
                <a:ea typeface="ＭＳ Ｐゴシック" pitchFamily="34" charset="-128"/>
                <a:cs typeface="Arial" pitchFamily="34" charset="0"/>
              </a:rPr>
              <a:t>, email: debora.c.cardosothelen.civ@army.mil</a:t>
            </a:r>
            <a:endParaRPr lang="en-US" sz="1600" u="sng" dirty="0">
              <a:latin typeface=" Arial"/>
              <a:ea typeface="ＭＳ Ｐゴシック" pitchFamily="34" charset="-128"/>
              <a:cs typeface="Arial" pitchFamily="34" charset="0"/>
            </a:endParaRPr>
          </a:p>
          <a:p>
            <a:pPr lvl="0">
              <a:lnSpc>
                <a:spcPct val="80000"/>
              </a:lnSpc>
              <a:defRPr/>
            </a:pPr>
            <a:endParaRPr lang="en-US" sz="1600" b="1" dirty="0">
              <a:latin typeface=" Arial"/>
              <a:ea typeface="ＭＳ Ｐゴシック" pitchFamily="34" charset="-128"/>
              <a:cs typeface="Arial" pitchFamily="34" charset="0"/>
            </a:endParaRPr>
          </a:p>
          <a:p>
            <a:pPr lvl="0">
              <a:lnSpc>
                <a:spcPct val="80000"/>
              </a:lnSpc>
              <a:defRPr/>
            </a:pPr>
            <a:r>
              <a:rPr lang="en-US" sz="1600" b="1" u="sng" dirty="0">
                <a:latin typeface=" Arial"/>
                <a:ea typeface="ＭＳ Ｐゴシック" pitchFamily="34" charset="-128"/>
                <a:cs typeface="Arial" pitchFamily="34" charset="0"/>
              </a:rPr>
              <a:t>SOLICITATION #:</a:t>
            </a:r>
            <a:r>
              <a:rPr lang="en-US" sz="1600" b="1" dirty="0">
                <a:latin typeface=" Arial"/>
                <a:ea typeface="ＭＳ Ｐゴシック" pitchFamily="34" charset="-128"/>
                <a:cs typeface="Arial" pitchFamily="34" charset="0"/>
              </a:rPr>
              <a:t> </a:t>
            </a:r>
            <a:r>
              <a:rPr lang="en-US" sz="1600" dirty="0">
                <a:latin typeface=" Arial"/>
                <a:ea typeface="ＭＳ Ｐゴシック" pitchFamily="34" charset="-128"/>
                <a:cs typeface="Arial" pitchFamily="34" charset="0"/>
              </a:rPr>
              <a:t>TBD</a:t>
            </a:r>
          </a:p>
          <a:p>
            <a:pPr lvl="0">
              <a:lnSpc>
                <a:spcPct val="80000"/>
              </a:lnSpc>
              <a:defRPr/>
            </a:pPr>
            <a:endParaRPr lang="en-US" sz="1600" dirty="0">
              <a:latin typeface=" Arial"/>
              <a:ea typeface="ＭＳ Ｐゴシック" pitchFamily="34" charset="-128"/>
              <a:cs typeface="Arial" pitchFamily="34" charset="0"/>
            </a:endParaRPr>
          </a:p>
          <a:p>
            <a:pPr lvl="0">
              <a:lnSpc>
                <a:spcPct val="80000"/>
              </a:lnSpc>
              <a:defRPr/>
            </a:pPr>
            <a:endParaRPr lang="en-US" sz="1600" b="1" u="sng" dirty="0">
              <a:latin typeface=" Arial"/>
              <a:ea typeface="ＭＳ Ｐゴシック" pitchFamily="34" charset="-128"/>
              <a:cs typeface="Arial" pitchFamily="34" charset="0"/>
            </a:endParaRPr>
          </a:p>
          <a:p>
            <a:pPr lvl="0">
              <a:lnSpc>
                <a:spcPct val="80000"/>
              </a:lnSpc>
              <a:defRPr/>
            </a:pPr>
            <a:r>
              <a:rPr lang="en-US" sz="1600" b="1" u="sng" dirty="0">
                <a:latin typeface=" Arial"/>
                <a:ea typeface="ＭＳ Ｐゴシック" pitchFamily="34" charset="-128"/>
                <a:cs typeface="Arial" pitchFamily="34" charset="0"/>
              </a:rPr>
              <a:t>SOLICITATION RELEASE DATE:</a:t>
            </a:r>
            <a:r>
              <a:rPr lang="en-US" sz="1600" b="1" dirty="0">
                <a:latin typeface=" Arial"/>
                <a:ea typeface="ＭＳ Ｐゴシック" pitchFamily="34" charset="-128"/>
                <a:cs typeface="Arial" pitchFamily="34" charset="0"/>
              </a:rPr>
              <a:t> </a:t>
            </a:r>
            <a:r>
              <a:rPr lang="en-US" sz="1600" dirty="0">
                <a:latin typeface=" Arial"/>
                <a:ea typeface="ＭＳ Ｐゴシック" pitchFamily="34" charset="-128"/>
                <a:cs typeface="Arial" pitchFamily="34" charset="0"/>
              </a:rPr>
              <a:t>Fiscal Year 2025 – 3rd Quarter </a:t>
            </a:r>
          </a:p>
          <a:p>
            <a:pPr lvl="0">
              <a:lnSpc>
                <a:spcPct val="80000"/>
              </a:lnSpc>
              <a:defRPr/>
            </a:pPr>
            <a:endParaRPr lang="en-US" sz="1600" dirty="0">
              <a:latin typeface=" Arial"/>
              <a:ea typeface="ＭＳ Ｐゴシック" pitchFamily="34" charset="-128"/>
              <a:cs typeface="Arial" pitchFamily="34" charset="0"/>
            </a:endParaRPr>
          </a:p>
          <a:p>
            <a:pPr>
              <a:lnSpc>
                <a:spcPct val="80000"/>
              </a:lnSpc>
              <a:defRPr/>
            </a:pPr>
            <a:r>
              <a:rPr lang="en-US" sz="1600" dirty="0">
                <a:latin typeface=" Arial"/>
                <a:ea typeface="ＭＳ Ｐゴシック" pitchFamily="34" charset="-128"/>
                <a:cs typeface="Arial" pitchFamily="34" charset="0"/>
              </a:rPr>
              <a:t>*Subject to change and subject to cancellation</a:t>
            </a:r>
          </a:p>
          <a:p>
            <a:pPr lvl="0">
              <a:lnSpc>
                <a:spcPct val="80000"/>
              </a:lnSpc>
              <a:defRPr/>
            </a:pPr>
            <a:endParaRPr lang="en-US" sz="1600" dirty="0">
              <a:latin typeface=" Arial"/>
              <a:ea typeface="ＭＳ Ｐゴシック" pitchFamily="34" charset="-128"/>
              <a:cs typeface="Arial" pitchFamily="34" charset="0"/>
            </a:endParaRPr>
          </a:p>
        </p:txBody>
      </p:sp>
    </p:spTree>
    <p:extLst>
      <p:ext uri="{BB962C8B-B14F-4D97-AF65-F5344CB8AC3E}">
        <p14:creationId xmlns:p14="http://schemas.microsoft.com/office/powerpoint/2010/main" val="3776849518"/>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D694FD6D-AB57-E7F7-4F73-C69F6E2EB56F}"/>
              </a:ext>
            </a:extLst>
          </p:cNvPr>
          <p:cNvSpPr>
            <a:spLocks noGrp="1"/>
          </p:cNvSpPr>
          <p:nvPr>
            <p:ph type="sldNum" sz="quarter" idx="12"/>
          </p:nvPr>
        </p:nvSpPr>
        <p:spPr>
          <a:xfrm>
            <a:off x="3459192" y="6661630"/>
            <a:ext cx="2225616" cy="19637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9AF2913-2DB3-46CA-AB90-630B618DC110}" type="slidenum">
              <a:rPr kumimoji="0" lang="en-US" sz="800" b="0" i="0" u="none" strike="noStrike" kern="1200" cap="none" spc="0" normalizeH="0" baseline="0" noProof="0" smtClean="0">
                <a:ln>
                  <a:noFill/>
                </a:ln>
                <a:solidFill>
                  <a:prstClr val="black"/>
                </a:solidFill>
                <a:effectLst/>
                <a:uLnTx/>
                <a:uFillTx/>
                <a:latin typeface="+mn-lt"/>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800" b="0" i="0" u="none" strike="noStrike" kern="1200" cap="none" spc="0" normalizeH="0" baseline="0" noProof="0" dirty="0">
              <a:ln>
                <a:noFill/>
              </a:ln>
              <a:solidFill>
                <a:prstClr val="black"/>
              </a:solidFill>
              <a:effectLst/>
              <a:uLnTx/>
              <a:uFillTx/>
              <a:latin typeface="+mn-lt"/>
            </a:endParaRPr>
          </a:p>
        </p:txBody>
      </p:sp>
      <p:pic>
        <p:nvPicPr>
          <p:cNvPr id="7" name="Picture 6">
            <a:extLst>
              <a:ext uri="{FF2B5EF4-FFF2-40B4-BE49-F238E27FC236}">
                <a16:creationId xmlns:a16="http://schemas.microsoft.com/office/drawing/2014/main" id="{BFD2F45A-70B6-C8F1-C9E4-CF9445D50966}"/>
              </a:ext>
            </a:extLst>
          </p:cNvPr>
          <p:cNvPicPr>
            <a:picLocks noChangeAspect="1"/>
          </p:cNvPicPr>
          <p:nvPr/>
        </p:nvPicPr>
        <p:blipFill>
          <a:blip r:embed="rId3"/>
          <a:stretch>
            <a:fillRect/>
          </a:stretch>
        </p:blipFill>
        <p:spPr>
          <a:xfrm>
            <a:off x="6494345" y="5848350"/>
            <a:ext cx="2581275" cy="1009650"/>
          </a:xfrm>
          <a:prstGeom prst="rect">
            <a:avLst/>
          </a:prstGeom>
        </p:spPr>
      </p:pic>
      <p:pic>
        <p:nvPicPr>
          <p:cNvPr id="4" name="Picture 3">
            <a:extLst>
              <a:ext uri="{FF2B5EF4-FFF2-40B4-BE49-F238E27FC236}">
                <a16:creationId xmlns:a16="http://schemas.microsoft.com/office/drawing/2014/main" id="{76E60FB3-1A0E-329E-C421-53374C90ECD0}"/>
              </a:ext>
            </a:extLst>
          </p:cNvPr>
          <p:cNvPicPr>
            <a:picLocks noChangeAspect="1"/>
          </p:cNvPicPr>
          <p:nvPr/>
        </p:nvPicPr>
        <p:blipFill>
          <a:blip r:embed="rId4"/>
          <a:stretch>
            <a:fillRect/>
          </a:stretch>
        </p:blipFill>
        <p:spPr>
          <a:xfrm>
            <a:off x="82296" y="0"/>
            <a:ext cx="9061704" cy="859581"/>
          </a:xfrm>
          <a:prstGeom prst="rect">
            <a:avLst/>
          </a:prstGeom>
        </p:spPr>
      </p:pic>
      <p:sp>
        <p:nvSpPr>
          <p:cNvPr id="9" name="TextBox 8">
            <a:extLst>
              <a:ext uri="{FF2B5EF4-FFF2-40B4-BE49-F238E27FC236}">
                <a16:creationId xmlns:a16="http://schemas.microsoft.com/office/drawing/2014/main" id="{6AF204A0-F60A-FE6A-E480-C78CA1C61FC9}"/>
              </a:ext>
            </a:extLst>
          </p:cNvPr>
          <p:cNvSpPr txBox="1"/>
          <p:nvPr/>
        </p:nvSpPr>
        <p:spPr>
          <a:xfrm>
            <a:off x="1517330" y="0"/>
            <a:ext cx="6483669" cy="461665"/>
          </a:xfrm>
          <a:prstGeom prst="rect">
            <a:avLst/>
          </a:prstGeom>
          <a:noFill/>
        </p:spPr>
        <p:txBody>
          <a:bodyPr wrap="square" rtlCol="0">
            <a:spAutoFit/>
          </a:bodyPr>
          <a:lstStyle/>
          <a:p>
            <a:pPr algn="ctr"/>
            <a:r>
              <a:rPr lang="en-US" sz="2400" b="1" dirty="0">
                <a:solidFill>
                  <a:schemeClr val="bg1"/>
                </a:solidFill>
              </a:rPr>
              <a:t>Opportunity</a:t>
            </a:r>
          </a:p>
        </p:txBody>
      </p:sp>
      <p:sp>
        <p:nvSpPr>
          <p:cNvPr id="2" name="Rectangle 1">
            <a:extLst>
              <a:ext uri="{FF2B5EF4-FFF2-40B4-BE49-F238E27FC236}">
                <a16:creationId xmlns:a16="http://schemas.microsoft.com/office/drawing/2014/main" id="{A0A3DC3A-76F9-817E-7685-66E5C4128ED3}"/>
              </a:ext>
            </a:extLst>
          </p:cNvPr>
          <p:cNvSpPr/>
          <p:nvPr/>
        </p:nvSpPr>
        <p:spPr>
          <a:xfrm>
            <a:off x="228600" y="978408"/>
            <a:ext cx="8847020" cy="5841599"/>
          </a:xfrm>
          <a:prstGeom prst="rect">
            <a:avLst/>
          </a:prstGeom>
        </p:spPr>
        <p:txBody>
          <a:bodyPr wrap="square">
            <a:spAutoFit/>
          </a:bodyPr>
          <a:lstStyle/>
          <a:p>
            <a:pPr indent="-285750"/>
            <a:r>
              <a:rPr lang="en-US" sz="1600" b="1" u="sng" dirty="0">
                <a:latin typeface="+mj-lt"/>
                <a:ea typeface="ＭＳ Ｐゴシック" pitchFamily="34" charset="-128"/>
                <a:cs typeface="Arial" pitchFamily="34" charset="0"/>
              </a:rPr>
              <a:t>TITLE</a:t>
            </a:r>
            <a:r>
              <a:rPr lang="en-US" sz="1600" b="1" dirty="0">
                <a:latin typeface="+mj-lt"/>
                <a:ea typeface="ＭＳ Ｐゴシック" pitchFamily="34" charset="-128"/>
                <a:cs typeface="Arial" pitchFamily="34" charset="0"/>
              </a:rPr>
              <a:t>: US Army Garrison – Directorate of Public Works – Environmental Division        (DPW-ED), Forestry Management Support Services</a:t>
            </a:r>
          </a:p>
          <a:p>
            <a:pPr indent="-285750"/>
            <a:endParaRPr lang="en-US" sz="1400" b="1" dirty="0">
              <a:latin typeface=" Arial"/>
            </a:endParaRPr>
          </a:p>
          <a:p>
            <a:r>
              <a:rPr lang="en-US" sz="1600" b="1" u="sng" dirty="0">
                <a:latin typeface=" Arial"/>
              </a:rPr>
              <a:t>DESCRIPTION:</a:t>
            </a:r>
            <a:r>
              <a:rPr lang="en-US" sz="1600" b="1" dirty="0">
                <a:latin typeface=" Arial"/>
              </a:rPr>
              <a:t> </a:t>
            </a:r>
            <a:r>
              <a:rPr lang="en-US" sz="1600" dirty="0">
                <a:effectLst/>
                <a:latin typeface=" Arial"/>
                <a:ea typeface="Calibri" panose="020F0502020204030204" pitchFamily="34" charset="0"/>
              </a:rPr>
              <a:t>This contract vehicle provides the Garrison the ability to execute forest and environmental related services as required by law, policy, directives or mandate. The work is to be performed by the contractor through individual task orders under a single requirements contract. The requirements contract is comprised of two primary focus areas, (1) forest resource compliance and (2) forest resource management. Individual task orders will define to the contractor the regulatory requirement, the source of funding, performance requirements and schedule of performance. </a:t>
            </a:r>
          </a:p>
          <a:p>
            <a:endParaRPr lang="en-US" sz="1400" b="1" dirty="0">
              <a:latin typeface=" Arial"/>
            </a:endParaRPr>
          </a:p>
          <a:p>
            <a:pPr lvl="0">
              <a:lnSpc>
                <a:spcPct val="80000"/>
              </a:lnSpc>
              <a:defRPr/>
            </a:pPr>
            <a:r>
              <a:rPr lang="en-US" sz="1600" b="1" u="sng" dirty="0">
                <a:latin typeface=" Arial"/>
                <a:ea typeface="ＭＳ Ｐゴシック" pitchFamily="34" charset="-128"/>
                <a:cs typeface="Arial" pitchFamily="34" charset="0"/>
              </a:rPr>
              <a:t>TYPE OF SET-ASIDE:</a:t>
            </a:r>
            <a:r>
              <a:rPr lang="en-US" sz="1600" dirty="0">
                <a:latin typeface=" Arial"/>
                <a:ea typeface="ＭＳ Ｐゴシック" pitchFamily="34" charset="-128"/>
                <a:cs typeface="Arial" pitchFamily="34" charset="0"/>
              </a:rPr>
              <a:t>  8(a) Small Business Set-Aside</a:t>
            </a:r>
          </a:p>
          <a:p>
            <a:pPr lvl="0">
              <a:lnSpc>
                <a:spcPct val="80000"/>
              </a:lnSpc>
              <a:defRPr/>
            </a:pPr>
            <a:endParaRPr lang="en-US" sz="1600" b="1" dirty="0">
              <a:latin typeface=" Arial"/>
              <a:ea typeface="ＭＳ Ｐゴシック" pitchFamily="34" charset="-128"/>
              <a:cs typeface="Arial" pitchFamily="34" charset="0"/>
            </a:endParaRPr>
          </a:p>
          <a:p>
            <a:pPr>
              <a:lnSpc>
                <a:spcPct val="80000"/>
              </a:lnSpc>
              <a:defRPr/>
            </a:pPr>
            <a:r>
              <a:rPr lang="en-US" sz="1600" b="1" u="sng" dirty="0">
                <a:latin typeface=" Arial"/>
                <a:ea typeface="ＭＳ Ｐゴシック" pitchFamily="34" charset="-128"/>
                <a:cs typeface="Arial" pitchFamily="34" charset="0"/>
              </a:rPr>
              <a:t>CONTRACT TYPE:</a:t>
            </a:r>
            <a:r>
              <a:rPr lang="en-US" sz="1600" b="1" dirty="0">
                <a:latin typeface=" Arial"/>
                <a:ea typeface="ＭＳ Ｐゴシック" pitchFamily="34" charset="-128"/>
                <a:cs typeface="Arial" pitchFamily="34" charset="0"/>
              </a:rPr>
              <a:t> </a:t>
            </a:r>
            <a:r>
              <a:rPr lang="en-US" sz="1600" dirty="0">
                <a:latin typeface=" Arial"/>
                <a:ea typeface="ＭＳ Ｐゴシック" pitchFamily="34" charset="-128"/>
                <a:cs typeface="Arial" pitchFamily="34" charset="0"/>
              </a:rPr>
              <a:t>Firm Fixed Price, Single Award Indefinite Delivery Indefinite Quantity (IDIQ),</a:t>
            </a:r>
            <a:r>
              <a:rPr lang="en-US" sz="1600" dirty="0">
                <a:latin typeface=" Arial"/>
                <a:ea typeface="Calibri" panose="020F0502020204030204" pitchFamily="34" charset="0"/>
              </a:rPr>
              <a:t> Five (5) year ordering period</a:t>
            </a:r>
            <a:endParaRPr lang="en-US" sz="1600" dirty="0">
              <a:latin typeface=" Arial"/>
              <a:ea typeface="ＭＳ Ｐゴシック" pitchFamily="34" charset="-128"/>
              <a:cs typeface="Arial" pitchFamily="34" charset="0"/>
            </a:endParaRPr>
          </a:p>
          <a:p>
            <a:pPr lvl="0">
              <a:lnSpc>
                <a:spcPct val="80000"/>
              </a:lnSpc>
              <a:defRPr/>
            </a:pPr>
            <a:endParaRPr lang="en-US" sz="1600" b="1" dirty="0">
              <a:latin typeface=" Arial"/>
              <a:ea typeface="ＭＳ Ｐゴシック" pitchFamily="34" charset="-128"/>
              <a:cs typeface="Arial" pitchFamily="34" charset="0"/>
            </a:endParaRPr>
          </a:p>
          <a:p>
            <a:pPr lvl="0">
              <a:lnSpc>
                <a:spcPct val="80000"/>
              </a:lnSpc>
              <a:defRPr/>
            </a:pPr>
            <a:r>
              <a:rPr lang="en-US" sz="1600" b="1" u="sng" dirty="0">
                <a:latin typeface=" Arial"/>
                <a:ea typeface="ＭＳ Ｐゴシック" pitchFamily="34" charset="-128"/>
                <a:cs typeface="Arial" pitchFamily="34" charset="0"/>
              </a:rPr>
              <a:t>ESTIMATED VALUE:</a:t>
            </a:r>
            <a:r>
              <a:rPr lang="en-US" sz="1600" b="1" dirty="0">
                <a:latin typeface=" Arial"/>
                <a:ea typeface="ＭＳ Ｐゴシック" pitchFamily="34" charset="-128"/>
                <a:cs typeface="Arial" pitchFamily="34" charset="0"/>
              </a:rPr>
              <a:t> </a:t>
            </a:r>
            <a:r>
              <a:rPr lang="en-US" sz="1600" dirty="0">
                <a:latin typeface=" Arial"/>
                <a:ea typeface="ＭＳ Ｐゴシック" pitchFamily="34" charset="-128"/>
                <a:cs typeface="Arial" pitchFamily="34" charset="0"/>
              </a:rPr>
              <a:t>$12M - $15M</a:t>
            </a:r>
          </a:p>
          <a:p>
            <a:pPr lvl="0">
              <a:lnSpc>
                <a:spcPct val="80000"/>
              </a:lnSpc>
              <a:defRPr/>
            </a:pPr>
            <a:endParaRPr lang="en-US" sz="1600" u="sng" dirty="0">
              <a:latin typeface=" Arial"/>
              <a:ea typeface="ＭＳ Ｐゴシック" pitchFamily="34" charset="-128"/>
              <a:cs typeface="Arial" pitchFamily="34" charset="0"/>
            </a:endParaRPr>
          </a:p>
          <a:p>
            <a:pPr lvl="0">
              <a:lnSpc>
                <a:spcPct val="80000"/>
              </a:lnSpc>
              <a:defRPr/>
            </a:pPr>
            <a:r>
              <a:rPr lang="en-US" sz="1600" b="1" u="sng" dirty="0">
                <a:latin typeface=" Arial"/>
                <a:ea typeface="ＭＳ Ｐゴシック" pitchFamily="34" charset="-128"/>
                <a:cs typeface="Arial" pitchFamily="34" charset="0"/>
              </a:rPr>
              <a:t>CONTRACTING CONTACT</a:t>
            </a:r>
            <a:r>
              <a:rPr lang="en-US" sz="1600" b="1" dirty="0">
                <a:latin typeface=" Arial"/>
                <a:ea typeface="ＭＳ Ｐゴシック" pitchFamily="34" charset="-128"/>
                <a:cs typeface="Arial" pitchFamily="34" charset="0"/>
              </a:rPr>
              <a:t>: </a:t>
            </a:r>
            <a:r>
              <a:rPr lang="en-US" sz="1600" dirty="0">
                <a:latin typeface=" Arial"/>
                <a:ea typeface="ＭＳ Ｐゴシック" pitchFamily="34" charset="-128"/>
                <a:cs typeface="Arial" pitchFamily="34" charset="0"/>
              </a:rPr>
              <a:t>KO –  Amy Bowen, email: amy.m.bowen.civ@army.mil</a:t>
            </a:r>
          </a:p>
          <a:p>
            <a:pPr lvl="0">
              <a:lnSpc>
                <a:spcPct val="80000"/>
              </a:lnSpc>
              <a:defRPr/>
            </a:pPr>
            <a:r>
              <a:rPr lang="en-US" sz="1600" b="1" dirty="0">
                <a:latin typeface=" Arial"/>
                <a:ea typeface="ＭＳ Ｐゴシック" pitchFamily="34" charset="-128"/>
                <a:cs typeface="Arial" pitchFamily="34" charset="0"/>
              </a:rPr>
              <a:t>                                              </a:t>
            </a:r>
            <a:r>
              <a:rPr lang="en-US" sz="1600" dirty="0">
                <a:latin typeface=" Arial"/>
                <a:ea typeface="ＭＳ Ｐゴシック" pitchFamily="34" charset="-128"/>
                <a:cs typeface="Arial" pitchFamily="34" charset="0"/>
              </a:rPr>
              <a:t>KS - Samantha Hayes, email: samantha.c.hayes.civ@army.mil</a:t>
            </a:r>
            <a:endParaRPr lang="en-US" sz="1600" u="sng" dirty="0">
              <a:latin typeface=" Arial"/>
              <a:ea typeface="ＭＳ Ｐゴシック" pitchFamily="34" charset="-128"/>
              <a:cs typeface="Arial" pitchFamily="34" charset="0"/>
            </a:endParaRPr>
          </a:p>
          <a:p>
            <a:pPr lvl="0">
              <a:lnSpc>
                <a:spcPct val="80000"/>
              </a:lnSpc>
              <a:defRPr/>
            </a:pPr>
            <a:endParaRPr lang="en-US" sz="1600" b="1" dirty="0">
              <a:latin typeface=" Arial"/>
              <a:ea typeface="ＭＳ Ｐゴシック" pitchFamily="34" charset="-128"/>
              <a:cs typeface="Arial" pitchFamily="34" charset="0"/>
            </a:endParaRPr>
          </a:p>
          <a:p>
            <a:pPr lvl="0">
              <a:lnSpc>
                <a:spcPct val="80000"/>
              </a:lnSpc>
              <a:defRPr/>
            </a:pPr>
            <a:r>
              <a:rPr lang="en-US" sz="1600" b="1" u="sng" dirty="0">
                <a:latin typeface=" Arial"/>
                <a:ea typeface="ＭＳ Ｐゴシック" pitchFamily="34" charset="-128"/>
                <a:cs typeface="Arial" pitchFamily="34" charset="0"/>
              </a:rPr>
              <a:t>SOLICITATION #:</a:t>
            </a:r>
            <a:r>
              <a:rPr lang="en-US" sz="1600" b="1" dirty="0">
                <a:latin typeface=" Arial"/>
                <a:ea typeface="ＭＳ Ｐゴシック" pitchFamily="34" charset="-128"/>
                <a:cs typeface="Arial" pitchFamily="34" charset="0"/>
              </a:rPr>
              <a:t> </a:t>
            </a:r>
            <a:r>
              <a:rPr lang="en-US" sz="1600" dirty="0">
                <a:latin typeface=" Arial"/>
                <a:ea typeface="ＭＳ Ｐゴシック" pitchFamily="34" charset="-128"/>
                <a:cs typeface="Arial" pitchFamily="34" charset="0"/>
              </a:rPr>
              <a:t>TBD</a:t>
            </a:r>
          </a:p>
          <a:p>
            <a:pPr lvl="0">
              <a:lnSpc>
                <a:spcPct val="80000"/>
              </a:lnSpc>
              <a:defRPr/>
            </a:pPr>
            <a:endParaRPr lang="en-US" sz="1600" b="1" u="sng" dirty="0">
              <a:latin typeface=" Arial"/>
              <a:ea typeface="ＭＳ Ｐゴシック" pitchFamily="34" charset="-128"/>
              <a:cs typeface="Arial" pitchFamily="34" charset="0"/>
            </a:endParaRPr>
          </a:p>
          <a:p>
            <a:pPr lvl="0">
              <a:lnSpc>
                <a:spcPct val="80000"/>
              </a:lnSpc>
              <a:defRPr/>
            </a:pPr>
            <a:r>
              <a:rPr lang="en-US" sz="1600" b="1" u="sng" dirty="0">
                <a:latin typeface=" Arial"/>
                <a:ea typeface="ＭＳ Ｐゴシック" pitchFamily="34" charset="-128"/>
                <a:cs typeface="Arial" pitchFamily="34" charset="0"/>
              </a:rPr>
              <a:t>SOLICITATION RELEASE DATE:</a:t>
            </a:r>
            <a:r>
              <a:rPr lang="en-US" sz="1600" b="1" dirty="0">
                <a:latin typeface=" Arial"/>
                <a:ea typeface="ＭＳ Ｐゴシック" pitchFamily="34" charset="-128"/>
                <a:cs typeface="Arial" pitchFamily="34" charset="0"/>
              </a:rPr>
              <a:t> </a:t>
            </a:r>
            <a:r>
              <a:rPr lang="en-US" sz="1600" dirty="0">
                <a:latin typeface=" Arial"/>
                <a:ea typeface="ＭＳ Ｐゴシック" pitchFamily="34" charset="-128"/>
                <a:cs typeface="Arial" pitchFamily="34" charset="0"/>
              </a:rPr>
              <a:t>Fiscal Year 2025 – 2nd Quarter </a:t>
            </a:r>
          </a:p>
          <a:p>
            <a:pPr lvl="0">
              <a:lnSpc>
                <a:spcPct val="80000"/>
              </a:lnSpc>
              <a:defRPr/>
            </a:pPr>
            <a:endParaRPr lang="en-US" sz="1400" dirty="0">
              <a:latin typeface=" Arial"/>
              <a:ea typeface="ＭＳ Ｐゴシック" pitchFamily="34" charset="-128"/>
              <a:cs typeface="Arial" pitchFamily="34" charset="0"/>
            </a:endParaRPr>
          </a:p>
          <a:p>
            <a:pPr>
              <a:lnSpc>
                <a:spcPct val="80000"/>
              </a:lnSpc>
              <a:defRPr/>
            </a:pPr>
            <a:r>
              <a:rPr lang="en-US" sz="1400" dirty="0">
                <a:latin typeface=" Arial"/>
                <a:ea typeface="ＭＳ Ｐゴシック" pitchFamily="34" charset="-128"/>
                <a:cs typeface="Arial" pitchFamily="34" charset="0"/>
              </a:rPr>
              <a:t>*Subject to change and subject to cancellation</a:t>
            </a:r>
          </a:p>
        </p:txBody>
      </p:sp>
    </p:spTree>
    <p:extLst>
      <p:ext uri="{BB962C8B-B14F-4D97-AF65-F5344CB8AC3E}">
        <p14:creationId xmlns:p14="http://schemas.microsoft.com/office/powerpoint/2010/main" val="3582475169"/>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D694FD6D-AB57-E7F7-4F73-C69F6E2EB56F}"/>
              </a:ext>
            </a:extLst>
          </p:cNvPr>
          <p:cNvSpPr>
            <a:spLocks noGrp="1"/>
          </p:cNvSpPr>
          <p:nvPr>
            <p:ph type="sldNum" sz="quarter" idx="12"/>
          </p:nvPr>
        </p:nvSpPr>
        <p:spPr>
          <a:xfrm>
            <a:off x="3459192" y="6661630"/>
            <a:ext cx="2225616" cy="19637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9AF2913-2DB3-46CA-AB90-630B618DC110}" type="slidenum">
              <a:rPr kumimoji="0" lang="en-US" sz="800" b="0" i="0" u="none" strike="noStrike" kern="1200" cap="none" spc="0" normalizeH="0" baseline="0" noProof="0" smtClean="0">
                <a:ln>
                  <a:noFill/>
                </a:ln>
                <a:solidFill>
                  <a:prstClr val="black"/>
                </a:solidFill>
                <a:effectLst/>
                <a:uLnTx/>
                <a:uFillTx/>
                <a:latin typeface="+mn-lt"/>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800" b="0" i="0" u="none" strike="noStrike" kern="1200" cap="none" spc="0" normalizeH="0" baseline="0" noProof="0" dirty="0">
              <a:ln>
                <a:noFill/>
              </a:ln>
              <a:solidFill>
                <a:prstClr val="black"/>
              </a:solidFill>
              <a:effectLst/>
              <a:uLnTx/>
              <a:uFillTx/>
              <a:latin typeface="+mn-lt"/>
            </a:endParaRPr>
          </a:p>
        </p:txBody>
      </p:sp>
      <p:pic>
        <p:nvPicPr>
          <p:cNvPr id="7" name="Picture 6">
            <a:extLst>
              <a:ext uri="{FF2B5EF4-FFF2-40B4-BE49-F238E27FC236}">
                <a16:creationId xmlns:a16="http://schemas.microsoft.com/office/drawing/2014/main" id="{BFD2F45A-70B6-C8F1-C9E4-CF9445D50966}"/>
              </a:ext>
            </a:extLst>
          </p:cNvPr>
          <p:cNvPicPr>
            <a:picLocks noChangeAspect="1"/>
          </p:cNvPicPr>
          <p:nvPr/>
        </p:nvPicPr>
        <p:blipFill>
          <a:blip r:embed="rId3"/>
          <a:stretch>
            <a:fillRect/>
          </a:stretch>
        </p:blipFill>
        <p:spPr>
          <a:xfrm>
            <a:off x="6494345" y="5848350"/>
            <a:ext cx="2581275" cy="1009650"/>
          </a:xfrm>
          <a:prstGeom prst="rect">
            <a:avLst/>
          </a:prstGeom>
        </p:spPr>
      </p:pic>
      <p:pic>
        <p:nvPicPr>
          <p:cNvPr id="4" name="Picture 3">
            <a:extLst>
              <a:ext uri="{FF2B5EF4-FFF2-40B4-BE49-F238E27FC236}">
                <a16:creationId xmlns:a16="http://schemas.microsoft.com/office/drawing/2014/main" id="{76E60FB3-1A0E-329E-C421-53374C90ECD0}"/>
              </a:ext>
            </a:extLst>
          </p:cNvPr>
          <p:cNvPicPr>
            <a:picLocks noChangeAspect="1"/>
          </p:cNvPicPr>
          <p:nvPr/>
        </p:nvPicPr>
        <p:blipFill>
          <a:blip r:embed="rId4"/>
          <a:stretch>
            <a:fillRect/>
          </a:stretch>
        </p:blipFill>
        <p:spPr>
          <a:xfrm>
            <a:off x="82296" y="0"/>
            <a:ext cx="9061704" cy="859581"/>
          </a:xfrm>
          <a:prstGeom prst="rect">
            <a:avLst/>
          </a:prstGeom>
        </p:spPr>
      </p:pic>
      <p:sp>
        <p:nvSpPr>
          <p:cNvPr id="9" name="TextBox 8">
            <a:extLst>
              <a:ext uri="{FF2B5EF4-FFF2-40B4-BE49-F238E27FC236}">
                <a16:creationId xmlns:a16="http://schemas.microsoft.com/office/drawing/2014/main" id="{6AF204A0-F60A-FE6A-E480-C78CA1C61FC9}"/>
              </a:ext>
            </a:extLst>
          </p:cNvPr>
          <p:cNvSpPr txBox="1"/>
          <p:nvPr/>
        </p:nvSpPr>
        <p:spPr>
          <a:xfrm>
            <a:off x="1517330" y="0"/>
            <a:ext cx="6520245" cy="461665"/>
          </a:xfrm>
          <a:prstGeom prst="rect">
            <a:avLst/>
          </a:prstGeom>
          <a:noFill/>
        </p:spPr>
        <p:txBody>
          <a:bodyPr wrap="square" rtlCol="0">
            <a:spAutoFit/>
          </a:bodyPr>
          <a:lstStyle/>
          <a:p>
            <a:pPr algn="ctr"/>
            <a:r>
              <a:rPr lang="en-US" sz="2400" b="1" dirty="0">
                <a:solidFill>
                  <a:schemeClr val="bg1"/>
                </a:solidFill>
              </a:rPr>
              <a:t>Opportunity</a:t>
            </a:r>
          </a:p>
        </p:txBody>
      </p:sp>
      <p:sp>
        <p:nvSpPr>
          <p:cNvPr id="2" name="Rectangle 1">
            <a:extLst>
              <a:ext uri="{FF2B5EF4-FFF2-40B4-BE49-F238E27FC236}">
                <a16:creationId xmlns:a16="http://schemas.microsoft.com/office/drawing/2014/main" id="{8212E10C-8885-6F28-F076-618F52F7C18B}"/>
              </a:ext>
            </a:extLst>
          </p:cNvPr>
          <p:cNvSpPr/>
          <p:nvPr/>
        </p:nvSpPr>
        <p:spPr>
          <a:xfrm>
            <a:off x="76200" y="694944"/>
            <a:ext cx="9131808" cy="6023455"/>
          </a:xfrm>
          <a:prstGeom prst="rect">
            <a:avLst/>
          </a:prstGeom>
        </p:spPr>
        <p:txBody>
          <a:bodyPr wrap="square">
            <a:spAutoFit/>
          </a:bodyPr>
          <a:lstStyle/>
          <a:p>
            <a:pPr indent="-285750"/>
            <a:r>
              <a:rPr lang="en-US" sz="1600" b="1" dirty="0">
                <a:latin typeface="+mj-lt"/>
                <a:ea typeface="ＭＳ Ｐゴシック" pitchFamily="34" charset="-128"/>
                <a:cs typeface="Arial" pitchFamily="34" charset="0"/>
              </a:rPr>
              <a:t>          </a:t>
            </a:r>
            <a:r>
              <a:rPr lang="en-US" sz="1600" b="1" u="sng" dirty="0">
                <a:latin typeface="+mj-lt"/>
                <a:ea typeface="ＭＳ Ｐゴシック" pitchFamily="34" charset="-128"/>
                <a:cs typeface="Arial" pitchFamily="34" charset="0"/>
              </a:rPr>
              <a:t>TITLE</a:t>
            </a:r>
            <a:r>
              <a:rPr lang="en-US" sz="1600" b="1" dirty="0">
                <a:latin typeface="+mj-lt"/>
                <a:ea typeface="ＭＳ Ｐゴシック" pitchFamily="34" charset="-128"/>
                <a:cs typeface="Arial" pitchFamily="34" charset="0"/>
              </a:rPr>
              <a:t>: US Army Garrison – Directorate of Public Works – Environmental Division   (DPW-ED), Stormwater Management Facilities Maintenance</a:t>
            </a:r>
          </a:p>
          <a:p>
            <a:pPr indent="-285750"/>
            <a:endParaRPr lang="en-US" sz="1600" b="1" dirty="0">
              <a:latin typeface="+mj-lt"/>
              <a:ea typeface="ＭＳ Ｐゴシック" pitchFamily="34" charset="-128"/>
              <a:cs typeface="Arial" pitchFamily="34" charset="0"/>
            </a:endParaRPr>
          </a:p>
          <a:p>
            <a:r>
              <a:rPr lang="en-US" sz="1600" b="1" u="sng" dirty="0">
                <a:latin typeface="+mj-lt"/>
              </a:rPr>
              <a:t>DESCRIPTION:</a:t>
            </a:r>
            <a:r>
              <a:rPr lang="en-US" sz="1600" b="1" dirty="0">
                <a:latin typeface="+mj-lt"/>
              </a:rPr>
              <a:t> </a:t>
            </a:r>
            <a:r>
              <a:rPr lang="en-US" sz="1600" dirty="0">
                <a:latin typeface="+mj-lt"/>
              </a:rPr>
              <a:t>The intent of this contract vehicle is t</a:t>
            </a:r>
            <a:r>
              <a:rPr lang="en-US" sz="1600" dirty="0">
                <a:effectLst/>
                <a:latin typeface="+mj-lt"/>
                <a:ea typeface="Calibri" panose="020F0502020204030204" pitchFamily="34" charset="0"/>
              </a:rPr>
              <a:t>o meet Aberdeen Proving Ground (APG)’s Municipal Separate Storm Sewer System (MS4) Phase II requirements for Storm Water Management Facilities (SWMF) inspection and maintenance. A SWMF’s functionality relies on its monthly, seasonal, and annual routine maintenance. APG has 394 SWMFs of various types: wet and dry ponds, bio-retentions, oil-water separators, swales, permeable pavers, and others. There are </a:t>
            </a:r>
            <a:r>
              <a:rPr lang="en-US" sz="1600" dirty="0">
                <a:effectLst/>
                <a:ea typeface="Calibri" panose="020F0502020204030204" pitchFamily="34" charset="0"/>
              </a:rPr>
              <a:t>sixteen</a:t>
            </a:r>
            <a:r>
              <a:rPr lang="en-US" sz="1600" dirty="0">
                <a:effectLst/>
                <a:latin typeface="+mj-lt"/>
                <a:ea typeface="Calibri" panose="020F0502020204030204" pitchFamily="34" charset="0"/>
              </a:rPr>
              <a:t> (16) different types of Storm Water Management Facilities or BMP’s. They are located on the Aberdeen and Edgewood Areas of Aberdeen Proving Ground, as well as in the Churchville Area, Graces Quarters in Baltimore County and Adelphi in Prince Georges, Montgomery and Charles counties.</a:t>
            </a:r>
          </a:p>
          <a:p>
            <a:endParaRPr lang="en-US" sz="1600" b="1" dirty="0">
              <a:latin typeface="+mj-lt"/>
            </a:endParaRPr>
          </a:p>
          <a:p>
            <a:pPr lvl="0">
              <a:lnSpc>
                <a:spcPct val="80000"/>
              </a:lnSpc>
              <a:defRPr/>
            </a:pPr>
            <a:r>
              <a:rPr lang="en-US" sz="1600" b="1" u="sng" dirty="0">
                <a:latin typeface="+mj-lt"/>
                <a:ea typeface="ＭＳ Ｐゴシック" pitchFamily="34" charset="-128"/>
                <a:cs typeface="Arial" pitchFamily="34" charset="0"/>
              </a:rPr>
              <a:t>TYPE OF SET-ASIDE:</a:t>
            </a:r>
            <a:r>
              <a:rPr lang="en-US" sz="1600" b="1" dirty="0">
                <a:latin typeface="+mj-lt"/>
                <a:ea typeface="ＭＳ Ｐゴシック" pitchFamily="34" charset="-128"/>
                <a:cs typeface="Arial" pitchFamily="34" charset="0"/>
              </a:rPr>
              <a:t>  </a:t>
            </a:r>
            <a:r>
              <a:rPr lang="en-US" sz="1600" dirty="0">
                <a:latin typeface="+mj-lt"/>
                <a:ea typeface="ＭＳ Ｐゴシック" pitchFamily="34" charset="-128"/>
                <a:cs typeface="Arial" pitchFamily="34" charset="0"/>
              </a:rPr>
              <a:t>8(a) Small Business Set-Aside</a:t>
            </a:r>
          </a:p>
          <a:p>
            <a:pPr lvl="0">
              <a:lnSpc>
                <a:spcPct val="80000"/>
              </a:lnSpc>
              <a:defRPr/>
            </a:pPr>
            <a:endParaRPr lang="en-US" sz="1600" b="1" dirty="0">
              <a:latin typeface="+mj-lt"/>
              <a:ea typeface="ＭＳ Ｐゴシック" pitchFamily="34" charset="-128"/>
              <a:cs typeface="Arial" pitchFamily="34" charset="0"/>
            </a:endParaRPr>
          </a:p>
          <a:p>
            <a:pPr>
              <a:lnSpc>
                <a:spcPct val="80000"/>
              </a:lnSpc>
              <a:defRPr/>
            </a:pPr>
            <a:r>
              <a:rPr lang="en-US" sz="1600" b="1" u="sng" dirty="0">
                <a:latin typeface="+mj-lt"/>
                <a:ea typeface="ＭＳ Ｐゴシック" pitchFamily="34" charset="-128"/>
                <a:cs typeface="Arial" pitchFamily="34" charset="0"/>
              </a:rPr>
              <a:t>CONTRACT TYPE:</a:t>
            </a:r>
            <a:r>
              <a:rPr lang="en-US" sz="1600" b="1" dirty="0">
                <a:latin typeface="+mj-lt"/>
                <a:ea typeface="ＭＳ Ｐゴシック" pitchFamily="34" charset="-128"/>
                <a:cs typeface="Arial" pitchFamily="34" charset="0"/>
              </a:rPr>
              <a:t>  </a:t>
            </a:r>
            <a:r>
              <a:rPr lang="en-US" sz="1600" dirty="0">
                <a:latin typeface="+mj-lt"/>
                <a:ea typeface="ＭＳ Ｐゴシック" pitchFamily="34" charset="-128"/>
                <a:cs typeface="Arial" pitchFamily="34" charset="0"/>
              </a:rPr>
              <a:t>TBD</a:t>
            </a:r>
          </a:p>
          <a:p>
            <a:pPr lvl="0">
              <a:lnSpc>
                <a:spcPct val="80000"/>
              </a:lnSpc>
              <a:defRPr/>
            </a:pPr>
            <a:endParaRPr lang="en-US" sz="1600" b="1" dirty="0">
              <a:latin typeface="+mj-lt"/>
              <a:ea typeface="ＭＳ Ｐゴシック" pitchFamily="34" charset="-128"/>
              <a:cs typeface="Arial" pitchFamily="34" charset="0"/>
            </a:endParaRPr>
          </a:p>
          <a:p>
            <a:pPr lvl="0">
              <a:lnSpc>
                <a:spcPct val="80000"/>
              </a:lnSpc>
              <a:defRPr/>
            </a:pPr>
            <a:r>
              <a:rPr lang="en-US" sz="1600" b="1" u="sng" dirty="0">
                <a:latin typeface="+mj-lt"/>
                <a:ea typeface="ＭＳ Ｐゴシック" pitchFamily="34" charset="-128"/>
                <a:cs typeface="Arial" pitchFamily="34" charset="0"/>
              </a:rPr>
              <a:t>ESTIMATED VALUE:</a:t>
            </a:r>
            <a:r>
              <a:rPr lang="en-US" sz="1600" b="1" dirty="0">
                <a:latin typeface="+mj-lt"/>
                <a:ea typeface="ＭＳ Ｐゴシック" pitchFamily="34" charset="-128"/>
                <a:cs typeface="Arial" pitchFamily="34" charset="0"/>
              </a:rPr>
              <a:t> </a:t>
            </a:r>
            <a:r>
              <a:rPr lang="en-US" sz="1600" dirty="0">
                <a:latin typeface="+mj-lt"/>
                <a:ea typeface="ＭＳ Ｐゴシック" pitchFamily="34" charset="-128"/>
                <a:cs typeface="Arial" pitchFamily="34" charset="0"/>
              </a:rPr>
              <a:t>$20M - $24M</a:t>
            </a:r>
          </a:p>
          <a:p>
            <a:pPr lvl="0">
              <a:lnSpc>
                <a:spcPct val="80000"/>
              </a:lnSpc>
              <a:defRPr/>
            </a:pPr>
            <a:endParaRPr lang="en-US" sz="1600" dirty="0">
              <a:latin typeface="+mj-lt"/>
              <a:ea typeface="ＭＳ Ｐゴシック" pitchFamily="34" charset="-128"/>
              <a:cs typeface="Arial" pitchFamily="34" charset="0"/>
            </a:endParaRPr>
          </a:p>
          <a:p>
            <a:pPr lvl="0">
              <a:lnSpc>
                <a:spcPct val="80000"/>
              </a:lnSpc>
              <a:defRPr/>
            </a:pPr>
            <a:r>
              <a:rPr lang="en-US" sz="1600" b="1" u="sng" dirty="0">
                <a:latin typeface=" Arial"/>
                <a:ea typeface="ＭＳ Ｐゴシック" pitchFamily="34" charset="-128"/>
                <a:cs typeface="Arial" pitchFamily="34" charset="0"/>
              </a:rPr>
              <a:t>CONTRACTING CONTACT</a:t>
            </a:r>
            <a:r>
              <a:rPr lang="en-US" sz="1600" b="1" dirty="0">
                <a:latin typeface=" Arial"/>
                <a:ea typeface="ＭＳ Ｐゴシック" pitchFamily="34" charset="-128"/>
                <a:cs typeface="Arial" pitchFamily="34" charset="0"/>
              </a:rPr>
              <a:t>:  </a:t>
            </a:r>
            <a:r>
              <a:rPr lang="en-US" sz="1600" dirty="0">
                <a:latin typeface=" Arial"/>
                <a:ea typeface="ＭＳ Ｐゴシック" pitchFamily="34" charset="-128"/>
                <a:cs typeface="Arial" pitchFamily="34" charset="0"/>
              </a:rPr>
              <a:t>KO –  Amy Bowen, email: amy.m.bowen.civ@army.mil</a:t>
            </a:r>
          </a:p>
          <a:p>
            <a:pPr lvl="0">
              <a:lnSpc>
                <a:spcPct val="80000"/>
              </a:lnSpc>
              <a:defRPr/>
            </a:pPr>
            <a:r>
              <a:rPr lang="en-US" sz="1600" b="1" dirty="0">
                <a:latin typeface=" Arial"/>
                <a:ea typeface="ＭＳ Ｐゴシック" pitchFamily="34" charset="-128"/>
                <a:cs typeface="Arial" pitchFamily="34" charset="0"/>
              </a:rPr>
              <a:t>                                               </a:t>
            </a:r>
            <a:endParaRPr lang="en-US" sz="1600" u="sng" dirty="0">
              <a:latin typeface=" Arial"/>
              <a:ea typeface="ＭＳ Ｐゴシック" pitchFamily="34" charset="-128"/>
              <a:cs typeface="Arial" pitchFamily="34" charset="0"/>
            </a:endParaRPr>
          </a:p>
          <a:p>
            <a:pPr lvl="0">
              <a:lnSpc>
                <a:spcPct val="80000"/>
              </a:lnSpc>
              <a:defRPr/>
            </a:pPr>
            <a:r>
              <a:rPr lang="en-US" sz="1600" b="1" u="sng" dirty="0">
                <a:latin typeface="+mj-lt"/>
                <a:ea typeface="ＭＳ Ｐゴシック" pitchFamily="34" charset="-128"/>
                <a:cs typeface="Arial" pitchFamily="34" charset="0"/>
              </a:rPr>
              <a:t>SOLICITATION #:</a:t>
            </a:r>
            <a:r>
              <a:rPr lang="en-US" sz="1600" b="1" dirty="0">
                <a:latin typeface="+mj-lt"/>
                <a:ea typeface="ＭＳ Ｐゴシック" pitchFamily="34" charset="-128"/>
                <a:cs typeface="Arial" pitchFamily="34" charset="0"/>
              </a:rPr>
              <a:t> </a:t>
            </a:r>
            <a:r>
              <a:rPr lang="en-US" sz="1600" dirty="0">
                <a:latin typeface="+mj-lt"/>
                <a:ea typeface="ＭＳ Ｐゴシック" pitchFamily="34" charset="-128"/>
                <a:cs typeface="Arial" pitchFamily="34" charset="0"/>
              </a:rPr>
              <a:t>TBD</a:t>
            </a:r>
          </a:p>
          <a:p>
            <a:pPr lvl="0">
              <a:lnSpc>
                <a:spcPct val="80000"/>
              </a:lnSpc>
              <a:defRPr/>
            </a:pPr>
            <a:endParaRPr lang="en-US" sz="1600" b="1" u="sng" dirty="0">
              <a:latin typeface="+mj-lt"/>
              <a:ea typeface="ＭＳ Ｐゴシック" pitchFamily="34" charset="-128"/>
              <a:cs typeface="Arial" pitchFamily="34" charset="0"/>
            </a:endParaRPr>
          </a:p>
          <a:p>
            <a:pPr lvl="0">
              <a:lnSpc>
                <a:spcPct val="80000"/>
              </a:lnSpc>
              <a:defRPr/>
            </a:pPr>
            <a:r>
              <a:rPr lang="en-US" sz="1600" b="1" u="sng" dirty="0">
                <a:latin typeface="+mj-lt"/>
                <a:ea typeface="ＭＳ Ｐゴシック" pitchFamily="34" charset="-128"/>
                <a:cs typeface="Arial" pitchFamily="34" charset="0"/>
              </a:rPr>
              <a:t>SOLICITATION RELEASE DATE:</a:t>
            </a:r>
            <a:r>
              <a:rPr lang="en-US" sz="1600" b="1" dirty="0">
                <a:latin typeface="+mj-lt"/>
                <a:ea typeface="ＭＳ Ｐゴシック" pitchFamily="34" charset="-128"/>
                <a:cs typeface="Arial" pitchFamily="34" charset="0"/>
              </a:rPr>
              <a:t> </a:t>
            </a:r>
            <a:r>
              <a:rPr lang="en-US" sz="1600" dirty="0">
                <a:latin typeface=" Arial"/>
                <a:ea typeface="ＭＳ Ｐゴシック" pitchFamily="34" charset="-128"/>
                <a:cs typeface="Arial" pitchFamily="34" charset="0"/>
              </a:rPr>
              <a:t>Fiscal Year 2025 – 2nd Quarter </a:t>
            </a:r>
            <a:endParaRPr lang="en-US" sz="1600" dirty="0">
              <a:latin typeface="+mj-lt"/>
              <a:ea typeface="ＭＳ Ｐゴシック" pitchFamily="34" charset="-128"/>
              <a:cs typeface="Arial" pitchFamily="34" charset="0"/>
            </a:endParaRPr>
          </a:p>
          <a:p>
            <a:pPr lvl="0">
              <a:lnSpc>
                <a:spcPct val="80000"/>
              </a:lnSpc>
              <a:defRPr/>
            </a:pPr>
            <a:endParaRPr lang="en-US" sz="1600" dirty="0">
              <a:latin typeface="+mj-lt"/>
              <a:ea typeface="ＭＳ Ｐゴシック" pitchFamily="34" charset="-128"/>
              <a:cs typeface="Arial" pitchFamily="34" charset="0"/>
            </a:endParaRPr>
          </a:p>
          <a:p>
            <a:pPr>
              <a:lnSpc>
                <a:spcPct val="80000"/>
              </a:lnSpc>
              <a:defRPr/>
            </a:pPr>
            <a:r>
              <a:rPr lang="en-US" sz="1600" dirty="0">
                <a:latin typeface="+mj-lt"/>
                <a:ea typeface="ＭＳ Ｐゴシック" pitchFamily="34" charset="-128"/>
                <a:cs typeface="Arial" pitchFamily="34" charset="0"/>
              </a:rPr>
              <a:t>*Subject to change and subject to cancellation</a:t>
            </a:r>
          </a:p>
          <a:p>
            <a:pPr lvl="0">
              <a:lnSpc>
                <a:spcPct val="80000"/>
              </a:lnSpc>
              <a:defRPr/>
            </a:pPr>
            <a:endParaRPr lang="en-US" sz="1600" b="1" dirty="0">
              <a:latin typeface="+mj-lt"/>
              <a:ea typeface="ＭＳ Ｐゴシック" pitchFamily="34" charset="-128"/>
              <a:cs typeface="Arial" pitchFamily="34" charset="0"/>
            </a:endParaRPr>
          </a:p>
        </p:txBody>
      </p:sp>
    </p:spTree>
    <p:extLst>
      <p:ext uri="{BB962C8B-B14F-4D97-AF65-F5344CB8AC3E}">
        <p14:creationId xmlns:p14="http://schemas.microsoft.com/office/powerpoint/2010/main" val="2591505052"/>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D694FD6D-AB57-E7F7-4F73-C69F6E2EB56F}"/>
              </a:ext>
            </a:extLst>
          </p:cNvPr>
          <p:cNvSpPr>
            <a:spLocks noGrp="1"/>
          </p:cNvSpPr>
          <p:nvPr>
            <p:ph type="sldNum" sz="quarter" idx="12"/>
          </p:nvPr>
        </p:nvSpPr>
        <p:spPr>
          <a:xfrm>
            <a:off x="3459192" y="6661630"/>
            <a:ext cx="2225616" cy="19637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9AF2913-2DB3-46CA-AB90-630B618DC110}" type="slidenum">
              <a:rPr kumimoji="0" lang="en-US" sz="800" b="0" i="0" u="none" strike="noStrike" kern="1200" cap="none" spc="0" normalizeH="0" baseline="0" noProof="0" smtClean="0">
                <a:ln>
                  <a:noFill/>
                </a:ln>
                <a:solidFill>
                  <a:prstClr val="black"/>
                </a:solidFill>
                <a:effectLst/>
                <a:uLnTx/>
                <a:uFillTx/>
                <a:latin typeface="+mn-lt"/>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sz="800" b="0" i="0" u="none" strike="noStrike" kern="1200" cap="none" spc="0" normalizeH="0" baseline="0" noProof="0" dirty="0">
              <a:ln>
                <a:noFill/>
              </a:ln>
              <a:solidFill>
                <a:prstClr val="black"/>
              </a:solidFill>
              <a:effectLst/>
              <a:uLnTx/>
              <a:uFillTx/>
              <a:latin typeface="+mn-lt"/>
            </a:endParaRPr>
          </a:p>
        </p:txBody>
      </p:sp>
      <p:pic>
        <p:nvPicPr>
          <p:cNvPr id="7" name="Picture 6">
            <a:extLst>
              <a:ext uri="{FF2B5EF4-FFF2-40B4-BE49-F238E27FC236}">
                <a16:creationId xmlns:a16="http://schemas.microsoft.com/office/drawing/2014/main" id="{BFD2F45A-70B6-C8F1-C9E4-CF9445D50966}"/>
              </a:ext>
            </a:extLst>
          </p:cNvPr>
          <p:cNvPicPr>
            <a:picLocks noChangeAspect="1"/>
          </p:cNvPicPr>
          <p:nvPr/>
        </p:nvPicPr>
        <p:blipFill>
          <a:blip r:embed="rId3"/>
          <a:stretch>
            <a:fillRect/>
          </a:stretch>
        </p:blipFill>
        <p:spPr>
          <a:xfrm>
            <a:off x="6494345" y="5848350"/>
            <a:ext cx="2581275" cy="1009650"/>
          </a:xfrm>
          <a:prstGeom prst="rect">
            <a:avLst/>
          </a:prstGeom>
        </p:spPr>
      </p:pic>
      <p:pic>
        <p:nvPicPr>
          <p:cNvPr id="4" name="Picture 3">
            <a:extLst>
              <a:ext uri="{FF2B5EF4-FFF2-40B4-BE49-F238E27FC236}">
                <a16:creationId xmlns:a16="http://schemas.microsoft.com/office/drawing/2014/main" id="{76E60FB3-1A0E-329E-C421-53374C90ECD0}"/>
              </a:ext>
            </a:extLst>
          </p:cNvPr>
          <p:cNvPicPr>
            <a:picLocks noChangeAspect="1"/>
          </p:cNvPicPr>
          <p:nvPr/>
        </p:nvPicPr>
        <p:blipFill>
          <a:blip r:embed="rId4"/>
          <a:stretch>
            <a:fillRect/>
          </a:stretch>
        </p:blipFill>
        <p:spPr>
          <a:xfrm>
            <a:off x="82296" y="0"/>
            <a:ext cx="9061704" cy="859581"/>
          </a:xfrm>
          <a:prstGeom prst="rect">
            <a:avLst/>
          </a:prstGeom>
        </p:spPr>
      </p:pic>
      <p:sp>
        <p:nvSpPr>
          <p:cNvPr id="9" name="TextBox 8">
            <a:extLst>
              <a:ext uri="{FF2B5EF4-FFF2-40B4-BE49-F238E27FC236}">
                <a16:creationId xmlns:a16="http://schemas.microsoft.com/office/drawing/2014/main" id="{6AF204A0-F60A-FE6A-E480-C78CA1C61FC9}"/>
              </a:ext>
            </a:extLst>
          </p:cNvPr>
          <p:cNvSpPr txBox="1"/>
          <p:nvPr/>
        </p:nvSpPr>
        <p:spPr>
          <a:xfrm>
            <a:off x="1517331" y="82296"/>
            <a:ext cx="6328221" cy="461665"/>
          </a:xfrm>
          <a:prstGeom prst="rect">
            <a:avLst/>
          </a:prstGeom>
          <a:noFill/>
        </p:spPr>
        <p:txBody>
          <a:bodyPr wrap="square" rtlCol="0">
            <a:spAutoFit/>
          </a:bodyPr>
          <a:lstStyle/>
          <a:p>
            <a:pPr algn="ctr"/>
            <a:r>
              <a:rPr lang="en-US" sz="2400" b="1" dirty="0">
                <a:solidFill>
                  <a:schemeClr val="bg1"/>
                </a:solidFill>
              </a:rPr>
              <a:t>Opportunity</a:t>
            </a:r>
          </a:p>
        </p:txBody>
      </p:sp>
      <p:sp>
        <p:nvSpPr>
          <p:cNvPr id="6" name="Rectangle 5">
            <a:extLst>
              <a:ext uri="{FF2B5EF4-FFF2-40B4-BE49-F238E27FC236}">
                <a16:creationId xmlns:a16="http://schemas.microsoft.com/office/drawing/2014/main" id="{DD6C1861-D1E8-DADC-4E0E-BD96BB45E96D}"/>
              </a:ext>
            </a:extLst>
          </p:cNvPr>
          <p:cNvSpPr/>
          <p:nvPr/>
        </p:nvSpPr>
        <p:spPr>
          <a:xfrm>
            <a:off x="76200" y="990600"/>
            <a:ext cx="9144000" cy="5853910"/>
          </a:xfrm>
          <a:prstGeom prst="rect">
            <a:avLst/>
          </a:prstGeom>
        </p:spPr>
        <p:txBody>
          <a:bodyPr wrap="square">
            <a:spAutoFit/>
          </a:bodyPr>
          <a:lstStyle/>
          <a:p>
            <a:pPr indent="-285750"/>
            <a:r>
              <a:rPr lang="en-US" sz="1600" b="1" u="sng" dirty="0">
                <a:latin typeface="+mj-lt"/>
                <a:ea typeface="ＭＳ Ｐゴシック" pitchFamily="34" charset="-128"/>
                <a:cs typeface="Arial" pitchFamily="34" charset="0"/>
              </a:rPr>
              <a:t>TITLE</a:t>
            </a:r>
            <a:r>
              <a:rPr lang="en-US" sz="1600" b="1" dirty="0">
                <a:latin typeface="+mj-lt"/>
                <a:ea typeface="ＭＳ Ｐゴシック" pitchFamily="34" charset="-128"/>
                <a:cs typeface="Arial" pitchFamily="34" charset="0"/>
              </a:rPr>
              <a:t>: Facilities and Logistics Services</a:t>
            </a:r>
          </a:p>
          <a:p>
            <a:pPr indent="-285750"/>
            <a:endParaRPr lang="en-US" sz="1600" b="1" dirty="0">
              <a:latin typeface="+mj-lt"/>
            </a:endParaRPr>
          </a:p>
          <a:p>
            <a:r>
              <a:rPr lang="en-US" sz="1600" b="1" u="sng" dirty="0">
                <a:latin typeface=" Arial"/>
              </a:rPr>
              <a:t>DESCRIPTION:</a:t>
            </a:r>
            <a:r>
              <a:rPr lang="en-US" sz="1600" b="1" dirty="0">
                <a:latin typeface=" Arial"/>
              </a:rPr>
              <a:t>  </a:t>
            </a:r>
            <a:r>
              <a:rPr lang="en-US" sz="1600" dirty="0">
                <a:latin typeface=" Arial"/>
              </a:rPr>
              <a:t>The Combat Capabilities Development Command Chemical Biological Center (DEVCOM-CBC) requires facilities and logistics services for DEVCOM-CBC’s buildings and surrounding areas. The contract includes facility operations, maintenance, and asset management; property book management support, supply operations, warehouse receiving and delivery service, excess equipment turn-in services, equipment management program, moving and transportation services; facility maintenance and repair services; grounds management; and snow removal.</a:t>
            </a:r>
          </a:p>
          <a:p>
            <a:endParaRPr lang="en-US" sz="1600" dirty="0">
              <a:latin typeface=" Arial"/>
            </a:endParaRPr>
          </a:p>
          <a:p>
            <a:pPr lvl="0">
              <a:lnSpc>
                <a:spcPct val="80000"/>
              </a:lnSpc>
              <a:defRPr/>
            </a:pPr>
            <a:r>
              <a:rPr lang="en-US" sz="1600" b="1" u="sng" dirty="0">
                <a:latin typeface=" Arial"/>
                <a:ea typeface="ＭＳ Ｐゴシック" pitchFamily="34" charset="-128"/>
                <a:cs typeface="Arial" pitchFamily="34" charset="0"/>
              </a:rPr>
              <a:t>TYPE OF SET-ASIDE:</a:t>
            </a:r>
            <a:r>
              <a:rPr lang="en-US" sz="1600" b="1" dirty="0">
                <a:latin typeface=" Arial"/>
                <a:ea typeface="ＭＳ Ｐゴシック" pitchFamily="34" charset="-128"/>
                <a:cs typeface="Arial" pitchFamily="34" charset="0"/>
              </a:rPr>
              <a:t>  </a:t>
            </a:r>
            <a:r>
              <a:rPr lang="en-US" sz="1600" dirty="0">
                <a:latin typeface=" Arial"/>
                <a:ea typeface="ＭＳ Ｐゴシック" pitchFamily="34" charset="-128"/>
                <a:cs typeface="Arial" pitchFamily="34" charset="0"/>
              </a:rPr>
              <a:t>8a Small Business Set-Aside</a:t>
            </a:r>
          </a:p>
          <a:p>
            <a:pPr lvl="0">
              <a:lnSpc>
                <a:spcPct val="80000"/>
              </a:lnSpc>
              <a:defRPr/>
            </a:pPr>
            <a:endParaRPr lang="en-US" sz="1600" dirty="0">
              <a:latin typeface=" Arial"/>
            </a:endParaRPr>
          </a:p>
          <a:p>
            <a:pPr lvl="0">
              <a:lnSpc>
                <a:spcPct val="80000"/>
              </a:lnSpc>
              <a:defRPr/>
            </a:pPr>
            <a:endParaRPr lang="en-US" sz="1600" dirty="0">
              <a:latin typeface=" Arial"/>
            </a:endParaRPr>
          </a:p>
          <a:p>
            <a:pPr>
              <a:lnSpc>
                <a:spcPct val="80000"/>
              </a:lnSpc>
              <a:defRPr/>
            </a:pPr>
            <a:r>
              <a:rPr lang="en-US" sz="1600" b="1" u="sng" dirty="0">
                <a:latin typeface=" Arial"/>
                <a:ea typeface="ＭＳ Ｐゴシック" pitchFamily="34" charset="-128"/>
                <a:cs typeface="Arial" pitchFamily="34" charset="0"/>
              </a:rPr>
              <a:t>CONTRACT TYPE:</a:t>
            </a:r>
            <a:r>
              <a:rPr lang="en-US" sz="1600" dirty="0">
                <a:latin typeface=" Arial"/>
                <a:ea typeface="ＭＳ Ｐゴシック" pitchFamily="34" charset="-128"/>
                <a:cs typeface="Arial" pitchFamily="34" charset="0"/>
              </a:rPr>
              <a:t>  Firm Fixed Price, Single Award Indefinite Delivery Indefinite Quantity (IDIQ),</a:t>
            </a:r>
            <a:r>
              <a:rPr lang="en-US" sz="1600" dirty="0">
                <a:latin typeface=" Arial"/>
                <a:ea typeface="Calibri" panose="020F0502020204030204" pitchFamily="34" charset="0"/>
              </a:rPr>
              <a:t> Five (5) year ordering period</a:t>
            </a:r>
          </a:p>
          <a:p>
            <a:pPr>
              <a:lnSpc>
                <a:spcPct val="80000"/>
              </a:lnSpc>
              <a:defRPr/>
            </a:pPr>
            <a:endParaRPr lang="en-US" sz="1600" b="1" dirty="0">
              <a:latin typeface=" Arial"/>
              <a:ea typeface="ＭＳ Ｐゴシック" pitchFamily="34" charset="-128"/>
              <a:cs typeface="Arial" pitchFamily="34" charset="0"/>
            </a:endParaRPr>
          </a:p>
          <a:p>
            <a:pPr>
              <a:lnSpc>
                <a:spcPct val="80000"/>
              </a:lnSpc>
              <a:defRPr/>
            </a:pPr>
            <a:endParaRPr lang="en-US" sz="1600" b="1" dirty="0">
              <a:latin typeface=" Arial"/>
              <a:ea typeface="ＭＳ Ｐゴシック" pitchFamily="34" charset="-128"/>
              <a:cs typeface="Arial" pitchFamily="34" charset="0"/>
            </a:endParaRPr>
          </a:p>
          <a:p>
            <a:pPr lvl="0">
              <a:lnSpc>
                <a:spcPct val="80000"/>
              </a:lnSpc>
              <a:defRPr/>
            </a:pPr>
            <a:r>
              <a:rPr lang="en-US" sz="1600" b="1" u="sng" dirty="0">
                <a:latin typeface=" Arial"/>
                <a:ea typeface="ＭＳ Ｐゴシック" pitchFamily="34" charset="-128"/>
                <a:cs typeface="Arial" pitchFamily="34" charset="0"/>
              </a:rPr>
              <a:t>ESTIMATED VALUE:</a:t>
            </a:r>
            <a:r>
              <a:rPr lang="en-US" sz="1600" b="1" dirty="0">
                <a:latin typeface=" Arial"/>
                <a:ea typeface="ＭＳ Ｐゴシック" pitchFamily="34" charset="-128"/>
                <a:cs typeface="Arial" pitchFamily="34" charset="0"/>
              </a:rPr>
              <a:t> </a:t>
            </a:r>
            <a:r>
              <a:rPr lang="en-US" sz="1600" dirty="0">
                <a:latin typeface=" Arial"/>
                <a:ea typeface="ＭＳ Ｐゴシック" pitchFamily="34" charset="-128"/>
                <a:cs typeface="Arial" pitchFamily="34" charset="0"/>
              </a:rPr>
              <a:t>$42M - $48M</a:t>
            </a:r>
          </a:p>
          <a:p>
            <a:pPr lvl="0">
              <a:lnSpc>
                <a:spcPct val="80000"/>
              </a:lnSpc>
              <a:defRPr/>
            </a:pPr>
            <a:endParaRPr lang="en-US" sz="1600" dirty="0">
              <a:latin typeface=" Arial"/>
              <a:ea typeface="ＭＳ Ｐゴシック" pitchFamily="34" charset="-128"/>
              <a:cs typeface="Arial" pitchFamily="34" charset="0"/>
            </a:endParaRPr>
          </a:p>
          <a:p>
            <a:pPr lvl="0">
              <a:lnSpc>
                <a:spcPct val="80000"/>
              </a:lnSpc>
              <a:defRPr/>
            </a:pPr>
            <a:r>
              <a:rPr lang="en-US" sz="1600" b="1" u="sng" dirty="0">
                <a:latin typeface=" Arial"/>
                <a:ea typeface="ＭＳ Ｐゴシック" pitchFamily="34" charset="-128"/>
                <a:cs typeface="Arial" pitchFamily="34" charset="0"/>
              </a:rPr>
              <a:t>CONTRACTING CONTACT</a:t>
            </a:r>
            <a:r>
              <a:rPr lang="en-US" sz="1600" b="1" dirty="0">
                <a:latin typeface=" Arial"/>
                <a:ea typeface="ＭＳ Ｐゴシック" pitchFamily="34" charset="-128"/>
                <a:cs typeface="Arial" pitchFamily="34" charset="0"/>
              </a:rPr>
              <a:t>:  </a:t>
            </a:r>
            <a:r>
              <a:rPr lang="en-US" sz="1600" dirty="0">
                <a:latin typeface=" Arial"/>
                <a:ea typeface="ＭＳ Ｐゴシック" pitchFamily="34" charset="-128"/>
                <a:cs typeface="Arial" pitchFamily="34" charset="0"/>
              </a:rPr>
              <a:t>KO – Terrijuana Veals, email: terrijuana.p.veals@army.mil</a:t>
            </a:r>
            <a:endParaRPr lang="en-US" sz="1600" u="sng" dirty="0">
              <a:latin typeface=" Arial"/>
              <a:ea typeface="ＭＳ Ｐゴシック" pitchFamily="34" charset="-128"/>
              <a:cs typeface="Arial" pitchFamily="34" charset="0"/>
            </a:endParaRPr>
          </a:p>
          <a:p>
            <a:pPr lvl="0">
              <a:lnSpc>
                <a:spcPct val="80000"/>
              </a:lnSpc>
              <a:defRPr/>
            </a:pPr>
            <a:endParaRPr lang="en-US" sz="1600" b="1" dirty="0">
              <a:latin typeface=" Arial"/>
              <a:ea typeface="ＭＳ Ｐゴシック" pitchFamily="34" charset="-128"/>
              <a:cs typeface="Arial" pitchFamily="34" charset="0"/>
            </a:endParaRPr>
          </a:p>
          <a:p>
            <a:pPr lvl="0">
              <a:lnSpc>
                <a:spcPct val="80000"/>
              </a:lnSpc>
              <a:defRPr/>
            </a:pPr>
            <a:r>
              <a:rPr lang="en-US" sz="1600" b="1" u="sng" dirty="0">
                <a:latin typeface=" Arial"/>
                <a:ea typeface="ＭＳ Ｐゴシック" pitchFamily="34" charset="-128"/>
                <a:cs typeface="Arial" pitchFamily="34" charset="0"/>
              </a:rPr>
              <a:t>SOLICITATION #:</a:t>
            </a:r>
            <a:r>
              <a:rPr lang="en-US" sz="1600" b="1" dirty="0">
                <a:latin typeface=" Arial"/>
                <a:ea typeface="ＭＳ Ｐゴシック" pitchFamily="34" charset="-128"/>
                <a:cs typeface="Arial" pitchFamily="34" charset="0"/>
              </a:rPr>
              <a:t> </a:t>
            </a:r>
            <a:r>
              <a:rPr lang="en-US" sz="1600" dirty="0">
                <a:latin typeface=" Arial"/>
                <a:ea typeface="ＭＳ Ｐゴシック" pitchFamily="34" charset="-128"/>
                <a:cs typeface="Arial" pitchFamily="34" charset="0"/>
              </a:rPr>
              <a:t>W91ZLK-25-R-0002</a:t>
            </a:r>
          </a:p>
          <a:p>
            <a:pPr lvl="0">
              <a:lnSpc>
                <a:spcPct val="80000"/>
              </a:lnSpc>
              <a:defRPr/>
            </a:pPr>
            <a:endParaRPr lang="en-US" sz="1600" b="1" u="sng" dirty="0">
              <a:latin typeface=" Arial"/>
              <a:ea typeface="ＭＳ Ｐゴシック" pitchFamily="34" charset="-128"/>
              <a:cs typeface="Arial" pitchFamily="34" charset="0"/>
            </a:endParaRPr>
          </a:p>
          <a:p>
            <a:pPr lvl="0">
              <a:lnSpc>
                <a:spcPct val="80000"/>
              </a:lnSpc>
              <a:defRPr/>
            </a:pPr>
            <a:endParaRPr lang="en-US" sz="1600" b="1" u="sng" dirty="0">
              <a:latin typeface=" Arial"/>
              <a:ea typeface="ＭＳ Ｐゴシック" pitchFamily="34" charset="-128"/>
              <a:cs typeface="Arial" pitchFamily="34" charset="0"/>
            </a:endParaRPr>
          </a:p>
          <a:p>
            <a:pPr lvl="0">
              <a:lnSpc>
                <a:spcPct val="80000"/>
              </a:lnSpc>
              <a:defRPr/>
            </a:pPr>
            <a:r>
              <a:rPr lang="en-US" sz="1600" b="1" u="sng" dirty="0">
                <a:latin typeface=" Arial"/>
                <a:ea typeface="ＭＳ Ｐゴシック" pitchFamily="34" charset="-128"/>
                <a:cs typeface="Arial" pitchFamily="34" charset="0"/>
              </a:rPr>
              <a:t>SOLICITATION RELEASE DATE:</a:t>
            </a:r>
            <a:r>
              <a:rPr lang="en-US" sz="1600" b="1" dirty="0">
                <a:latin typeface=" Arial"/>
                <a:ea typeface="ＭＳ Ｐゴシック" pitchFamily="34" charset="-128"/>
                <a:cs typeface="Arial" pitchFamily="34" charset="0"/>
              </a:rPr>
              <a:t> </a:t>
            </a:r>
            <a:r>
              <a:rPr lang="en-US" sz="1600" dirty="0">
                <a:latin typeface=" Arial"/>
                <a:ea typeface="ＭＳ Ｐゴシック" pitchFamily="34" charset="-128"/>
                <a:cs typeface="Arial" pitchFamily="34" charset="0"/>
              </a:rPr>
              <a:t>Fiscal Year 2025 – 1st Quarter </a:t>
            </a:r>
          </a:p>
          <a:p>
            <a:pPr>
              <a:lnSpc>
                <a:spcPct val="80000"/>
              </a:lnSpc>
              <a:defRPr/>
            </a:pPr>
            <a:endParaRPr lang="en-US" sz="1600" dirty="0">
              <a:latin typeface=" Arial"/>
              <a:ea typeface="ＭＳ Ｐゴシック" pitchFamily="34" charset="-128"/>
              <a:cs typeface="Arial" pitchFamily="34" charset="0"/>
            </a:endParaRPr>
          </a:p>
          <a:p>
            <a:pPr>
              <a:lnSpc>
                <a:spcPct val="80000"/>
              </a:lnSpc>
              <a:defRPr/>
            </a:pPr>
            <a:r>
              <a:rPr lang="en-US" sz="1600" dirty="0">
                <a:latin typeface=" Arial"/>
                <a:ea typeface="ＭＳ Ｐゴシック" pitchFamily="34" charset="-128"/>
                <a:cs typeface="Arial" pitchFamily="34" charset="0"/>
              </a:rPr>
              <a:t>*Subject to change and subject to cancellation</a:t>
            </a:r>
          </a:p>
        </p:txBody>
      </p:sp>
    </p:spTree>
    <p:extLst>
      <p:ext uri="{BB962C8B-B14F-4D97-AF65-F5344CB8AC3E}">
        <p14:creationId xmlns:p14="http://schemas.microsoft.com/office/powerpoint/2010/main" val="1296682034"/>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D694FD6D-AB57-E7F7-4F73-C69F6E2EB56F}"/>
              </a:ext>
            </a:extLst>
          </p:cNvPr>
          <p:cNvSpPr>
            <a:spLocks noGrp="1"/>
          </p:cNvSpPr>
          <p:nvPr>
            <p:ph type="sldNum" sz="quarter" idx="12"/>
          </p:nvPr>
        </p:nvSpPr>
        <p:spPr>
          <a:xfrm>
            <a:off x="3459192" y="6661630"/>
            <a:ext cx="2225616" cy="19637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9AF2913-2DB3-46CA-AB90-630B618DC110}" type="slidenum">
              <a:rPr kumimoji="0" lang="en-US" sz="800" b="0" i="0" u="none" strike="noStrike" kern="1200" cap="none" spc="0" normalizeH="0" baseline="0" noProof="0" smtClean="0">
                <a:ln>
                  <a:noFill/>
                </a:ln>
                <a:solidFill>
                  <a:prstClr val="black"/>
                </a:solidFill>
                <a:effectLst/>
                <a:uLnTx/>
                <a:uFillTx/>
                <a:latin typeface="+mn-lt"/>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sz="800" b="0" i="0" u="none" strike="noStrike" kern="1200" cap="none" spc="0" normalizeH="0" baseline="0" noProof="0" dirty="0">
              <a:ln>
                <a:noFill/>
              </a:ln>
              <a:solidFill>
                <a:prstClr val="black"/>
              </a:solidFill>
              <a:effectLst/>
              <a:uLnTx/>
              <a:uFillTx/>
              <a:latin typeface="+mn-lt"/>
            </a:endParaRPr>
          </a:p>
        </p:txBody>
      </p:sp>
      <p:pic>
        <p:nvPicPr>
          <p:cNvPr id="7" name="Picture 6">
            <a:extLst>
              <a:ext uri="{FF2B5EF4-FFF2-40B4-BE49-F238E27FC236}">
                <a16:creationId xmlns:a16="http://schemas.microsoft.com/office/drawing/2014/main" id="{BFD2F45A-70B6-C8F1-C9E4-CF9445D50966}"/>
              </a:ext>
            </a:extLst>
          </p:cNvPr>
          <p:cNvPicPr>
            <a:picLocks noChangeAspect="1"/>
          </p:cNvPicPr>
          <p:nvPr/>
        </p:nvPicPr>
        <p:blipFill>
          <a:blip r:embed="rId3"/>
          <a:stretch>
            <a:fillRect/>
          </a:stretch>
        </p:blipFill>
        <p:spPr>
          <a:xfrm>
            <a:off x="6494345" y="5848350"/>
            <a:ext cx="2581275" cy="1009650"/>
          </a:xfrm>
          <a:prstGeom prst="rect">
            <a:avLst/>
          </a:prstGeom>
        </p:spPr>
      </p:pic>
      <p:pic>
        <p:nvPicPr>
          <p:cNvPr id="4" name="Picture 3">
            <a:extLst>
              <a:ext uri="{FF2B5EF4-FFF2-40B4-BE49-F238E27FC236}">
                <a16:creationId xmlns:a16="http://schemas.microsoft.com/office/drawing/2014/main" id="{76E60FB3-1A0E-329E-C421-53374C90ECD0}"/>
              </a:ext>
            </a:extLst>
          </p:cNvPr>
          <p:cNvPicPr>
            <a:picLocks noChangeAspect="1"/>
          </p:cNvPicPr>
          <p:nvPr/>
        </p:nvPicPr>
        <p:blipFill>
          <a:blip r:embed="rId4"/>
          <a:stretch>
            <a:fillRect/>
          </a:stretch>
        </p:blipFill>
        <p:spPr>
          <a:xfrm>
            <a:off x="82296" y="0"/>
            <a:ext cx="9061704" cy="859581"/>
          </a:xfrm>
          <a:prstGeom prst="rect">
            <a:avLst/>
          </a:prstGeom>
        </p:spPr>
      </p:pic>
      <p:sp>
        <p:nvSpPr>
          <p:cNvPr id="9" name="TextBox 8">
            <a:extLst>
              <a:ext uri="{FF2B5EF4-FFF2-40B4-BE49-F238E27FC236}">
                <a16:creationId xmlns:a16="http://schemas.microsoft.com/office/drawing/2014/main" id="{6AF204A0-F60A-FE6A-E480-C78CA1C61FC9}"/>
              </a:ext>
            </a:extLst>
          </p:cNvPr>
          <p:cNvSpPr txBox="1"/>
          <p:nvPr/>
        </p:nvSpPr>
        <p:spPr>
          <a:xfrm>
            <a:off x="1517331" y="82296"/>
            <a:ext cx="6328221" cy="461665"/>
          </a:xfrm>
          <a:prstGeom prst="rect">
            <a:avLst/>
          </a:prstGeom>
          <a:noFill/>
        </p:spPr>
        <p:txBody>
          <a:bodyPr wrap="square" rtlCol="0">
            <a:spAutoFit/>
          </a:bodyPr>
          <a:lstStyle/>
          <a:p>
            <a:pPr algn="ctr"/>
            <a:r>
              <a:rPr lang="en-US" sz="2400" b="1" dirty="0">
                <a:solidFill>
                  <a:schemeClr val="bg1"/>
                </a:solidFill>
              </a:rPr>
              <a:t>Opportunity</a:t>
            </a:r>
          </a:p>
        </p:txBody>
      </p:sp>
      <p:sp>
        <p:nvSpPr>
          <p:cNvPr id="6" name="Rectangle 5">
            <a:extLst>
              <a:ext uri="{FF2B5EF4-FFF2-40B4-BE49-F238E27FC236}">
                <a16:creationId xmlns:a16="http://schemas.microsoft.com/office/drawing/2014/main" id="{DD6C1861-D1E8-DADC-4E0E-BD96BB45E96D}"/>
              </a:ext>
            </a:extLst>
          </p:cNvPr>
          <p:cNvSpPr/>
          <p:nvPr/>
        </p:nvSpPr>
        <p:spPr>
          <a:xfrm>
            <a:off x="553155" y="722489"/>
            <a:ext cx="8308623" cy="4869025"/>
          </a:xfrm>
          <a:prstGeom prst="rect">
            <a:avLst/>
          </a:prstGeom>
        </p:spPr>
        <p:txBody>
          <a:bodyPr wrap="square">
            <a:spAutoFit/>
          </a:bodyPr>
          <a:lstStyle/>
          <a:p>
            <a:pPr marL="0" marR="0" lvl="0" indent="-285750" algn="l" defTabSz="914400" rtl="0" eaLnBrk="1" fontAlgn="auto" latinLnBrk="0" hangingPunct="1">
              <a:lnSpc>
                <a:spcPct val="100000"/>
              </a:lnSpc>
              <a:spcBef>
                <a:spcPts val="0"/>
              </a:spcBef>
              <a:spcAft>
                <a:spcPts val="0"/>
              </a:spcAft>
              <a:buClrTx/>
              <a:buSzTx/>
              <a:buFontTx/>
              <a:buNone/>
              <a:tabLst/>
              <a:defRPr/>
            </a:pPr>
            <a:endParaRPr kumimoji="0" lang="en-US" sz="1600" b="1" i="0" u="sng" strike="noStrike" kern="1200" cap="none" spc="0" normalizeH="0" baseline="0" noProof="0" dirty="0">
              <a:ln>
                <a:noFill/>
              </a:ln>
              <a:solidFill>
                <a:prstClr val="black"/>
              </a:solidFill>
              <a:effectLst/>
              <a:uLnTx/>
              <a:uFillTx/>
              <a:latin typeface="Arial" panose="020B0604020202020204"/>
              <a:ea typeface="ＭＳ Ｐゴシック" pitchFamily="34" charset="-128"/>
              <a:cs typeface="Arial" pitchFamily="34" charset="0"/>
            </a:endParaRPr>
          </a:p>
          <a:p>
            <a:pPr marL="0" marR="0" lvl="0" indent="-28575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rial" panose="020B0604020202020204"/>
                <a:ea typeface="ＭＳ Ｐゴシック" pitchFamily="34" charset="-128"/>
                <a:cs typeface="Arial" pitchFamily="34" charset="0"/>
              </a:rPr>
              <a:t>TITLE</a:t>
            </a:r>
            <a:r>
              <a:rPr kumimoji="0" lang="en-US" sz="1600" b="1" i="0" u="none" strike="noStrike" kern="1200" cap="none" spc="0" normalizeH="0" baseline="0" noProof="0" dirty="0">
                <a:ln>
                  <a:noFill/>
                </a:ln>
                <a:solidFill>
                  <a:prstClr val="black"/>
                </a:solidFill>
                <a:effectLst/>
                <a:uLnTx/>
                <a:uFillTx/>
                <a:latin typeface="Arial" panose="020B0604020202020204"/>
                <a:ea typeface="ＭＳ Ｐゴシック" pitchFamily="34" charset="-128"/>
                <a:cs typeface="Arial" pitchFamily="34" charset="0"/>
              </a:rPr>
              <a:t>: Atlassian Commercial-Off-the-Shelf (COTS) Software Subscriptions </a:t>
            </a:r>
          </a:p>
          <a:p>
            <a:pPr marL="0" marR="0" lvl="0" indent="-28575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highlight>
                <a:srgbClr val="FFFF00"/>
              </a:highligh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 Arial"/>
                <a:ea typeface="+mn-ea"/>
                <a:cs typeface="+mn-cs"/>
              </a:rPr>
              <a:t>DESCRIPTION:</a:t>
            </a:r>
            <a:r>
              <a:rPr kumimoji="0" lang="en-US" sz="1600" b="1" i="0" u="none" strike="noStrike" kern="1200" cap="none" spc="0" normalizeH="0" baseline="0" noProof="0" dirty="0">
                <a:ln>
                  <a:noFill/>
                </a:ln>
                <a:solidFill>
                  <a:prstClr val="black"/>
                </a:solidFill>
                <a:effectLst/>
                <a:uLnTx/>
                <a:uFillTx/>
                <a:latin typeface=" Arial"/>
                <a:ea typeface="+mn-ea"/>
                <a:cs typeface="+mn-cs"/>
              </a:rPr>
              <a:t> </a:t>
            </a:r>
            <a:r>
              <a:rPr kumimoji="0" lang="en-US" sz="1600" b="0" i="0" u="none" strike="noStrike" kern="1200" cap="none" spc="0" normalizeH="0" baseline="0" noProof="0" dirty="0">
                <a:ln>
                  <a:noFill/>
                </a:ln>
                <a:solidFill>
                  <a:prstClr val="black"/>
                </a:solidFill>
                <a:effectLst/>
                <a:uLnTx/>
                <a:uFillTx/>
                <a:latin typeface=" Arial"/>
                <a:ea typeface="+mn-ea"/>
                <a:cs typeface="+mn-cs"/>
              </a:rPr>
              <a:t>This requirement is for COTS Atlassian software licenses. </a:t>
            </a:r>
            <a:endParaRPr kumimoji="0" lang="en-US" sz="1600" b="0" i="0" u="none" strike="noStrike" kern="1200" cap="none" spc="0" normalizeH="0" baseline="0" noProof="0" dirty="0">
              <a:ln>
                <a:noFill/>
              </a:ln>
              <a:solidFill>
                <a:prstClr val="black"/>
              </a:solidFill>
              <a:effectLst/>
              <a:uLnTx/>
              <a:uFillTx/>
              <a:latin typeface="Arial" panose="020B0604020202020204"/>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 Arial"/>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rPr>
              <a:t>TYPE OF SET-ASIDE:</a:t>
            </a:r>
            <a:r>
              <a:rPr kumimoji="0" lang="en-US" sz="1600" b="1" i="0" u="none"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rPr>
              <a:t>  </a:t>
            </a:r>
            <a:r>
              <a:rPr kumimoji="0" lang="en-US" sz="1600" b="0" i="0" u="none"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rPr>
              <a:t>Full and Open  </a:t>
            </a: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600" b="0" i="0" u="sng"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endParaRP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rPr>
              <a:t>CONTRACT TYPE:</a:t>
            </a:r>
            <a:r>
              <a:rPr kumimoji="0" lang="en-US" sz="1600" b="1" i="0" u="none"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rPr>
              <a:t> </a:t>
            </a:r>
            <a:r>
              <a:rPr kumimoji="0" lang="en-US" sz="1600" b="0" i="0" u="none"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rPr>
              <a:t>Firm Fixed Price</a:t>
            </a:r>
            <a:r>
              <a:rPr lang="en-US" sz="1600" dirty="0">
                <a:solidFill>
                  <a:prstClr val="black"/>
                </a:solidFill>
                <a:latin typeface=" Arial"/>
                <a:ea typeface="ＭＳ Ｐゴシック" pitchFamily="34" charset="-128"/>
                <a:cs typeface="Arial" pitchFamily="34" charset="0"/>
              </a:rPr>
              <a:t> Order on CHESS ITES SW-2</a:t>
            </a:r>
            <a:endParaRPr kumimoji="0" lang="en-US" sz="1600" b="1" i="0" u="none"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600" b="1" i="0" u="sng"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endParaRP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rPr>
              <a:t>ESTIMATED VALUE:</a:t>
            </a:r>
            <a:r>
              <a:rPr kumimoji="0" lang="en-US" sz="1600" b="1" i="0" u="none"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rPr>
              <a:t> </a:t>
            </a:r>
            <a:r>
              <a:rPr kumimoji="0" lang="en-US" sz="1600" b="0" i="0" u="none"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rPr>
              <a:t>$</a:t>
            </a:r>
            <a:r>
              <a:rPr lang="en-US" sz="1600" dirty="0">
                <a:solidFill>
                  <a:prstClr val="black"/>
                </a:solidFill>
                <a:latin typeface=" Arial"/>
                <a:ea typeface="ＭＳ Ｐゴシック" pitchFamily="34" charset="-128"/>
                <a:cs typeface="Arial" pitchFamily="34" charset="0"/>
              </a:rPr>
              <a:t>200K - $400K </a:t>
            </a:r>
            <a:endParaRPr kumimoji="0" lang="en-US" sz="1600" b="0" i="0" u="none"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600" b="0" i="0" u="sng"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600" b="1" i="0" u="sng"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endParaRP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rPr>
              <a:t>CONTRACTING CONTACT</a:t>
            </a:r>
            <a:r>
              <a:rPr kumimoji="0" lang="en-US" sz="1600" b="1" i="0" u="none"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rPr>
              <a:t>:  </a:t>
            </a:r>
            <a:r>
              <a:rPr kumimoji="0" lang="en-US" sz="1600" b="0" i="0" u="none"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rPr>
              <a:t>KO – Tanya.d.buttner.civ@army.mil</a:t>
            </a: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600" b="1" i="0" u="sng"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endParaRP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rPr>
              <a:t>SOLICITATION #:</a:t>
            </a:r>
            <a:r>
              <a:rPr kumimoji="0" lang="en-US" sz="1600" b="1" i="0" u="none"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rPr>
              <a:t> </a:t>
            </a:r>
            <a:r>
              <a:rPr kumimoji="0" lang="en-US" sz="1600" b="0" i="0" u="none"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rPr>
              <a:t>TBD</a:t>
            </a: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endParaRPr>
          </a:p>
          <a:p>
            <a:pPr lvl="0">
              <a:lnSpc>
                <a:spcPct val="80000"/>
              </a:lnSpc>
              <a:defRPr/>
            </a:pPr>
            <a:endParaRPr lang="en-US" sz="1600" b="1" u="sng" dirty="0">
              <a:latin typeface=" Arial"/>
              <a:ea typeface="ＭＳ Ｐゴシック" pitchFamily="34" charset="-128"/>
              <a:cs typeface="Arial" pitchFamily="34" charset="0"/>
            </a:endParaRPr>
          </a:p>
          <a:p>
            <a:pPr lvl="0">
              <a:lnSpc>
                <a:spcPct val="80000"/>
              </a:lnSpc>
              <a:defRPr/>
            </a:pPr>
            <a:r>
              <a:rPr lang="en-US" sz="1600" b="1" u="sng" dirty="0">
                <a:latin typeface=" Arial"/>
                <a:ea typeface="ＭＳ Ｐゴシック" pitchFamily="34" charset="-128"/>
                <a:cs typeface="Arial" pitchFamily="34" charset="0"/>
              </a:rPr>
              <a:t>SOLICITATION RELEASE DATE:</a:t>
            </a:r>
            <a:r>
              <a:rPr lang="en-US" sz="1600" b="1" dirty="0">
                <a:latin typeface=" Arial"/>
                <a:ea typeface="ＭＳ Ｐゴシック" pitchFamily="34" charset="-128"/>
                <a:cs typeface="Arial" pitchFamily="34" charset="0"/>
              </a:rPr>
              <a:t> </a:t>
            </a:r>
            <a:r>
              <a:rPr lang="en-US" sz="1600" dirty="0">
                <a:latin typeface=" Arial"/>
                <a:ea typeface="ＭＳ Ｐゴシック" pitchFamily="34" charset="-128"/>
                <a:cs typeface="Arial" pitchFamily="34" charset="0"/>
              </a:rPr>
              <a:t>January 2025 </a:t>
            </a:r>
          </a:p>
          <a:p>
            <a:pPr lvl="0">
              <a:lnSpc>
                <a:spcPct val="80000"/>
              </a:lnSpc>
              <a:defRPr/>
            </a:pPr>
            <a:endParaRPr lang="en-US" sz="1600" dirty="0">
              <a:latin typeface=" Arial"/>
              <a:ea typeface="ＭＳ Ｐゴシック" pitchFamily="34" charset="-128"/>
              <a:cs typeface="Arial" pitchFamily="34" charset="0"/>
            </a:endParaRPr>
          </a:p>
          <a:p>
            <a:pPr>
              <a:lnSpc>
                <a:spcPct val="80000"/>
              </a:lnSpc>
              <a:defRPr/>
            </a:pPr>
            <a:endParaRPr lang="en-US" sz="1600" dirty="0">
              <a:latin typeface=" Arial"/>
              <a:ea typeface="ＭＳ Ｐゴシック" pitchFamily="34" charset="-128"/>
              <a:cs typeface="Arial" pitchFamily="34" charset="0"/>
            </a:endParaRPr>
          </a:p>
          <a:p>
            <a:pPr>
              <a:lnSpc>
                <a:spcPct val="80000"/>
              </a:lnSpc>
              <a:defRPr/>
            </a:pPr>
            <a:r>
              <a:rPr lang="en-US" sz="1600" dirty="0">
                <a:latin typeface=" Arial"/>
                <a:ea typeface="ＭＳ Ｐゴシック" pitchFamily="34" charset="-128"/>
                <a:cs typeface="Arial" pitchFamily="34" charset="0"/>
              </a:rPr>
              <a:t>*Subject to change and subject to cancellation</a:t>
            </a:r>
          </a:p>
        </p:txBody>
      </p:sp>
    </p:spTree>
    <p:extLst>
      <p:ext uri="{BB962C8B-B14F-4D97-AF65-F5344CB8AC3E}">
        <p14:creationId xmlns:p14="http://schemas.microsoft.com/office/powerpoint/2010/main" val="172736963"/>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D694FD6D-AB57-E7F7-4F73-C69F6E2EB56F}"/>
              </a:ext>
            </a:extLst>
          </p:cNvPr>
          <p:cNvSpPr>
            <a:spLocks noGrp="1"/>
          </p:cNvSpPr>
          <p:nvPr>
            <p:ph type="sldNum" sz="quarter" idx="12"/>
          </p:nvPr>
        </p:nvSpPr>
        <p:spPr>
          <a:xfrm>
            <a:off x="3459192" y="6661630"/>
            <a:ext cx="2225616" cy="19637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F9AF2913-2DB3-46CA-AB90-630B618DC110}" type="slidenum">
              <a:rPr kumimoji="0" lang="en-US" sz="800" b="0" i="0" u="none" strike="noStrike" kern="1200" cap="none" spc="0" normalizeH="0" baseline="0" noProof="0" smtClean="0">
                <a:ln>
                  <a:noFill/>
                </a:ln>
                <a:solidFill>
                  <a:prstClr val="black"/>
                </a:solidFill>
                <a:effectLst/>
                <a:uLnTx/>
                <a:uFillTx/>
                <a:latin typeface="+mn-lt"/>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sz="800" b="0" i="0" u="none" strike="noStrike" kern="1200" cap="none" spc="0" normalizeH="0" baseline="0" noProof="0" dirty="0">
              <a:ln>
                <a:noFill/>
              </a:ln>
              <a:solidFill>
                <a:prstClr val="black"/>
              </a:solidFill>
              <a:effectLst/>
              <a:uLnTx/>
              <a:uFillTx/>
              <a:latin typeface="+mn-lt"/>
            </a:endParaRPr>
          </a:p>
        </p:txBody>
      </p:sp>
      <p:pic>
        <p:nvPicPr>
          <p:cNvPr id="7" name="Picture 6">
            <a:extLst>
              <a:ext uri="{FF2B5EF4-FFF2-40B4-BE49-F238E27FC236}">
                <a16:creationId xmlns:a16="http://schemas.microsoft.com/office/drawing/2014/main" id="{BFD2F45A-70B6-C8F1-C9E4-CF9445D50966}"/>
              </a:ext>
            </a:extLst>
          </p:cNvPr>
          <p:cNvPicPr>
            <a:picLocks noChangeAspect="1"/>
          </p:cNvPicPr>
          <p:nvPr/>
        </p:nvPicPr>
        <p:blipFill>
          <a:blip r:embed="rId3"/>
          <a:stretch>
            <a:fillRect/>
          </a:stretch>
        </p:blipFill>
        <p:spPr>
          <a:xfrm>
            <a:off x="6494345" y="5848350"/>
            <a:ext cx="2581275" cy="1009650"/>
          </a:xfrm>
          <a:prstGeom prst="rect">
            <a:avLst/>
          </a:prstGeom>
        </p:spPr>
      </p:pic>
      <p:pic>
        <p:nvPicPr>
          <p:cNvPr id="4" name="Picture 3">
            <a:extLst>
              <a:ext uri="{FF2B5EF4-FFF2-40B4-BE49-F238E27FC236}">
                <a16:creationId xmlns:a16="http://schemas.microsoft.com/office/drawing/2014/main" id="{76E60FB3-1A0E-329E-C421-53374C90ECD0}"/>
              </a:ext>
            </a:extLst>
          </p:cNvPr>
          <p:cNvPicPr>
            <a:picLocks noChangeAspect="1"/>
          </p:cNvPicPr>
          <p:nvPr/>
        </p:nvPicPr>
        <p:blipFill>
          <a:blip r:embed="rId4"/>
          <a:stretch>
            <a:fillRect/>
          </a:stretch>
        </p:blipFill>
        <p:spPr>
          <a:xfrm>
            <a:off x="82296" y="0"/>
            <a:ext cx="9061704" cy="859581"/>
          </a:xfrm>
          <a:prstGeom prst="rect">
            <a:avLst/>
          </a:prstGeom>
        </p:spPr>
      </p:pic>
      <p:sp>
        <p:nvSpPr>
          <p:cNvPr id="9" name="TextBox 8">
            <a:extLst>
              <a:ext uri="{FF2B5EF4-FFF2-40B4-BE49-F238E27FC236}">
                <a16:creationId xmlns:a16="http://schemas.microsoft.com/office/drawing/2014/main" id="{6AF204A0-F60A-FE6A-E480-C78CA1C61FC9}"/>
              </a:ext>
            </a:extLst>
          </p:cNvPr>
          <p:cNvSpPr txBox="1"/>
          <p:nvPr/>
        </p:nvSpPr>
        <p:spPr>
          <a:xfrm>
            <a:off x="1517331" y="82296"/>
            <a:ext cx="6328221" cy="461665"/>
          </a:xfrm>
          <a:prstGeom prst="rect">
            <a:avLst/>
          </a:prstGeom>
          <a:noFill/>
        </p:spPr>
        <p:txBody>
          <a:bodyPr wrap="square" rtlCol="0">
            <a:spAutoFit/>
          </a:bodyPr>
          <a:lstStyle/>
          <a:p>
            <a:pPr algn="ctr"/>
            <a:r>
              <a:rPr lang="en-US" sz="2400" b="1" dirty="0">
                <a:solidFill>
                  <a:schemeClr val="bg1"/>
                </a:solidFill>
              </a:rPr>
              <a:t>Opportunity</a:t>
            </a:r>
          </a:p>
        </p:txBody>
      </p:sp>
      <p:sp>
        <p:nvSpPr>
          <p:cNvPr id="6" name="Rectangle 5">
            <a:extLst>
              <a:ext uri="{FF2B5EF4-FFF2-40B4-BE49-F238E27FC236}">
                <a16:creationId xmlns:a16="http://schemas.microsoft.com/office/drawing/2014/main" id="{DD6C1861-D1E8-DADC-4E0E-BD96BB45E96D}"/>
              </a:ext>
            </a:extLst>
          </p:cNvPr>
          <p:cNvSpPr/>
          <p:nvPr/>
        </p:nvSpPr>
        <p:spPr>
          <a:xfrm>
            <a:off x="553155" y="722489"/>
            <a:ext cx="8308623" cy="4869025"/>
          </a:xfrm>
          <a:prstGeom prst="rect">
            <a:avLst/>
          </a:prstGeom>
        </p:spPr>
        <p:txBody>
          <a:bodyPr wrap="square">
            <a:spAutoFit/>
          </a:bodyPr>
          <a:lstStyle/>
          <a:p>
            <a:pPr marL="0" marR="0" lvl="0" indent="-285750" algn="l" defTabSz="914400" rtl="0" eaLnBrk="1" fontAlgn="auto" latinLnBrk="0" hangingPunct="1">
              <a:lnSpc>
                <a:spcPct val="100000"/>
              </a:lnSpc>
              <a:spcBef>
                <a:spcPts val="0"/>
              </a:spcBef>
              <a:spcAft>
                <a:spcPts val="0"/>
              </a:spcAft>
              <a:buClrTx/>
              <a:buSzTx/>
              <a:buFontTx/>
              <a:buNone/>
              <a:tabLst/>
              <a:defRPr/>
            </a:pPr>
            <a:endParaRPr kumimoji="0" lang="en-US" sz="1600" b="1" i="0" u="sng" strike="noStrike" kern="1200" cap="none" spc="0" normalizeH="0" baseline="0" noProof="0" dirty="0">
              <a:ln>
                <a:noFill/>
              </a:ln>
              <a:solidFill>
                <a:prstClr val="black"/>
              </a:solidFill>
              <a:effectLst/>
              <a:uLnTx/>
              <a:uFillTx/>
              <a:latin typeface="Arial" panose="020B0604020202020204"/>
              <a:ea typeface="ＭＳ Ｐゴシック" pitchFamily="34" charset="-128"/>
              <a:cs typeface="Arial" pitchFamily="34" charset="0"/>
            </a:endParaRPr>
          </a:p>
          <a:p>
            <a:pPr marL="0" marR="0" lvl="0" indent="-28575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rial" panose="020B0604020202020204"/>
                <a:ea typeface="ＭＳ Ｐゴシック" pitchFamily="34" charset="-128"/>
                <a:cs typeface="Arial" pitchFamily="34" charset="0"/>
              </a:rPr>
              <a:t>TITLE</a:t>
            </a:r>
            <a:r>
              <a:rPr kumimoji="0" lang="en-US" sz="1600" b="1" i="0" u="none" strike="noStrike" kern="1200" cap="none" spc="0" normalizeH="0" baseline="0" noProof="0" dirty="0">
                <a:ln>
                  <a:noFill/>
                </a:ln>
                <a:solidFill>
                  <a:prstClr val="black"/>
                </a:solidFill>
                <a:effectLst/>
                <a:uLnTx/>
                <a:uFillTx/>
                <a:latin typeface="Arial" panose="020B0604020202020204"/>
                <a:ea typeface="ＭＳ Ｐゴシック" pitchFamily="34" charset="-128"/>
                <a:cs typeface="Arial" pitchFamily="34" charset="0"/>
              </a:rPr>
              <a:t>: Docker Commercial-Off-the-Shelf (COTS) Software Subscriptions </a:t>
            </a:r>
          </a:p>
          <a:p>
            <a:pPr marL="0" marR="0" lvl="0" indent="-28575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highlight>
                <a:srgbClr val="FFFF00"/>
              </a:highlight>
              <a:uLnTx/>
              <a:uFillTx/>
              <a:latin typeface="Arial" panose="020B06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 Arial"/>
                <a:ea typeface="+mn-ea"/>
                <a:cs typeface="+mn-cs"/>
              </a:rPr>
              <a:t>DESCRIPTION:</a:t>
            </a:r>
            <a:r>
              <a:rPr kumimoji="0" lang="en-US" sz="1600" b="1" i="0" u="none" strike="noStrike" kern="1200" cap="none" spc="0" normalizeH="0" baseline="0" noProof="0" dirty="0">
                <a:ln>
                  <a:noFill/>
                </a:ln>
                <a:solidFill>
                  <a:prstClr val="black"/>
                </a:solidFill>
                <a:effectLst/>
                <a:uLnTx/>
                <a:uFillTx/>
                <a:latin typeface=" Arial"/>
                <a:ea typeface="+mn-ea"/>
                <a:cs typeface="+mn-cs"/>
              </a:rPr>
              <a:t> </a:t>
            </a:r>
            <a:r>
              <a:rPr kumimoji="0" lang="en-US" sz="1600" b="0" i="0" u="none" strike="noStrike" kern="1200" cap="none" spc="0" normalizeH="0" baseline="0" noProof="0" dirty="0">
                <a:ln>
                  <a:noFill/>
                </a:ln>
                <a:solidFill>
                  <a:prstClr val="black"/>
                </a:solidFill>
                <a:effectLst/>
                <a:uLnTx/>
                <a:uFillTx/>
                <a:latin typeface=" Arial"/>
                <a:ea typeface="+mn-ea"/>
                <a:cs typeface="+mn-cs"/>
              </a:rPr>
              <a:t>This requirement is for COTS Docker software licenses. </a:t>
            </a:r>
            <a:endParaRPr kumimoji="0" lang="en-US" sz="1600" b="0" i="0" u="none" strike="noStrike" kern="1200" cap="none" spc="0" normalizeH="0" baseline="0" noProof="0" dirty="0">
              <a:ln>
                <a:noFill/>
              </a:ln>
              <a:solidFill>
                <a:prstClr val="black"/>
              </a:solidFill>
              <a:effectLst/>
              <a:uLnTx/>
              <a:uFillTx/>
              <a:latin typeface="Arial" panose="020B0604020202020204"/>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 Arial"/>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rPr>
              <a:t>TYPE OF SET-ASIDE:</a:t>
            </a:r>
            <a:r>
              <a:rPr kumimoji="0" lang="en-US" sz="1600" b="1" i="0" u="none"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rPr>
              <a:t>  </a:t>
            </a:r>
            <a:r>
              <a:rPr kumimoji="0" lang="en-US" sz="1600" b="0" i="0" u="none"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rPr>
              <a:t>Full and Open  </a:t>
            </a: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600" b="0" i="0" u="sng"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endParaRP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rPr>
              <a:t>CONTRACT TYPE:</a:t>
            </a:r>
            <a:r>
              <a:rPr kumimoji="0" lang="en-US" sz="1600" b="1" i="0" u="none"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rPr>
              <a:t> </a:t>
            </a:r>
            <a:r>
              <a:rPr kumimoji="0" lang="en-US" sz="1600" b="0" i="0" u="none"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rPr>
              <a:t>Firm Fixed Price</a:t>
            </a:r>
            <a:r>
              <a:rPr lang="en-US" sz="1600" dirty="0">
                <a:solidFill>
                  <a:prstClr val="black"/>
                </a:solidFill>
                <a:latin typeface=" Arial"/>
                <a:ea typeface="ＭＳ Ｐゴシック" pitchFamily="34" charset="-128"/>
                <a:cs typeface="Arial" pitchFamily="34" charset="0"/>
              </a:rPr>
              <a:t> Order on CHESS ITES SW-2</a:t>
            </a:r>
            <a:endParaRPr kumimoji="0" lang="en-US" sz="1600" b="1" i="0" u="none"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600" b="1" i="0" u="sng"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endParaRP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rPr>
              <a:t>ESTIMATED VALUE:</a:t>
            </a:r>
            <a:r>
              <a:rPr kumimoji="0" lang="en-US" sz="1600" b="1" i="0" u="none"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rPr>
              <a:t> </a:t>
            </a:r>
            <a:r>
              <a:rPr kumimoji="0" lang="en-US" sz="1600" b="0" i="0" u="none"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rPr>
              <a:t>$20K - </a:t>
            </a:r>
            <a:r>
              <a:rPr lang="en-US" sz="1600" dirty="0">
                <a:solidFill>
                  <a:prstClr val="black"/>
                </a:solidFill>
                <a:latin typeface=" Arial"/>
                <a:ea typeface="ＭＳ Ｐゴシック" pitchFamily="34" charset="-128"/>
                <a:cs typeface="Arial" pitchFamily="34" charset="0"/>
              </a:rPr>
              <a:t>$40K</a:t>
            </a:r>
            <a:endParaRPr kumimoji="0" lang="en-US" sz="1600" b="0" i="0" u="none"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600" b="0" i="0" u="sng"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600" b="1" i="0" u="sng"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endParaRP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rPr>
              <a:t>CONTRACTING CONTACT</a:t>
            </a:r>
            <a:r>
              <a:rPr kumimoji="0" lang="en-US" sz="1600" b="1" i="0" u="none"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rPr>
              <a:t>:  </a:t>
            </a:r>
            <a:r>
              <a:rPr kumimoji="0" lang="en-US" sz="1600" b="0" i="0" u="none"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rPr>
              <a:t>KO – Tanya.d.buttner.civ@army.mil</a:t>
            </a: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endParaRP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600" b="1" i="0" u="sng"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endParaRP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rPr>
              <a:t>SOLICITATION #:</a:t>
            </a:r>
            <a:r>
              <a:rPr kumimoji="0" lang="en-US" sz="1600" b="1" i="0" u="none"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rPr>
              <a:t> </a:t>
            </a:r>
            <a:r>
              <a:rPr kumimoji="0" lang="en-US" sz="1600" b="0" i="0" u="none"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rPr>
              <a:t>TBD</a:t>
            </a:r>
          </a:p>
          <a:p>
            <a:pPr marL="0" marR="0" lvl="0" indent="0" algn="l" defTabSz="914400" rtl="0" eaLnBrk="1" fontAlgn="auto" latinLnBrk="0" hangingPunct="1">
              <a:lnSpc>
                <a:spcPct val="8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 Arial"/>
              <a:ea typeface="ＭＳ Ｐゴシック" pitchFamily="34" charset="-128"/>
              <a:cs typeface="Arial" pitchFamily="34" charset="0"/>
            </a:endParaRPr>
          </a:p>
          <a:p>
            <a:pPr lvl="0">
              <a:lnSpc>
                <a:spcPct val="80000"/>
              </a:lnSpc>
              <a:defRPr/>
            </a:pPr>
            <a:endParaRPr lang="en-US" sz="1600" b="1" u="sng" dirty="0">
              <a:latin typeface=" Arial"/>
              <a:ea typeface="ＭＳ Ｐゴシック" pitchFamily="34" charset="-128"/>
              <a:cs typeface="Arial" pitchFamily="34" charset="0"/>
            </a:endParaRPr>
          </a:p>
          <a:p>
            <a:pPr lvl="0">
              <a:lnSpc>
                <a:spcPct val="80000"/>
              </a:lnSpc>
              <a:defRPr/>
            </a:pPr>
            <a:r>
              <a:rPr lang="en-US" sz="1600" b="1" u="sng" dirty="0">
                <a:latin typeface=" Arial"/>
                <a:ea typeface="ＭＳ Ｐゴシック" pitchFamily="34" charset="-128"/>
                <a:cs typeface="Arial" pitchFamily="34" charset="0"/>
              </a:rPr>
              <a:t>SOLICITATION RELEASE DATE:</a:t>
            </a:r>
            <a:r>
              <a:rPr lang="en-US" sz="1600" b="1" dirty="0">
                <a:latin typeface=" Arial"/>
                <a:ea typeface="ＭＳ Ｐゴシック" pitchFamily="34" charset="-128"/>
                <a:cs typeface="Arial" pitchFamily="34" charset="0"/>
              </a:rPr>
              <a:t> </a:t>
            </a:r>
            <a:r>
              <a:rPr lang="en-US" sz="1600" dirty="0">
                <a:latin typeface=" Arial"/>
                <a:ea typeface="ＭＳ Ｐゴシック" pitchFamily="34" charset="-128"/>
                <a:cs typeface="Arial" pitchFamily="34" charset="0"/>
              </a:rPr>
              <a:t>January 2025 </a:t>
            </a:r>
          </a:p>
          <a:p>
            <a:pPr lvl="0">
              <a:lnSpc>
                <a:spcPct val="80000"/>
              </a:lnSpc>
              <a:defRPr/>
            </a:pPr>
            <a:endParaRPr lang="en-US" sz="1600" dirty="0">
              <a:latin typeface=" Arial"/>
              <a:ea typeface="ＭＳ Ｐゴシック" pitchFamily="34" charset="-128"/>
              <a:cs typeface="Arial" pitchFamily="34" charset="0"/>
            </a:endParaRPr>
          </a:p>
          <a:p>
            <a:pPr>
              <a:lnSpc>
                <a:spcPct val="80000"/>
              </a:lnSpc>
              <a:defRPr/>
            </a:pPr>
            <a:endParaRPr lang="en-US" sz="1600" dirty="0">
              <a:latin typeface=" Arial"/>
              <a:ea typeface="ＭＳ Ｐゴシック" pitchFamily="34" charset="-128"/>
              <a:cs typeface="Arial" pitchFamily="34" charset="0"/>
            </a:endParaRPr>
          </a:p>
          <a:p>
            <a:pPr>
              <a:lnSpc>
                <a:spcPct val="80000"/>
              </a:lnSpc>
              <a:defRPr/>
            </a:pPr>
            <a:r>
              <a:rPr lang="en-US" sz="1600" dirty="0">
                <a:latin typeface=" Arial"/>
                <a:ea typeface="ＭＳ Ｐゴシック" pitchFamily="34" charset="-128"/>
                <a:cs typeface="Arial" pitchFamily="34" charset="0"/>
              </a:rPr>
              <a:t>*Subject to change and subject to cancellation</a:t>
            </a:r>
          </a:p>
        </p:txBody>
      </p:sp>
    </p:spTree>
    <p:extLst>
      <p:ext uri="{BB962C8B-B14F-4D97-AF65-F5344CB8AC3E}">
        <p14:creationId xmlns:p14="http://schemas.microsoft.com/office/powerpoint/2010/main" val="1705246210"/>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1">
            <a:extLst>
              <a:ext uri="{FF2B5EF4-FFF2-40B4-BE49-F238E27FC236}">
                <a16:creationId xmlns:a16="http://schemas.microsoft.com/office/drawing/2014/main" id="{D694FD6D-AB57-E7F7-4F73-C69F6E2EB56F}"/>
              </a:ext>
            </a:extLst>
          </p:cNvPr>
          <p:cNvSpPr>
            <a:spLocks noGrp="1"/>
          </p:cNvSpPr>
          <p:nvPr>
            <p:ph type="sldNum" sz="quarter" idx="12"/>
          </p:nvPr>
        </p:nvSpPr>
        <p:spPr>
          <a:xfrm>
            <a:off x="3737394" y="5853472"/>
            <a:ext cx="1669212" cy="147278"/>
          </a:xfrm>
        </p:spPr>
        <p:txBody>
          <a:bodyPr/>
          <a:lstStyle/>
          <a:p>
            <a:pPr algn="ctr">
              <a:defRPr/>
            </a:pPr>
            <a:fld id="{F9AF2913-2DB3-46CA-AB90-630B618DC110}" type="slidenum">
              <a:rPr lang="en-US" sz="600">
                <a:solidFill>
                  <a:prstClr val="black"/>
                </a:solidFill>
              </a:rPr>
              <a:pPr algn="ctr">
                <a:defRPr/>
              </a:pPr>
              <a:t>9</a:t>
            </a:fld>
            <a:endParaRPr lang="en-US" sz="600" dirty="0">
              <a:solidFill>
                <a:prstClr val="black"/>
              </a:solidFill>
            </a:endParaRPr>
          </a:p>
        </p:txBody>
      </p:sp>
      <p:pic>
        <p:nvPicPr>
          <p:cNvPr id="7" name="Picture 6">
            <a:extLst>
              <a:ext uri="{FF2B5EF4-FFF2-40B4-BE49-F238E27FC236}">
                <a16:creationId xmlns:a16="http://schemas.microsoft.com/office/drawing/2014/main" id="{BFD2F45A-70B6-C8F1-C9E4-CF9445D50966}"/>
              </a:ext>
            </a:extLst>
          </p:cNvPr>
          <p:cNvPicPr>
            <a:picLocks noChangeAspect="1"/>
          </p:cNvPicPr>
          <p:nvPr/>
        </p:nvPicPr>
        <p:blipFill>
          <a:blip r:embed="rId3"/>
          <a:stretch>
            <a:fillRect/>
          </a:stretch>
        </p:blipFill>
        <p:spPr>
          <a:xfrm>
            <a:off x="6013760" y="5243512"/>
            <a:ext cx="1935956" cy="757238"/>
          </a:xfrm>
          <a:prstGeom prst="rect">
            <a:avLst/>
          </a:prstGeom>
        </p:spPr>
      </p:pic>
      <p:pic>
        <p:nvPicPr>
          <p:cNvPr id="4" name="Picture 3">
            <a:extLst>
              <a:ext uri="{FF2B5EF4-FFF2-40B4-BE49-F238E27FC236}">
                <a16:creationId xmlns:a16="http://schemas.microsoft.com/office/drawing/2014/main" id="{76E60FB3-1A0E-329E-C421-53374C90ECD0}"/>
              </a:ext>
            </a:extLst>
          </p:cNvPr>
          <p:cNvPicPr>
            <a:picLocks noChangeAspect="1"/>
          </p:cNvPicPr>
          <p:nvPr/>
        </p:nvPicPr>
        <p:blipFill>
          <a:blip r:embed="rId4"/>
          <a:stretch>
            <a:fillRect/>
          </a:stretch>
        </p:blipFill>
        <p:spPr>
          <a:xfrm>
            <a:off x="1204722" y="857251"/>
            <a:ext cx="6796278" cy="644686"/>
          </a:xfrm>
          <a:prstGeom prst="rect">
            <a:avLst/>
          </a:prstGeom>
        </p:spPr>
      </p:pic>
      <p:sp>
        <p:nvSpPr>
          <p:cNvPr id="9" name="TextBox 8">
            <a:extLst>
              <a:ext uri="{FF2B5EF4-FFF2-40B4-BE49-F238E27FC236}">
                <a16:creationId xmlns:a16="http://schemas.microsoft.com/office/drawing/2014/main" id="{6AF204A0-F60A-FE6A-E480-C78CA1C61FC9}"/>
              </a:ext>
            </a:extLst>
          </p:cNvPr>
          <p:cNvSpPr txBox="1"/>
          <p:nvPr/>
        </p:nvSpPr>
        <p:spPr>
          <a:xfrm>
            <a:off x="2280999" y="857251"/>
            <a:ext cx="4869610" cy="369332"/>
          </a:xfrm>
          <a:prstGeom prst="rect">
            <a:avLst/>
          </a:prstGeom>
          <a:noFill/>
        </p:spPr>
        <p:txBody>
          <a:bodyPr wrap="square" rtlCol="0">
            <a:spAutoFit/>
          </a:bodyPr>
          <a:lstStyle/>
          <a:p>
            <a:pPr algn="ctr"/>
            <a:r>
              <a:rPr lang="en-US" b="1" dirty="0">
                <a:solidFill>
                  <a:schemeClr val="bg1"/>
                </a:solidFill>
              </a:rPr>
              <a:t>Opportunity</a:t>
            </a:r>
          </a:p>
        </p:txBody>
      </p:sp>
      <p:sp>
        <p:nvSpPr>
          <p:cNvPr id="2" name="Rectangle 1">
            <a:extLst>
              <a:ext uri="{FF2B5EF4-FFF2-40B4-BE49-F238E27FC236}">
                <a16:creationId xmlns:a16="http://schemas.microsoft.com/office/drawing/2014/main" id="{4272B758-BE19-903B-0464-ACD9BBB703E0}"/>
              </a:ext>
            </a:extLst>
          </p:cNvPr>
          <p:cNvSpPr/>
          <p:nvPr/>
        </p:nvSpPr>
        <p:spPr>
          <a:xfrm>
            <a:off x="1307592" y="1591057"/>
            <a:ext cx="6419088" cy="4819781"/>
          </a:xfrm>
          <a:prstGeom prst="rect">
            <a:avLst/>
          </a:prstGeom>
        </p:spPr>
        <p:txBody>
          <a:bodyPr wrap="square">
            <a:spAutoFit/>
          </a:bodyPr>
          <a:lstStyle/>
          <a:p>
            <a:pPr indent="-214313"/>
            <a:r>
              <a:rPr lang="en-US" sz="1600" b="1" u="sng" dirty="0">
                <a:latin typeface=" Arial"/>
                <a:ea typeface="ＭＳ Ｐゴシック" pitchFamily="34" charset="-128"/>
                <a:cs typeface="Arial" pitchFamily="34" charset="0"/>
              </a:rPr>
              <a:t>TITLE</a:t>
            </a:r>
            <a:r>
              <a:rPr lang="en-US" sz="1600" b="1" dirty="0">
                <a:latin typeface=" Arial"/>
                <a:ea typeface="ＭＳ Ｐゴシック" pitchFamily="34" charset="-128"/>
                <a:cs typeface="Arial" pitchFamily="34" charset="0"/>
              </a:rPr>
              <a:t>: Veeam Commercial-Off-the-Shelf (COTS) Software Subscriptions  </a:t>
            </a:r>
          </a:p>
          <a:p>
            <a:pPr indent="-214313"/>
            <a:endParaRPr lang="en-US" sz="1600" b="1" dirty="0">
              <a:latin typeface=" Arial"/>
            </a:endParaRPr>
          </a:p>
          <a:p>
            <a:r>
              <a:rPr lang="en-US" sz="1600" b="1" u="sng" dirty="0">
                <a:latin typeface=" Arial"/>
              </a:rPr>
              <a:t>DESCRIPTION:</a:t>
            </a:r>
            <a:r>
              <a:rPr lang="en-US" sz="1600" dirty="0">
                <a:latin typeface=" Arial"/>
              </a:rPr>
              <a:t>  This requirement is for COTs Veeam software </a:t>
            </a:r>
            <a:endParaRPr lang="en-US" sz="1600" u="sng" dirty="0">
              <a:latin typeface=" Arial"/>
            </a:endParaRPr>
          </a:p>
          <a:p>
            <a:endParaRPr lang="en-US" sz="1600" b="1" dirty="0">
              <a:latin typeface=" Arial"/>
            </a:endParaRPr>
          </a:p>
          <a:p>
            <a:pPr>
              <a:lnSpc>
                <a:spcPct val="80000"/>
              </a:lnSpc>
              <a:defRPr/>
            </a:pPr>
            <a:r>
              <a:rPr lang="en-US" sz="1600" b="1" u="sng" dirty="0">
                <a:latin typeface=" Arial"/>
                <a:ea typeface="ＭＳ Ｐゴシック" pitchFamily="34" charset="-128"/>
                <a:cs typeface="Arial" pitchFamily="34" charset="0"/>
              </a:rPr>
              <a:t>TYPE OF SET-ASIDE:</a:t>
            </a:r>
            <a:r>
              <a:rPr lang="en-US" sz="1600" dirty="0">
                <a:latin typeface=" Arial"/>
                <a:ea typeface="ＭＳ Ｐゴシック" pitchFamily="34" charset="-128"/>
                <a:cs typeface="Arial" pitchFamily="34" charset="0"/>
              </a:rPr>
              <a:t>  TBD</a:t>
            </a:r>
          </a:p>
          <a:p>
            <a:pPr lvl="0">
              <a:lnSpc>
                <a:spcPct val="80000"/>
              </a:lnSpc>
              <a:defRPr/>
            </a:pPr>
            <a:endParaRPr lang="en-US" sz="1600" u="sng" dirty="0">
              <a:latin typeface=" Arial"/>
              <a:ea typeface="ＭＳ Ｐゴシック" pitchFamily="34" charset="-128"/>
              <a:cs typeface="Arial" pitchFamily="34" charset="0"/>
            </a:endParaRPr>
          </a:p>
          <a:p>
            <a:pPr lvl="0">
              <a:lnSpc>
                <a:spcPct val="80000"/>
              </a:lnSpc>
              <a:defRPr/>
            </a:pPr>
            <a:endParaRPr lang="en-US" sz="1600" b="1" dirty="0">
              <a:latin typeface=" Arial"/>
              <a:ea typeface="ＭＳ Ｐゴシック" pitchFamily="34" charset="-128"/>
              <a:cs typeface="Arial" pitchFamily="34" charset="0"/>
            </a:endParaRPr>
          </a:p>
          <a:p>
            <a:pPr>
              <a:lnSpc>
                <a:spcPct val="80000"/>
              </a:lnSpc>
              <a:defRPr/>
            </a:pPr>
            <a:r>
              <a:rPr lang="en-US" sz="1600" b="1" u="sng" dirty="0">
                <a:latin typeface=" Arial"/>
                <a:ea typeface="ＭＳ Ｐゴシック" pitchFamily="34" charset="-128"/>
                <a:cs typeface="Arial" pitchFamily="34" charset="0"/>
              </a:rPr>
              <a:t>CONTRACT TYPE:</a:t>
            </a:r>
            <a:r>
              <a:rPr lang="en-US" sz="1600" dirty="0">
                <a:latin typeface=" Arial"/>
                <a:ea typeface="ＭＳ Ｐゴシック" pitchFamily="34" charset="-128"/>
                <a:cs typeface="Arial" pitchFamily="34" charset="0"/>
              </a:rPr>
              <a:t>  Firm Fixed Price Order from Defense Enterprise Software Initiative (DoD ESI) </a:t>
            </a:r>
            <a:endParaRPr lang="en-US" sz="1600" u="sng" dirty="0">
              <a:latin typeface=" Arial"/>
            </a:endParaRPr>
          </a:p>
          <a:p>
            <a:pPr>
              <a:lnSpc>
                <a:spcPct val="80000"/>
              </a:lnSpc>
              <a:defRPr/>
            </a:pPr>
            <a:endParaRPr lang="en-US" sz="1600" dirty="0">
              <a:latin typeface=" Arial"/>
              <a:ea typeface="ＭＳ Ｐゴシック" pitchFamily="34" charset="-128"/>
              <a:cs typeface="Arial" pitchFamily="34" charset="0"/>
            </a:endParaRPr>
          </a:p>
          <a:p>
            <a:pPr lvl="0">
              <a:lnSpc>
                <a:spcPct val="80000"/>
              </a:lnSpc>
              <a:defRPr/>
            </a:pPr>
            <a:endParaRPr lang="en-US" sz="1600" b="1" dirty="0">
              <a:latin typeface=" Arial"/>
              <a:ea typeface="ＭＳ Ｐゴシック" pitchFamily="34" charset="-128"/>
              <a:cs typeface="Arial" pitchFamily="34" charset="0"/>
            </a:endParaRPr>
          </a:p>
          <a:p>
            <a:pPr lvl="0">
              <a:lnSpc>
                <a:spcPct val="80000"/>
              </a:lnSpc>
              <a:defRPr/>
            </a:pPr>
            <a:r>
              <a:rPr lang="en-US" sz="1600" b="1" u="sng" dirty="0">
                <a:latin typeface=" Arial"/>
                <a:ea typeface="ＭＳ Ｐゴシック" pitchFamily="34" charset="-128"/>
                <a:cs typeface="Arial" pitchFamily="34" charset="0"/>
              </a:rPr>
              <a:t>ESTIMATED VALUE:</a:t>
            </a:r>
            <a:r>
              <a:rPr lang="en-US" sz="1600" dirty="0">
                <a:latin typeface=" Arial"/>
                <a:ea typeface="ＭＳ Ｐゴシック" pitchFamily="34" charset="-128"/>
                <a:cs typeface="Arial" pitchFamily="34" charset="0"/>
              </a:rPr>
              <a:t>  $75K - $150K</a:t>
            </a:r>
          </a:p>
          <a:p>
            <a:pPr lvl="0">
              <a:lnSpc>
                <a:spcPct val="80000"/>
              </a:lnSpc>
              <a:defRPr/>
            </a:pPr>
            <a:endParaRPr lang="en-US" sz="1600" u="sng" dirty="0">
              <a:latin typeface=" Arial"/>
              <a:ea typeface="ＭＳ Ｐゴシック" pitchFamily="34" charset="-128"/>
              <a:cs typeface="Arial" pitchFamily="34" charset="0"/>
            </a:endParaRPr>
          </a:p>
          <a:p>
            <a:pPr lvl="0">
              <a:lnSpc>
                <a:spcPct val="80000"/>
              </a:lnSpc>
              <a:defRPr/>
            </a:pPr>
            <a:r>
              <a:rPr lang="en-US" sz="1600" b="1" u="sng" dirty="0">
                <a:latin typeface=" Arial"/>
                <a:ea typeface="ＭＳ Ｐゴシック" pitchFamily="34" charset="-128"/>
                <a:cs typeface="Arial" pitchFamily="34" charset="0"/>
              </a:rPr>
              <a:t>CONTRACTING CONTACT:</a:t>
            </a:r>
            <a:r>
              <a:rPr lang="en-US" sz="1600" dirty="0">
                <a:latin typeface=" Arial"/>
                <a:ea typeface="ＭＳ Ｐゴシック" pitchFamily="34" charset="-128"/>
                <a:cs typeface="Arial" pitchFamily="34" charset="0"/>
              </a:rPr>
              <a:t>  Rebecca.j.peterson20.civ@army.mil</a:t>
            </a:r>
            <a:endParaRPr lang="en-US" sz="1600" u="sng" dirty="0">
              <a:latin typeface=" Arial"/>
              <a:ea typeface="ＭＳ Ｐゴシック" pitchFamily="34" charset="-128"/>
              <a:cs typeface="Arial" pitchFamily="34" charset="0"/>
            </a:endParaRPr>
          </a:p>
          <a:p>
            <a:pPr lvl="0">
              <a:lnSpc>
                <a:spcPct val="80000"/>
              </a:lnSpc>
              <a:defRPr/>
            </a:pPr>
            <a:endParaRPr lang="en-US" sz="1600" b="1" dirty="0">
              <a:latin typeface=" Arial"/>
              <a:ea typeface="ＭＳ Ｐゴシック" pitchFamily="34" charset="-128"/>
              <a:cs typeface="Arial" pitchFamily="34" charset="0"/>
            </a:endParaRPr>
          </a:p>
          <a:p>
            <a:pPr lvl="0">
              <a:lnSpc>
                <a:spcPct val="80000"/>
              </a:lnSpc>
              <a:defRPr/>
            </a:pPr>
            <a:r>
              <a:rPr lang="en-US" sz="1600" b="1" u="sng" dirty="0">
                <a:latin typeface=" Arial"/>
                <a:ea typeface="ＭＳ Ｐゴシック" pitchFamily="34" charset="-128"/>
                <a:cs typeface="Arial" pitchFamily="34" charset="0"/>
              </a:rPr>
              <a:t>SOLICITATION #:</a:t>
            </a:r>
            <a:r>
              <a:rPr lang="en-US" sz="1600" dirty="0">
                <a:latin typeface=" Arial"/>
                <a:ea typeface="ＭＳ Ｐゴシック" pitchFamily="34" charset="-128"/>
                <a:cs typeface="Arial" pitchFamily="34" charset="0"/>
              </a:rPr>
              <a:t>  TBD</a:t>
            </a:r>
          </a:p>
          <a:p>
            <a:pPr lvl="0">
              <a:lnSpc>
                <a:spcPct val="80000"/>
              </a:lnSpc>
              <a:defRPr/>
            </a:pPr>
            <a:endParaRPr lang="en-US" sz="1600" dirty="0">
              <a:latin typeface=" Arial"/>
              <a:ea typeface="ＭＳ Ｐゴシック" pitchFamily="34" charset="-128"/>
              <a:cs typeface="Arial" pitchFamily="34" charset="0"/>
            </a:endParaRPr>
          </a:p>
          <a:p>
            <a:pPr lvl="0">
              <a:lnSpc>
                <a:spcPct val="80000"/>
              </a:lnSpc>
              <a:defRPr/>
            </a:pPr>
            <a:endParaRPr lang="en-US" sz="1600" b="1" u="sng" dirty="0">
              <a:latin typeface=" Arial"/>
              <a:ea typeface="ＭＳ Ｐゴシック" pitchFamily="34" charset="-128"/>
              <a:cs typeface="Arial" pitchFamily="34" charset="0"/>
            </a:endParaRPr>
          </a:p>
          <a:p>
            <a:pPr lvl="0">
              <a:lnSpc>
                <a:spcPct val="80000"/>
              </a:lnSpc>
              <a:defRPr/>
            </a:pPr>
            <a:r>
              <a:rPr lang="en-US" sz="1600" b="1" u="sng" dirty="0">
                <a:latin typeface=" Arial"/>
                <a:ea typeface="ＭＳ Ｐゴシック" pitchFamily="34" charset="-128"/>
                <a:cs typeface="Arial" pitchFamily="34" charset="0"/>
              </a:rPr>
              <a:t>SOLICITATION RELEASE DATE:</a:t>
            </a:r>
            <a:r>
              <a:rPr lang="en-US" sz="1600" dirty="0">
                <a:latin typeface=" Arial"/>
                <a:ea typeface="ＭＳ Ｐゴシック" pitchFamily="34" charset="-128"/>
                <a:cs typeface="Arial" pitchFamily="34" charset="0"/>
              </a:rPr>
              <a:t>  Q2 FY25 </a:t>
            </a:r>
          </a:p>
          <a:p>
            <a:pPr lvl="0">
              <a:lnSpc>
                <a:spcPct val="80000"/>
              </a:lnSpc>
              <a:defRPr/>
            </a:pPr>
            <a:endParaRPr lang="en-US" sz="1600" dirty="0">
              <a:latin typeface=" Arial"/>
              <a:ea typeface="ＭＳ Ｐゴシック" pitchFamily="34" charset="-128"/>
              <a:cs typeface="Arial" pitchFamily="34" charset="0"/>
            </a:endParaRPr>
          </a:p>
          <a:p>
            <a:pPr>
              <a:lnSpc>
                <a:spcPct val="80000"/>
              </a:lnSpc>
              <a:defRPr/>
            </a:pPr>
            <a:r>
              <a:rPr lang="en-US" sz="1600" dirty="0">
                <a:latin typeface=" Arial"/>
                <a:ea typeface="ＭＳ Ｐゴシック" pitchFamily="34" charset="-128"/>
                <a:cs typeface="Arial" pitchFamily="34" charset="0"/>
              </a:rPr>
              <a:t>*Subject to change and subject to cancellation</a:t>
            </a:r>
          </a:p>
          <a:p>
            <a:pPr lvl="0">
              <a:lnSpc>
                <a:spcPct val="80000"/>
              </a:lnSpc>
              <a:defRPr/>
            </a:pPr>
            <a:endParaRPr lang="en-US" sz="1200" dirty="0">
              <a:latin typeface=" Arial"/>
              <a:ea typeface="ＭＳ Ｐゴシック" pitchFamily="34" charset="-128"/>
              <a:cs typeface="Arial" pitchFamily="34" charset="0"/>
            </a:endParaRPr>
          </a:p>
        </p:txBody>
      </p:sp>
    </p:spTree>
    <p:extLst>
      <p:ext uri="{BB962C8B-B14F-4D97-AF65-F5344CB8AC3E}">
        <p14:creationId xmlns:p14="http://schemas.microsoft.com/office/powerpoint/2010/main" val="3206079481"/>
      </p:ext>
    </p:extLst>
  </p:cSld>
  <p:clrMapOvr>
    <a:masterClrMapping/>
  </p:clrMapOvr>
  <p:transition spd="slow">
    <p:fade/>
  </p:transition>
</p:sld>
</file>

<file path=ppt/theme/theme1.xml><?xml version="1.0" encoding="utf-8"?>
<a:theme xmlns:a="http://schemas.openxmlformats.org/drawingml/2006/main" name="AMC MSC Theme">
  <a:themeElements>
    <a:clrScheme name="AMC Branding">
      <a:dk1>
        <a:sysClr val="windowText" lastClr="000000"/>
      </a:dk1>
      <a:lt1>
        <a:sysClr val="window" lastClr="FFFFFF"/>
      </a:lt1>
      <a:dk2>
        <a:srgbClr val="525349"/>
      </a:dk2>
      <a:lt2>
        <a:srgbClr val="7F7F73"/>
      </a:lt2>
      <a:accent1>
        <a:srgbClr val="B8B09C"/>
      </a:accent1>
      <a:accent2>
        <a:srgbClr val="DE1F27"/>
      </a:accent2>
      <a:accent3>
        <a:srgbClr val="214292"/>
      </a:accent3>
      <a:accent4>
        <a:srgbClr val="FFC425"/>
      </a:accent4>
      <a:accent5>
        <a:srgbClr val="F26522"/>
      </a:accent5>
      <a:accent6>
        <a:srgbClr val="70AD47"/>
      </a:accent6>
      <a:hlink>
        <a:srgbClr val="0563C1"/>
      </a:hlink>
      <a:folHlink>
        <a:srgbClr val="7F3F9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tns:customPropertyEditors xmlns:tns="http://schemas.microsoft.com/office/2006/customDocumentInformationPanel">
  <tns:showOnOpen>false</tns:showOnOpen>
  <tns:defaultPropertyEditorNamespace>Standard properties</tns:defaultPropertyEditorNamespace>
</tns:customPropertyEditors>
</file>

<file path=customXml/item2.xml><?xml version="1.0" encoding="utf-8"?>
<ct:contentTypeSchema xmlns:ct="http://schemas.microsoft.com/office/2006/metadata/contentType" xmlns:ma="http://schemas.microsoft.com/office/2006/metadata/properties/metaAttributes" ct:_="" ma:_="" ma:contentTypeName="Document" ma:contentTypeID="0x010100FBFBD409E3D99343B9A08AFBB07E1330" ma:contentTypeVersion="3" ma:contentTypeDescription="Create a new document." ma:contentTypeScope="" ma:versionID="544d2986090343516814b3fe802609ec">
  <xsd:schema xmlns:xsd="http://www.w3.org/2001/XMLSchema" xmlns:xs="http://www.w3.org/2001/XMLSchema" xmlns:p="http://schemas.microsoft.com/office/2006/metadata/properties" xmlns:ns2="c3bc83f7-e4b8-49b7-b5df-238e373e1ad6" targetNamespace="http://schemas.microsoft.com/office/2006/metadata/properties" ma:root="true" ma:fieldsID="156be1aadac83125554bf2ccd3574a7f" ns2:_="">
    <xsd:import namespace="c3bc83f7-e4b8-49b7-b5df-238e373e1ad6"/>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bc83f7-e4b8-49b7-b5df-238e373e1a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9B490E-0250-4FC5-A478-10AD24AAD525}">
  <ds:schemaRefs>
    <ds:schemaRef ds:uri="http://schemas.microsoft.com/office/2006/customDocumentInformationPanel"/>
  </ds:schemaRefs>
</ds:datastoreItem>
</file>

<file path=customXml/itemProps2.xml><?xml version="1.0" encoding="utf-8"?>
<ds:datastoreItem xmlns:ds="http://schemas.openxmlformats.org/officeDocument/2006/customXml" ds:itemID="{7D4F925F-DC9D-40E8-9924-25EC1D5AFA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bc83f7-e4b8-49b7-b5df-238e373e1a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726B1D-7B32-48D6-9444-7EAB23F6B360}">
  <ds:schemaRefs>
    <ds:schemaRef ds:uri="http://schemas.microsoft.com/office/2006/metadata/properties"/>
    <ds:schemaRef ds:uri="http://schemas.microsoft.com/office/infopath/2007/PartnerControls"/>
  </ds:schemaRefs>
</ds:datastoreItem>
</file>

<file path=customXml/itemProps4.xml><?xml version="1.0" encoding="utf-8"?>
<ds:datastoreItem xmlns:ds="http://schemas.openxmlformats.org/officeDocument/2006/customXml" ds:itemID="{79EEFF4C-3503-491B-8814-91CBECA4471A}">
  <ds:schemaRefs>
    <ds:schemaRef ds:uri="http://schemas.microsoft.com/sharepoint/v3/contenttype/forms"/>
  </ds:schemaRefs>
</ds:datastoreItem>
</file>

<file path=docMetadata/LabelInfo.xml><?xml version="1.0" encoding="utf-8"?>
<clbl:labelList xmlns:clbl="http://schemas.microsoft.com/office/2020/mipLabelMetadata">
  <clbl:label id="{fae6d70f-954b-4811-92b6-0530d6f84c43}" enabled="0" method="" siteId="{fae6d70f-954b-4811-92b6-0530d6f84c43}" removed="1"/>
</clbl:labelList>
</file>

<file path=docProps/app.xml><?xml version="1.0" encoding="utf-8"?>
<Properties xmlns="http://schemas.openxmlformats.org/officeDocument/2006/extended-properties" xmlns:vt="http://schemas.openxmlformats.org/officeDocument/2006/docPropsVTypes">
  <Template>Office Theme</Template>
  <TotalTime>0</TotalTime>
  <Words>1692</Words>
  <Application>Microsoft Office PowerPoint</Application>
  <PresentationFormat>On-screen Show (4:3)</PresentationFormat>
  <Paragraphs>295</Paragraphs>
  <Slides>14</Slides>
  <Notes>13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 Arial</vt:lpstr>
      <vt:lpstr>Adobe Garamond Pro</vt:lpstr>
      <vt:lpstr>Arial</vt:lpstr>
      <vt:lpstr>Calibri</vt:lpstr>
      <vt:lpstr>G.I. 400</vt:lpstr>
      <vt:lpstr>G.I. 530</vt:lpstr>
      <vt:lpstr>Wingdings</vt:lpstr>
      <vt:lpstr>AMC MSC Theme</vt:lpstr>
      <vt:lpstr>2_Custom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cp:lastModifiedBy/>
  <cp:revision>4</cp:revision>
  <dcterms:created xsi:type="dcterms:W3CDTF">2023-04-04T17:22:03Z</dcterms:created>
  <dcterms:modified xsi:type="dcterms:W3CDTF">2025-02-27T11:58:57Z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0x010100FBFBD409E3D99343B9A08AFBB07E1330</vt:lpwstr>
  </property>
</Properties>
</file>