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ECCC"/>
          </a:solidFill>
        </a:fill>
      </a:tcStyle>
    </a:wholeTbl>
    <a:band2H>
      <a:tcTxStyle/>
      <a:tcStyle>
        <a:tcBdr/>
        <a:fill>
          <a:solidFill>
            <a:srgbClr val="EFF6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E1D4"/>
          </a:solidFill>
        </a:fill>
      </a:tcStyle>
    </a:wholeTbl>
    <a:band2H>
      <a:tcTxStyle/>
      <a:tcStyle>
        <a:tcBdr/>
        <a:fill>
          <a:solidFill>
            <a:srgbClr val="E7F0EB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E9FD"/>
          </a:solidFill>
        </a:fill>
      </a:tcStyle>
    </a:wholeTbl>
    <a:band2H>
      <a:tcTxStyle/>
      <a:tcStyle>
        <a:tcBdr/>
        <a:fill>
          <a:solidFill>
            <a:srgbClr val="E8F4FE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289419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30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used 2010 data. As continuous data for all datasets was not available.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985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" name="Shape 15"/>
          <p:cNvSpPr/>
          <p:nvPr/>
        </p:nvSpPr>
        <p:spPr>
          <a:xfrm>
            <a:off x="14" y="6334316"/>
            <a:ext cx="12188826" cy="6400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1097280" y="758951"/>
            <a:ext cx="10058401" cy="3566161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1100050" y="4455621"/>
            <a:ext cx="10058401" cy="1143001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>
              <a:buClrTx/>
              <a:buSzTx/>
              <a:buFontTx/>
              <a:buNone/>
              <a:defRPr sz="2400" cap="all" spc="200">
                <a:solidFill>
                  <a:srgbClr val="455F51"/>
                </a:solidFill>
              </a:defRPr>
            </a:lvl1pPr>
            <a:lvl2pPr marL="0" indent="457200">
              <a:buClrTx/>
              <a:buSzTx/>
              <a:buFontTx/>
              <a:buNone/>
              <a:defRPr sz="2400" cap="all" spc="200">
                <a:solidFill>
                  <a:srgbClr val="455F51"/>
                </a:solidFill>
              </a:defRPr>
            </a:lvl2pPr>
            <a:lvl3pPr marL="0" indent="914400">
              <a:buClrTx/>
              <a:buSzTx/>
              <a:buFontTx/>
              <a:buNone/>
              <a:defRPr sz="2400" cap="all" spc="200">
                <a:solidFill>
                  <a:srgbClr val="455F51"/>
                </a:solidFill>
              </a:defRPr>
            </a:lvl3pPr>
            <a:lvl4pPr marL="0" indent="1371600">
              <a:buClrTx/>
              <a:buSzTx/>
              <a:buFontTx/>
              <a:buNone/>
              <a:defRPr sz="2400" cap="all" spc="200">
                <a:solidFill>
                  <a:srgbClr val="455F51"/>
                </a:solidFill>
              </a:defRPr>
            </a:lvl4pPr>
            <a:lvl5pPr marL="0" indent="1828800">
              <a:buClrTx/>
              <a:buSzTx/>
              <a:buFontTx/>
              <a:buNone/>
              <a:defRPr sz="2400" cap="all" spc="200">
                <a:solidFill>
                  <a:srgbClr val="455F5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hape 18"/>
          <p:cNvSpPr/>
          <p:nvPr/>
        </p:nvSpPr>
        <p:spPr>
          <a:xfrm>
            <a:off x="1207657" y="4343400"/>
            <a:ext cx="987552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14" y="6334316"/>
            <a:ext cx="12188826" cy="6400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title"/>
          </p:nvPr>
        </p:nvSpPr>
        <p:spPr>
          <a:xfrm>
            <a:off x="8724900" y="412302"/>
            <a:ext cx="2628900" cy="5759899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9" name="Shape 119"/>
          <p:cNvSpPr>
            <a:spLocks noGrp="1"/>
          </p:cNvSpPr>
          <p:nvPr>
            <p:ph type="body" idx="1"/>
          </p:nvPr>
        </p:nvSpPr>
        <p:spPr>
          <a:xfrm>
            <a:off x="838200" y="412302"/>
            <a:ext cx="7734300" cy="5759899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7" name="Shape 27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1" cy="402336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" name="Shape 36"/>
          <p:cNvSpPr/>
          <p:nvPr/>
        </p:nvSpPr>
        <p:spPr>
          <a:xfrm>
            <a:off x="14" y="6334316"/>
            <a:ext cx="12188826" cy="6400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1097280" y="758951"/>
            <a:ext cx="10058401" cy="3566161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xfrm>
            <a:off x="1097280" y="4453128"/>
            <a:ext cx="10058401" cy="1143001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>
              <a:buClrTx/>
              <a:buSzTx/>
              <a:buFontTx/>
              <a:buNone/>
              <a:defRPr sz="2400" cap="all" spc="200">
                <a:solidFill>
                  <a:srgbClr val="455F51"/>
                </a:solidFill>
              </a:defRPr>
            </a:lvl1pPr>
            <a:lvl2pPr marL="0" indent="457200">
              <a:buClrTx/>
              <a:buSzTx/>
              <a:buFontTx/>
              <a:buNone/>
              <a:defRPr sz="2400" cap="all" spc="200">
                <a:solidFill>
                  <a:srgbClr val="455F51"/>
                </a:solidFill>
              </a:defRPr>
            </a:lvl2pPr>
            <a:lvl3pPr marL="0" indent="914400">
              <a:buClrTx/>
              <a:buSzTx/>
              <a:buFontTx/>
              <a:buNone/>
              <a:defRPr sz="2400" cap="all" spc="200">
                <a:solidFill>
                  <a:srgbClr val="455F51"/>
                </a:solidFill>
              </a:defRPr>
            </a:lvl3pPr>
            <a:lvl4pPr marL="0" indent="1371600">
              <a:buClrTx/>
              <a:buSzTx/>
              <a:buFontTx/>
              <a:buNone/>
              <a:defRPr sz="2400" cap="all" spc="200">
                <a:solidFill>
                  <a:srgbClr val="455F51"/>
                </a:solidFill>
              </a:defRPr>
            </a:lvl4pPr>
            <a:lvl5pPr marL="0" indent="1828800">
              <a:buClrTx/>
              <a:buSzTx/>
              <a:buFontTx/>
              <a:buNone/>
              <a:defRPr sz="2400" cap="all" spc="200">
                <a:solidFill>
                  <a:srgbClr val="455F5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39"/>
          <p:cNvSpPr/>
          <p:nvPr/>
        </p:nvSpPr>
        <p:spPr>
          <a:xfrm>
            <a:off x="1207657" y="4343400"/>
            <a:ext cx="987552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half" idx="1"/>
          </p:nvPr>
        </p:nvSpPr>
        <p:spPr>
          <a:xfrm>
            <a:off x="1097277" y="1845734"/>
            <a:ext cx="4937761" cy="402336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1097280" y="1846052"/>
            <a:ext cx="4937760" cy="736283"/>
          </a:xfrm>
          <a:prstGeom prst="rect">
            <a:avLst/>
          </a:prstGeom>
        </p:spPr>
        <p:txBody>
          <a:bodyPr lIns="45719" tIns="45719" rIns="45719" bIns="45719" anchor="ctr"/>
          <a:lstStyle>
            <a:lvl1pPr marL="0" indent="0">
              <a:buClrTx/>
              <a:buSzTx/>
              <a:buFontTx/>
              <a:buNone/>
              <a:defRPr cap="all">
                <a:solidFill>
                  <a:srgbClr val="455F51"/>
                </a:solidFill>
              </a:defRPr>
            </a:lvl1pPr>
            <a:lvl2pPr marL="0" indent="457200">
              <a:buClrTx/>
              <a:buSzTx/>
              <a:buFontTx/>
              <a:buNone/>
              <a:defRPr cap="all">
                <a:solidFill>
                  <a:srgbClr val="455F51"/>
                </a:solidFill>
              </a:defRPr>
            </a:lvl2pPr>
            <a:lvl3pPr marL="0" indent="914400">
              <a:buClrTx/>
              <a:buSzTx/>
              <a:buFontTx/>
              <a:buNone/>
              <a:defRPr cap="all">
                <a:solidFill>
                  <a:srgbClr val="455F51"/>
                </a:solidFill>
              </a:defRPr>
            </a:lvl3pPr>
            <a:lvl4pPr marL="0" indent="1371600">
              <a:buClrTx/>
              <a:buSzTx/>
              <a:buFontTx/>
              <a:buNone/>
              <a:defRPr cap="all">
                <a:solidFill>
                  <a:srgbClr val="455F51"/>
                </a:solidFill>
              </a:defRPr>
            </a:lvl4pPr>
            <a:lvl5pPr marL="0" indent="1828800">
              <a:buClrTx/>
              <a:buSzTx/>
              <a:buFontTx/>
              <a:buNone/>
              <a:defRPr cap="all">
                <a:solidFill>
                  <a:srgbClr val="455F5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body" sz="quarter" idx="13"/>
          </p:nvPr>
        </p:nvSpPr>
        <p:spPr>
          <a:xfrm>
            <a:off x="6217920" y="1846052"/>
            <a:ext cx="4937761" cy="736283"/>
          </a:xfrm>
          <a:prstGeom prst="rect">
            <a:avLst/>
          </a:prstGeom>
        </p:spPr>
        <p:txBody>
          <a:bodyPr lIns="45719" tIns="45719" rIns="45719" bIns="45719" anchor="ctr"/>
          <a:lstStyle/>
          <a:p>
            <a:pPr marL="0" indent="0">
              <a:buClrTx/>
              <a:buSzTx/>
              <a:buFontTx/>
              <a:buNone/>
              <a:defRPr cap="all">
                <a:solidFill>
                  <a:srgbClr val="455F51"/>
                </a:solidFill>
              </a:defRPr>
            </a:pPr>
            <a:endParaRPr/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5" name="Shape 75"/>
          <p:cNvSpPr/>
          <p:nvPr/>
        </p:nvSpPr>
        <p:spPr>
          <a:xfrm>
            <a:off x="14" y="6334316"/>
            <a:ext cx="12188826" cy="6400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15" y="0"/>
            <a:ext cx="4050793" cy="6858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4" name="Shape 84"/>
          <p:cNvSpPr/>
          <p:nvPr/>
        </p:nvSpPr>
        <p:spPr>
          <a:xfrm>
            <a:off x="4040070" y="0"/>
            <a:ext cx="64009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xfrm>
            <a:off x="4800600" y="731519"/>
            <a:ext cx="6492241" cy="5257801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Shape 87"/>
          <p:cNvSpPr>
            <a:spLocks noGrp="1"/>
          </p:cNvSpPr>
          <p:nvPr>
            <p:ph type="body" sz="quarter" idx="13"/>
          </p:nvPr>
        </p:nvSpPr>
        <p:spPr>
          <a:xfrm>
            <a:off x="457200" y="2926079"/>
            <a:ext cx="3200400" cy="3379125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0" indent="0"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55F51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6" name="Shape 96"/>
          <p:cNvSpPr/>
          <p:nvPr/>
        </p:nvSpPr>
        <p:spPr>
          <a:xfrm>
            <a:off x="14" y="4915075"/>
            <a:ext cx="12188826" cy="6400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1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98" name="Shape 98"/>
          <p:cNvSpPr>
            <a:spLocks noGrp="1"/>
          </p:cNvSpPr>
          <p:nvPr>
            <p:ph type="pic" idx="13"/>
          </p:nvPr>
        </p:nvSpPr>
        <p:spPr>
          <a:xfrm>
            <a:off x="14" y="0"/>
            <a:ext cx="12191987" cy="49150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9" name="Shape 99"/>
          <p:cNvSpPr>
            <a:spLocks noGrp="1"/>
          </p:cNvSpPr>
          <p:nvPr>
            <p:ph type="body" sz="quarter" idx="1"/>
          </p:nvPr>
        </p:nvSpPr>
        <p:spPr>
          <a:xfrm>
            <a:off x="1097280" y="5907023"/>
            <a:ext cx="10113265" cy="59436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1pPr>
            <a:lvl2pPr marL="0" indent="45720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2pPr>
            <a:lvl3pPr marL="0" indent="91440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3pPr>
            <a:lvl4pPr marL="0" indent="137160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4pPr>
            <a:lvl5pPr marL="0" indent="182880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hape 10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8" name="Shape 108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1" cy="402336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hape 1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Shape 3"/>
          <p:cNvSpPr/>
          <p:nvPr/>
        </p:nvSpPr>
        <p:spPr>
          <a:xfrm>
            <a:off x="14" y="6334316"/>
            <a:ext cx="12191987" cy="664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Shape 4"/>
          <p:cNvSpPr/>
          <p:nvPr/>
        </p:nvSpPr>
        <p:spPr>
          <a:xfrm>
            <a:off x="1193532" y="1737845"/>
            <a:ext cx="9966960" cy="1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hape 7"/>
          <p:cNvSpPr>
            <a:spLocks noGrp="1"/>
          </p:cNvSpPr>
          <p:nvPr>
            <p:ph type="sldNum" sz="quarter" idx="2"/>
          </p:nvPr>
        </p:nvSpPr>
        <p:spPr>
          <a:xfrm>
            <a:off x="10979606" y="6514078"/>
            <a:ext cx="232878" cy="2565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-5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-5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-5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-5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-5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-5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-5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-5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-5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91439" marR="0" indent="-91439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 "/>
        <a:tabLst/>
        <a:defRPr sz="20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1pPr>
      <a:lvl2pPr marL="404368" marR="0" indent="-20320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sz="20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2pPr>
      <a:lvl3pPr marL="645305" marR="0" indent="-26125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sz="20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3pPr>
      <a:lvl4pPr marL="828185" marR="0" indent="-26125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sz="20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4pPr>
      <a:lvl5pPr marL="1011065" marR="0" indent="-26125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sz="20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5pPr>
      <a:lvl6pPr marL="1197971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sz="20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6pPr>
      <a:lvl7pPr marL="1397971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sz="20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7pPr>
      <a:lvl8pPr marL="1597971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sz="20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8pPr>
      <a:lvl9pPr marL="1797971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sz="20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yc.gov/html/dcp/download/bytes/nypp_15c.zip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://www.nyc.gov/html/nypd/html/analysis_and_planning/historical_nyc_crime_data.s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hyperlink" Target="https://data.cityofnewyork.us/Education/School-Point-Locations/jfju-ynrr" TargetMode="External"/><Relationship Id="rId4" Type="http://schemas.openxmlformats.org/officeDocument/2006/relationships/hyperlink" Target="http://factfinder.census.gov/faces/nav/jsf/pages/index.x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ctrTitle"/>
          </p:nvPr>
        </p:nvSpPr>
        <p:spPr>
          <a:xfrm>
            <a:off x="1097280" y="758951"/>
            <a:ext cx="10058401" cy="3566161"/>
          </a:xfrm>
          <a:prstGeom prst="rect">
            <a:avLst/>
          </a:prstGeom>
        </p:spPr>
        <p:txBody>
          <a:bodyPr/>
          <a:lstStyle/>
          <a:p>
            <a:pPr>
              <a:defRPr sz="7700" spc="-100"/>
            </a:pPr>
            <a:r>
              <a:t>C</a:t>
            </a:r>
            <a:r>
              <a:rPr sz="7000"/>
              <a:t>RIME</a:t>
            </a:r>
            <a:r>
              <a:t> I</a:t>
            </a:r>
            <a:r>
              <a:rPr sz="7000"/>
              <a:t>N</a:t>
            </a:r>
            <a:r>
              <a:t> NYC P</a:t>
            </a:r>
            <a:r>
              <a:rPr sz="7000"/>
              <a:t>RECINCTS</a:t>
            </a:r>
          </a:p>
        </p:txBody>
      </p:sp>
      <p:sp>
        <p:nvSpPr>
          <p:cNvPr id="130" name="Shape 130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 sz="2100"/>
            </a:lvl1pPr>
          </a:lstStyle>
          <a:p>
            <a:r>
              <a:t>- Neil d’souza, Nikhil Kishore, Priya KHOKHER, SACHIN VERMA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976" y="284018"/>
            <a:ext cx="1999488" cy="3444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90" y="359202"/>
            <a:ext cx="1329105" cy="26924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4900" spc="-100"/>
            </a:pPr>
            <a:r>
              <a:rPr dirty="0" smtClean="0"/>
              <a:t>C</a:t>
            </a:r>
            <a:r>
              <a:rPr sz="4200" dirty="0" smtClean="0"/>
              <a:t>ONCLUSION</a:t>
            </a:r>
            <a:endParaRPr sz="4200" dirty="0"/>
          </a:p>
        </p:txBody>
      </p:sp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1" cy="402336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2800"/>
            </a:pPr>
            <a:endParaRPr lang="en-US" dirty="0" smtClean="0"/>
          </a:p>
          <a:p>
            <a:pPr>
              <a:buFont typeface="Arial"/>
              <a:buChar char="•"/>
              <a:defRPr sz="2800"/>
            </a:pPr>
            <a:endParaRPr lang="en-US" dirty="0"/>
          </a:p>
          <a:p>
            <a:pPr>
              <a:buFont typeface="Arial" charset="0"/>
              <a:buChar char="•"/>
              <a:defRPr sz="2800"/>
            </a:pPr>
            <a:r>
              <a:rPr lang="en-US" dirty="0" smtClean="0"/>
              <a:t> Demographic factors play a role.</a:t>
            </a:r>
            <a:r>
              <a:rPr dirty="0" smtClean="0"/>
              <a:t> </a:t>
            </a:r>
            <a:endParaRPr lang="en-US" dirty="0" smtClean="0"/>
          </a:p>
          <a:p>
            <a:pPr>
              <a:buFont typeface="Arial"/>
              <a:buChar char="•"/>
              <a:defRPr sz="2800"/>
            </a:pPr>
            <a:r>
              <a:rPr lang="en-US" dirty="0"/>
              <a:t> </a:t>
            </a:r>
            <a:r>
              <a:rPr lang="en-US" dirty="0" smtClean="0"/>
              <a:t>Higher the minority population, greater the crime.</a:t>
            </a:r>
          </a:p>
          <a:p>
            <a:pPr>
              <a:buFont typeface="Arial"/>
              <a:buChar char="•"/>
              <a:defRPr sz="2800"/>
            </a:pPr>
            <a:r>
              <a:rPr lang="en-US" dirty="0"/>
              <a:t> </a:t>
            </a:r>
            <a:r>
              <a:rPr lang="en-US" dirty="0" smtClean="0"/>
              <a:t>K-means clustering was inconclusive.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702" y="284018"/>
            <a:ext cx="1999488" cy="3444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16" y="359202"/>
            <a:ext cx="1329105" cy="26924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900" dirty="0" smtClean="0"/>
              <a:t>D</a:t>
            </a:r>
            <a:r>
              <a:rPr lang="en-US" sz="4200" dirty="0" smtClean="0"/>
              <a:t>ATA </a:t>
            </a:r>
            <a:r>
              <a:rPr lang="en-US" sz="4900" dirty="0" smtClean="0"/>
              <a:t>S</a:t>
            </a:r>
            <a:r>
              <a:rPr lang="en-US" sz="4200" dirty="0" smtClean="0"/>
              <a:t>OURCES</a:t>
            </a:r>
            <a:endParaRPr lang="en-US" sz="49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520979" cy="402336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 </a:t>
            </a:r>
            <a:r>
              <a:rPr lang="en-US" dirty="0"/>
              <a:t> </a:t>
            </a:r>
          </a:p>
          <a:p>
            <a:r>
              <a:rPr lang="en-US" dirty="0" smtClean="0"/>
              <a:t>[1]  </a:t>
            </a:r>
            <a:r>
              <a:rPr lang="en-US" dirty="0"/>
              <a:t>“Crime Statistics</a:t>
            </a:r>
            <a:r>
              <a:rPr lang="en-US" baseline="30000" dirty="0"/>
              <a:t>4</a:t>
            </a:r>
            <a:r>
              <a:rPr lang="en-US" dirty="0"/>
              <a:t>” NYPD (2010), available </a:t>
            </a:r>
            <a:r>
              <a:rPr lang="en-US" dirty="0" smtClean="0"/>
              <a:t>at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://www.nyc.gov/html/nypd/html/analysis_and_planning/historical_nyc_crime_data.shtml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[2]  “NYC Precinct shapefile</a:t>
            </a:r>
            <a:r>
              <a:rPr lang="en-US" baseline="30000" dirty="0" smtClean="0"/>
              <a:t>1</a:t>
            </a:r>
            <a:r>
              <a:rPr lang="en-US" dirty="0" smtClean="0"/>
              <a:t>”,(2010), available at </a:t>
            </a:r>
            <a:r>
              <a:rPr lang="en-US" dirty="0" smtClean="0">
                <a:hlinkClick r:id="rId3"/>
              </a:rPr>
              <a:t>http://www.nyc.gov/html/dcp/download/bytes/nypp_15c.zip</a:t>
            </a:r>
            <a:endParaRPr lang="en-US" dirty="0" smtClean="0"/>
          </a:p>
          <a:p>
            <a:r>
              <a:rPr lang="en-US" dirty="0"/>
              <a:t> </a:t>
            </a:r>
          </a:p>
          <a:p>
            <a:r>
              <a:rPr lang="en-US" dirty="0" smtClean="0"/>
              <a:t>[3]  </a:t>
            </a:r>
            <a:r>
              <a:rPr lang="en-US" dirty="0"/>
              <a:t>“Race, Income</a:t>
            </a:r>
            <a:r>
              <a:rPr lang="en-US" baseline="30000" dirty="0"/>
              <a:t>2</a:t>
            </a:r>
            <a:r>
              <a:rPr lang="en-US" dirty="0"/>
              <a:t>”,Census Data (2010), available at </a:t>
            </a:r>
            <a:r>
              <a:rPr lang="en-US" dirty="0">
                <a:hlinkClick r:id="rId4"/>
              </a:rPr>
              <a:t>http://factfinder.census.gov/faces/nav/jsf/pages/index.xhtml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dirty="0" smtClean="0"/>
              <a:t>[4]  </a:t>
            </a:r>
            <a:r>
              <a:rPr lang="en-US" dirty="0"/>
              <a:t>“Age, Gender</a:t>
            </a:r>
            <a:r>
              <a:rPr lang="en-US" baseline="30000" dirty="0"/>
              <a:t>3</a:t>
            </a:r>
            <a:r>
              <a:rPr lang="en-US" dirty="0"/>
              <a:t>”, Census Data(2010), available at </a:t>
            </a:r>
            <a:r>
              <a:rPr lang="en-US" dirty="0">
                <a:hlinkClick r:id="rId4"/>
              </a:rPr>
              <a:t>http://factfinder.census.gov/faces/nav/jsf/pages/index.xhtml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[5]  </a:t>
            </a:r>
            <a:r>
              <a:rPr lang="en-US" dirty="0"/>
              <a:t>“Number of Schools</a:t>
            </a:r>
            <a:r>
              <a:rPr lang="en-US" baseline="30000" dirty="0"/>
              <a:t>5</a:t>
            </a:r>
            <a:r>
              <a:rPr lang="en-US" dirty="0"/>
              <a:t>” New York Op10ern Data (2010), available at </a:t>
            </a:r>
            <a:r>
              <a:rPr lang="en-US" dirty="0">
                <a:hlinkClick r:id="rId5"/>
              </a:rPr>
              <a:t>https://data.cityofnewyork.us/Education/School-Point-Locations/jfju-ynrr</a:t>
            </a:r>
            <a:endParaRPr lang="en-US" dirty="0"/>
          </a:p>
          <a:p>
            <a:r>
              <a:rPr lang="en-US" dirty="0"/>
              <a:t> </a:t>
            </a:r>
          </a:p>
          <a:p>
            <a:pPr>
              <a:buFont typeface="Arial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702" y="284018"/>
            <a:ext cx="1999488" cy="3444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16" y="359202"/>
            <a:ext cx="1329105" cy="26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29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xfrm>
            <a:off x="1147812" y="223779"/>
            <a:ext cx="10058401" cy="1450758"/>
          </a:xfrm>
          <a:prstGeom prst="rect">
            <a:avLst/>
          </a:prstGeom>
        </p:spPr>
        <p:txBody>
          <a:bodyPr/>
          <a:lstStyle/>
          <a:p>
            <a:pPr>
              <a:defRPr sz="4900" spc="-100"/>
            </a:pPr>
            <a:r>
              <a:t>I</a:t>
            </a:r>
            <a:r>
              <a:rPr sz="4200"/>
              <a:t>NTRODUCTION</a:t>
            </a:r>
          </a:p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xfrm>
            <a:off x="1160512" y="1834033"/>
            <a:ext cx="3641914" cy="4023360"/>
          </a:xfrm>
          <a:prstGeom prst="rect">
            <a:avLst/>
          </a:prstGeom>
        </p:spPr>
        <p:txBody>
          <a:bodyPr/>
          <a:lstStyle/>
          <a:p>
            <a:pPr marL="475487" lvl="2" indent="-91439">
              <a:buFont typeface="Arial"/>
              <a:buChar char="•"/>
              <a:defRPr sz="2800"/>
            </a:pPr>
            <a:endParaRPr dirty="0"/>
          </a:p>
          <a:p>
            <a:pPr marL="0" lvl="2" indent="457200">
              <a:buClrTx/>
              <a:buSzTx/>
              <a:buFontTx/>
              <a:buNone/>
              <a:defRPr sz="2800"/>
            </a:pPr>
            <a:endParaRPr dirty="0"/>
          </a:p>
          <a:p>
            <a:pPr marL="475487" lvl="2" indent="-91439">
              <a:buFont typeface="Arial"/>
              <a:buChar char="•"/>
              <a:defRPr sz="2800"/>
            </a:pPr>
            <a:endParaRPr dirty="0"/>
          </a:p>
          <a:p>
            <a:pPr marL="0" lvl="4" indent="914400">
              <a:buClrTx/>
              <a:buSzTx/>
              <a:buFontTx/>
              <a:buNone/>
              <a:defRPr sz="3100"/>
            </a:pPr>
            <a:r>
              <a:rPr dirty="0"/>
              <a:t>1 year in NYC                                                                                                                </a:t>
            </a:r>
          </a:p>
        </p:txBody>
      </p:sp>
      <p:sp>
        <p:nvSpPr>
          <p:cNvPr id="134" name="Shape 134"/>
          <p:cNvSpPr/>
          <p:nvPr/>
        </p:nvSpPr>
        <p:spPr>
          <a:xfrm>
            <a:off x="4992977" y="3155986"/>
            <a:ext cx="994169" cy="1090745"/>
          </a:xfrm>
          <a:prstGeom prst="rightArrow">
            <a:avLst>
              <a:gd name="adj1" fmla="val 32000"/>
              <a:gd name="adj2" fmla="val 69363"/>
            </a:avLst>
          </a:prstGeom>
          <a:solidFill>
            <a:srgbClr val="FFFFFF"/>
          </a:solidFill>
          <a:ln w="15875">
            <a:solidFill>
              <a:schemeClr val="accent1"/>
            </a:solidFill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6413071" y="2025988"/>
            <a:ext cx="4214832" cy="4023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516127" lvl="1" indent="-314959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Calibri"/>
              <a:buChar char="◦"/>
              <a:defRPr sz="3100">
                <a:solidFill>
                  <a:srgbClr val="404040"/>
                </a:solidFill>
              </a:defRPr>
            </a:pPr>
            <a:endParaRPr dirty="0"/>
          </a:p>
          <a:p>
            <a:pPr marL="516127" lvl="1" indent="-314959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Calibri"/>
              <a:buChar char="◦"/>
              <a:defRPr sz="3100">
                <a:solidFill>
                  <a:srgbClr val="404040"/>
                </a:solidFill>
              </a:defRPr>
            </a:pPr>
            <a:r>
              <a:rPr dirty="0"/>
              <a:t>328 Murders</a:t>
            </a:r>
          </a:p>
          <a:p>
            <a:pPr marL="516127" lvl="1" indent="-314959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Calibri"/>
              <a:buChar char="◦"/>
              <a:defRPr sz="3100">
                <a:solidFill>
                  <a:srgbClr val="404040"/>
                </a:solidFill>
              </a:defRPr>
            </a:pPr>
            <a:r>
              <a:rPr dirty="0"/>
              <a:t>1120 Rapes</a:t>
            </a:r>
          </a:p>
          <a:p>
            <a:pPr marL="516127" lvl="1" indent="-314959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Calibri"/>
              <a:buChar char="◦"/>
              <a:defRPr sz="3100">
                <a:solidFill>
                  <a:srgbClr val="404040"/>
                </a:solidFill>
              </a:defRPr>
            </a:pPr>
            <a:r>
              <a:rPr dirty="0"/>
              <a:t>19500 Robberies</a:t>
            </a:r>
          </a:p>
          <a:p>
            <a:pPr marL="516127" lvl="1" indent="-314959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Calibri"/>
              <a:buChar char="◦"/>
              <a:defRPr sz="3100">
                <a:solidFill>
                  <a:srgbClr val="404040"/>
                </a:solidFill>
              </a:defRPr>
            </a:pPr>
            <a:r>
              <a:rPr dirty="0" smtClean="0"/>
              <a:t>140000 </a:t>
            </a:r>
            <a:r>
              <a:rPr dirty="0"/>
              <a:t>Thefts                                                                              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702" y="284018"/>
            <a:ext cx="1999488" cy="3444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16" y="359202"/>
            <a:ext cx="1329105" cy="26924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1125952" y="273156"/>
            <a:ext cx="10058401" cy="1450757"/>
          </a:xfrm>
          <a:prstGeom prst="rect">
            <a:avLst/>
          </a:prstGeom>
        </p:spPr>
        <p:txBody>
          <a:bodyPr/>
          <a:lstStyle/>
          <a:p>
            <a:pPr>
              <a:defRPr sz="4900" spc="-100"/>
            </a:pPr>
            <a:r>
              <a:t>D</a:t>
            </a:r>
            <a:r>
              <a:rPr sz="4200"/>
              <a:t>ATA </a:t>
            </a:r>
          </a:p>
        </p:txBody>
      </p:sp>
      <p:graphicFrame>
        <p:nvGraphicFramePr>
          <p:cNvPr id="138" name="Table 138"/>
          <p:cNvGraphicFramePr/>
          <p:nvPr>
            <p:extLst>
              <p:ext uri="{D42A27DB-BD31-4B8C-83A1-F6EECF244321}">
                <p14:modId xmlns:p14="http://schemas.microsoft.com/office/powerpoint/2010/main" val="2050703978"/>
              </p:ext>
            </p:extLst>
          </p:nvPr>
        </p:nvGraphicFramePr>
        <p:xfrm>
          <a:off x="1125952" y="1927032"/>
          <a:ext cx="9887190" cy="397997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295730"/>
                <a:gridCol w="3295730"/>
                <a:gridCol w="3295730"/>
              </a:tblGrid>
              <a:tr h="429754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15000"/>
                        </a:lnSpc>
                        <a:defRPr sz="1800"/>
                      </a:pPr>
                      <a:r>
                        <a:rPr sz="2100" dirty="0"/>
                        <a:t>Data</a:t>
                      </a:r>
                    </a:p>
                  </a:txBody>
                  <a:tcPr marL="63500" marR="63500" marT="63500" marB="63500" horzOverflow="overflow"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15000"/>
                        </a:lnSpc>
                        <a:defRPr sz="1800"/>
                      </a:pPr>
                      <a:r>
                        <a:rPr sz="2100"/>
                        <a:t>Definition</a:t>
                      </a:r>
                    </a:p>
                  </a:txBody>
                  <a:tcPr marL="63500" marR="63500" marT="63500" marB="63500" horzOverflow="overflow"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15000"/>
                        </a:lnSpc>
                        <a:defRPr sz="1800"/>
                      </a:pPr>
                      <a:r>
                        <a:rPr sz="2100" dirty="0"/>
                        <a:t>Granularity</a:t>
                      </a:r>
                    </a:p>
                  </a:txBody>
                  <a:tcPr marL="63500" marR="63500" marT="63500" marB="63500" horzOverflow="overflow">
                    <a:solidFill>
                      <a:srgbClr val="EFF6E7"/>
                    </a:solidFill>
                  </a:tcPr>
                </a:tc>
              </a:tr>
              <a:tr h="76865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15000"/>
                        </a:lnSpc>
                        <a:defRPr sz="2100"/>
                      </a:pPr>
                      <a:r>
                        <a:rPr dirty="0"/>
                        <a:t>Crime </a:t>
                      </a:r>
                      <a:r>
                        <a:rPr dirty="0" smtClean="0"/>
                        <a:t>Statistics</a:t>
                      </a:r>
                      <a:r>
                        <a:rPr baseline="30000" dirty="0" smtClean="0"/>
                        <a:t>[</a:t>
                      </a:r>
                      <a:r>
                        <a:rPr lang="en-US" baseline="30000" dirty="0" smtClean="0"/>
                        <a:t>1</a:t>
                      </a:r>
                      <a:r>
                        <a:rPr baseline="30000" dirty="0" smtClean="0"/>
                        <a:t>]</a:t>
                      </a:r>
                      <a:endParaRPr baseline="30000" dirty="0"/>
                    </a:p>
                  </a:txBody>
                  <a:tcPr marL="63500" marR="63500" marT="63500" marB="63500" horzOverflow="overflow"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15000"/>
                        </a:lnSpc>
                        <a:defRPr sz="1800"/>
                      </a:pPr>
                      <a:r>
                        <a:rPr sz="2100" dirty="0"/>
                        <a:t>Data about Crime in NYC</a:t>
                      </a:r>
                    </a:p>
                  </a:txBody>
                  <a:tcPr marL="63500" marR="63500" marT="63500" marB="63500" horzOverflow="overflow"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15000"/>
                        </a:lnSpc>
                        <a:defRPr sz="1800"/>
                      </a:pPr>
                      <a:r>
                        <a:rPr sz="2100" dirty="0"/>
                        <a:t>By Precinct</a:t>
                      </a:r>
                    </a:p>
                  </a:txBody>
                  <a:tcPr marL="63500" marR="63500" marT="63500" marB="63500" horzOverflow="overflow">
                    <a:solidFill>
                      <a:srgbClr val="EFF6E7"/>
                    </a:solidFill>
                  </a:tcPr>
                </a:tc>
              </a:tr>
              <a:tr h="76865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15000"/>
                        </a:lnSpc>
                        <a:defRPr sz="2100"/>
                      </a:pPr>
                      <a:r>
                        <a:rPr dirty="0"/>
                        <a:t>NYC </a:t>
                      </a:r>
                      <a:r>
                        <a:rPr dirty="0" smtClean="0"/>
                        <a:t>Precinct</a:t>
                      </a:r>
                      <a:r>
                        <a:rPr baseline="30000" dirty="0" smtClean="0"/>
                        <a:t>[</a:t>
                      </a:r>
                      <a:r>
                        <a:rPr lang="en-US" baseline="30000" dirty="0" smtClean="0"/>
                        <a:t>2</a:t>
                      </a:r>
                      <a:r>
                        <a:rPr baseline="30000" dirty="0" smtClean="0"/>
                        <a:t>]</a:t>
                      </a:r>
                      <a:endParaRPr baseline="30000" dirty="0"/>
                    </a:p>
                  </a:txBody>
                  <a:tcPr marL="63500" marR="63500" marT="63500" marB="63500" horzOverflow="overflow"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15000"/>
                        </a:lnSpc>
                        <a:defRPr sz="1800"/>
                      </a:pPr>
                      <a:r>
                        <a:rPr sz="2100"/>
                        <a:t>NYC area divided according to Police Stations Jurisdiction</a:t>
                      </a:r>
                    </a:p>
                  </a:txBody>
                  <a:tcPr marL="63500" marR="63500" marT="63500" marB="63500" horzOverflow="overflow"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15000"/>
                        </a:lnSpc>
                        <a:defRPr sz="1800"/>
                      </a:pPr>
                      <a:r>
                        <a:rPr sz="2100" dirty="0"/>
                        <a:t>ShapeFile</a:t>
                      </a:r>
                    </a:p>
                  </a:txBody>
                  <a:tcPr marL="63500" marR="63500" marT="63500" marB="63500" horzOverflow="overflow">
                    <a:solidFill>
                      <a:srgbClr val="EFF6E7"/>
                    </a:solidFill>
                  </a:tcPr>
                </a:tc>
              </a:tr>
              <a:tr h="434597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15000"/>
                        </a:lnSpc>
                        <a:defRPr sz="2100"/>
                      </a:pPr>
                      <a:r>
                        <a:rPr dirty="0"/>
                        <a:t>Race, </a:t>
                      </a:r>
                      <a:r>
                        <a:rPr dirty="0" smtClean="0"/>
                        <a:t>Income</a:t>
                      </a:r>
                      <a:r>
                        <a:rPr baseline="30000" dirty="0" smtClean="0"/>
                        <a:t>[</a:t>
                      </a:r>
                      <a:r>
                        <a:rPr lang="en-US" baseline="30000" dirty="0" smtClean="0"/>
                        <a:t>3</a:t>
                      </a:r>
                      <a:r>
                        <a:rPr baseline="30000" dirty="0" smtClean="0"/>
                        <a:t>]</a:t>
                      </a:r>
                      <a:endParaRPr baseline="30000" dirty="0"/>
                    </a:p>
                  </a:txBody>
                  <a:tcPr marL="63500" marR="63500" marT="63500" marB="63500" horzOverflow="overflow"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15000"/>
                        </a:lnSpc>
                        <a:defRPr sz="1800"/>
                      </a:pPr>
                      <a:r>
                        <a:rPr sz="2100"/>
                        <a:t>Demographic data for NYC</a:t>
                      </a:r>
                    </a:p>
                  </a:txBody>
                  <a:tcPr marL="63500" marR="63500" marT="63500" marB="63500" horzOverflow="overflow"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15000"/>
                        </a:lnSpc>
                        <a:defRPr sz="1800"/>
                      </a:pPr>
                      <a:r>
                        <a:rPr sz="2100"/>
                        <a:t>Census Tract</a:t>
                      </a:r>
                    </a:p>
                  </a:txBody>
                  <a:tcPr marL="63500" marR="63500" marT="63500" marB="63500" horzOverflow="overflow">
                    <a:solidFill>
                      <a:srgbClr val="EFF6E7"/>
                    </a:solidFill>
                  </a:tcPr>
                </a:tc>
              </a:tr>
              <a:tr h="429754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15000"/>
                        </a:lnSpc>
                        <a:defRPr sz="2100"/>
                      </a:pPr>
                      <a:r>
                        <a:rPr dirty="0"/>
                        <a:t>Age, </a:t>
                      </a:r>
                      <a:r>
                        <a:rPr dirty="0" smtClean="0"/>
                        <a:t>Gender</a:t>
                      </a:r>
                      <a:r>
                        <a:rPr baseline="30000" dirty="0" smtClean="0"/>
                        <a:t>[</a:t>
                      </a:r>
                      <a:r>
                        <a:rPr lang="en-US" baseline="30000" dirty="0" smtClean="0"/>
                        <a:t>4</a:t>
                      </a:r>
                      <a:r>
                        <a:rPr baseline="30000" dirty="0" smtClean="0"/>
                        <a:t>]</a:t>
                      </a:r>
                      <a:endParaRPr baseline="30000" dirty="0"/>
                    </a:p>
                  </a:txBody>
                  <a:tcPr marL="63500" marR="63500" marT="63500" marB="63500" horzOverflow="overflow"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15000"/>
                        </a:lnSpc>
                        <a:defRPr sz="1800"/>
                      </a:pPr>
                      <a:r>
                        <a:rPr sz="2100" dirty="0"/>
                        <a:t>Demographic data</a:t>
                      </a:r>
                    </a:p>
                  </a:txBody>
                  <a:tcPr marL="63500" marR="63500" marT="63500" marB="63500" horzOverflow="overflow"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15000"/>
                        </a:lnSpc>
                        <a:defRPr sz="1800"/>
                      </a:pPr>
                      <a:r>
                        <a:rPr sz="2100"/>
                        <a:t>By Zip Code</a:t>
                      </a:r>
                    </a:p>
                  </a:txBody>
                  <a:tcPr marL="63500" marR="63500" marT="63500" marB="63500" horzOverflow="overflow">
                    <a:solidFill>
                      <a:srgbClr val="EFF6E7"/>
                    </a:solidFill>
                  </a:tcPr>
                </a:tc>
              </a:tr>
              <a:tr h="749258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15000"/>
                        </a:lnSpc>
                        <a:defRPr sz="2100"/>
                      </a:pPr>
                      <a:r>
                        <a:rPr dirty="0"/>
                        <a:t>Schools</a:t>
                      </a:r>
                      <a:r>
                        <a:rPr baseline="30000" dirty="0"/>
                        <a:t>[5]</a:t>
                      </a:r>
                    </a:p>
                  </a:txBody>
                  <a:tcPr marL="63500" marR="63500" marT="63500" marB="63500" horzOverflow="overflow"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15000"/>
                        </a:lnSpc>
                        <a:defRPr sz="1800"/>
                      </a:pPr>
                      <a:r>
                        <a:rPr sz="2100" dirty="0"/>
                        <a:t>Point Locations of Schools in NYC</a:t>
                      </a:r>
                    </a:p>
                  </a:txBody>
                  <a:tcPr marL="63500" marR="63500" marT="63500" marB="63500" horzOverflow="overflow"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15000"/>
                        </a:lnSpc>
                        <a:defRPr sz="1800"/>
                      </a:pPr>
                      <a:r>
                        <a:rPr sz="2100" dirty="0"/>
                        <a:t>By </a:t>
                      </a:r>
                      <a:r>
                        <a:rPr lang="en-US" sz="2100" dirty="0" smtClean="0"/>
                        <a:t>Zip</a:t>
                      </a:r>
                      <a:r>
                        <a:rPr lang="en-US" sz="2100" baseline="0" dirty="0" smtClean="0"/>
                        <a:t> Code</a:t>
                      </a:r>
                      <a:endParaRPr sz="2100" dirty="0"/>
                    </a:p>
                  </a:txBody>
                  <a:tcPr marL="63500" marR="63500" marT="63500" marB="63500" horzOverflow="overflow">
                    <a:solidFill>
                      <a:srgbClr val="EFF6E7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702" y="284018"/>
            <a:ext cx="1999488" cy="3444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16" y="359202"/>
            <a:ext cx="1329105" cy="26924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4900" spc="-100"/>
            </a:pPr>
            <a:r>
              <a:t>D</a:t>
            </a:r>
            <a:r>
              <a:rPr sz="4200" spc="-85"/>
              <a:t>ATA</a:t>
            </a:r>
            <a:r>
              <a:t> M</a:t>
            </a:r>
            <a:r>
              <a:rPr sz="4200" spc="-85"/>
              <a:t>UNGING</a:t>
            </a:r>
          </a:p>
        </p:txBody>
      </p:sp>
      <p:sp>
        <p:nvSpPr>
          <p:cNvPr id="141" name="Shape 141"/>
          <p:cNvSpPr>
            <a:spLocks noGrp="1"/>
          </p:cNvSpPr>
          <p:nvPr>
            <p:ph type="body" idx="1"/>
          </p:nvPr>
        </p:nvSpPr>
        <p:spPr>
          <a:xfrm>
            <a:off x="1147812" y="1869135"/>
            <a:ext cx="10058401" cy="4023360"/>
          </a:xfrm>
          <a:prstGeom prst="rect">
            <a:avLst/>
          </a:prstGeom>
        </p:spPr>
        <p:txBody>
          <a:bodyPr/>
          <a:lstStyle/>
          <a:p>
            <a:pPr>
              <a:buFont typeface="Arial"/>
              <a:buChar char="•"/>
              <a:defRPr sz="2800"/>
            </a:pPr>
            <a:r>
              <a:rPr dirty="0"/>
              <a:t> Mismatch in geographical divisions of different data </a:t>
            </a:r>
            <a:r>
              <a:rPr dirty="0" smtClean="0"/>
              <a:t>sets.</a:t>
            </a:r>
            <a:endParaRPr lang="en-US" dirty="0" smtClean="0"/>
          </a:p>
          <a:p>
            <a:pPr lvl="3">
              <a:buFont typeface="Arial"/>
              <a:buChar char="•"/>
              <a:defRPr sz="2800"/>
            </a:pPr>
            <a:r>
              <a:rPr u="sng" dirty="0" smtClean="0"/>
              <a:t>Precincts</a:t>
            </a:r>
            <a:r>
              <a:rPr dirty="0" smtClean="0"/>
              <a:t>, Census Tracts, Zip Codes</a:t>
            </a:r>
          </a:p>
          <a:p>
            <a:pPr>
              <a:buFont typeface="Arial"/>
              <a:buChar char="•"/>
              <a:defRPr sz="2800"/>
            </a:pPr>
            <a:r>
              <a:rPr dirty="0" smtClean="0"/>
              <a:t> </a:t>
            </a:r>
            <a:r>
              <a:rPr u="sng" dirty="0"/>
              <a:t>ArcGIS</a:t>
            </a:r>
            <a:r>
              <a:rPr dirty="0"/>
              <a:t>, Python</a:t>
            </a:r>
          </a:p>
          <a:p>
            <a:pPr>
              <a:buFont typeface="Arial"/>
              <a:buChar char="•"/>
              <a:defRPr sz="2800"/>
            </a:pPr>
            <a:r>
              <a:rPr dirty="0"/>
              <a:t> </a:t>
            </a:r>
            <a:r>
              <a:rPr dirty="0" smtClean="0"/>
              <a:t>Approaches</a:t>
            </a:r>
            <a:endParaRPr lang="en-US" dirty="0" smtClean="0"/>
          </a:p>
          <a:p>
            <a:pPr lvl="3">
              <a:buFont typeface="Arial"/>
              <a:buChar char="•"/>
              <a:defRPr sz="2800"/>
            </a:pPr>
            <a:r>
              <a:rPr dirty="0" smtClean="0"/>
              <a:t>Intersection</a:t>
            </a:r>
            <a:endParaRPr dirty="0"/>
          </a:p>
          <a:p>
            <a:pPr marL="658368" lvl="3" indent="-91440">
              <a:buFont typeface="Arial"/>
              <a:buChar char="•"/>
              <a:defRPr sz="2800"/>
            </a:pPr>
            <a:r>
              <a:rPr dirty="0"/>
              <a:t> Centroids and spatial join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702" y="284018"/>
            <a:ext cx="1999488" cy="3444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16" y="359202"/>
            <a:ext cx="1329105" cy="26924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84700" y="418803"/>
            <a:ext cx="8178698" cy="6439198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xfrm>
            <a:off x="1121030" y="6263640"/>
            <a:ext cx="10113266" cy="594361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t>Zip Codes with centroids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702" y="284018"/>
            <a:ext cx="1999488" cy="3444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16" y="359202"/>
            <a:ext cx="1329105" cy="26924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4900" spc="-100"/>
            </a:pPr>
            <a:r>
              <a:t>A</a:t>
            </a:r>
            <a:r>
              <a:rPr sz="4200"/>
              <a:t>NALYSIS</a:t>
            </a:r>
          </a:p>
        </p:txBody>
      </p:sp>
      <p:sp>
        <p:nvSpPr>
          <p:cNvPr id="147" name="Shape 147"/>
          <p:cNvSpPr>
            <a:spLocks noGrp="1"/>
          </p:cNvSpPr>
          <p:nvPr>
            <p:ph type="body" sz="half" idx="1"/>
          </p:nvPr>
        </p:nvSpPr>
        <p:spPr>
          <a:xfrm>
            <a:off x="6217920" y="1845735"/>
            <a:ext cx="4937761" cy="4023360"/>
          </a:xfrm>
          <a:prstGeom prst="rect">
            <a:avLst/>
          </a:prstGeom>
        </p:spPr>
        <p:txBody>
          <a:bodyPr/>
          <a:lstStyle/>
          <a:p>
            <a:r>
              <a:rPr dirty="0"/>
              <a:t>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lvl="1">
              <a:buFont typeface="Arial" charset="0"/>
              <a:buChar char="•"/>
            </a:pPr>
            <a:r>
              <a:rPr b="1" dirty="0" smtClean="0"/>
              <a:t>Multivariate </a:t>
            </a:r>
            <a:r>
              <a:rPr b="1" dirty="0"/>
              <a:t>regression</a:t>
            </a:r>
            <a:r>
              <a:rPr dirty="0"/>
              <a:t> 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dirty="0"/>
              <a:t>L</a:t>
            </a:r>
            <a:r>
              <a:rPr dirty="0" smtClean="0"/>
              <a:t>ow p-values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dirty="0" smtClean="0"/>
              <a:t>R-squared </a:t>
            </a:r>
            <a:r>
              <a:rPr dirty="0"/>
              <a:t>of </a:t>
            </a:r>
            <a:r>
              <a:rPr dirty="0" smtClean="0"/>
              <a:t>0.57</a:t>
            </a:r>
            <a:r>
              <a:rPr lang="en-US" dirty="0" smtClean="0"/>
              <a:t>3 on validation set compared to 0.510 on training set.</a:t>
            </a:r>
            <a:endParaRPr dirty="0"/>
          </a:p>
        </p:txBody>
      </p:sp>
      <p:pic>
        <p:nvPicPr>
          <p:cNvPr id="148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4762" y="2210604"/>
            <a:ext cx="4331019" cy="3228296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702" y="284018"/>
            <a:ext cx="1999488" cy="3444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16" y="359202"/>
            <a:ext cx="1329105" cy="26924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4900" spc="-100"/>
            </a:pPr>
            <a:r>
              <a:rPr dirty="0"/>
              <a:t>A</a:t>
            </a:r>
            <a:r>
              <a:rPr sz="4200" dirty="0"/>
              <a:t>NALYSIS</a:t>
            </a:r>
          </a:p>
        </p:txBody>
      </p:sp>
      <p:sp>
        <p:nvSpPr>
          <p:cNvPr id="151" name="Shape 151"/>
          <p:cNvSpPr>
            <a:spLocks noGrp="1"/>
          </p:cNvSpPr>
          <p:nvPr>
            <p:ph type="body" idx="1"/>
          </p:nvPr>
        </p:nvSpPr>
        <p:spPr>
          <a:xfrm>
            <a:off x="1097279" y="1996340"/>
            <a:ext cx="10058401" cy="40233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2800" b="1"/>
            </a:pPr>
            <a:endParaRPr lang="en-US" dirty="0" smtClean="0"/>
          </a:p>
          <a:p>
            <a:pPr>
              <a:buFont typeface="Arial" charset="0"/>
              <a:buChar char="•"/>
              <a:defRPr sz="2800" b="1"/>
            </a:pPr>
            <a:r>
              <a:rPr lang="en-US" dirty="0" smtClean="0"/>
              <a:t> </a:t>
            </a:r>
            <a:r>
              <a:rPr dirty="0" smtClean="0"/>
              <a:t>Feature </a:t>
            </a:r>
            <a:r>
              <a:rPr dirty="0"/>
              <a:t>selection (forward-stepwise)</a:t>
            </a:r>
            <a:r>
              <a:rPr b="0" dirty="0"/>
              <a:t> </a:t>
            </a:r>
            <a:endParaRPr lang="en-US" b="0" dirty="0" smtClean="0"/>
          </a:p>
          <a:p>
            <a:pPr>
              <a:buFont typeface="Arial"/>
              <a:buChar char="•"/>
              <a:defRPr sz="2800" b="1"/>
            </a:pPr>
            <a:r>
              <a:rPr lang="en-US" dirty="0"/>
              <a:t> </a:t>
            </a:r>
            <a:r>
              <a:rPr lang="en-US" b="0" dirty="0" smtClean="0"/>
              <a:t>Total </a:t>
            </a:r>
            <a:r>
              <a:rPr b="0" dirty="0" smtClean="0"/>
              <a:t>population</a:t>
            </a:r>
            <a:r>
              <a:rPr lang="en-US" b="0" dirty="0" smtClean="0"/>
              <a:t>, </a:t>
            </a:r>
            <a:r>
              <a:rPr b="0" dirty="0" smtClean="0"/>
              <a:t>number of women, white people, Asians and</a:t>
            </a:r>
            <a:r>
              <a:rPr lang="en-US" b="0" dirty="0" smtClean="0"/>
              <a:t> </a:t>
            </a:r>
            <a:r>
              <a:rPr b="0" dirty="0" smtClean="0"/>
              <a:t>Native Hawaiians</a:t>
            </a:r>
            <a:endParaRPr b="0" dirty="0"/>
          </a:p>
          <a:p>
            <a:pPr>
              <a:buFont typeface="Arial"/>
              <a:buChar char="•"/>
              <a:defRPr sz="2800"/>
            </a:pPr>
            <a:r>
              <a:rPr dirty="0"/>
              <a:t> </a:t>
            </a:r>
            <a:r>
              <a:rPr lang="en-US" dirty="0" smtClean="0"/>
              <a:t>People </a:t>
            </a:r>
            <a:r>
              <a:rPr dirty="0" smtClean="0"/>
              <a:t>falling </a:t>
            </a:r>
            <a:r>
              <a:rPr dirty="0"/>
              <a:t>under these categories need not be perpetrators of crime but also (and most probably) victims of crime.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702" y="284018"/>
            <a:ext cx="1999488" cy="3444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16" y="359202"/>
            <a:ext cx="1329105" cy="26924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4900" spc="-100"/>
            </a:pPr>
            <a:r>
              <a:t>A</a:t>
            </a:r>
            <a:r>
              <a:rPr sz="4200"/>
              <a:t>NALYSIS</a:t>
            </a:r>
          </a:p>
        </p:txBody>
      </p:sp>
      <p:sp>
        <p:nvSpPr>
          <p:cNvPr id="154" name="Shape 154"/>
          <p:cNvSpPr>
            <a:spLocks noGrp="1"/>
          </p:cNvSpPr>
          <p:nvPr>
            <p:ph type="body" sz="half" idx="1"/>
          </p:nvPr>
        </p:nvSpPr>
        <p:spPr>
          <a:xfrm>
            <a:off x="1097277" y="1845734"/>
            <a:ext cx="4937762" cy="4023360"/>
          </a:xfrm>
          <a:prstGeom prst="rect">
            <a:avLst/>
          </a:prstGeom>
        </p:spPr>
        <p:txBody>
          <a:bodyPr/>
          <a:lstStyle/>
          <a:p>
            <a:r>
              <a:rPr dirty="0"/>
              <a:t> Outputs of </a:t>
            </a:r>
            <a:r>
              <a:rPr b="1" dirty="0"/>
              <a:t>K-means clustering</a:t>
            </a:r>
            <a:r>
              <a:rPr dirty="0"/>
              <a:t>:</a:t>
            </a:r>
          </a:p>
        </p:txBody>
      </p:sp>
      <p:sp>
        <p:nvSpPr>
          <p:cNvPr id="155" name="Shape 155"/>
          <p:cNvSpPr/>
          <p:nvPr/>
        </p:nvSpPr>
        <p:spPr>
          <a:xfrm>
            <a:off x="5066852" y="2566498"/>
            <a:ext cx="4937761" cy="1554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91439" indent="-91439" algn="ctr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Calibri"/>
              <a:buChar char=" "/>
              <a:defRPr sz="2000">
                <a:solidFill>
                  <a:srgbClr val="404040"/>
                </a:solidFill>
              </a:defRPr>
            </a:pPr>
            <a:r>
              <a:rPr/>
              <a:t> </a:t>
            </a:r>
            <a:r>
              <a:rPr lang="en-US" smtClean="0"/>
              <a:t>No clear visual distinction</a:t>
            </a:r>
            <a:endParaRPr dirty="0"/>
          </a:p>
          <a:p>
            <a:pPr marL="91439" indent="-91439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Calibri"/>
              <a:buChar char=" "/>
              <a:defRPr sz="2000">
                <a:solidFill>
                  <a:srgbClr val="404040"/>
                </a:solidFill>
              </a:defRPr>
            </a:pPr>
            <a:r>
              <a:rPr dirty="0"/>
              <a:t> </a:t>
            </a:r>
          </a:p>
        </p:txBody>
      </p:sp>
      <p:pic>
        <p:nvPicPr>
          <p:cNvPr id="156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03982" y="2332226"/>
            <a:ext cx="4124353" cy="30503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image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41744" y="3005387"/>
            <a:ext cx="4602307" cy="3148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702" y="284018"/>
            <a:ext cx="1999488" cy="344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16" y="359202"/>
            <a:ext cx="1329105" cy="26924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900" dirty="0" smtClean="0"/>
              <a:t>P</a:t>
            </a:r>
            <a:r>
              <a:rPr lang="en-US" sz="4200" dirty="0" smtClean="0"/>
              <a:t>RINCIPAL </a:t>
            </a:r>
            <a:r>
              <a:rPr lang="en-US" sz="4900" dirty="0" smtClean="0"/>
              <a:t>C</a:t>
            </a:r>
            <a:r>
              <a:rPr lang="en-US" sz="4200" dirty="0" smtClean="0"/>
              <a:t>OMPONENT </a:t>
            </a:r>
            <a:r>
              <a:rPr lang="en-US" sz="4900" dirty="0" smtClean="0"/>
              <a:t>A</a:t>
            </a:r>
            <a:r>
              <a:rPr lang="en-US" sz="4200" dirty="0" smtClean="0"/>
              <a:t>NALYSIS</a:t>
            </a:r>
            <a:endParaRPr lang="en-US" sz="49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975757"/>
              </p:ext>
            </p:extLst>
          </p:nvPr>
        </p:nvGraphicFramePr>
        <p:xfrm>
          <a:off x="2489200" y="1863377"/>
          <a:ext cx="8788400" cy="450661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488365"/>
                <a:gridCol w="3300035"/>
              </a:tblGrid>
              <a:tr h="2415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highlight>
                            <a:srgbClr val="FFFFFF"/>
                          </a:highlight>
                        </a:rPr>
                        <a:t>Names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0311" marR="20311" marT="20311" marB="2031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  <a:latin typeface="+mn-lt"/>
                          <a:ea typeface="+mn-ea"/>
                        </a:rPr>
                        <a:t>Coefficients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0311" marR="20311" marT="20311" marB="20311" anchor="ctr"/>
                </a:tc>
              </a:tr>
              <a:tr h="2415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highlight>
                            <a:srgbClr val="FFFFFF"/>
                          </a:highlight>
                        </a:rPr>
                        <a:t>Total Population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0311" marR="20311" marT="20311" marB="20311" anchor="ctr"/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1.03041301e-07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20311" marR="20311" marT="20311" marB="20311"/>
                </a:tc>
              </a:tr>
              <a:tr h="2415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highlight>
                            <a:srgbClr val="FFFFFF"/>
                          </a:highlight>
                        </a:rPr>
                        <a:t>Number of Men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0311" marR="20311" marT="20311" marB="20311" anchor="ctr"/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2.42203284e-06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20311" marR="20311" marT="20311" marB="20311"/>
                </a:tc>
              </a:tr>
              <a:tr h="2415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highlight>
                            <a:srgbClr val="FFFFFF"/>
                          </a:highlight>
                        </a:rPr>
                        <a:t>Number of Women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0311" marR="20311" marT="20311" marB="20311" anchor="ctr"/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-8.75917207e-03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20311" marR="20311" marT="20311" marB="20311"/>
                </a:tc>
              </a:tr>
              <a:tr h="2415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highlight>
                            <a:srgbClr val="FFFFFF"/>
                          </a:highlight>
                        </a:rPr>
                        <a:t>Whites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0311" marR="20311" marT="20311" marB="20311" anchor="ctr"/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7.31023197e-02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20311" marR="20311" marT="20311" marB="20311"/>
                </a:tc>
              </a:tr>
              <a:tr h="2415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highlight>
                            <a:srgbClr val="FFFFFF"/>
                          </a:highlight>
                        </a:rPr>
                        <a:t>Blacks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0311" marR="20311" marT="20311" marB="20311" anchor="ctr"/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5.87278259e-01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20311" marR="20311" marT="20311" marB="20311"/>
                </a:tc>
              </a:tr>
              <a:tr h="2415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highlight>
                            <a:srgbClr val="FFFFFF"/>
                          </a:highlight>
                        </a:rPr>
                        <a:t>American Indians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0311" marR="20311" marT="20311" marB="20311" anchor="ctr"/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2.18316170e-01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20311" marR="20311" marT="20311" marB="20311"/>
                </a:tc>
              </a:tr>
              <a:tr h="2415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highlight>
                            <a:srgbClr val="FFFFFF"/>
                          </a:highlight>
                        </a:rPr>
                        <a:t>Asians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0311" marR="20311" marT="20311" marB="20311" anchor="ctr"/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-1.22553177e-02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20311" marR="20311" marT="20311" marB="20311"/>
                </a:tc>
              </a:tr>
              <a:tr h="2415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highlight>
                            <a:srgbClr val="FFFFFF"/>
                          </a:highlight>
                        </a:rPr>
                        <a:t>Native Hawaiians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0311" marR="20311" marT="20311" marB="20311" anchor="ctr"/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-4.20917011e-01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20311" marR="20311" marT="20311" marB="20311"/>
                </a:tc>
              </a:tr>
              <a:tr h="2415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ighlight>
                            <a:srgbClr val="FFFFFF"/>
                          </a:highlight>
                        </a:rPr>
                        <a:t>Others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0311" marR="20311" marT="20311" marB="20311" anchor="ctr"/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</a:pPr>
                      <a:r>
                        <a:rPr lang="en-US" sz="1400" dirty="0">
                          <a:effectLst/>
                        </a:rPr>
                        <a:t>-2.34135769e-01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20311" marR="20311" marT="20311" marB="20311"/>
                </a:tc>
              </a:tr>
              <a:tr h="2415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ighlight>
                            <a:srgbClr val="FFFFFF"/>
                          </a:highlight>
                        </a:rPr>
                        <a:t>Men below 25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0311" marR="20311" marT="20311" marB="20311" anchor="ctr"/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</a:pPr>
                      <a:r>
                        <a:rPr lang="en-US" sz="1400" dirty="0">
                          <a:effectLst/>
                        </a:rPr>
                        <a:t>6.04695847e-01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20311" marR="20311" marT="20311" marB="20311"/>
                </a:tc>
              </a:tr>
              <a:tr h="2415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ighlight>
                            <a:srgbClr val="FFFFFF"/>
                          </a:highlight>
                        </a:rPr>
                        <a:t>Men between 25 -70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0311" marR="20311" marT="20311" marB="20311" anchor="ctr"/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-6.36243539e-02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20311" marR="20311" marT="20311" marB="20311"/>
                </a:tc>
              </a:tr>
              <a:tr h="2415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ighlight>
                            <a:srgbClr val="FFFFFF"/>
                          </a:highlight>
                        </a:rPr>
                        <a:t>Women below 25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0311" marR="20311" marT="20311" marB="20311" anchor="ctr"/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</a:pPr>
                      <a:r>
                        <a:rPr lang="en-US" sz="1400" dirty="0">
                          <a:effectLst/>
                        </a:rPr>
                        <a:t>-1.12106425e-02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20311" marR="20311" marT="20311" marB="20311"/>
                </a:tc>
              </a:tr>
              <a:tr h="2415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ighlight>
                            <a:srgbClr val="FFFFFF"/>
                          </a:highlight>
                        </a:rPr>
                        <a:t>Women between 25-70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0311" marR="20311" marT="20311" marB="20311" anchor="ctr"/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</a:pPr>
                      <a:r>
                        <a:rPr lang="en-US" sz="1400" dirty="0">
                          <a:effectLst/>
                        </a:rPr>
                        <a:t>-4.75588920e-03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20311" marR="20311" marT="20311" marB="20311"/>
                </a:tc>
              </a:tr>
              <a:tr h="2415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ighlight>
                            <a:srgbClr val="FFFFFF"/>
                          </a:highlight>
                        </a:rPr>
                        <a:t>Mean Income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0311" marR="20311" marT="20311" marB="20311" anchor="ctr"/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</a:pPr>
                      <a:r>
                        <a:rPr lang="en-US" sz="1400" dirty="0">
                          <a:effectLst/>
                        </a:rPr>
                        <a:t>5.21946758e-03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20311" marR="20311" marT="20311" marB="20311"/>
                </a:tc>
              </a:tr>
              <a:tr h="2415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ighlight>
                            <a:srgbClr val="FFFFFF"/>
                          </a:highlight>
                        </a:rPr>
                        <a:t>Median Income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0311" marR="20311" marT="20311" marB="20311" anchor="ctr"/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</a:pPr>
                      <a:r>
                        <a:rPr lang="en-US" sz="1400" dirty="0">
                          <a:effectLst/>
                        </a:rPr>
                        <a:t>-2.74243175e-04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20311" marR="20311" marT="20311" marB="20311"/>
                </a:tc>
              </a:tr>
              <a:tr h="2415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ighlight>
                            <a:srgbClr val="FFFFFF"/>
                          </a:highlight>
                        </a:rPr>
                        <a:t>Number of Schools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0311" marR="20311" marT="20311" marB="20311" anchor="ctr"/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</a:pPr>
                      <a:r>
                        <a:rPr lang="en-US" sz="1400" dirty="0">
                          <a:effectLst/>
                        </a:rPr>
                        <a:t>3.73161668e-05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20311" marR="20311" marT="20311" marB="20311"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H="1">
            <a:off x="1295400" y="3327400"/>
            <a:ext cx="3467100" cy="838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295400" y="3644900"/>
            <a:ext cx="3149600" cy="5207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295400" y="4165600"/>
            <a:ext cx="3149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1295400" y="4165600"/>
            <a:ext cx="3149600" cy="469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8600" y="3842435"/>
            <a:ext cx="1066800" cy="646329"/>
          </a:xfrm>
          <a:prstGeom prst="rect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Highest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impact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16" y="359202"/>
            <a:ext cx="1329105" cy="26924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702" y="284018"/>
            <a:ext cx="1999488" cy="34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83541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0000FF"/>
      </a:hlink>
      <a:folHlink>
        <a:srgbClr val="FF00FF"/>
      </a:folHlink>
    </a:clrScheme>
    <a:fontScheme name="Retrospect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rotWithShape="0">
              <a:srgbClr val="000000">
                <a:alpha val="6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>
          <a:outerShdw blurRad="38100" dist="25400" dir="2700000" rotWithShape="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0000FF"/>
      </a:hlink>
      <a:folHlink>
        <a:srgbClr val="FF00FF"/>
      </a:folHlink>
    </a:clrScheme>
    <a:fontScheme name="Retrospect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rotWithShape="0">
              <a:srgbClr val="000000">
                <a:alpha val="6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>
          <a:outerShdw blurRad="38100" dist="25400" dir="2700000" rotWithShape="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313</Words>
  <Application>Microsoft Office PowerPoint</Application>
  <PresentationFormat>Widescreen</PresentationFormat>
  <Paragraphs>111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Helvetica</vt:lpstr>
      <vt:lpstr>Times New Roman</vt:lpstr>
      <vt:lpstr>Retrospect</vt:lpstr>
      <vt:lpstr>CRIME IN NYC PRECINCTS</vt:lpstr>
      <vt:lpstr>INTRODUCTION</vt:lpstr>
      <vt:lpstr>DATA </vt:lpstr>
      <vt:lpstr>DATA MUNGING</vt:lpstr>
      <vt:lpstr>PowerPoint Presentation</vt:lpstr>
      <vt:lpstr>ANALYSIS</vt:lpstr>
      <vt:lpstr>ANALYSIS</vt:lpstr>
      <vt:lpstr>ANALYSIS</vt:lpstr>
      <vt:lpstr>PRINCIPAL COMPONENT ANALYSIS</vt:lpstr>
      <vt:lpstr>CONCLUSION</vt:lpstr>
      <vt:lpstr>DATA 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IN NYC PRECINCTS</dc:title>
  <dc:creator>Neil D'Souza</dc:creator>
  <cp:lastModifiedBy>Neil D'Souza</cp:lastModifiedBy>
  <cp:revision>12</cp:revision>
  <dcterms:modified xsi:type="dcterms:W3CDTF">2015-11-23T17:29:35Z</dcterms:modified>
</cp:coreProperties>
</file>